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1" r:id="rId1"/>
  </p:sldMasterIdLst>
  <p:notesMasterIdLst>
    <p:notesMasterId r:id="rId47"/>
  </p:notesMasterIdLst>
  <p:handoutMasterIdLst>
    <p:handoutMasterId r:id="rId48"/>
  </p:handoutMasterIdLst>
  <p:sldIdLst>
    <p:sldId id="286" r:id="rId2"/>
    <p:sldId id="311" r:id="rId3"/>
    <p:sldId id="560" r:id="rId4"/>
    <p:sldId id="494" r:id="rId5"/>
    <p:sldId id="495" r:id="rId6"/>
    <p:sldId id="497" r:id="rId7"/>
    <p:sldId id="496" r:id="rId8"/>
    <p:sldId id="498" r:id="rId9"/>
    <p:sldId id="561" r:id="rId10"/>
    <p:sldId id="565" r:id="rId11"/>
    <p:sldId id="562" r:id="rId12"/>
    <p:sldId id="499" r:id="rId13"/>
    <p:sldId id="500" r:id="rId14"/>
    <p:sldId id="501" r:id="rId15"/>
    <p:sldId id="559" r:id="rId16"/>
    <p:sldId id="504" r:id="rId17"/>
    <p:sldId id="528" r:id="rId18"/>
    <p:sldId id="529" r:id="rId19"/>
    <p:sldId id="531" r:id="rId20"/>
    <p:sldId id="532" r:id="rId21"/>
    <p:sldId id="533" r:id="rId22"/>
    <p:sldId id="534" r:id="rId23"/>
    <p:sldId id="535" r:id="rId24"/>
    <p:sldId id="536" r:id="rId25"/>
    <p:sldId id="537" r:id="rId26"/>
    <p:sldId id="539" r:id="rId27"/>
    <p:sldId id="538" r:id="rId28"/>
    <p:sldId id="540" r:id="rId29"/>
    <p:sldId id="543" r:id="rId30"/>
    <p:sldId id="548" r:id="rId31"/>
    <p:sldId id="549" r:id="rId32"/>
    <p:sldId id="550" r:id="rId33"/>
    <p:sldId id="551" r:id="rId34"/>
    <p:sldId id="552" r:id="rId35"/>
    <p:sldId id="553" r:id="rId36"/>
    <p:sldId id="569" r:id="rId37"/>
    <p:sldId id="527" r:id="rId38"/>
    <p:sldId id="554" r:id="rId39"/>
    <p:sldId id="567" r:id="rId40"/>
    <p:sldId id="555" r:id="rId41"/>
    <p:sldId id="563" r:id="rId42"/>
    <p:sldId id="557" r:id="rId43"/>
    <p:sldId id="558" r:id="rId44"/>
    <p:sldId id="568" r:id="rId45"/>
    <p:sldId id="564"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екурсия" id="{F1FB65C7-2CA8-4311-B8F9-C16E1E023C7C}">
          <p14:sldIdLst>
            <p14:sldId id="286"/>
            <p14:sldId id="311"/>
            <p14:sldId id="560"/>
            <p14:sldId id="494"/>
            <p14:sldId id="495"/>
            <p14:sldId id="497"/>
            <p14:sldId id="496"/>
            <p14:sldId id="498"/>
            <p14:sldId id="561"/>
            <p14:sldId id="565"/>
            <p14:sldId id="562"/>
            <p14:sldId id="499"/>
            <p14:sldId id="500"/>
          </p14:sldIdLst>
        </p14:section>
        <p14:section name="Быстрая сортировка" id="{16F22EFF-4B8E-444D-9B51-A223FC62D720}">
          <p14:sldIdLst>
            <p14:sldId id="501"/>
            <p14:sldId id="559"/>
            <p14:sldId id="504"/>
            <p14:sldId id="528"/>
            <p14:sldId id="529"/>
            <p14:sldId id="531"/>
            <p14:sldId id="532"/>
            <p14:sldId id="533"/>
            <p14:sldId id="534"/>
            <p14:sldId id="535"/>
            <p14:sldId id="536"/>
            <p14:sldId id="537"/>
            <p14:sldId id="539"/>
            <p14:sldId id="538"/>
            <p14:sldId id="540"/>
            <p14:sldId id="543"/>
            <p14:sldId id="548"/>
            <p14:sldId id="549"/>
            <p14:sldId id="550"/>
            <p14:sldId id="551"/>
            <p14:sldId id="552"/>
            <p14:sldId id="553"/>
            <p14:sldId id="569"/>
            <p14:sldId id="527"/>
            <p14:sldId id="554"/>
            <p14:sldId id="567"/>
            <p14:sldId id="555"/>
            <p14:sldId id="563"/>
          </p14:sldIdLst>
        </p14:section>
        <p14:section name="шаблоны" id="{0EB11BA8-D014-4C8D-99E2-3CE040003F66}">
          <p14:sldIdLst>
            <p14:sldId id="557"/>
            <p14:sldId id="558"/>
            <p14:sldId id="568"/>
            <p14:sldId id="56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008A"/>
    <a:srgbClr val="880000"/>
    <a:srgbClr val="0000FF"/>
    <a:srgbClr val="F3FBFE"/>
    <a:srgbClr val="008000"/>
    <a:srgbClr val="000080"/>
    <a:srgbClr val="00A42F"/>
    <a:srgbClr val="D2B900"/>
    <a:srgbClr val="B48900"/>
    <a:srgbClr val="E7F1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Средний стиль 1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80" autoAdjust="0"/>
    <p:restoredTop sz="77203" autoAdjust="0"/>
  </p:normalViewPr>
  <p:slideViewPr>
    <p:cSldViewPr>
      <p:cViewPr>
        <p:scale>
          <a:sx n="100" d="100"/>
          <a:sy n="100" d="100"/>
        </p:scale>
        <p:origin x="558" y="-40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90" d="100"/>
          <a:sy n="90" d="100"/>
        </p:scale>
        <p:origin x="2358" y="72"/>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718B83-884C-4387-8A1C-768BFF1AD479}" type="datetimeFigureOut">
              <a:rPr lang="ru-RU" smtClean="0"/>
              <a:t>23.12.2019</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733673-5A20-474F-926B-4F9866922212}" type="slidenum">
              <a:rPr lang="ru-RU" smtClean="0"/>
              <a:t>‹#›</a:t>
            </a:fld>
            <a:endParaRPr lang="ru-RU"/>
          </a:p>
        </p:txBody>
      </p:sp>
    </p:spTree>
    <p:extLst>
      <p:ext uri="{BB962C8B-B14F-4D97-AF65-F5344CB8AC3E}">
        <p14:creationId xmlns:p14="http://schemas.microsoft.com/office/powerpoint/2010/main" val="2241177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4035-3941-448D-A29D-12677BB4643A}" type="datetimeFigureOut">
              <a:rPr lang="ru-RU" smtClean="0"/>
              <a:t>23.12.2019</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8C350-4DE1-4956-942B-64CFE5E0D8AA}" type="slidenum">
              <a:rPr lang="ru-RU" smtClean="0"/>
              <a:t>‹#›</a:t>
            </a:fld>
            <a:endParaRPr lang="ru-RU"/>
          </a:p>
        </p:txBody>
      </p:sp>
    </p:spTree>
    <p:extLst>
      <p:ext uri="{BB962C8B-B14F-4D97-AF65-F5344CB8AC3E}">
        <p14:creationId xmlns:p14="http://schemas.microsoft.com/office/powerpoint/2010/main" val="408734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a:t>
            </a:fld>
            <a:endParaRPr lang="ru-RU"/>
          </a:p>
        </p:txBody>
      </p:sp>
    </p:spTree>
    <p:extLst>
      <p:ext uri="{BB962C8B-B14F-4D97-AF65-F5344CB8AC3E}">
        <p14:creationId xmlns:p14="http://schemas.microsoft.com/office/powerpoint/2010/main" val="1296796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Образное представление понятий рекурсивного спуска и рекурсивного возврата.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1" baseline="0" dirty="0" smtClean="0"/>
              <a:t>Вычисления на рекурсивном спуске</a:t>
            </a:r>
            <a:r>
              <a:rPr lang="ru-RU" baseline="0" dirty="0" smtClean="0"/>
              <a:t> выполняются при погружении в глубь рекурсивных вызовов, при этом возврат из рекурсии происходит быстро – без вычислений.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1" baseline="0" dirty="0" smtClean="0"/>
              <a:t>Вычисления на рекурсивном возврате</a:t>
            </a:r>
            <a:r>
              <a:rPr lang="ru-RU" baseline="0" dirty="0" smtClean="0"/>
              <a:t> выполняются при возврате из рекурсии, погружение вниз происходит быстро – без вычислений.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Третий вид рекурсивных функций – вычисления производятся и на спуске и при возврате.</a:t>
            </a:r>
          </a:p>
        </p:txBody>
      </p:sp>
      <p:sp>
        <p:nvSpPr>
          <p:cNvPr id="4" name="Номер слайда 3"/>
          <p:cNvSpPr>
            <a:spLocks noGrp="1"/>
          </p:cNvSpPr>
          <p:nvPr>
            <p:ph type="sldNum" sz="quarter" idx="10"/>
          </p:nvPr>
        </p:nvSpPr>
        <p:spPr/>
        <p:txBody>
          <a:bodyPr/>
          <a:lstStyle/>
          <a:p>
            <a:fld id="{2E08C350-4DE1-4956-942B-64CFE5E0D8AA}" type="slidenum">
              <a:rPr lang="ru-RU" smtClean="0"/>
              <a:t>10</a:t>
            </a:fld>
            <a:endParaRPr lang="ru-RU"/>
          </a:p>
        </p:txBody>
      </p:sp>
    </p:spTree>
    <p:extLst>
      <p:ext uri="{BB962C8B-B14F-4D97-AF65-F5344CB8AC3E}">
        <p14:creationId xmlns:p14="http://schemas.microsoft.com/office/powerpoint/2010/main" val="237537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Задача с подвохом: тут проверка условия приводит к завершению функции, а не к продолжению рекурсии, хотя сути это не меняет.</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Сперва производятся вычисления параметров (</a:t>
            </a:r>
            <a:r>
              <a:rPr lang="en-US" baseline="0" dirty="0" smtClean="0"/>
              <a:t>n </a:t>
            </a:r>
            <a:r>
              <a:rPr lang="ru-RU" baseline="0" dirty="0" smtClean="0"/>
              <a:t>и </a:t>
            </a:r>
            <a:r>
              <a:rPr lang="en-US" baseline="0" dirty="0" smtClean="0"/>
              <a:t>m % n)</a:t>
            </a:r>
            <a:r>
              <a:rPr lang="ru-RU" baseline="0" dirty="0" smtClean="0"/>
              <a:t>, а потом следует вызов функции по рекурсии.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Следовательно тут вычисления выполняются </a:t>
            </a:r>
            <a:r>
              <a:rPr lang="ru-RU" b="1" baseline="0" dirty="0" smtClean="0"/>
              <a:t>на рекурсивном спуске</a:t>
            </a:r>
            <a:r>
              <a:rPr lang="ru-RU"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В реально используемых задачах легче ответить на этот вопрос: там больше вычислений.</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11</a:t>
            </a:fld>
            <a:endParaRPr lang="ru-RU"/>
          </a:p>
        </p:txBody>
      </p:sp>
    </p:spTree>
    <p:extLst>
      <p:ext uri="{BB962C8B-B14F-4D97-AF65-F5344CB8AC3E}">
        <p14:creationId xmlns:p14="http://schemas.microsoft.com/office/powerpoint/2010/main" val="1498673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smtClean="0"/>
              <a:t>Именно из-за принципа </a:t>
            </a:r>
            <a:r>
              <a:rPr lang="ru-RU" sz="1200" dirty="0" smtClean="0"/>
              <a:t>"разделяй и властвуй" при </a:t>
            </a:r>
            <a:r>
              <a:rPr lang="ru-RU" baseline="0" dirty="0" smtClean="0"/>
              <a:t>оценке сложности появляется </a:t>
            </a:r>
            <a:r>
              <a:rPr lang="en-US" baseline="0" dirty="0" smtClean="0"/>
              <a:t>log</a:t>
            </a:r>
            <a:r>
              <a:rPr lang="ru-RU" baseline="0" dirty="0" smtClean="0"/>
              <a:t>(</a:t>
            </a:r>
            <a:r>
              <a:rPr lang="en-US" baseline="0" dirty="0" smtClean="0"/>
              <a:t>N</a:t>
            </a:r>
            <a:r>
              <a:rPr lang="ru-RU" baseline="0" dirty="0" smtClean="0"/>
              <a:t>).</a:t>
            </a:r>
          </a:p>
          <a:p>
            <a:pPr marL="228600" indent="-228600">
              <a:buAutoNum type="arabicParenR"/>
            </a:pPr>
            <a:r>
              <a:rPr lang="ru-RU" baseline="0" dirty="0" smtClean="0"/>
              <a:t>Понятно, что эту задачу на слайде можно решить без рекурсии и причём достаточно эффективно.</a:t>
            </a:r>
            <a:br>
              <a:rPr lang="ru-RU" baseline="0" dirty="0" smtClean="0"/>
            </a:br>
            <a:r>
              <a:rPr lang="ru-RU" baseline="0" dirty="0" smtClean="0"/>
              <a:t>На следующем слайде приведём рекурсивное решение, но только для иллюстрации принципа "разделяй и властвуй".</a:t>
            </a:r>
          </a:p>
        </p:txBody>
      </p:sp>
      <p:sp>
        <p:nvSpPr>
          <p:cNvPr id="4" name="Номер слайда 3"/>
          <p:cNvSpPr>
            <a:spLocks noGrp="1"/>
          </p:cNvSpPr>
          <p:nvPr>
            <p:ph type="sldNum" sz="quarter" idx="10"/>
          </p:nvPr>
        </p:nvSpPr>
        <p:spPr/>
        <p:txBody>
          <a:bodyPr/>
          <a:lstStyle/>
          <a:p>
            <a:fld id="{2E08C350-4DE1-4956-942B-64CFE5E0D8AA}" type="slidenum">
              <a:rPr lang="ru-RU" smtClean="0"/>
              <a:t>12</a:t>
            </a:fld>
            <a:endParaRPr lang="ru-RU"/>
          </a:p>
        </p:txBody>
      </p:sp>
    </p:spTree>
    <p:extLst>
      <p:ext uri="{BB962C8B-B14F-4D97-AF65-F5344CB8AC3E}">
        <p14:creationId xmlns:p14="http://schemas.microsoft.com/office/powerpoint/2010/main" val="1048440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baseline="0" dirty="0" smtClean="0"/>
              <a:t>Какая глубина рекурсии получилась? (у меня получилось 4, последний вызов не считается он нулевой)</a:t>
            </a:r>
          </a:p>
          <a:p>
            <a:pPr marL="228600" indent="-228600">
              <a:buAutoNum type="arabicParenR"/>
            </a:pPr>
            <a:r>
              <a:rPr lang="ru-RU" baseline="0" dirty="0" smtClean="0"/>
              <a:t>Какая тут форма рекурсивных вычислений: на спуске или на возврате? (Ответ: основные вычисления выполняются на возврате (максимальное из двух чисел). Однако вариант с вычислением и на спуске и на возврате тоже приемлем – на спуске массив делится на две части. Двоякий ответ тут появляется только из-за простоты решаемой задачи.)</a:t>
            </a:r>
          </a:p>
          <a:p>
            <a:pPr marL="0" indent="0">
              <a:buNone/>
            </a:pPr>
            <a:r>
              <a:rPr lang="en-US" baseline="0" dirty="0" smtClean="0"/>
              <a:t>2) </a:t>
            </a:r>
            <a:r>
              <a:rPr lang="ru-RU" baseline="0" dirty="0" smtClean="0"/>
              <a:t>количество сравнений тут то же, что и в не рекурсивной версии,</a:t>
            </a:r>
          </a:p>
          <a:p>
            <a:pPr marL="0" indent="0">
              <a:buNone/>
            </a:pPr>
            <a:r>
              <a:rPr lang="ru-RU" baseline="0" dirty="0" smtClean="0"/>
              <a:t>а вот операций вызова функции существенно больше.</a:t>
            </a:r>
          </a:p>
          <a:p>
            <a:pPr marL="0" indent="0">
              <a:buNone/>
            </a:pPr>
            <a:r>
              <a:rPr lang="ru-RU" baseline="0" dirty="0" smtClean="0"/>
              <a:t>Поэтому рассмотрим задачу где принцип "разделяй и властвуй" даёт существенное преимущество.</a:t>
            </a:r>
          </a:p>
          <a:p>
            <a:pPr marL="0" indent="0">
              <a:buNone/>
            </a:pPr>
            <a:endParaRPr lang="ru-RU" baseline="0" dirty="0" smtClean="0"/>
          </a:p>
          <a:p>
            <a:pPr marL="0" indent="0">
              <a:buNone/>
            </a:pPr>
            <a:r>
              <a:rPr lang="ru-RU" baseline="0" dirty="0" smtClean="0"/>
              <a:t>Само понятие рекурсии лучше отрабатывается не на лекциях, а при решении задач. Сразу упомяну, что этот метод хорошо себя проявляет при решении задач на динамические структуры данных (7 лабораторная работа): поиск в бинарном дереве, поиск пути в графах, освобождение памяти динамических структур и т.д.</a:t>
            </a:r>
          </a:p>
        </p:txBody>
      </p:sp>
      <p:sp>
        <p:nvSpPr>
          <p:cNvPr id="4" name="Номер слайда 3"/>
          <p:cNvSpPr>
            <a:spLocks noGrp="1"/>
          </p:cNvSpPr>
          <p:nvPr>
            <p:ph type="sldNum" sz="quarter" idx="10"/>
          </p:nvPr>
        </p:nvSpPr>
        <p:spPr/>
        <p:txBody>
          <a:bodyPr/>
          <a:lstStyle/>
          <a:p>
            <a:fld id="{2E08C350-4DE1-4956-942B-64CFE5E0D8AA}" type="slidenum">
              <a:rPr lang="ru-RU" smtClean="0"/>
              <a:t>13</a:t>
            </a:fld>
            <a:endParaRPr lang="ru-RU"/>
          </a:p>
        </p:txBody>
      </p:sp>
    </p:spTree>
    <p:extLst>
      <p:ext uri="{BB962C8B-B14F-4D97-AF65-F5344CB8AC3E}">
        <p14:creationId xmlns:p14="http://schemas.microsoft.com/office/powerpoint/2010/main" val="1759826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Энтони Ричард Хоар – англичанин, хотя</a:t>
            </a:r>
            <a:r>
              <a:rPr lang="ru-RU" sz="1200" baseline="0" dirty="0" smtClean="0"/>
              <a:t> и </a:t>
            </a:r>
            <a:r>
              <a:rPr lang="ru-RU" sz="1200" dirty="0" smtClean="0"/>
              <a:t>родился в колониальной части британской</a:t>
            </a:r>
            <a:r>
              <a:rPr lang="ru-RU" sz="1200" baseline="0" dirty="0" smtClean="0"/>
              <a:t> империи (1934г) на Шри Ланке у английских родителей, обучался в Оксфорде.</a:t>
            </a:r>
            <a:endParaRPr lang="ru-RU" dirty="0" smtClean="0"/>
          </a:p>
          <a:p>
            <a:r>
              <a:rPr lang="ru-RU" dirty="0" smtClean="0"/>
              <a:t>В 1999 году вышел на пенсию в звании почетного профессора и перешёл на должность ведущего исследователя в </a:t>
            </a:r>
            <a:r>
              <a:rPr lang="en-US" dirty="0" smtClean="0"/>
              <a:t>Microsoft Research </a:t>
            </a:r>
            <a:r>
              <a:rPr lang="ru-RU" dirty="0" smtClean="0"/>
              <a:t>в Кембридже, где и работает на момент 2011 года. </a:t>
            </a:r>
          </a:p>
          <a:p>
            <a:endParaRPr lang="ru-RU"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t>Для</a:t>
            </a:r>
            <a:r>
              <a:rPr lang="ru-RU" sz="1200" baseline="0" dirty="0" smtClean="0"/>
              <a:t> сравнения: алгоритм </a:t>
            </a:r>
            <a:r>
              <a:rPr lang="ru-RU" sz="1200" dirty="0" smtClean="0"/>
              <a:t>сортировки слиянием был опубликован Дж Фон Нейманом</a:t>
            </a:r>
            <a:r>
              <a:rPr lang="ru-RU" sz="1200" baseline="0" dirty="0" smtClean="0"/>
              <a:t> в</a:t>
            </a:r>
            <a:r>
              <a:rPr lang="ru-RU" sz="1200" dirty="0" smtClean="0"/>
              <a:t>1945</a:t>
            </a:r>
            <a:br>
              <a:rPr lang="ru-RU" sz="1200" dirty="0" smtClean="0"/>
            </a:br>
            <a:r>
              <a:rPr lang="ru-RU" sz="1200" dirty="0" smtClean="0"/>
              <a:t>быстрая сортировка ранее не</a:t>
            </a:r>
            <a:r>
              <a:rPr lang="ru-RU" sz="1200" baseline="0" dirty="0" smtClean="0"/>
              <a:t> требовалась, поскольку не было таких объёмов данных которые нужно было сортировать.</a:t>
            </a:r>
            <a:br>
              <a:rPr lang="ru-RU" sz="1200" baseline="0" dirty="0" smtClean="0"/>
            </a:br>
            <a:r>
              <a:rPr lang="ru-RU" sz="1200" baseline="0" dirty="0" smtClean="0"/>
              <a:t>Поболтав с Колмогоровым, Хоар придумал быструю сортировку во время работы над автоматическим переводчиком: для быстрого нахождения перевода для большого набора слов было эффективнее сперва их упорядочить. Автоматические переводчики до сих пор переводят не идеально, а вот придуманный для этого алгоритм до сих пор считается самым эффективным в своём классе.</a:t>
            </a:r>
          </a:p>
        </p:txBody>
      </p:sp>
      <p:sp>
        <p:nvSpPr>
          <p:cNvPr id="4" name="Номер слайда 3"/>
          <p:cNvSpPr>
            <a:spLocks noGrp="1"/>
          </p:cNvSpPr>
          <p:nvPr>
            <p:ph type="sldNum" sz="quarter" idx="10"/>
          </p:nvPr>
        </p:nvSpPr>
        <p:spPr/>
        <p:txBody>
          <a:bodyPr/>
          <a:lstStyle/>
          <a:p>
            <a:fld id="{2E08C350-4DE1-4956-942B-64CFE5E0D8AA}" type="slidenum">
              <a:rPr lang="ru-RU" smtClean="0"/>
              <a:t>14</a:t>
            </a:fld>
            <a:endParaRPr lang="ru-RU"/>
          </a:p>
        </p:txBody>
      </p:sp>
    </p:spTree>
    <p:extLst>
      <p:ext uri="{BB962C8B-B14F-4D97-AF65-F5344CB8AC3E}">
        <p14:creationId xmlns:p14="http://schemas.microsoft.com/office/powerpoint/2010/main" val="2847810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15</a:t>
            </a:fld>
            <a:endParaRPr lang="ru-RU"/>
          </a:p>
        </p:txBody>
      </p:sp>
    </p:spTree>
    <p:extLst>
      <p:ext uri="{BB962C8B-B14F-4D97-AF65-F5344CB8AC3E}">
        <p14:creationId xmlns:p14="http://schemas.microsoft.com/office/powerpoint/2010/main" val="2259127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Рассмотрим на примере.</a:t>
            </a:r>
          </a:p>
          <a:p>
            <a:pPr marL="0" indent="0">
              <a:buNone/>
            </a:pPr>
            <a:r>
              <a:rPr lang="ru-RU" baseline="0" dirty="0" smtClean="0"/>
              <a:t>Будем упорядочивать набор столбиков по возрастанию высоты.</a:t>
            </a:r>
          </a:p>
          <a:p>
            <a:pPr marL="0" indent="0">
              <a:buNone/>
            </a:pPr>
            <a:r>
              <a:rPr lang="ru-RU" baseline="0" dirty="0" smtClean="0"/>
              <a:t>Первая итерация – берём весь массив.</a:t>
            </a:r>
          </a:p>
          <a:p>
            <a:pPr marL="0" indent="0">
              <a:buNone/>
            </a:pPr>
            <a:r>
              <a:rPr lang="ru-RU" baseline="0" dirty="0" smtClean="0"/>
              <a:t>Выбираем опорный элемент.</a:t>
            </a:r>
          </a:p>
          <a:p>
            <a:pPr marL="0" indent="0">
              <a:buNone/>
            </a:pPr>
            <a:r>
              <a:rPr lang="ru-RU" baseline="0" dirty="0" smtClean="0"/>
              <a:t>Для наглядности элементы меньшие опорного покрашены в зелёный, большие опорного в синий, опорный в жёлтый.</a:t>
            </a:r>
          </a:p>
        </p:txBody>
      </p:sp>
      <p:sp>
        <p:nvSpPr>
          <p:cNvPr id="4" name="Номер слайда 3"/>
          <p:cNvSpPr>
            <a:spLocks noGrp="1"/>
          </p:cNvSpPr>
          <p:nvPr>
            <p:ph type="sldNum" sz="quarter" idx="10"/>
          </p:nvPr>
        </p:nvSpPr>
        <p:spPr/>
        <p:txBody>
          <a:bodyPr/>
          <a:lstStyle/>
          <a:p>
            <a:fld id="{2E08C350-4DE1-4956-942B-64CFE5E0D8AA}" type="slidenum">
              <a:rPr lang="ru-RU" smtClean="0"/>
              <a:t>16</a:t>
            </a:fld>
            <a:endParaRPr lang="ru-RU"/>
          </a:p>
        </p:txBody>
      </p:sp>
    </p:spTree>
    <p:extLst>
      <p:ext uri="{BB962C8B-B14F-4D97-AF65-F5344CB8AC3E}">
        <p14:creationId xmlns:p14="http://schemas.microsoft.com/office/powerpoint/2010/main" val="4206913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Начиная с правой стороны массива ищем первый элемент меньший или равный опорному.</a:t>
            </a:r>
          </a:p>
          <a:p>
            <a:pPr marL="0" indent="0">
              <a:buNone/>
            </a:pPr>
            <a:r>
              <a:rPr lang="ru-RU" baseline="0" dirty="0" smtClean="0"/>
              <a:t>Примечание: почему отбираются не только меньшие но и равные будет объяснено на слайде в конце первой итерации.</a:t>
            </a:r>
          </a:p>
        </p:txBody>
      </p:sp>
      <p:sp>
        <p:nvSpPr>
          <p:cNvPr id="4" name="Номер слайда 3"/>
          <p:cNvSpPr>
            <a:spLocks noGrp="1"/>
          </p:cNvSpPr>
          <p:nvPr>
            <p:ph type="sldNum" sz="quarter" idx="10"/>
          </p:nvPr>
        </p:nvSpPr>
        <p:spPr/>
        <p:txBody>
          <a:bodyPr/>
          <a:lstStyle/>
          <a:p>
            <a:fld id="{2E08C350-4DE1-4956-942B-64CFE5E0D8AA}" type="slidenum">
              <a:rPr lang="ru-RU" smtClean="0"/>
              <a:t>17</a:t>
            </a:fld>
            <a:endParaRPr lang="ru-RU"/>
          </a:p>
        </p:txBody>
      </p:sp>
    </p:spTree>
    <p:extLst>
      <p:ext uri="{BB962C8B-B14F-4D97-AF65-F5344CB8AC3E}">
        <p14:creationId xmlns:p14="http://schemas.microsoft.com/office/powerpoint/2010/main" val="2290318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Нашли такой – самая правая стрелочка.</a:t>
            </a:r>
          </a:p>
        </p:txBody>
      </p:sp>
      <p:sp>
        <p:nvSpPr>
          <p:cNvPr id="4" name="Номер слайда 3"/>
          <p:cNvSpPr>
            <a:spLocks noGrp="1"/>
          </p:cNvSpPr>
          <p:nvPr>
            <p:ph type="sldNum" sz="quarter" idx="10"/>
          </p:nvPr>
        </p:nvSpPr>
        <p:spPr/>
        <p:txBody>
          <a:bodyPr/>
          <a:lstStyle/>
          <a:p>
            <a:fld id="{2E08C350-4DE1-4956-942B-64CFE5E0D8AA}" type="slidenum">
              <a:rPr lang="ru-RU" smtClean="0"/>
              <a:t>18</a:t>
            </a:fld>
            <a:endParaRPr lang="ru-RU"/>
          </a:p>
        </p:txBody>
      </p:sp>
    </p:spTree>
    <p:extLst>
      <p:ext uri="{BB962C8B-B14F-4D97-AF65-F5344CB8AC3E}">
        <p14:creationId xmlns:p14="http://schemas.microsoft.com/office/powerpoint/2010/main" val="4053949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err="1" smtClean="0"/>
              <a:t>Ищём</a:t>
            </a:r>
            <a:r>
              <a:rPr lang="ru-RU" baseline="0" dirty="0" smtClean="0"/>
              <a:t> начиная с левой стороны массива такой элемент, который больше или равен опорному.</a:t>
            </a:r>
          </a:p>
          <a:p>
            <a:pPr marL="0" indent="0">
              <a:buNone/>
            </a:pPr>
            <a:r>
              <a:rPr lang="ru-RU" baseline="0" dirty="0" smtClean="0"/>
              <a:t>Первый же элемент подходит – самая левая стрелочка.</a:t>
            </a:r>
          </a:p>
        </p:txBody>
      </p:sp>
      <p:sp>
        <p:nvSpPr>
          <p:cNvPr id="4" name="Номер слайда 3"/>
          <p:cNvSpPr>
            <a:spLocks noGrp="1"/>
          </p:cNvSpPr>
          <p:nvPr>
            <p:ph type="sldNum" sz="quarter" idx="10"/>
          </p:nvPr>
        </p:nvSpPr>
        <p:spPr/>
        <p:txBody>
          <a:bodyPr/>
          <a:lstStyle/>
          <a:p>
            <a:fld id="{2E08C350-4DE1-4956-942B-64CFE5E0D8AA}" type="slidenum">
              <a:rPr lang="ru-RU" smtClean="0"/>
              <a:t>19</a:t>
            </a:fld>
            <a:endParaRPr lang="ru-RU"/>
          </a:p>
        </p:txBody>
      </p:sp>
    </p:spTree>
    <p:extLst>
      <p:ext uri="{BB962C8B-B14F-4D97-AF65-F5344CB8AC3E}">
        <p14:creationId xmlns:p14="http://schemas.microsoft.com/office/powerpoint/2010/main" val="366218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dirty="0" smtClean="0"/>
              <a:t>Рекурсивные</a:t>
            </a:r>
            <a:r>
              <a:rPr lang="ru-RU" b="0" baseline="0" dirty="0" smtClean="0"/>
              <a:t> доказательства в математике (он же метод математической индукции) позволяют путём конечного числа шагов доказать свойства бесконечного числа объектов.</a:t>
            </a:r>
            <a:endParaRPr lang="ru-RU" sz="1200" b="0" dirty="0" smtClean="0"/>
          </a:p>
          <a:p>
            <a:pPr marL="0" indent="0">
              <a:buNone/>
            </a:pPr>
            <a:endParaRPr lang="ru-RU" b="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2</a:t>
            </a:fld>
            <a:endParaRPr lang="ru-RU"/>
          </a:p>
        </p:txBody>
      </p:sp>
    </p:spTree>
    <p:extLst>
      <p:ext uri="{BB962C8B-B14F-4D97-AF65-F5344CB8AC3E}">
        <p14:creationId xmlns:p14="http://schemas.microsoft.com/office/powerpoint/2010/main" val="1507009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Меняем найденные два элемента местами.</a:t>
            </a:r>
          </a:p>
        </p:txBody>
      </p:sp>
      <p:sp>
        <p:nvSpPr>
          <p:cNvPr id="4" name="Номер слайда 3"/>
          <p:cNvSpPr>
            <a:spLocks noGrp="1"/>
          </p:cNvSpPr>
          <p:nvPr>
            <p:ph type="sldNum" sz="quarter" idx="10"/>
          </p:nvPr>
        </p:nvSpPr>
        <p:spPr/>
        <p:txBody>
          <a:bodyPr/>
          <a:lstStyle/>
          <a:p>
            <a:fld id="{2E08C350-4DE1-4956-942B-64CFE5E0D8AA}" type="slidenum">
              <a:rPr lang="ru-RU" smtClean="0"/>
              <a:t>20</a:t>
            </a:fld>
            <a:endParaRPr lang="ru-RU"/>
          </a:p>
        </p:txBody>
      </p:sp>
    </p:spTree>
    <p:extLst>
      <p:ext uri="{BB962C8B-B14F-4D97-AF65-F5344CB8AC3E}">
        <p14:creationId xmlns:p14="http://schemas.microsoft.com/office/powerpoint/2010/main" val="1148959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Продолжаем поиск дальше со следующей позиции.</a:t>
            </a:r>
          </a:p>
          <a:p>
            <a:pPr marL="0" indent="0">
              <a:buNone/>
            </a:pPr>
            <a:r>
              <a:rPr lang="ru-RU" baseline="0" dirty="0" smtClean="0"/>
              <a:t>На этом слайде ищем справа элементы меньшие или равные опорному.</a:t>
            </a:r>
          </a:p>
        </p:txBody>
      </p:sp>
      <p:sp>
        <p:nvSpPr>
          <p:cNvPr id="4" name="Номер слайда 3"/>
          <p:cNvSpPr>
            <a:spLocks noGrp="1"/>
          </p:cNvSpPr>
          <p:nvPr>
            <p:ph type="sldNum" sz="quarter" idx="10"/>
          </p:nvPr>
        </p:nvSpPr>
        <p:spPr/>
        <p:txBody>
          <a:bodyPr/>
          <a:lstStyle/>
          <a:p>
            <a:fld id="{2E08C350-4DE1-4956-942B-64CFE5E0D8AA}" type="slidenum">
              <a:rPr lang="ru-RU" smtClean="0"/>
              <a:t>21</a:t>
            </a:fld>
            <a:endParaRPr lang="ru-RU"/>
          </a:p>
        </p:txBody>
      </p:sp>
    </p:spTree>
    <p:extLst>
      <p:ext uri="{BB962C8B-B14F-4D97-AF65-F5344CB8AC3E}">
        <p14:creationId xmlns:p14="http://schemas.microsoft.com/office/powerpoint/2010/main" val="1094936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ищем дальше</a:t>
            </a:r>
          </a:p>
        </p:txBody>
      </p:sp>
      <p:sp>
        <p:nvSpPr>
          <p:cNvPr id="4" name="Номер слайда 3"/>
          <p:cNvSpPr>
            <a:spLocks noGrp="1"/>
          </p:cNvSpPr>
          <p:nvPr>
            <p:ph type="sldNum" sz="quarter" idx="10"/>
          </p:nvPr>
        </p:nvSpPr>
        <p:spPr/>
        <p:txBody>
          <a:bodyPr/>
          <a:lstStyle/>
          <a:p>
            <a:fld id="{2E08C350-4DE1-4956-942B-64CFE5E0D8AA}" type="slidenum">
              <a:rPr lang="ru-RU" smtClean="0"/>
              <a:t>22</a:t>
            </a:fld>
            <a:endParaRPr lang="ru-RU"/>
          </a:p>
        </p:txBody>
      </p:sp>
    </p:spTree>
    <p:extLst>
      <p:ext uri="{BB962C8B-B14F-4D97-AF65-F5344CB8AC3E}">
        <p14:creationId xmlns:p14="http://schemas.microsoft.com/office/powerpoint/2010/main" val="3005080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Элемент меньший опорного найден.</a:t>
            </a:r>
          </a:p>
        </p:txBody>
      </p:sp>
      <p:sp>
        <p:nvSpPr>
          <p:cNvPr id="4" name="Номер слайда 3"/>
          <p:cNvSpPr>
            <a:spLocks noGrp="1"/>
          </p:cNvSpPr>
          <p:nvPr>
            <p:ph type="sldNum" sz="quarter" idx="10"/>
          </p:nvPr>
        </p:nvSpPr>
        <p:spPr/>
        <p:txBody>
          <a:bodyPr/>
          <a:lstStyle/>
          <a:p>
            <a:fld id="{2E08C350-4DE1-4956-942B-64CFE5E0D8AA}" type="slidenum">
              <a:rPr lang="ru-RU" smtClean="0"/>
              <a:t>23</a:t>
            </a:fld>
            <a:endParaRPr lang="ru-RU"/>
          </a:p>
        </p:txBody>
      </p:sp>
    </p:spTree>
    <p:extLst>
      <p:ext uri="{BB962C8B-B14F-4D97-AF65-F5344CB8AC3E}">
        <p14:creationId xmlns:p14="http://schemas.microsoft.com/office/powerpoint/2010/main" val="841093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Ищем слева элемент больший или равный опорному.</a:t>
            </a:r>
          </a:p>
          <a:p>
            <a:pPr marL="0" indent="0">
              <a:buNone/>
            </a:pPr>
            <a:r>
              <a:rPr lang="ru-RU" baseline="0" dirty="0" smtClean="0"/>
              <a:t>И сразу же нашли такой элемент.</a:t>
            </a:r>
          </a:p>
        </p:txBody>
      </p:sp>
      <p:sp>
        <p:nvSpPr>
          <p:cNvPr id="4" name="Номер слайда 3"/>
          <p:cNvSpPr>
            <a:spLocks noGrp="1"/>
          </p:cNvSpPr>
          <p:nvPr>
            <p:ph type="sldNum" sz="quarter" idx="10"/>
          </p:nvPr>
        </p:nvSpPr>
        <p:spPr/>
        <p:txBody>
          <a:bodyPr/>
          <a:lstStyle/>
          <a:p>
            <a:fld id="{2E08C350-4DE1-4956-942B-64CFE5E0D8AA}" type="slidenum">
              <a:rPr lang="ru-RU" smtClean="0"/>
              <a:t>24</a:t>
            </a:fld>
            <a:endParaRPr lang="ru-RU"/>
          </a:p>
        </p:txBody>
      </p:sp>
    </p:spTree>
    <p:extLst>
      <p:ext uri="{BB962C8B-B14F-4D97-AF65-F5344CB8AC3E}">
        <p14:creationId xmlns:p14="http://schemas.microsoft.com/office/powerpoint/2010/main" val="2842771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Меняем местами найденные два элемента.</a:t>
            </a:r>
          </a:p>
        </p:txBody>
      </p:sp>
      <p:sp>
        <p:nvSpPr>
          <p:cNvPr id="4" name="Номер слайда 3"/>
          <p:cNvSpPr>
            <a:spLocks noGrp="1"/>
          </p:cNvSpPr>
          <p:nvPr>
            <p:ph type="sldNum" sz="quarter" idx="10"/>
          </p:nvPr>
        </p:nvSpPr>
        <p:spPr/>
        <p:txBody>
          <a:bodyPr/>
          <a:lstStyle/>
          <a:p>
            <a:fld id="{2E08C350-4DE1-4956-942B-64CFE5E0D8AA}" type="slidenum">
              <a:rPr lang="ru-RU" smtClean="0"/>
              <a:t>25</a:t>
            </a:fld>
            <a:endParaRPr lang="ru-RU"/>
          </a:p>
        </p:txBody>
      </p:sp>
    </p:spTree>
    <p:extLst>
      <p:ext uri="{BB962C8B-B14F-4D97-AF65-F5344CB8AC3E}">
        <p14:creationId xmlns:p14="http://schemas.microsoft.com/office/powerpoint/2010/main" val="1860498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Продолжаем поиск дальше.</a:t>
            </a:r>
          </a:p>
          <a:p>
            <a:pPr marL="0" indent="0">
              <a:buNone/>
            </a:pPr>
            <a:r>
              <a:rPr lang="ru-RU" baseline="0" dirty="0" smtClean="0"/>
              <a:t>Ищем со следующей позиции справа такой элемент, который меньше или равен опорному.</a:t>
            </a:r>
          </a:p>
          <a:p>
            <a:pPr marL="0" indent="0">
              <a:buNone/>
            </a:pPr>
            <a:r>
              <a:rPr lang="ru-RU" baseline="0" dirty="0" smtClean="0"/>
              <a:t>И сразу же нашли его.</a:t>
            </a:r>
          </a:p>
        </p:txBody>
      </p:sp>
      <p:sp>
        <p:nvSpPr>
          <p:cNvPr id="4" name="Номер слайда 3"/>
          <p:cNvSpPr>
            <a:spLocks noGrp="1"/>
          </p:cNvSpPr>
          <p:nvPr>
            <p:ph type="sldNum" sz="quarter" idx="10"/>
          </p:nvPr>
        </p:nvSpPr>
        <p:spPr/>
        <p:txBody>
          <a:bodyPr/>
          <a:lstStyle/>
          <a:p>
            <a:fld id="{2E08C350-4DE1-4956-942B-64CFE5E0D8AA}" type="slidenum">
              <a:rPr lang="ru-RU" smtClean="0"/>
              <a:t>26</a:t>
            </a:fld>
            <a:endParaRPr lang="ru-RU"/>
          </a:p>
        </p:txBody>
      </p:sp>
    </p:spTree>
    <p:extLst>
      <p:ext uri="{BB962C8B-B14F-4D97-AF65-F5344CB8AC3E}">
        <p14:creationId xmlns:p14="http://schemas.microsoft.com/office/powerpoint/2010/main" val="1101546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Ищем со следующей позиции слева такой элемент, который больше или равен опорному.</a:t>
            </a:r>
          </a:p>
        </p:txBody>
      </p:sp>
      <p:sp>
        <p:nvSpPr>
          <p:cNvPr id="4" name="Номер слайда 3"/>
          <p:cNvSpPr>
            <a:spLocks noGrp="1"/>
          </p:cNvSpPr>
          <p:nvPr>
            <p:ph type="sldNum" sz="quarter" idx="10"/>
          </p:nvPr>
        </p:nvSpPr>
        <p:spPr/>
        <p:txBody>
          <a:bodyPr/>
          <a:lstStyle/>
          <a:p>
            <a:fld id="{2E08C350-4DE1-4956-942B-64CFE5E0D8AA}" type="slidenum">
              <a:rPr lang="ru-RU" smtClean="0"/>
              <a:t>27</a:t>
            </a:fld>
            <a:endParaRPr lang="ru-RU"/>
          </a:p>
        </p:txBody>
      </p:sp>
    </p:spTree>
    <p:extLst>
      <p:ext uri="{BB962C8B-B14F-4D97-AF65-F5344CB8AC3E}">
        <p14:creationId xmlns:p14="http://schemas.microsoft.com/office/powerpoint/2010/main" val="3673530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Нашли такой элемент.</a:t>
            </a:r>
          </a:p>
        </p:txBody>
      </p:sp>
      <p:sp>
        <p:nvSpPr>
          <p:cNvPr id="4" name="Номер слайда 3"/>
          <p:cNvSpPr>
            <a:spLocks noGrp="1"/>
          </p:cNvSpPr>
          <p:nvPr>
            <p:ph type="sldNum" sz="quarter" idx="10"/>
          </p:nvPr>
        </p:nvSpPr>
        <p:spPr/>
        <p:txBody>
          <a:bodyPr/>
          <a:lstStyle/>
          <a:p>
            <a:fld id="{2E08C350-4DE1-4956-942B-64CFE5E0D8AA}" type="slidenum">
              <a:rPr lang="ru-RU" smtClean="0"/>
              <a:t>28</a:t>
            </a:fld>
            <a:endParaRPr lang="ru-RU"/>
          </a:p>
        </p:txBody>
      </p:sp>
    </p:spTree>
    <p:extLst>
      <p:ext uri="{BB962C8B-B14F-4D97-AF65-F5344CB8AC3E}">
        <p14:creationId xmlns:p14="http://schemas.microsoft.com/office/powerpoint/2010/main" val="2322916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Меняем местами два найденных элемента.</a:t>
            </a:r>
          </a:p>
        </p:txBody>
      </p:sp>
      <p:sp>
        <p:nvSpPr>
          <p:cNvPr id="4" name="Номер слайда 3"/>
          <p:cNvSpPr>
            <a:spLocks noGrp="1"/>
          </p:cNvSpPr>
          <p:nvPr>
            <p:ph type="sldNum" sz="quarter" idx="10"/>
          </p:nvPr>
        </p:nvSpPr>
        <p:spPr/>
        <p:txBody>
          <a:bodyPr/>
          <a:lstStyle/>
          <a:p>
            <a:fld id="{2E08C350-4DE1-4956-942B-64CFE5E0D8AA}" type="slidenum">
              <a:rPr lang="ru-RU" smtClean="0"/>
              <a:t>29</a:t>
            </a:fld>
            <a:endParaRPr lang="ru-RU"/>
          </a:p>
        </p:txBody>
      </p:sp>
    </p:spTree>
    <p:extLst>
      <p:ext uri="{BB962C8B-B14F-4D97-AF65-F5344CB8AC3E}">
        <p14:creationId xmlns:p14="http://schemas.microsoft.com/office/powerpoint/2010/main" val="74798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Аналогично рекурсивные алгоритмы в программировании позволяют обрабатывать множество</a:t>
            </a:r>
            <a:r>
              <a:rPr lang="ru-RU" baseline="0" dirty="0" smtClean="0"/>
              <a:t> элементов конечным набором инструкций (по сути заменяя циклы).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Первое свойство</a:t>
            </a:r>
            <a:r>
              <a:rPr lang="ru-RU" baseline="0" dirty="0" smtClean="0"/>
              <a:t> рекурсивных алгоритмов (из трёх)</a:t>
            </a:r>
            <a:r>
              <a:rPr lang="en-US" baseline="0" dirty="0" smtClean="0"/>
              <a:t>:</a:t>
            </a:r>
            <a:r>
              <a:rPr lang="ru-RU" baseline="0" dirty="0" smtClean="0"/>
              <a:t> функция вызывает саму себя.</a:t>
            </a:r>
            <a:endParaRPr lang="ru-RU" dirty="0" smtClean="0"/>
          </a:p>
          <a:p>
            <a:pPr marL="0" indent="0">
              <a:buNone/>
            </a:pPr>
            <a:endParaRPr lang="ru-RU" dirty="0" smtClean="0"/>
          </a:p>
          <a:p>
            <a:pPr marL="0" indent="0">
              <a:buNone/>
            </a:pPr>
            <a:r>
              <a:rPr lang="ru-RU" dirty="0" smtClean="0"/>
              <a:t>Итерационный </a:t>
            </a:r>
            <a:r>
              <a:rPr lang="en-US" dirty="0" smtClean="0"/>
              <a:t> </a:t>
            </a:r>
            <a:r>
              <a:rPr lang="ru-RU" dirty="0" smtClean="0"/>
              <a:t>алгоритм – это решение задачи с использованием циклов</a:t>
            </a:r>
          </a:p>
        </p:txBody>
      </p:sp>
      <p:sp>
        <p:nvSpPr>
          <p:cNvPr id="4" name="Номер слайда 3"/>
          <p:cNvSpPr>
            <a:spLocks noGrp="1"/>
          </p:cNvSpPr>
          <p:nvPr>
            <p:ph type="sldNum" sz="quarter" idx="10"/>
          </p:nvPr>
        </p:nvSpPr>
        <p:spPr/>
        <p:txBody>
          <a:bodyPr/>
          <a:lstStyle/>
          <a:p>
            <a:fld id="{2E08C350-4DE1-4956-942B-64CFE5E0D8AA}" type="slidenum">
              <a:rPr lang="ru-RU" smtClean="0"/>
              <a:t>3</a:t>
            </a:fld>
            <a:endParaRPr lang="ru-RU"/>
          </a:p>
        </p:txBody>
      </p:sp>
    </p:spTree>
    <p:extLst>
      <p:ext uri="{BB962C8B-B14F-4D97-AF65-F5344CB8AC3E}">
        <p14:creationId xmlns:p14="http://schemas.microsoft.com/office/powerpoint/2010/main" val="1530613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30</a:t>
            </a:fld>
            <a:endParaRPr lang="ru-RU"/>
          </a:p>
        </p:txBody>
      </p:sp>
    </p:spTree>
    <p:extLst>
      <p:ext uri="{BB962C8B-B14F-4D97-AF65-F5344CB8AC3E}">
        <p14:creationId xmlns:p14="http://schemas.microsoft.com/office/powerpoint/2010/main" val="3370009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Указатель дошёл до опорного элемента – он не обязан в итоге быть в середине, так что его тоже может понадобиться переставить.</a:t>
            </a:r>
          </a:p>
        </p:txBody>
      </p:sp>
      <p:sp>
        <p:nvSpPr>
          <p:cNvPr id="4" name="Номер слайда 3"/>
          <p:cNvSpPr>
            <a:spLocks noGrp="1"/>
          </p:cNvSpPr>
          <p:nvPr>
            <p:ph type="sldNum" sz="quarter" idx="10"/>
          </p:nvPr>
        </p:nvSpPr>
        <p:spPr/>
        <p:txBody>
          <a:bodyPr/>
          <a:lstStyle/>
          <a:p>
            <a:fld id="{2E08C350-4DE1-4956-942B-64CFE5E0D8AA}" type="slidenum">
              <a:rPr lang="ru-RU" smtClean="0"/>
              <a:t>31</a:t>
            </a:fld>
            <a:endParaRPr lang="ru-RU"/>
          </a:p>
        </p:txBody>
      </p:sp>
    </p:spTree>
    <p:extLst>
      <p:ext uri="{BB962C8B-B14F-4D97-AF65-F5344CB8AC3E}">
        <p14:creationId xmlns:p14="http://schemas.microsoft.com/office/powerpoint/2010/main" val="4059917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32</a:t>
            </a:fld>
            <a:endParaRPr lang="ru-RU"/>
          </a:p>
        </p:txBody>
      </p:sp>
    </p:spTree>
    <p:extLst>
      <p:ext uri="{BB962C8B-B14F-4D97-AF65-F5344CB8AC3E}">
        <p14:creationId xmlns:p14="http://schemas.microsoft.com/office/powerpoint/2010/main" val="7592101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33</a:t>
            </a:fld>
            <a:endParaRPr lang="ru-RU"/>
          </a:p>
        </p:txBody>
      </p:sp>
    </p:spTree>
    <p:extLst>
      <p:ext uri="{BB962C8B-B14F-4D97-AF65-F5344CB8AC3E}">
        <p14:creationId xmlns:p14="http://schemas.microsoft.com/office/powerpoint/2010/main" val="1149557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34</a:t>
            </a:fld>
            <a:endParaRPr lang="ru-RU"/>
          </a:p>
        </p:txBody>
      </p:sp>
    </p:spTree>
    <p:extLst>
      <p:ext uri="{BB962C8B-B14F-4D97-AF65-F5344CB8AC3E}">
        <p14:creationId xmlns:p14="http://schemas.microsoft.com/office/powerpoint/2010/main" val="1739985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35</a:t>
            </a:fld>
            <a:endParaRPr lang="ru-RU"/>
          </a:p>
        </p:txBody>
      </p:sp>
    </p:spTree>
    <p:extLst>
      <p:ext uri="{BB962C8B-B14F-4D97-AF65-F5344CB8AC3E}">
        <p14:creationId xmlns:p14="http://schemas.microsoft.com/office/powerpoint/2010/main" val="1377630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Указатели </a:t>
            </a:r>
            <a:r>
              <a:rPr lang="ru-RU" baseline="0" dirty="0" smtClean="0"/>
              <a:t>"</a:t>
            </a:r>
            <a:r>
              <a:rPr lang="ru-RU" baseline="0" dirty="0" smtClean="0"/>
              <a:t>встретились</a:t>
            </a:r>
            <a:r>
              <a:rPr lang="ru-RU" baseline="0" dirty="0" smtClean="0"/>
              <a:t>" </a:t>
            </a:r>
            <a:r>
              <a:rPr lang="ru-RU" baseline="0" dirty="0" smtClean="0"/>
              <a:t>=</a:t>
            </a:r>
            <a:r>
              <a:rPr lang="en-US" baseline="0" dirty="0" smtClean="0"/>
              <a:t>&gt; </a:t>
            </a:r>
            <a:r>
              <a:rPr lang="ru-RU" baseline="0" dirty="0" smtClean="0"/>
              <a:t>итерация завершена:</a:t>
            </a:r>
            <a:endParaRPr lang="ru-RU" baseline="0" dirty="0" smtClean="0"/>
          </a:p>
          <a:p>
            <a:pPr marL="228600" indent="-228600">
              <a:buAutoNum type="arabicParenR"/>
            </a:pPr>
            <a:r>
              <a:rPr lang="ru-RU" baseline="0" dirty="0" smtClean="0"/>
              <a:t>За один этап разделения все элементы были разделены на две группы</a:t>
            </a:r>
          </a:p>
          <a:p>
            <a:pPr marL="228600" indent="-228600">
              <a:buAutoNum type="arabicParenR"/>
            </a:pPr>
            <a:r>
              <a:rPr lang="ru-RU" baseline="0" dirty="0" smtClean="0"/>
              <a:t>больше перемещений между этими группами не требуется</a:t>
            </a:r>
          </a:p>
          <a:p>
            <a:pPr marL="228600" indent="-228600">
              <a:buAutoNum type="arabicParenR"/>
            </a:pPr>
            <a:r>
              <a:rPr lang="ru-RU" baseline="0" dirty="0" smtClean="0"/>
              <a:t>нужно только отсортировать элементы внутри каждой из </a:t>
            </a:r>
            <a:r>
              <a:rPr lang="ru-RU" baseline="0" dirty="0" smtClean="0"/>
              <a:t>групп, используя рекурсию</a:t>
            </a:r>
            <a:endParaRPr lang="ru-RU" baseline="0" dirty="0" smtClean="0"/>
          </a:p>
          <a:p>
            <a:pPr marL="228600" indent="-228600">
              <a:buAutoNum type="arabicParenR"/>
            </a:pPr>
            <a:r>
              <a:rPr lang="ru-RU" baseline="0" dirty="0" smtClean="0"/>
              <a:t>опорный элемент попадает в одну из групп и необязательно будет на границе разделения групп</a:t>
            </a:r>
          </a:p>
          <a:p>
            <a:pPr marL="228600" indent="-228600">
              <a:buAutoNum type="arabicParenR"/>
            </a:pPr>
            <a:r>
              <a:rPr lang="ru-RU" baseline="0" dirty="0" smtClean="0"/>
              <a:t>группы не будут одинаковыми по количеству элементов</a:t>
            </a:r>
          </a:p>
          <a:p>
            <a:pPr marL="228600" indent="-228600">
              <a:buAutoNum type="arabicParenR"/>
            </a:pP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36</a:t>
            </a:fld>
            <a:endParaRPr lang="ru-RU"/>
          </a:p>
        </p:txBody>
      </p:sp>
    </p:spTree>
    <p:extLst>
      <p:ext uri="{BB962C8B-B14F-4D97-AF65-F5344CB8AC3E}">
        <p14:creationId xmlns:p14="http://schemas.microsoft.com/office/powerpoint/2010/main" val="6829960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Если каждый раз массив будет делиться ровно пополам, то количество таких итераций будет равно </a:t>
            </a:r>
            <a:r>
              <a:rPr lang="en-US" baseline="0" dirty="0" smtClean="0"/>
              <a:t>log</a:t>
            </a:r>
            <a:r>
              <a:rPr lang="en-US" baseline="-25000" dirty="0" smtClean="0"/>
              <a:t>2</a:t>
            </a:r>
            <a:r>
              <a:rPr lang="en-US" baseline="0" dirty="0" smtClean="0"/>
              <a:t>(N).</a:t>
            </a:r>
            <a:endParaRPr lang="ru-RU" baseline="0" dirty="0" smtClean="0"/>
          </a:p>
          <a:p>
            <a:pPr marL="0" indent="0">
              <a:buNone/>
            </a:pPr>
            <a:r>
              <a:rPr lang="ru-RU" baseline="0" dirty="0" smtClean="0"/>
              <a:t>То есть в идеальном случае асимптотическая сложность будет </a:t>
            </a:r>
            <a:r>
              <a:rPr lang="en-US" baseline="0" dirty="0" err="1" smtClean="0"/>
              <a:t>NlogN</a:t>
            </a:r>
            <a:r>
              <a:rPr lang="en-US" baseline="0" dirty="0" smtClean="0"/>
              <a:t>.</a:t>
            </a:r>
          </a:p>
          <a:p>
            <a:pPr marL="0" indent="0">
              <a:buNone/>
            </a:pPr>
            <a:r>
              <a:rPr lang="ru-RU" baseline="0" dirty="0" smtClean="0"/>
              <a:t>Теоретические оценки показывают, что в среднем асимптотическая сложность также будет </a:t>
            </a:r>
            <a:r>
              <a:rPr lang="en-US" baseline="0" dirty="0" err="1" smtClean="0"/>
              <a:t>NlogN</a:t>
            </a:r>
            <a:r>
              <a:rPr lang="ru-RU" baseline="0" dirty="0" smtClean="0"/>
              <a:t>.</a:t>
            </a:r>
          </a:p>
        </p:txBody>
      </p:sp>
      <p:sp>
        <p:nvSpPr>
          <p:cNvPr id="4" name="Номер слайда 3"/>
          <p:cNvSpPr>
            <a:spLocks noGrp="1"/>
          </p:cNvSpPr>
          <p:nvPr>
            <p:ph type="sldNum" sz="quarter" idx="10"/>
          </p:nvPr>
        </p:nvSpPr>
        <p:spPr/>
        <p:txBody>
          <a:bodyPr/>
          <a:lstStyle/>
          <a:p>
            <a:fld id="{2E08C350-4DE1-4956-942B-64CFE5E0D8AA}" type="slidenum">
              <a:rPr lang="ru-RU" smtClean="0"/>
              <a:t>37</a:t>
            </a:fld>
            <a:endParaRPr lang="ru-RU"/>
          </a:p>
        </p:txBody>
      </p:sp>
    </p:spTree>
    <p:extLst>
      <p:ext uri="{BB962C8B-B14F-4D97-AF65-F5344CB8AC3E}">
        <p14:creationId xmlns:p14="http://schemas.microsoft.com/office/powerpoint/2010/main" val="31988975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Какая форма рекурсивных вычислений в этом алгоритме: на спуске или на возврате?</a:t>
            </a:r>
          </a:p>
          <a:p>
            <a:pPr marL="0" indent="0">
              <a:buNone/>
            </a:pPr>
            <a:r>
              <a:rPr lang="ru-RU" baseline="0" dirty="0" smtClean="0"/>
              <a:t>Ответ: на спуске – действия по разделению элементов на две группы происходят до рекурсивного вызова.</a:t>
            </a:r>
          </a:p>
          <a:p>
            <a:pPr marL="0" indent="0">
              <a:buNone/>
            </a:pPr>
            <a:endParaRPr lang="ru-RU" baseline="0" dirty="0" smtClean="0"/>
          </a:p>
          <a:p>
            <a:pPr marL="0" indent="0">
              <a:buNone/>
            </a:pPr>
            <a:r>
              <a:rPr lang="ru-RU" baseline="0" dirty="0" smtClean="0"/>
              <a:t>Как и для других алгоритмов приведенных в лекции я рекомендую попробовать его написать самостоятельно:</a:t>
            </a:r>
          </a:p>
          <a:p>
            <a:pPr marL="0" indent="0">
              <a:buNone/>
            </a:pPr>
            <a:r>
              <a:rPr lang="ru-RU" baseline="0" dirty="0" smtClean="0"/>
              <a:t>разбить алгоритм на этапы, и реализовать в коде каждый из них.</a:t>
            </a:r>
          </a:p>
          <a:p>
            <a:pPr marL="0" indent="0">
              <a:buNone/>
            </a:pPr>
            <a:r>
              <a:rPr lang="ru-RU" baseline="0" dirty="0" smtClean="0"/>
              <a:t>Это лучшая тренировка до перехода к сложным большим задачам второго семестра.</a:t>
            </a:r>
          </a:p>
        </p:txBody>
      </p:sp>
      <p:sp>
        <p:nvSpPr>
          <p:cNvPr id="4" name="Номер слайда 3"/>
          <p:cNvSpPr>
            <a:spLocks noGrp="1"/>
          </p:cNvSpPr>
          <p:nvPr>
            <p:ph type="sldNum" sz="quarter" idx="10"/>
          </p:nvPr>
        </p:nvSpPr>
        <p:spPr/>
        <p:txBody>
          <a:bodyPr/>
          <a:lstStyle/>
          <a:p>
            <a:fld id="{2E08C350-4DE1-4956-942B-64CFE5E0D8AA}" type="slidenum">
              <a:rPr lang="ru-RU" smtClean="0"/>
              <a:t>38</a:t>
            </a:fld>
            <a:endParaRPr lang="ru-RU"/>
          </a:p>
        </p:txBody>
      </p:sp>
    </p:spTree>
    <p:extLst>
      <p:ext uri="{BB962C8B-B14F-4D97-AF65-F5344CB8AC3E}">
        <p14:creationId xmlns:p14="http://schemas.microsoft.com/office/powerpoint/2010/main" val="40830656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При сортировке этого массива было осуществлено 8 итераций,</a:t>
            </a:r>
          </a:p>
          <a:p>
            <a:pPr marL="0" indent="0">
              <a:buNone/>
            </a:pPr>
            <a:r>
              <a:rPr lang="ru-RU" baseline="0" dirty="0" smtClean="0"/>
              <a:t>на первой итерации было осуществлено </a:t>
            </a:r>
            <a:r>
              <a:rPr lang="en-US" baseline="0" dirty="0" smtClean="0"/>
              <a:t>N+1 = 9 </a:t>
            </a:r>
            <a:r>
              <a:rPr lang="ru-RU" baseline="0" dirty="0" smtClean="0"/>
              <a:t>сравнений и 1 перестановка</a:t>
            </a:r>
          </a:p>
          <a:p>
            <a:pPr marL="0" indent="0">
              <a:buNone/>
            </a:pPr>
            <a:r>
              <a:rPr lang="ru-RU" baseline="0" dirty="0" smtClean="0"/>
              <a:t>на второй итерации </a:t>
            </a:r>
            <a:r>
              <a:rPr lang="en-US" baseline="0" dirty="0" smtClean="0"/>
              <a:t>- </a:t>
            </a:r>
            <a:r>
              <a:rPr lang="ru-RU" baseline="0" dirty="0" smtClean="0"/>
              <a:t>8 сравнений и 1 перестановка</a:t>
            </a:r>
            <a:endParaRPr lang="en-US" baseline="0" dirty="0" smtClean="0"/>
          </a:p>
          <a:p>
            <a:pPr marL="0" indent="0">
              <a:buNone/>
            </a:pPr>
            <a:r>
              <a:rPr lang="ru-RU" baseline="0" dirty="0" smtClean="0"/>
              <a:t>и т.д.</a:t>
            </a:r>
          </a:p>
          <a:p>
            <a:pPr marL="0" indent="0">
              <a:buNone/>
            </a:pPr>
            <a:r>
              <a:rPr lang="ru-RU" baseline="0" dirty="0" smtClean="0"/>
              <a:t>Итоговая сложность </a:t>
            </a:r>
            <a:r>
              <a:rPr lang="en-US" baseline="0" dirty="0" smtClean="0"/>
              <a:t>~ N</a:t>
            </a:r>
            <a:r>
              <a:rPr lang="en-US" baseline="30000" dirty="0" smtClean="0"/>
              <a:t>2</a:t>
            </a:r>
            <a:endParaRPr lang="ru-RU" baseline="0" dirty="0" smtClean="0"/>
          </a:p>
          <a:p>
            <a:pPr marL="228600" indent="-228600">
              <a:buAutoNum type="arabicParenR"/>
            </a:pPr>
            <a:r>
              <a:rPr lang="ru-RU" baseline="0" dirty="0" smtClean="0"/>
              <a:t>При неудачном выборе опорного элемента сложность сортировки возрастает до </a:t>
            </a:r>
            <a:r>
              <a:rPr lang="en-US" baseline="0" dirty="0" smtClean="0"/>
              <a:t>N</a:t>
            </a:r>
            <a:r>
              <a:rPr lang="en-US" baseline="30000" dirty="0" smtClean="0"/>
              <a:t>2</a:t>
            </a:r>
            <a:r>
              <a:rPr lang="ru-RU" baseline="0" dirty="0" smtClean="0"/>
              <a:t>. Этим любили пользоваться на олимпиадах по программированию несколько лет назад, подбирая массивы исходных данных так, чтобы решения классической быстрой сортировкой работали медленно. На сайте университета ИТМО описание, как сформировать такой массив занимает существенно больше, чем описание самого алгоритма быстрой сортировки.</a:t>
            </a:r>
          </a:p>
          <a:p>
            <a:pPr marL="228600" indent="-228600">
              <a:buAutoNum type="arabicParenR"/>
            </a:pPr>
            <a:r>
              <a:rPr lang="ru-RU" baseline="0" dirty="0" smtClean="0"/>
              <a:t>Чтобы не спотыкаться на этой проблеме рекомендуется использовать встроенные в язык программирования функции сортировки (</a:t>
            </a:r>
            <a:r>
              <a:rPr lang="en-US" baseline="0" dirty="0" smtClean="0"/>
              <a:t>std::sort)</a:t>
            </a:r>
            <a:r>
              <a:rPr lang="ru-RU" baseline="0" dirty="0" smtClean="0"/>
              <a:t>, которые в случае существенного роста глубины рекурсии переключаются на более медленную (по константе, но не по асимптотической сложности), но не вылетающий алгоритм сортировки.</a:t>
            </a:r>
          </a:p>
        </p:txBody>
      </p:sp>
      <p:sp>
        <p:nvSpPr>
          <p:cNvPr id="4" name="Номер слайда 3"/>
          <p:cNvSpPr>
            <a:spLocks noGrp="1"/>
          </p:cNvSpPr>
          <p:nvPr>
            <p:ph type="sldNum" sz="quarter" idx="10"/>
          </p:nvPr>
        </p:nvSpPr>
        <p:spPr/>
        <p:txBody>
          <a:bodyPr/>
          <a:lstStyle/>
          <a:p>
            <a:fld id="{2E08C350-4DE1-4956-942B-64CFE5E0D8AA}" type="slidenum">
              <a:rPr lang="ru-RU" smtClean="0"/>
              <a:t>39</a:t>
            </a:fld>
            <a:endParaRPr lang="ru-RU"/>
          </a:p>
        </p:txBody>
      </p:sp>
    </p:spTree>
    <p:extLst>
      <p:ext uri="{BB962C8B-B14F-4D97-AF65-F5344CB8AC3E}">
        <p14:creationId xmlns:p14="http://schemas.microsoft.com/office/powerpoint/2010/main" val="531070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smtClean="0"/>
              <a:t>Второе свойство</a:t>
            </a:r>
            <a:r>
              <a:rPr lang="ru-RU" baseline="0" dirty="0" smtClean="0"/>
              <a:t> рекурсивных алгоритмов из трёх: обязательное наличие условия завершения.</a:t>
            </a:r>
            <a:endParaRPr lang="ru-RU"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4</a:t>
            </a:fld>
            <a:endParaRPr lang="ru-RU"/>
          </a:p>
        </p:txBody>
      </p:sp>
    </p:spTree>
    <p:extLst>
      <p:ext uri="{BB962C8B-B14F-4D97-AF65-F5344CB8AC3E}">
        <p14:creationId xmlns:p14="http://schemas.microsoft.com/office/powerpoint/2010/main" val="35716487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baseline="0" dirty="0" smtClean="0"/>
              <a:t>Если все элементы в массиве равны, то приведенная реализация покажет сложность </a:t>
            </a:r>
            <a:r>
              <a:rPr lang="en-US" baseline="0" dirty="0" smtClean="0"/>
              <a:t>~ N</a:t>
            </a:r>
            <a:r>
              <a:rPr lang="en-US" baseline="30000" dirty="0" smtClean="0"/>
              <a:t>2</a:t>
            </a:r>
            <a:r>
              <a:rPr lang="en-US" baseline="0" dirty="0" smtClean="0"/>
              <a:t>, </a:t>
            </a:r>
            <a:r>
              <a:rPr lang="ru-RU" baseline="0" dirty="0" smtClean="0"/>
              <a:t>однако есть модификации быстрой сортировки без этого недостатка.</a:t>
            </a:r>
          </a:p>
        </p:txBody>
      </p:sp>
      <p:sp>
        <p:nvSpPr>
          <p:cNvPr id="4" name="Номер слайда 3"/>
          <p:cNvSpPr>
            <a:spLocks noGrp="1"/>
          </p:cNvSpPr>
          <p:nvPr>
            <p:ph type="sldNum" sz="quarter" idx="10"/>
          </p:nvPr>
        </p:nvSpPr>
        <p:spPr/>
        <p:txBody>
          <a:bodyPr/>
          <a:lstStyle/>
          <a:p>
            <a:fld id="{2E08C350-4DE1-4956-942B-64CFE5E0D8AA}" type="slidenum">
              <a:rPr lang="ru-RU" smtClean="0"/>
              <a:t>40</a:t>
            </a:fld>
            <a:endParaRPr lang="ru-RU"/>
          </a:p>
        </p:txBody>
      </p:sp>
    </p:spTree>
    <p:extLst>
      <p:ext uri="{BB962C8B-B14F-4D97-AF65-F5344CB8AC3E}">
        <p14:creationId xmlns:p14="http://schemas.microsoft.com/office/powerpoint/2010/main" val="1371302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 Быстрая сортировка</a:t>
            </a:r>
            <a:r>
              <a:rPr lang="ru-RU" baseline="0" dirty="0" smtClean="0"/>
              <a:t> является неустойчивой, а значит элементы имеющие одинаковое значение ключа будут перемешаны (почти) случайным образом.</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41</a:t>
            </a:fld>
            <a:endParaRPr lang="ru-RU"/>
          </a:p>
        </p:txBody>
      </p:sp>
    </p:spTree>
    <p:extLst>
      <p:ext uri="{BB962C8B-B14F-4D97-AF65-F5344CB8AC3E}">
        <p14:creationId xmlns:p14="http://schemas.microsoft.com/office/powerpoint/2010/main" val="12988249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aseline="0" dirty="0" smtClean="0"/>
              <a:t>Использование шаблонных функций это реализация парадигмы </a:t>
            </a:r>
            <a:r>
              <a:rPr lang="ru-RU" b="1" u="sng" baseline="0" dirty="0" smtClean="0"/>
              <a:t>обобщённого программирования</a:t>
            </a:r>
            <a:r>
              <a:rPr lang="ru-RU" baseline="0" dirty="0" smtClean="0"/>
              <a:t> (в английской литературе - </a:t>
            </a:r>
            <a:r>
              <a:rPr lang="en-US" baseline="0" dirty="0" smtClean="0"/>
              <a:t>generic programming</a:t>
            </a:r>
            <a:r>
              <a:rPr lang="ru-RU" baseline="0" dirty="0" smtClean="0"/>
              <a:t>).</a:t>
            </a:r>
          </a:p>
          <a:p>
            <a:pPr marL="0" indent="0">
              <a:buNone/>
            </a:pPr>
            <a:r>
              <a:rPr lang="ru-RU" baseline="0" dirty="0" smtClean="0"/>
              <a:t>Шаблонные функции позволяют написать функцию один раз, а компилятор будет её воспроизводить для всех возможных типов параметров сам – в зависимости от типа аргументов, передаваемых в функцию.</a:t>
            </a:r>
            <a:endParaRPr lang="en-US" baseline="0" dirty="0" smtClean="0"/>
          </a:p>
          <a:p>
            <a:pPr marL="0" indent="0">
              <a:buNone/>
            </a:pP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42</a:t>
            </a:fld>
            <a:endParaRPr lang="ru-RU"/>
          </a:p>
        </p:txBody>
      </p:sp>
    </p:spTree>
    <p:extLst>
      <p:ext uri="{BB962C8B-B14F-4D97-AF65-F5344CB8AC3E}">
        <p14:creationId xmlns:p14="http://schemas.microsoft.com/office/powerpoint/2010/main" val="2479911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43</a:t>
            </a:fld>
            <a:endParaRPr lang="ru-RU"/>
          </a:p>
        </p:txBody>
      </p:sp>
    </p:spTree>
    <p:extLst>
      <p:ext uri="{BB962C8B-B14F-4D97-AF65-F5344CB8AC3E}">
        <p14:creationId xmlns:p14="http://schemas.microsoft.com/office/powerpoint/2010/main" val="1153687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ru-RU" baseline="0" dirty="0" smtClean="0"/>
              <a:t>Шаблонные функции удобно использовать для алгоритмов сортировки (стандартный алгоритм сортировки </a:t>
            </a:r>
            <a:r>
              <a:rPr lang="en-US" baseline="0" dirty="0" smtClean="0"/>
              <a:t>sort </a:t>
            </a:r>
            <a:r>
              <a:rPr lang="ru-RU" baseline="0" dirty="0" smtClean="0"/>
              <a:t>реализован как шаблон, то есть сортирует массивы любых типов поддерживающих оператор сравнения (в стандартной реализации используется только </a:t>
            </a:r>
            <a:r>
              <a:rPr lang="en-US" baseline="0" dirty="0" smtClean="0"/>
              <a:t>o</a:t>
            </a:r>
            <a:r>
              <a:rPr lang="ru-RU" baseline="0" dirty="0" err="1" smtClean="0"/>
              <a:t>perator</a:t>
            </a:r>
            <a:r>
              <a:rPr lang="ru-RU" baseline="0" dirty="0" smtClean="0"/>
              <a:t>&lt;)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ru-RU" baseline="0" dirty="0" smtClean="0"/>
              <a:t>При вызове пользовательской функции компилятор сперва ищет её перегруженный вариант с точным совпадением типов параметров, если такого нет, то поиск продолжается среди функций-шаблонов.</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ru-RU" baseline="0" dirty="0" smtClean="0"/>
              <a:t>Иногда может понадобиться перегрузить функцию-шаблон с помощью конкретной реализации, например, для сортировки массива – обычные типы сортируются корректно с использованием встроенных операторов сравнения, а С-строки потребуют отдельной операции сравнения. Для реализации этой задачи будет необходимо:</a:t>
            </a:r>
            <a:br>
              <a:rPr lang="ru-RU" baseline="0" dirty="0" smtClean="0"/>
            </a:br>
            <a:r>
              <a:rPr lang="ru-RU" baseline="0" dirty="0" smtClean="0"/>
              <a:t>- реализовать сортировку массива в виде шаблона</a:t>
            </a:r>
            <a:br>
              <a:rPr lang="ru-RU" baseline="0" dirty="0" smtClean="0"/>
            </a:br>
            <a:r>
              <a:rPr lang="ru-RU" baseline="0" dirty="0" smtClean="0"/>
              <a:t>- при этом сравнение пары элементов массива вынести в отдельную функцию, также реализованную в виде шаблона </a:t>
            </a:r>
            <a:r>
              <a:rPr lang="en-US" baseline="0" dirty="0" smtClean="0"/>
              <a:t>(</a:t>
            </a:r>
            <a:r>
              <a:rPr lang="ru-RU" baseline="0" dirty="0" smtClean="0"/>
              <a:t>внутри только вызов </a:t>
            </a:r>
            <a:r>
              <a:rPr lang="en-US" baseline="0" dirty="0" smtClean="0"/>
              <a:t>operator&lt;</a:t>
            </a:r>
            <a:r>
              <a:rPr lang="ru-RU" baseline="0" dirty="0" smtClean="0"/>
              <a:t>)</a:t>
            </a:r>
            <a:br>
              <a:rPr lang="ru-RU" baseline="0" dirty="0" smtClean="0"/>
            </a:br>
            <a:r>
              <a:rPr lang="ru-RU" baseline="0" dirty="0" smtClean="0"/>
              <a:t>- перегрузить функцию сравнения для С-строк обычной функцией (внутри только вызов </a:t>
            </a:r>
            <a:r>
              <a:rPr lang="en-US" baseline="0" dirty="0" err="1" smtClean="0"/>
              <a:t>strcmp</a:t>
            </a:r>
            <a:r>
              <a:rPr lang="en-US" baseline="0" dirty="0" smtClean="0"/>
              <a:t>)</a:t>
            </a:r>
            <a:r>
              <a:rPr lang="ru-RU" baseline="0" dirty="0" smtClean="0"/>
              <a:t/>
            </a:r>
            <a:br>
              <a:rPr lang="ru-RU" baseline="0" dirty="0" smtClean="0"/>
            </a:br>
            <a:r>
              <a:rPr lang="ru-RU" baseline="0" dirty="0" smtClean="0"/>
              <a:t>В одной из лабораторных работ второго семестра именно это и будет от вас требоваться: написать свой шаблон функции сортировки, который будет работать со всеми встроенными типами и дополнительно с </a:t>
            </a:r>
            <a:r>
              <a:rPr lang="en-US" baseline="0" dirty="0" smtClean="0"/>
              <a:t>C-</a:t>
            </a:r>
            <a:r>
              <a:rPr lang="ru-RU" baseline="0" dirty="0" smtClean="0"/>
              <a:t>строками.</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ru-RU" b="1" baseline="0" dirty="0" smtClean="0"/>
              <a:t>Важное замечание</a:t>
            </a:r>
            <a:r>
              <a:rPr lang="ru-RU" baseline="0" dirty="0" smtClean="0"/>
              <a:t>: шаблоны компилируются (и проверяются на корректность) только при использовании и только с тем типом с которым он используется. Это означает что раздельно скомпилировать шаблонную функцию в одном </a:t>
            </a:r>
            <a:r>
              <a:rPr lang="en-US" baseline="0" dirty="0" err="1" smtClean="0"/>
              <a:t>cpp</a:t>
            </a:r>
            <a:r>
              <a:rPr lang="en-US" baseline="0" dirty="0" smtClean="0"/>
              <a:t> </a:t>
            </a:r>
            <a:r>
              <a:rPr lang="ru-RU" baseline="0" dirty="0" smtClean="0"/>
              <a:t>файле и далее использовать в другом не получится. Следовательно,</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r>
              <a:rPr lang="ru-RU" baseline="0" dirty="0" smtClean="0"/>
              <a:t>объявление шаблонов вместе с реализацией всегда выносится в файл заголовка (</a:t>
            </a:r>
            <a:r>
              <a:rPr lang="en-US" baseline="0" dirty="0" smtClean="0"/>
              <a:t>.h)</a:t>
            </a:r>
            <a:r>
              <a:rPr lang="ru-RU" baseline="0" dirty="0" smtClean="0"/>
              <a:t> или</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ru-RU" baseline="0" dirty="0" smtClean="0"/>
              <a:t>шаблонные функции используются только в том </a:t>
            </a:r>
            <a:r>
              <a:rPr lang="en-US" baseline="0" dirty="0" err="1" smtClean="0"/>
              <a:t>cpp</a:t>
            </a:r>
            <a:r>
              <a:rPr lang="en-US" baseline="0" dirty="0" smtClean="0"/>
              <a:t> </a:t>
            </a:r>
            <a:r>
              <a:rPr lang="ru-RU" baseline="0" dirty="0" smtClean="0"/>
              <a:t>файле где есть их реализация.</a:t>
            </a:r>
          </a:p>
        </p:txBody>
      </p:sp>
      <p:sp>
        <p:nvSpPr>
          <p:cNvPr id="4" name="Номер слайда 3"/>
          <p:cNvSpPr>
            <a:spLocks noGrp="1"/>
          </p:cNvSpPr>
          <p:nvPr>
            <p:ph type="sldNum" sz="quarter" idx="10"/>
          </p:nvPr>
        </p:nvSpPr>
        <p:spPr/>
        <p:txBody>
          <a:bodyPr/>
          <a:lstStyle/>
          <a:p>
            <a:fld id="{2E08C350-4DE1-4956-942B-64CFE5E0D8AA}" type="slidenum">
              <a:rPr lang="ru-RU" smtClean="0"/>
              <a:t>44</a:t>
            </a:fld>
            <a:endParaRPr lang="ru-RU"/>
          </a:p>
        </p:txBody>
      </p:sp>
    </p:spTree>
    <p:extLst>
      <p:ext uri="{BB962C8B-B14F-4D97-AF65-F5344CB8AC3E}">
        <p14:creationId xmlns:p14="http://schemas.microsoft.com/office/powerpoint/2010/main" val="437399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err="1" smtClean="0"/>
          </a:p>
        </p:txBody>
      </p:sp>
      <p:sp>
        <p:nvSpPr>
          <p:cNvPr id="4" name="Номер слайда 3"/>
          <p:cNvSpPr>
            <a:spLocks noGrp="1"/>
          </p:cNvSpPr>
          <p:nvPr>
            <p:ph type="sldNum" sz="quarter" idx="10"/>
          </p:nvPr>
        </p:nvSpPr>
        <p:spPr/>
        <p:txBody>
          <a:bodyPr/>
          <a:lstStyle/>
          <a:p>
            <a:fld id="{2E08C350-4DE1-4956-942B-64CFE5E0D8AA}" type="slidenum">
              <a:rPr lang="ru-RU" smtClean="0"/>
              <a:t>45</a:t>
            </a:fld>
            <a:endParaRPr lang="ru-RU"/>
          </a:p>
        </p:txBody>
      </p:sp>
    </p:spTree>
    <p:extLst>
      <p:ext uri="{BB962C8B-B14F-4D97-AF65-F5344CB8AC3E}">
        <p14:creationId xmlns:p14="http://schemas.microsoft.com/office/powerpoint/2010/main" val="1265491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smtClean="0"/>
              <a:t>Третье свойство рекурсии из трёх:</a:t>
            </a:r>
            <a:r>
              <a:rPr lang="ru-RU" baseline="0" dirty="0" smtClean="0"/>
              <a:t> существование не рекурсивного алгоритма решающего аналогичную задачу.</a:t>
            </a:r>
            <a:endParaRPr lang="ru-RU" dirty="0" smtClean="0"/>
          </a:p>
          <a:p>
            <a:pPr marL="0" indent="0">
              <a:buNone/>
            </a:pPr>
            <a:endParaRPr lang="ru-RU" dirty="0" smtClean="0"/>
          </a:p>
          <a:p>
            <a:pPr marL="228600" indent="-228600">
              <a:buAutoNum type="arabicParenR"/>
            </a:pPr>
            <a:r>
              <a:rPr lang="ru-RU" dirty="0" smtClean="0"/>
              <a:t>Реализация</a:t>
            </a:r>
            <a:r>
              <a:rPr lang="ru-RU" baseline="0" dirty="0" smtClean="0"/>
              <a:t> через рекурсию часто проще для понимания и компактнее по записи (например, нам при вычислении факториала не понадобились локальные переменные и цикл).</a:t>
            </a:r>
          </a:p>
          <a:p>
            <a:pPr marL="228600" indent="-228600">
              <a:buAutoNum type="arabicParenR"/>
            </a:pPr>
            <a:r>
              <a:rPr lang="ru-RU" baseline="0" dirty="0" smtClean="0"/>
              <a:t>Реализация без рекурсии (через циклы) часто эффективнее как по памяти так и по быстродействию (при вызове функции тратится место в стеке на адрес возврата из функции и локальные переменные, при этом память расходуется менее эффективно чем при реализации через циклы).</a:t>
            </a:r>
            <a:endParaRPr lang="ru-RU"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5</a:t>
            </a:fld>
            <a:endParaRPr lang="ru-RU"/>
          </a:p>
        </p:txBody>
      </p:sp>
    </p:spTree>
    <p:extLst>
      <p:ext uri="{BB962C8B-B14F-4D97-AF65-F5344CB8AC3E}">
        <p14:creationId xmlns:p14="http://schemas.microsoft.com/office/powerpoint/2010/main" val="4066016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6</a:t>
            </a:fld>
            <a:endParaRPr lang="ru-RU"/>
          </a:p>
        </p:txBody>
      </p:sp>
    </p:spTree>
    <p:extLst>
      <p:ext uri="{BB962C8B-B14F-4D97-AF65-F5344CB8AC3E}">
        <p14:creationId xmlns:p14="http://schemas.microsoft.com/office/powerpoint/2010/main" val="960214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7</a:t>
            </a:fld>
            <a:endParaRPr lang="ru-RU"/>
          </a:p>
        </p:txBody>
      </p:sp>
    </p:spTree>
    <p:extLst>
      <p:ext uri="{BB962C8B-B14F-4D97-AF65-F5344CB8AC3E}">
        <p14:creationId xmlns:p14="http://schemas.microsoft.com/office/powerpoint/2010/main" val="1054410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Этому алгоритму уже более 2000 лет.</a:t>
            </a:r>
          </a:p>
          <a:p>
            <a:pPr marL="0" indent="0">
              <a:buNone/>
            </a:pPr>
            <a:r>
              <a:rPr lang="ru-RU" dirty="0" smtClean="0"/>
              <a:t>Тут</a:t>
            </a:r>
            <a:r>
              <a:rPr lang="ru-RU" baseline="0" dirty="0" smtClean="0"/>
              <a:t> приведен п</a:t>
            </a:r>
            <a:r>
              <a:rPr lang="ru-RU" dirty="0" smtClean="0"/>
              <a:t>ример его рекурсивной реализации</a:t>
            </a:r>
            <a:r>
              <a:rPr lang="ru-RU" baseline="0" dirty="0" smtClean="0"/>
              <a:t>.</a:t>
            </a:r>
            <a:endParaRPr lang="en-US" baseline="0" dirty="0" smtClean="0"/>
          </a:p>
          <a:p>
            <a:pPr marL="0" indent="0">
              <a:buNone/>
            </a:pPr>
            <a:r>
              <a:rPr lang="ru-RU" baseline="0" dirty="0" smtClean="0"/>
              <a:t>Плюсы: никаких циклов, никаких временных переменных - красота.</a:t>
            </a:r>
          </a:p>
          <a:p>
            <a:pPr marL="0" indent="0">
              <a:buNone/>
            </a:pPr>
            <a:r>
              <a:rPr lang="ru-RU" baseline="0" dirty="0" smtClean="0"/>
              <a:t>(результат выполнения алгоритма – последнее число перед тем как получится ноль, в данном случае получилась 1, то есть общих делителей кроме единицы нет).</a:t>
            </a:r>
          </a:p>
          <a:p>
            <a:pPr marL="0" indent="0">
              <a:buNone/>
            </a:pPr>
            <a:endParaRPr lang="ru-RU" baseline="0" dirty="0" smtClean="0"/>
          </a:p>
          <a:p>
            <a:pPr marL="0" indent="0">
              <a:buNone/>
            </a:pPr>
            <a:r>
              <a:rPr lang="ru-RU" baseline="0" dirty="0" smtClean="0"/>
              <a:t>Не смотря на свою простоту, алгоритм используется и в наше время, в частности в криптографии.</a:t>
            </a:r>
          </a:p>
        </p:txBody>
      </p:sp>
      <p:sp>
        <p:nvSpPr>
          <p:cNvPr id="4" name="Номер слайда 3"/>
          <p:cNvSpPr>
            <a:spLocks noGrp="1"/>
          </p:cNvSpPr>
          <p:nvPr>
            <p:ph type="sldNum" sz="quarter" idx="10"/>
          </p:nvPr>
        </p:nvSpPr>
        <p:spPr/>
        <p:txBody>
          <a:bodyPr/>
          <a:lstStyle/>
          <a:p>
            <a:fld id="{2E08C350-4DE1-4956-942B-64CFE5E0D8AA}" type="slidenum">
              <a:rPr lang="ru-RU" smtClean="0"/>
              <a:t>8</a:t>
            </a:fld>
            <a:endParaRPr lang="ru-RU"/>
          </a:p>
        </p:txBody>
      </p:sp>
    </p:spTree>
    <p:extLst>
      <p:ext uri="{BB962C8B-B14F-4D97-AF65-F5344CB8AC3E}">
        <p14:creationId xmlns:p14="http://schemas.microsoft.com/office/powerpoint/2010/main" val="2167350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p:txBody>
      </p:sp>
      <p:sp>
        <p:nvSpPr>
          <p:cNvPr id="4" name="Номер слайда 3"/>
          <p:cNvSpPr>
            <a:spLocks noGrp="1"/>
          </p:cNvSpPr>
          <p:nvPr>
            <p:ph type="sldNum" sz="quarter" idx="10"/>
          </p:nvPr>
        </p:nvSpPr>
        <p:spPr/>
        <p:txBody>
          <a:bodyPr/>
          <a:lstStyle/>
          <a:p>
            <a:fld id="{2E08C350-4DE1-4956-942B-64CFE5E0D8AA}" type="slidenum">
              <a:rPr lang="ru-RU" smtClean="0"/>
              <a:t>9</a:t>
            </a:fld>
            <a:endParaRPr lang="ru-RU"/>
          </a:p>
        </p:txBody>
      </p:sp>
    </p:spTree>
    <p:extLst>
      <p:ext uri="{BB962C8B-B14F-4D97-AF65-F5344CB8AC3E}">
        <p14:creationId xmlns:p14="http://schemas.microsoft.com/office/powerpoint/2010/main" val="135053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dirty="0" smtClean="0"/>
              <a:t>Образец заголовка</a:t>
            </a:r>
            <a:endParaRPr lang="en-US" dirty="0"/>
          </a:p>
        </p:txBody>
      </p:sp>
      <p:sp>
        <p:nvSpPr>
          <p:cNvPr id="3" name="Subtitle 2"/>
          <p:cNvSpPr>
            <a:spLocks noGrp="1"/>
          </p:cNvSpPr>
          <p:nvPr>
            <p:ph type="subTitle" idx="1"/>
          </p:nvPr>
        </p:nvSpPr>
        <p:spPr>
          <a:xfrm>
            <a:off x="825038" y="4455621"/>
            <a:ext cx="7543800" cy="413158"/>
          </a:xfrm>
        </p:spPr>
        <p:txBody>
          <a:bodyPr lIns="91440" rIns="91440">
            <a:normAutofit/>
          </a:bodyPr>
          <a:lstStyle>
            <a:lvl1pPr marL="0" indent="0" algn="l">
              <a:buNone/>
              <a:tabLst>
                <a:tab pos="0" algn="l"/>
                <a:tab pos="7380000" algn="r"/>
              </a:tabLst>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dirty="0" smtClean="0"/>
              <a:t>Образец подзаголовка</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Номер слайда 12"/>
          <p:cNvSpPr>
            <a:spLocks noGrp="1"/>
          </p:cNvSpPr>
          <p:nvPr>
            <p:ph type="sldNum" sz="quarter" idx="12"/>
          </p:nvPr>
        </p:nvSpPr>
        <p:spPr/>
        <p:txBody>
          <a:bodyPr/>
          <a:lstStyle/>
          <a:p>
            <a:fld id="{4FAB73BC-B049-4115-A692-8D63A059BFB8}" type="slidenum">
              <a:rPr lang="en-US" smtClean="0"/>
              <a:pPr/>
              <a:t>‹#›</a:t>
            </a:fld>
            <a:endParaRPr lang="en-US"/>
          </a:p>
        </p:txBody>
      </p:sp>
      <p:sp>
        <p:nvSpPr>
          <p:cNvPr id="12" name="Footer Placeholder 4"/>
          <p:cNvSpPr>
            <a:spLocks noGrp="1"/>
          </p:cNvSpPr>
          <p:nvPr>
            <p:ph type="ftr" sz="quarter" idx="3"/>
          </p:nvPr>
        </p:nvSpPr>
        <p:spPr>
          <a:xfrm>
            <a:off x="2764639" y="6459786"/>
            <a:ext cx="4543665" cy="365125"/>
          </a:xfrm>
          <a:prstGeom prst="rect">
            <a:avLst/>
          </a:prstGeom>
        </p:spPr>
        <p:txBody>
          <a:bodyPr vert="horz" lIns="91440" tIns="45720" rIns="91440" bIns="45720" rtlCol="0" anchor="ctr"/>
          <a:lstStyle>
            <a:lvl1pPr algn="ctr">
              <a:defRPr sz="1600" cap="all" baseline="0">
                <a:solidFill>
                  <a:schemeClr val="bg1"/>
                </a:solidFill>
              </a:defRPr>
            </a:lvl1pPr>
          </a:lstStyle>
          <a:p>
            <a:r>
              <a:rPr lang="ru-RU" dirty="0" smtClean="0"/>
              <a:t>РЕКУРСИЯ</a:t>
            </a:r>
            <a:endParaRPr lang="en-US" dirty="0" smtClean="0"/>
          </a:p>
        </p:txBody>
      </p:sp>
      <p:sp>
        <p:nvSpPr>
          <p:cNvPr id="14" name="Дата 1"/>
          <p:cNvSpPr>
            <a:spLocks noGrp="1"/>
          </p:cNvSpPr>
          <p:nvPr>
            <p:ph type="dt" sz="half" idx="2"/>
          </p:nvPr>
        </p:nvSpPr>
        <p:spPr>
          <a:xfrm>
            <a:off x="288759" y="6459786"/>
            <a:ext cx="2388406" cy="365125"/>
          </a:xfrm>
          <a:prstGeom prst="rect">
            <a:avLst/>
          </a:prstGeom>
        </p:spPr>
        <p:txBody>
          <a:bodyPr anchor="ctr"/>
          <a:lstStyle>
            <a:lvl1pPr algn="ctr">
              <a:defRPr sz="1400">
                <a:solidFill>
                  <a:schemeClr val="bg1"/>
                </a:solidFill>
              </a:defRPr>
            </a:lvl1p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36018952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5" name="Нижний колонтитул 4"/>
          <p:cNvSpPr>
            <a:spLocks noGrp="1"/>
          </p:cNvSpPr>
          <p:nvPr>
            <p:ph type="ftr" sz="quarter" idx="11"/>
          </p:nvPr>
        </p:nvSpPr>
        <p:spPr/>
        <p:txBody>
          <a:bodyPr/>
          <a:lstStyle>
            <a:lvl1pPr>
              <a:defRPr>
                <a:solidFill>
                  <a:schemeClr val="bg1"/>
                </a:solidFill>
              </a:defRPr>
            </a:lvl1pPr>
          </a:lstStyle>
          <a:p>
            <a:r>
              <a:rPr lang="ru-RU" dirty="0" smtClean="0"/>
              <a:t>РЕКУРСИЯ</a:t>
            </a:r>
            <a:endParaRPr lang="en-US" dirty="0" smtClean="0"/>
          </a:p>
        </p:txBody>
      </p:sp>
      <p:sp>
        <p:nvSpPr>
          <p:cNvPr id="6" name="Номер слайда 5"/>
          <p:cNvSpPr>
            <a:spLocks noGrp="1"/>
          </p:cNvSpPr>
          <p:nvPr>
            <p:ph type="sldNum" sz="quarter" idx="12"/>
          </p:nvPr>
        </p:nvSpPr>
        <p:spPr/>
        <p:txBody>
          <a:bodyPr/>
          <a:lstStyle/>
          <a:p>
            <a:fld id="{35996D3A-6AFD-458C-90C1-256E03643476}" type="slidenum">
              <a:rPr lang="en-US" smtClean="0"/>
              <a:pPr/>
              <a:t>‹#›</a:t>
            </a:fld>
            <a:endParaRPr lang="en-US"/>
          </a:p>
        </p:txBody>
      </p:sp>
      <p:sp>
        <p:nvSpPr>
          <p:cNvPr id="8" name="Дата 1"/>
          <p:cNvSpPr>
            <a:spLocks noGrp="1"/>
          </p:cNvSpPr>
          <p:nvPr>
            <p:ph type="dt" sz="half" idx="2"/>
          </p:nvPr>
        </p:nvSpPr>
        <p:spPr>
          <a:xfrm>
            <a:off x="288759" y="6459786"/>
            <a:ext cx="2388406" cy="365125"/>
          </a:xfrm>
          <a:prstGeom prst="rect">
            <a:avLst/>
          </a:prstGeom>
        </p:spPr>
        <p:txBody>
          <a:bodyPr anchor="ctr"/>
          <a:lstStyle>
            <a:lvl1pPr algn="ctr">
              <a:defRPr sz="1400">
                <a:solidFill>
                  <a:schemeClr val="bg1"/>
                </a:solidFill>
              </a:defRPr>
            </a:lvl1p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37442566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олько текст">
    <p:spTree>
      <p:nvGrpSpPr>
        <p:cNvPr id="1" name=""/>
        <p:cNvGrpSpPr/>
        <p:nvPr/>
      </p:nvGrpSpPr>
      <p:grpSpPr>
        <a:xfrm>
          <a:off x="0" y="0"/>
          <a:ext cx="0" cy="0"/>
          <a:chOff x="0" y="0"/>
          <a:chExt cx="0" cy="0"/>
        </a:xfrm>
      </p:grpSpPr>
      <p:sp>
        <p:nvSpPr>
          <p:cNvPr id="6" name="Content Placeholder 2"/>
          <p:cNvSpPr>
            <a:spLocks noGrp="1"/>
          </p:cNvSpPr>
          <p:nvPr>
            <p:ph idx="1"/>
          </p:nvPr>
        </p:nvSpPr>
        <p:spPr>
          <a:xfrm>
            <a:off x="822959" y="513347"/>
            <a:ext cx="7543801" cy="5462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Нижний колонтитул 3"/>
          <p:cNvSpPr>
            <a:spLocks noGrp="1"/>
          </p:cNvSpPr>
          <p:nvPr>
            <p:ph type="ftr" sz="quarter" idx="11"/>
          </p:nvPr>
        </p:nvSpPr>
        <p:spPr/>
        <p:txBody>
          <a:bodyPr/>
          <a:lstStyle>
            <a:lvl1pPr>
              <a:defRPr>
                <a:solidFill>
                  <a:schemeClr val="bg1"/>
                </a:solidFill>
              </a:defRPr>
            </a:lvl1pPr>
          </a:lstStyle>
          <a:p>
            <a:r>
              <a:rPr lang="ru-RU" dirty="0" smtClean="0"/>
              <a:t>РЕКУРСИЯ</a:t>
            </a:r>
            <a:endParaRPr lang="en-US" dirty="0" smtClean="0"/>
          </a:p>
        </p:txBody>
      </p:sp>
      <p:sp>
        <p:nvSpPr>
          <p:cNvPr id="5" name="Номер слайда 4"/>
          <p:cNvSpPr>
            <a:spLocks noGrp="1"/>
          </p:cNvSpPr>
          <p:nvPr>
            <p:ph type="sldNum" sz="quarter" idx="12"/>
          </p:nvPr>
        </p:nvSpPr>
        <p:spPr/>
        <p:txBody>
          <a:bodyPr/>
          <a:lstStyle/>
          <a:p>
            <a:fld id="{35996D3A-6AFD-458C-90C1-256E03643476}" type="slidenum">
              <a:rPr lang="en-US" smtClean="0"/>
              <a:pPr/>
              <a:t>‹#›</a:t>
            </a:fld>
            <a:endParaRPr lang="en-US"/>
          </a:p>
        </p:txBody>
      </p:sp>
      <p:sp>
        <p:nvSpPr>
          <p:cNvPr id="8" name="Дата 1"/>
          <p:cNvSpPr>
            <a:spLocks noGrp="1"/>
          </p:cNvSpPr>
          <p:nvPr>
            <p:ph type="dt" sz="half" idx="2"/>
          </p:nvPr>
        </p:nvSpPr>
        <p:spPr>
          <a:xfrm>
            <a:off x="288759" y="6459786"/>
            <a:ext cx="2388406" cy="365125"/>
          </a:xfrm>
          <a:prstGeom prst="rect">
            <a:avLst/>
          </a:prstGeom>
        </p:spPr>
        <p:txBody>
          <a:bodyPr anchor="ctr"/>
          <a:lstStyle>
            <a:lvl1pPr algn="ctr">
              <a:defRPr sz="1400">
                <a:solidFill>
                  <a:schemeClr val="bg1"/>
                </a:solidFill>
              </a:defRPr>
            </a:lvl1p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21903229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5" name="Номер слайда 4"/>
          <p:cNvSpPr>
            <a:spLocks noGrp="1"/>
          </p:cNvSpPr>
          <p:nvPr>
            <p:ph type="sldNum" sz="quarter" idx="12"/>
          </p:nvPr>
        </p:nvSpPr>
        <p:spPr/>
        <p:txBody>
          <a:bodyPr/>
          <a:lstStyle/>
          <a:p>
            <a:fld id="{35996D3A-6AFD-458C-90C1-256E03643476}" type="slidenum">
              <a:rPr lang="en-US" smtClean="0"/>
              <a:pPr/>
              <a:t>‹#›</a:t>
            </a:fld>
            <a:endParaRPr lang="en-US"/>
          </a:p>
        </p:txBody>
      </p:sp>
      <p:sp>
        <p:nvSpPr>
          <p:cNvPr id="7" name="Нижний колонтитул 3"/>
          <p:cNvSpPr>
            <a:spLocks noGrp="1"/>
          </p:cNvSpPr>
          <p:nvPr>
            <p:ph type="ftr" sz="quarter" idx="11"/>
          </p:nvPr>
        </p:nvSpPr>
        <p:spPr>
          <a:xfrm>
            <a:off x="2764639" y="6459786"/>
            <a:ext cx="4543665" cy="365125"/>
          </a:xfrm>
        </p:spPr>
        <p:txBody>
          <a:bodyPr/>
          <a:lstStyle>
            <a:lvl1pPr>
              <a:defRPr>
                <a:solidFill>
                  <a:schemeClr val="bg1"/>
                </a:solidFill>
              </a:defRPr>
            </a:lvl1pPr>
          </a:lstStyle>
          <a:p>
            <a:r>
              <a:rPr lang="ru-RU" dirty="0" smtClean="0"/>
              <a:t>РЕКУРСИЯ</a:t>
            </a:r>
            <a:endParaRPr lang="en-US" dirty="0" smtClean="0"/>
          </a:p>
        </p:txBody>
      </p:sp>
      <p:sp>
        <p:nvSpPr>
          <p:cNvPr id="8" name="Дата 1"/>
          <p:cNvSpPr>
            <a:spLocks noGrp="1"/>
          </p:cNvSpPr>
          <p:nvPr>
            <p:ph type="dt" sz="half" idx="2"/>
          </p:nvPr>
        </p:nvSpPr>
        <p:spPr>
          <a:xfrm>
            <a:off x="288759" y="6459786"/>
            <a:ext cx="2388406" cy="365125"/>
          </a:xfrm>
          <a:prstGeom prst="rect">
            <a:avLst/>
          </a:prstGeom>
        </p:spPr>
        <p:txBody>
          <a:bodyPr anchor="ctr"/>
          <a:lstStyle>
            <a:lvl1pPr algn="ctr">
              <a:defRPr sz="1400">
                <a:solidFill>
                  <a:schemeClr val="bg1"/>
                </a:solidFill>
              </a:defRPr>
            </a:lvl1p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20645571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Номер слайда 8"/>
          <p:cNvSpPr>
            <a:spLocks noGrp="1"/>
          </p:cNvSpPr>
          <p:nvPr>
            <p:ph type="sldNum" sz="quarter" idx="12"/>
          </p:nvPr>
        </p:nvSpPr>
        <p:spPr/>
        <p:txBody>
          <a:bodyPr/>
          <a:lstStyle/>
          <a:p>
            <a:fld id="{35996D3A-6AFD-458C-90C1-256E03643476}" type="slidenum">
              <a:rPr lang="en-US" smtClean="0"/>
              <a:pPr/>
              <a:t>‹#›</a:t>
            </a:fld>
            <a:endParaRPr lang="en-US"/>
          </a:p>
        </p:txBody>
      </p:sp>
      <p:sp>
        <p:nvSpPr>
          <p:cNvPr id="11" name="Нижний колонтитул 3"/>
          <p:cNvSpPr>
            <a:spLocks noGrp="1"/>
          </p:cNvSpPr>
          <p:nvPr>
            <p:ph type="ftr" sz="quarter" idx="11"/>
          </p:nvPr>
        </p:nvSpPr>
        <p:spPr>
          <a:xfrm>
            <a:off x="2764639" y="6459786"/>
            <a:ext cx="4543665" cy="365125"/>
          </a:xfrm>
        </p:spPr>
        <p:txBody>
          <a:bodyPr/>
          <a:lstStyle>
            <a:lvl1pPr>
              <a:defRPr>
                <a:solidFill>
                  <a:schemeClr val="bg1"/>
                </a:solidFill>
              </a:defRPr>
            </a:lvl1pPr>
          </a:lstStyle>
          <a:p>
            <a:r>
              <a:rPr lang="ru-RU" dirty="0" smtClean="0"/>
              <a:t>РЕКУРСИЯ</a:t>
            </a:r>
            <a:endParaRPr lang="en-US" dirty="0" smtClean="0"/>
          </a:p>
        </p:txBody>
      </p:sp>
      <p:sp>
        <p:nvSpPr>
          <p:cNvPr id="12" name="Дата 1"/>
          <p:cNvSpPr>
            <a:spLocks noGrp="1"/>
          </p:cNvSpPr>
          <p:nvPr>
            <p:ph type="dt" sz="half" idx="2"/>
          </p:nvPr>
        </p:nvSpPr>
        <p:spPr>
          <a:xfrm>
            <a:off x="288759" y="6459786"/>
            <a:ext cx="2388406" cy="365125"/>
          </a:xfrm>
          <a:prstGeom prst="rect">
            <a:avLst/>
          </a:prstGeom>
        </p:spPr>
        <p:txBody>
          <a:bodyPr anchor="ctr"/>
          <a:lstStyle>
            <a:lvl1pPr algn="ctr">
              <a:defRPr sz="1400">
                <a:solidFill>
                  <a:schemeClr val="bg1"/>
                </a:solidFill>
              </a:defRPr>
            </a:lvl1p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28593353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5" name="Footer Placeholder 4"/>
          <p:cNvSpPr>
            <a:spLocks noGrp="1"/>
          </p:cNvSpPr>
          <p:nvPr>
            <p:ph type="ftr" sz="quarter" idx="3"/>
          </p:nvPr>
        </p:nvSpPr>
        <p:spPr>
          <a:xfrm>
            <a:off x="2764639" y="6459786"/>
            <a:ext cx="4543665" cy="365125"/>
          </a:xfrm>
          <a:prstGeom prst="rect">
            <a:avLst/>
          </a:prstGeom>
        </p:spPr>
        <p:txBody>
          <a:bodyPr vert="horz" lIns="91440" tIns="45720" rIns="91440" bIns="45720" rtlCol="0" anchor="ctr"/>
          <a:lstStyle>
            <a:lvl1pPr algn="ctr">
              <a:defRPr sz="1600" cap="all" baseline="0">
                <a:solidFill>
                  <a:schemeClr val="accent2">
                    <a:lumMod val="20000"/>
                    <a:lumOff val="80000"/>
                  </a:schemeClr>
                </a:solidFill>
              </a:defRPr>
            </a:lvl1pPr>
          </a:lstStyle>
          <a:p>
            <a:r>
              <a:rPr lang="ru-RU" dirty="0" smtClean="0">
                <a:solidFill>
                  <a:schemeClr val="bg1"/>
                </a:solidFill>
              </a:rPr>
              <a:t>РЕКУРСИЯ</a:t>
            </a:r>
            <a:endParaRPr lang="en-US" dirty="0" smtClean="0">
              <a:solidFill>
                <a:schemeClr val="bg1"/>
              </a:solidFill>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a:solidFill>
                  <a:srgbClr val="FFFFFF"/>
                </a:solidFill>
              </a:defRPr>
            </a:lvl1pPr>
          </a:lstStyle>
          <a:p>
            <a:fld id="{35996D3A-6AFD-458C-90C1-256E03643476}" type="slidenum">
              <a:rPr lang="en-US" smtClean="0"/>
              <a:pPr/>
              <a:t>‹#›</a:t>
            </a:fld>
            <a:endParaRPr lang="en-US" dirty="0"/>
          </a:p>
        </p:txBody>
      </p:sp>
      <p:sp>
        <p:nvSpPr>
          <p:cNvPr id="11" name="Дата 1"/>
          <p:cNvSpPr>
            <a:spLocks noGrp="1"/>
          </p:cNvSpPr>
          <p:nvPr>
            <p:ph type="dt" sz="half" idx="2"/>
          </p:nvPr>
        </p:nvSpPr>
        <p:spPr>
          <a:xfrm>
            <a:off x="288759" y="6459786"/>
            <a:ext cx="2388406" cy="365125"/>
          </a:xfrm>
          <a:prstGeom prst="rect">
            <a:avLst/>
          </a:prstGeom>
        </p:spPr>
        <p:txBody>
          <a:bodyPr anchor="ctr"/>
          <a:lstStyle>
            <a:lvl1pPr algn="ctr">
              <a:defRPr sz="1400">
                <a:solidFill>
                  <a:schemeClr val="bg1"/>
                </a:solidFill>
              </a:defRPr>
            </a:lvl1p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109381983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74" r:id="rId3"/>
    <p:sldLayoutId id="2147483667" r:id="rId4"/>
    <p:sldLayoutId id="2147483668" r:id="rId5"/>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395536" y="116632"/>
            <a:ext cx="8640960" cy="6192688"/>
          </a:xfrm>
          <a:prstGeom prst="rect">
            <a:avLst/>
          </a:prstGeom>
          <a:noFill/>
        </p:spPr>
        <p:txBody>
          <a:bodyPr wrap="square">
            <a:noAutofit/>
          </a:bodyPr>
          <a:lstStyle/>
          <a:p>
            <a:pPr marL="360363" indent="-360363">
              <a:lnSpc>
                <a:spcPct val="107000"/>
              </a:lnSpc>
              <a:buClr>
                <a:schemeClr val="bg1">
                  <a:lumMod val="65000"/>
                </a:schemeClr>
              </a:buClr>
              <a:buFont typeface="Wingdings" panose="05000000000000000000" pitchFamily="2" charset="2"/>
              <a:buChar char="ü"/>
            </a:pPr>
            <a:r>
              <a:rPr lang="ru-RU" b="1" dirty="0" smtClean="0">
                <a:solidFill>
                  <a:schemeClr val="bg1">
                    <a:lumMod val="65000"/>
                  </a:schemeClr>
                </a:solidFill>
                <a:ea typeface="Calibri" panose="020F0502020204030204" pitchFamily="34" charset="0"/>
                <a:cs typeface="Times New Roman" panose="02020603050405020304" pitchFamily="18" charset="0"/>
              </a:rPr>
              <a:t>Раздел 2. Основы</a:t>
            </a:r>
            <a:r>
              <a:rPr lang="en-US" b="1" dirty="0" smtClean="0">
                <a:solidFill>
                  <a:schemeClr val="bg1">
                    <a:lumMod val="65000"/>
                  </a:schemeClr>
                </a:solidFill>
                <a:ea typeface="Calibri" panose="020F0502020204030204" pitchFamily="34" charset="0"/>
                <a:cs typeface="Times New Roman" panose="02020603050405020304" pitchFamily="18" charset="0"/>
              </a:rPr>
              <a:t> </a:t>
            </a:r>
            <a:r>
              <a:rPr lang="ru-RU" b="1" dirty="0" smtClean="0">
                <a:solidFill>
                  <a:schemeClr val="bg1">
                    <a:lumMod val="65000"/>
                  </a:schemeClr>
                </a:solidFill>
                <a:ea typeface="Calibri" panose="020F0502020204030204" pitchFamily="34" charset="0"/>
                <a:cs typeface="Times New Roman" panose="02020603050405020304" pitchFamily="18" charset="0"/>
              </a:rPr>
              <a:t>программирования</a:t>
            </a:r>
            <a:endParaRPr lang="en-US" b="1" dirty="0" smtClean="0">
              <a:solidFill>
                <a:schemeClr val="bg1">
                  <a:lumMod val="65000"/>
                </a:schemeClr>
              </a:solidFill>
              <a:ea typeface="Calibri" panose="020F0502020204030204" pitchFamily="34" charset="0"/>
              <a:cs typeface="Times New Roman" panose="02020603050405020304" pitchFamily="18" charset="0"/>
            </a:endParaRPr>
          </a:p>
          <a:p>
            <a:pPr marL="627063" indent="-266700">
              <a:lnSpc>
                <a:spcPct val="107000"/>
              </a:lnSpc>
              <a:buClr>
                <a:schemeClr val="bg1">
                  <a:lumMod val="65000"/>
                </a:schemeClr>
              </a:buClr>
              <a:buFont typeface="Wingdings" panose="05000000000000000000" pitchFamily="2" charset="2"/>
              <a:buChar char="ü"/>
            </a:pPr>
            <a:r>
              <a:rPr lang="ru-RU" i="1" dirty="0" smtClean="0">
                <a:solidFill>
                  <a:schemeClr val="bg1">
                    <a:lumMod val="65000"/>
                  </a:schemeClr>
                </a:solidFill>
                <a:ea typeface="Calibri" panose="020F0502020204030204" pitchFamily="34" charset="0"/>
                <a:cs typeface="Times New Roman" panose="02020603050405020304" pitchFamily="18" charset="0"/>
              </a:rPr>
              <a:t>Тема </a:t>
            </a:r>
            <a:r>
              <a:rPr lang="ru-RU" i="1" dirty="0">
                <a:solidFill>
                  <a:schemeClr val="bg1">
                    <a:lumMod val="65000"/>
                  </a:schemeClr>
                </a:solidFill>
                <a:ea typeface="Calibri" panose="020F0502020204030204" pitchFamily="34" charset="0"/>
                <a:cs typeface="Times New Roman" panose="02020603050405020304" pitchFamily="18" charset="0"/>
              </a:rPr>
              <a:t>4. Языки </a:t>
            </a:r>
            <a:r>
              <a:rPr lang="ru-RU" i="1" dirty="0" smtClean="0">
                <a:solidFill>
                  <a:schemeClr val="bg1">
                    <a:lumMod val="65000"/>
                  </a:schemeClr>
                </a:solidFill>
                <a:ea typeface="Calibri" panose="020F0502020204030204" pitchFamily="34" charset="0"/>
                <a:cs typeface="Times New Roman" panose="02020603050405020304" pitchFamily="18" charset="0"/>
              </a:rPr>
              <a:t>программирования</a:t>
            </a:r>
          </a:p>
          <a:p>
            <a:pPr marL="627063" indent="-266700">
              <a:lnSpc>
                <a:spcPct val="107000"/>
              </a:lnSpc>
              <a:buClr>
                <a:schemeClr val="bg1">
                  <a:lumMod val="65000"/>
                </a:schemeClr>
              </a:buClr>
              <a:buFont typeface="Wingdings" panose="05000000000000000000" pitchFamily="2" charset="2"/>
              <a:buChar char="ü"/>
            </a:pPr>
            <a:r>
              <a:rPr lang="ru-RU" dirty="0" smtClean="0">
                <a:solidFill>
                  <a:prstClr val="white">
                    <a:lumMod val="65000"/>
                  </a:prstClr>
                </a:solidFill>
                <a:ea typeface="Calibri" panose="020F0502020204030204" pitchFamily="34" charset="0"/>
                <a:cs typeface="Times New Roman" panose="02020603050405020304" pitchFamily="18" charset="0"/>
              </a:rPr>
              <a:t>Тема </a:t>
            </a:r>
            <a:r>
              <a:rPr lang="ru-RU" dirty="0">
                <a:solidFill>
                  <a:prstClr val="white">
                    <a:lumMod val="65000"/>
                  </a:prstClr>
                </a:solidFill>
                <a:ea typeface="Calibri" panose="020F0502020204030204" pitchFamily="34" charset="0"/>
                <a:cs typeface="Times New Roman" panose="02020603050405020304" pitchFamily="18" charset="0"/>
              </a:rPr>
              <a:t>5. Базовые элементы языка </a:t>
            </a:r>
            <a:r>
              <a:rPr lang="ru-RU" dirty="0" smtClean="0">
                <a:solidFill>
                  <a:prstClr val="white">
                    <a:lumMod val="65000"/>
                  </a:prstClr>
                </a:solidFill>
                <a:ea typeface="Calibri" panose="020F0502020204030204" pitchFamily="34" charset="0"/>
                <a:cs typeface="Times New Roman" panose="02020603050405020304" pitchFamily="18" charset="0"/>
              </a:rPr>
              <a:t>программирования</a:t>
            </a:r>
          </a:p>
          <a:p>
            <a:pPr marL="627063" indent="-266700">
              <a:lnSpc>
                <a:spcPct val="107000"/>
              </a:lnSpc>
              <a:buClr>
                <a:schemeClr val="bg1">
                  <a:lumMod val="65000"/>
                </a:schemeClr>
              </a:buClr>
              <a:buFont typeface="Wingdings" panose="05000000000000000000" pitchFamily="2" charset="2"/>
              <a:buChar char="ü"/>
            </a:pPr>
            <a:r>
              <a:rPr lang="ru-RU" dirty="0" smtClean="0">
                <a:solidFill>
                  <a:prstClr val="white">
                    <a:lumMod val="65000"/>
                  </a:prstClr>
                </a:solidFill>
                <a:ea typeface="Calibri" panose="020F0502020204030204" pitchFamily="34" charset="0"/>
                <a:cs typeface="Times New Roman" panose="02020603050405020304" pitchFamily="18" charset="0"/>
              </a:rPr>
              <a:t>Тема </a:t>
            </a:r>
            <a:r>
              <a:rPr lang="ru-RU" dirty="0">
                <a:solidFill>
                  <a:prstClr val="white">
                    <a:lumMod val="65000"/>
                  </a:prstClr>
                </a:solidFill>
                <a:ea typeface="Calibri" panose="020F0502020204030204" pitchFamily="34" charset="0"/>
                <a:cs typeface="Times New Roman" panose="02020603050405020304" pitchFamily="18" charset="0"/>
              </a:rPr>
              <a:t>6. Концепция типа </a:t>
            </a:r>
            <a:r>
              <a:rPr lang="ru-RU" dirty="0" smtClean="0">
                <a:solidFill>
                  <a:prstClr val="white">
                    <a:lumMod val="65000"/>
                  </a:prstClr>
                </a:solidFill>
                <a:ea typeface="Calibri" panose="020F0502020204030204" pitchFamily="34" charset="0"/>
                <a:cs typeface="Times New Roman" panose="02020603050405020304" pitchFamily="18" charset="0"/>
              </a:rPr>
              <a:t>данных</a:t>
            </a:r>
            <a:endParaRPr lang="en-US" dirty="0" smtClean="0">
              <a:solidFill>
                <a:prstClr val="white">
                  <a:lumMod val="65000"/>
                </a:prstClr>
              </a:solidFill>
              <a:ea typeface="Calibri" panose="020F0502020204030204" pitchFamily="34" charset="0"/>
              <a:cs typeface="Times New Roman" panose="02020603050405020304" pitchFamily="18" charset="0"/>
            </a:endParaRPr>
          </a:p>
          <a:p>
            <a:pPr marL="627063" indent="-627063">
              <a:lnSpc>
                <a:spcPct val="107000"/>
              </a:lnSpc>
            </a:pPr>
            <a:r>
              <a:rPr lang="ru-RU" sz="3400" b="1" u="sng" dirty="0">
                <a:solidFill>
                  <a:schemeClr val="tx1">
                    <a:lumMod val="75000"/>
                    <a:lumOff val="25000"/>
                  </a:schemeClr>
                </a:solidFill>
              </a:rPr>
              <a:t>Раздел 3. Процедурное </a:t>
            </a:r>
            <a:r>
              <a:rPr lang="ru-RU" sz="3400" b="1" u="sng" dirty="0" smtClean="0">
                <a:solidFill>
                  <a:schemeClr val="tx1">
                    <a:lumMod val="75000"/>
                    <a:lumOff val="25000"/>
                  </a:schemeClr>
                </a:solidFill>
              </a:rPr>
              <a:t>программирование</a:t>
            </a:r>
            <a:endParaRPr lang="en-US" sz="3400" b="1" u="sng" dirty="0" smtClean="0">
              <a:solidFill>
                <a:schemeClr val="tx1">
                  <a:lumMod val="75000"/>
                  <a:lumOff val="25000"/>
                </a:schemeClr>
              </a:solidFill>
            </a:endParaRPr>
          </a:p>
          <a:p>
            <a:pPr marL="625475" indent="-266700">
              <a:spcBef>
                <a:spcPts val="1800"/>
              </a:spcBef>
              <a:buClr>
                <a:schemeClr val="bg1">
                  <a:lumMod val="75000"/>
                </a:schemeClr>
              </a:buClr>
              <a:buFont typeface="Wingdings" panose="05000000000000000000" pitchFamily="2" charset="2"/>
              <a:buChar char="ü"/>
              <a:tabLst>
                <a:tab pos="1879600" algn="l"/>
              </a:tabLst>
            </a:pPr>
            <a:r>
              <a:rPr lang="ru-RU" dirty="0" smtClean="0">
                <a:solidFill>
                  <a:schemeClr val="bg1">
                    <a:lumMod val="75000"/>
                  </a:schemeClr>
                </a:solidFill>
              </a:rPr>
              <a:t>Тема </a:t>
            </a:r>
            <a:r>
              <a:rPr lang="ru-RU" dirty="0">
                <a:solidFill>
                  <a:schemeClr val="bg1">
                    <a:lumMod val="75000"/>
                  </a:schemeClr>
                </a:solidFill>
              </a:rPr>
              <a:t>7. Введение в процедурное </a:t>
            </a:r>
            <a:r>
              <a:rPr lang="ru-RU" dirty="0" smtClean="0">
                <a:solidFill>
                  <a:schemeClr val="bg1">
                    <a:lumMod val="75000"/>
                  </a:schemeClr>
                </a:solidFill>
              </a:rPr>
              <a:t>и	структурное программирование</a:t>
            </a:r>
            <a:endParaRPr lang="en-US" dirty="0" smtClean="0">
              <a:solidFill>
                <a:schemeClr val="bg1">
                  <a:lumMod val="75000"/>
                </a:schemeClr>
              </a:solidFill>
            </a:endParaRPr>
          </a:p>
          <a:p>
            <a:pPr marL="625475" indent="-266700">
              <a:lnSpc>
                <a:spcPct val="107000"/>
              </a:lnSpc>
              <a:buFont typeface="Wingdings" panose="05000000000000000000" pitchFamily="2" charset="2"/>
              <a:buChar char="ü"/>
            </a:pPr>
            <a:r>
              <a:rPr lang="ru-RU" dirty="0" smtClean="0">
                <a:solidFill>
                  <a:schemeClr val="bg1">
                    <a:lumMod val="75000"/>
                  </a:schemeClr>
                </a:solidFill>
              </a:rPr>
              <a:t>Тема 8. Управляющие инструкции</a:t>
            </a:r>
            <a:endParaRPr lang="en-US" dirty="0" smtClean="0">
              <a:solidFill>
                <a:schemeClr val="bg1">
                  <a:lumMod val="75000"/>
                </a:schemeClr>
              </a:solidFill>
            </a:endParaRPr>
          </a:p>
          <a:p>
            <a:pPr marL="625475" indent="-266700">
              <a:lnSpc>
                <a:spcPct val="107000"/>
              </a:lnSpc>
              <a:buClr>
                <a:schemeClr val="bg1">
                  <a:lumMod val="75000"/>
                </a:schemeClr>
              </a:buClr>
              <a:buFont typeface="Wingdings" panose="05000000000000000000" pitchFamily="2" charset="2"/>
              <a:buChar char="ü"/>
            </a:pPr>
            <a:r>
              <a:rPr lang="ru-RU" dirty="0" smtClean="0">
                <a:solidFill>
                  <a:schemeClr val="bg1">
                    <a:lumMod val="75000"/>
                  </a:schemeClr>
                </a:solidFill>
              </a:rPr>
              <a:t>Тема 9. Базовые структуры данных</a:t>
            </a:r>
            <a:endParaRPr lang="en-US" dirty="0" smtClean="0">
              <a:solidFill>
                <a:schemeClr val="bg1">
                  <a:lumMod val="75000"/>
                </a:schemeClr>
              </a:solidFill>
            </a:endParaRPr>
          </a:p>
          <a:p>
            <a:pPr marL="625475" indent="-266700">
              <a:lnSpc>
                <a:spcPct val="107000"/>
              </a:lnSpc>
              <a:buClr>
                <a:schemeClr val="bg1">
                  <a:lumMod val="75000"/>
                </a:schemeClr>
              </a:buClr>
              <a:buFont typeface="Wingdings" panose="05000000000000000000" pitchFamily="2" charset="2"/>
              <a:buChar char="ü"/>
            </a:pPr>
            <a:r>
              <a:rPr lang="ru-RU" dirty="0">
                <a:solidFill>
                  <a:schemeClr val="bg1">
                    <a:lumMod val="75000"/>
                  </a:schemeClr>
                </a:solidFill>
              </a:rPr>
              <a:t>Тема 10. Управление памятью</a:t>
            </a:r>
          </a:p>
          <a:p>
            <a:pPr marL="627063" indent="-266700">
              <a:lnSpc>
                <a:spcPct val="107000"/>
              </a:lnSpc>
              <a:buClr>
                <a:schemeClr val="bg1">
                  <a:lumMod val="75000"/>
                </a:schemeClr>
              </a:buClr>
              <a:buFont typeface="Wingdings" panose="05000000000000000000" pitchFamily="2" charset="2"/>
              <a:buChar char="ü"/>
            </a:pPr>
            <a:r>
              <a:rPr lang="ru-RU" dirty="0">
                <a:solidFill>
                  <a:schemeClr val="bg1">
                    <a:lumMod val="75000"/>
                  </a:schemeClr>
                </a:solidFill>
              </a:rPr>
              <a:t>Тема 11. </a:t>
            </a:r>
            <a:r>
              <a:rPr lang="ru-RU" dirty="0" smtClean="0">
                <a:solidFill>
                  <a:schemeClr val="bg1">
                    <a:lumMod val="75000"/>
                  </a:schemeClr>
                </a:solidFill>
              </a:rPr>
              <a:t>Функции</a:t>
            </a:r>
          </a:p>
          <a:p>
            <a:pPr marL="627063" indent="-457200">
              <a:lnSpc>
                <a:spcPct val="107000"/>
              </a:lnSpc>
              <a:buClr>
                <a:schemeClr val="accent2"/>
              </a:buClr>
              <a:buFont typeface="Wingdings" panose="05000000000000000000" pitchFamily="2" charset="2"/>
              <a:buChar char="Ø"/>
            </a:pPr>
            <a:r>
              <a:rPr lang="ru-RU" sz="3400" b="1" i="1" dirty="0" smtClean="0">
                <a:solidFill>
                  <a:schemeClr val="tx1">
                    <a:lumMod val="75000"/>
                    <a:lumOff val="25000"/>
                  </a:schemeClr>
                </a:solidFill>
              </a:rPr>
              <a:t>Тема </a:t>
            </a:r>
            <a:r>
              <a:rPr lang="ru-RU" sz="3400" b="1" i="1" dirty="0">
                <a:solidFill>
                  <a:schemeClr val="tx1">
                    <a:lumMod val="75000"/>
                    <a:lumOff val="25000"/>
                  </a:schemeClr>
                </a:solidFill>
              </a:rPr>
              <a:t>12. Рекурсия</a:t>
            </a:r>
          </a:p>
          <a:p>
            <a:pPr marL="360363">
              <a:lnSpc>
                <a:spcPct val="107000"/>
              </a:lnSpc>
            </a:pPr>
            <a:r>
              <a:rPr lang="ru-RU" b="1" dirty="0">
                <a:solidFill>
                  <a:prstClr val="white">
                    <a:lumMod val="75000"/>
                  </a:prstClr>
                </a:solidFill>
              </a:rPr>
              <a:t>Раздел 4. Объектно-ориентированное программирование</a:t>
            </a:r>
          </a:p>
          <a:p>
            <a:pPr marL="628650" indent="-1588">
              <a:lnSpc>
                <a:spcPct val="107000"/>
              </a:lnSpc>
            </a:pPr>
            <a:r>
              <a:rPr lang="ru-RU" dirty="0">
                <a:solidFill>
                  <a:prstClr val="white">
                    <a:lumMod val="75000"/>
                  </a:prstClr>
                </a:solidFill>
              </a:rPr>
              <a:t>Тема 13. Введение в объектно-ориентированное программирование</a:t>
            </a:r>
          </a:p>
          <a:p>
            <a:pPr marL="628650" indent="-1588">
              <a:lnSpc>
                <a:spcPct val="107000"/>
              </a:lnSpc>
            </a:pPr>
            <a:r>
              <a:rPr lang="ru-RU" dirty="0">
                <a:solidFill>
                  <a:prstClr val="white">
                    <a:lumMod val="75000"/>
                  </a:prstClr>
                </a:solidFill>
              </a:rPr>
              <a:t>Тема 14. Инкапсуляция</a:t>
            </a:r>
          </a:p>
          <a:p>
            <a:pPr marL="628650" indent="-1588">
              <a:lnSpc>
                <a:spcPct val="107000"/>
              </a:lnSpc>
            </a:pPr>
            <a:r>
              <a:rPr lang="ru-RU" dirty="0">
                <a:solidFill>
                  <a:prstClr val="white">
                    <a:lumMod val="75000"/>
                  </a:prstClr>
                </a:solidFill>
              </a:rPr>
              <a:t>Тема 15. Связанные динамические структуры </a:t>
            </a:r>
            <a:r>
              <a:rPr lang="ru-RU" dirty="0" smtClean="0">
                <a:solidFill>
                  <a:prstClr val="white">
                    <a:lumMod val="75000"/>
                  </a:prstClr>
                </a:solidFill>
              </a:rPr>
              <a:t>данных</a:t>
            </a:r>
            <a:endParaRPr lang="en-US" dirty="0" smtClean="0">
              <a:solidFill>
                <a:prstClr val="white">
                  <a:lumMod val="75000"/>
                </a:prstClr>
              </a:solidFill>
            </a:endParaRPr>
          </a:p>
          <a:p>
            <a:pPr marL="628650" indent="-1588">
              <a:lnSpc>
                <a:spcPct val="107000"/>
              </a:lnSpc>
            </a:pPr>
            <a:r>
              <a:rPr lang="ru-RU" dirty="0">
                <a:solidFill>
                  <a:prstClr val="white">
                    <a:lumMod val="75000"/>
                  </a:prstClr>
                </a:solidFill>
              </a:rPr>
              <a:t>Тема </a:t>
            </a:r>
            <a:r>
              <a:rPr lang="ru-RU" dirty="0" smtClean="0">
                <a:solidFill>
                  <a:prstClr val="white">
                    <a:lumMod val="75000"/>
                  </a:prstClr>
                </a:solidFill>
              </a:rPr>
              <a:t>1</a:t>
            </a:r>
            <a:r>
              <a:rPr lang="en-US" dirty="0" smtClean="0">
                <a:solidFill>
                  <a:prstClr val="white">
                    <a:lumMod val="75000"/>
                  </a:prstClr>
                </a:solidFill>
              </a:rPr>
              <a:t>6</a:t>
            </a:r>
            <a:r>
              <a:rPr lang="ru-RU" dirty="0" smtClean="0">
                <a:solidFill>
                  <a:prstClr val="white">
                    <a:lumMod val="75000"/>
                  </a:prstClr>
                </a:solidFill>
              </a:rPr>
              <a:t>. </a:t>
            </a:r>
            <a:r>
              <a:rPr lang="ru-RU" dirty="0">
                <a:solidFill>
                  <a:prstClr val="white">
                    <a:lumMod val="75000"/>
                  </a:prstClr>
                </a:solidFill>
              </a:rPr>
              <a:t>Абстрактные типы </a:t>
            </a:r>
            <a:r>
              <a:rPr lang="ru-RU" dirty="0" smtClean="0">
                <a:solidFill>
                  <a:prstClr val="white">
                    <a:lumMod val="75000"/>
                  </a:prstClr>
                </a:solidFill>
              </a:rPr>
              <a:t>данных</a:t>
            </a:r>
            <a:endParaRPr lang="ru-RU" dirty="0">
              <a:solidFill>
                <a:prstClr val="white">
                  <a:lumMod val="75000"/>
                </a:prstClr>
              </a:solidFill>
            </a:endParaRPr>
          </a:p>
          <a:p>
            <a:pPr marL="628650" indent="-1588">
              <a:lnSpc>
                <a:spcPct val="107000"/>
              </a:lnSpc>
            </a:pPr>
            <a:r>
              <a:rPr lang="ru-RU" dirty="0">
                <a:solidFill>
                  <a:prstClr val="white">
                    <a:lumMod val="75000"/>
                  </a:prstClr>
                </a:solidFill>
              </a:rPr>
              <a:t>Тема </a:t>
            </a:r>
            <a:r>
              <a:rPr lang="ru-RU" dirty="0" smtClean="0">
                <a:solidFill>
                  <a:prstClr val="white">
                    <a:lumMod val="75000"/>
                  </a:prstClr>
                </a:solidFill>
              </a:rPr>
              <a:t>1</a:t>
            </a:r>
            <a:r>
              <a:rPr lang="en-US" dirty="0" smtClean="0">
                <a:solidFill>
                  <a:prstClr val="white">
                    <a:lumMod val="75000"/>
                  </a:prstClr>
                </a:solidFill>
              </a:rPr>
              <a:t>7</a:t>
            </a:r>
            <a:r>
              <a:rPr lang="ru-RU" dirty="0" smtClean="0">
                <a:solidFill>
                  <a:prstClr val="white">
                    <a:lumMod val="75000"/>
                  </a:prstClr>
                </a:solidFill>
              </a:rPr>
              <a:t>. </a:t>
            </a:r>
            <a:r>
              <a:rPr lang="ru-RU" dirty="0">
                <a:solidFill>
                  <a:prstClr val="white">
                    <a:lumMod val="75000"/>
                  </a:prstClr>
                </a:solidFill>
              </a:rPr>
              <a:t>Шаблоны классов</a:t>
            </a:r>
          </a:p>
          <a:p>
            <a:pPr marL="628650" indent="-1588">
              <a:lnSpc>
                <a:spcPct val="107000"/>
              </a:lnSpc>
            </a:pPr>
            <a:r>
              <a:rPr lang="ru-RU" dirty="0">
                <a:solidFill>
                  <a:prstClr val="white">
                    <a:lumMod val="75000"/>
                  </a:prstClr>
                </a:solidFill>
              </a:rPr>
              <a:t>Тема </a:t>
            </a:r>
            <a:r>
              <a:rPr lang="ru-RU" dirty="0" smtClean="0">
                <a:solidFill>
                  <a:prstClr val="white">
                    <a:lumMod val="75000"/>
                  </a:prstClr>
                </a:solidFill>
              </a:rPr>
              <a:t>1</a:t>
            </a:r>
            <a:r>
              <a:rPr lang="en-US" dirty="0" smtClean="0">
                <a:solidFill>
                  <a:prstClr val="white">
                    <a:lumMod val="75000"/>
                  </a:prstClr>
                </a:solidFill>
              </a:rPr>
              <a:t>8</a:t>
            </a:r>
            <a:r>
              <a:rPr lang="ru-RU" dirty="0" smtClean="0">
                <a:solidFill>
                  <a:prstClr val="white">
                    <a:lumMod val="75000"/>
                  </a:prstClr>
                </a:solidFill>
              </a:rPr>
              <a:t>. </a:t>
            </a:r>
            <a:r>
              <a:rPr lang="ru-RU" dirty="0">
                <a:solidFill>
                  <a:prstClr val="white">
                    <a:lumMod val="75000"/>
                  </a:prstClr>
                </a:solidFill>
              </a:rPr>
              <a:t>Наследование и </a:t>
            </a:r>
            <a:r>
              <a:rPr lang="ru-RU" dirty="0" smtClean="0">
                <a:solidFill>
                  <a:prstClr val="white">
                    <a:lumMod val="75000"/>
                  </a:prstClr>
                </a:solidFill>
              </a:rPr>
              <a:t>полиморфизм</a:t>
            </a:r>
            <a:endParaRPr lang="en-US" dirty="0" smtClean="0">
              <a:solidFill>
                <a:prstClr val="white">
                  <a:lumMod val="75000"/>
                </a:prst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a:t>
            </a:fld>
            <a:endParaRPr lang="en-US" dirty="0"/>
          </a:p>
        </p:txBody>
      </p: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955581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smtClean="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10</a:t>
            </a:fld>
            <a:endParaRPr lang="en-US"/>
          </a:p>
        </p:txBody>
      </p:sp>
      <p:sp>
        <p:nvSpPr>
          <p:cNvPr id="9" name="Прямоугольник 8"/>
          <p:cNvSpPr/>
          <p:nvPr/>
        </p:nvSpPr>
        <p:spPr>
          <a:xfrm>
            <a:off x="252000" y="765000"/>
            <a:ext cx="8496000" cy="461665"/>
          </a:xfrm>
          <a:prstGeom prst="rect">
            <a:avLst/>
          </a:prstGeom>
        </p:spPr>
        <p:txBody>
          <a:bodyPr wrap="square">
            <a:spAutoFit/>
          </a:bodyPr>
          <a:lstStyle/>
          <a:p>
            <a:r>
              <a:rPr lang="ru-RU" sz="2400" b="1" i="1" dirty="0" smtClean="0"/>
              <a:t>Рекурсивные функции могут принимать </a:t>
            </a:r>
            <a:r>
              <a:rPr lang="ru-RU" sz="2400" b="1" i="1" dirty="0"/>
              <a:t>три </a:t>
            </a:r>
            <a:r>
              <a:rPr lang="ru-RU" sz="2400" b="1" i="1" dirty="0" smtClean="0"/>
              <a:t>формы:</a:t>
            </a:r>
            <a:endParaRPr lang="ru-RU" sz="2400" b="1" i="1" dirty="0"/>
          </a:p>
        </p:txBody>
      </p:sp>
      <p:sp>
        <p:nvSpPr>
          <p:cNvPr id="12" name="Прямоугольник 11"/>
          <p:cNvSpPr/>
          <p:nvPr/>
        </p:nvSpPr>
        <p:spPr>
          <a:xfrm>
            <a:off x="108000" y="1413000"/>
            <a:ext cx="3024000" cy="430887"/>
          </a:xfrm>
          <a:prstGeom prst="rect">
            <a:avLst/>
          </a:prstGeom>
          <a:ln>
            <a:solidFill>
              <a:schemeClr val="accent1"/>
            </a:solidFill>
          </a:ln>
        </p:spPr>
        <p:txBody>
          <a:bodyPr wrap="square" lIns="36000" rIns="36000">
            <a:spAutoFit/>
          </a:bodyPr>
          <a:lstStyle/>
          <a:p>
            <a:pPr lvl="0"/>
            <a:r>
              <a:rPr lang="ru-RU" sz="2200" b="1" i="1" dirty="0" smtClean="0">
                <a:solidFill>
                  <a:prstClr val="black"/>
                </a:solidFill>
              </a:rPr>
              <a:t>на </a:t>
            </a:r>
            <a:r>
              <a:rPr lang="ru-RU" sz="2200" b="1" i="1" dirty="0">
                <a:solidFill>
                  <a:prstClr val="black"/>
                </a:solidFill>
              </a:rPr>
              <a:t>рекурсивном </a:t>
            </a:r>
            <a:r>
              <a:rPr lang="ru-RU" sz="2200" b="1" i="1" dirty="0" smtClean="0">
                <a:solidFill>
                  <a:prstClr val="black"/>
                </a:solidFill>
              </a:rPr>
              <a:t>спуске</a:t>
            </a:r>
            <a:endParaRPr lang="ru-RU" sz="2200" i="1" dirty="0">
              <a:solidFill>
                <a:prstClr val="black"/>
              </a:solidFill>
            </a:endParaRPr>
          </a:p>
        </p:txBody>
      </p:sp>
      <p:sp>
        <p:nvSpPr>
          <p:cNvPr id="15" name="Прямоугольник 14"/>
          <p:cNvSpPr/>
          <p:nvPr/>
        </p:nvSpPr>
        <p:spPr>
          <a:xfrm>
            <a:off x="3204000" y="1413000"/>
            <a:ext cx="2880000" cy="769441"/>
          </a:xfrm>
          <a:prstGeom prst="rect">
            <a:avLst/>
          </a:prstGeom>
          <a:ln>
            <a:solidFill>
              <a:schemeClr val="accent1"/>
            </a:solidFill>
          </a:ln>
        </p:spPr>
        <p:txBody>
          <a:bodyPr wrap="square" lIns="36000" rIns="36000">
            <a:spAutoFit/>
          </a:bodyPr>
          <a:lstStyle/>
          <a:p>
            <a:pPr lvl="0"/>
            <a:r>
              <a:rPr lang="ru-RU" sz="2200" b="1" i="1" dirty="0" smtClean="0">
                <a:solidFill>
                  <a:prstClr val="black"/>
                </a:solidFill>
              </a:rPr>
              <a:t>на </a:t>
            </a:r>
            <a:r>
              <a:rPr lang="ru-RU" sz="2200" b="1" i="1" dirty="0">
                <a:solidFill>
                  <a:prstClr val="black"/>
                </a:solidFill>
              </a:rPr>
              <a:t>рекурсивном </a:t>
            </a:r>
            <a:r>
              <a:rPr lang="ru-RU" sz="2200" b="1" i="1" dirty="0" smtClean="0">
                <a:solidFill>
                  <a:prstClr val="black"/>
                </a:solidFill>
              </a:rPr>
              <a:t>возврате</a:t>
            </a:r>
            <a:endParaRPr lang="ru-RU" sz="2200" i="1" dirty="0">
              <a:solidFill>
                <a:prstClr val="black"/>
              </a:solidFill>
            </a:endParaRPr>
          </a:p>
        </p:txBody>
      </p:sp>
      <p:sp>
        <p:nvSpPr>
          <p:cNvPr id="18" name="Прямоугольник 17"/>
          <p:cNvSpPr/>
          <p:nvPr/>
        </p:nvSpPr>
        <p:spPr>
          <a:xfrm>
            <a:off x="6156000" y="1413000"/>
            <a:ext cx="2880000" cy="1107996"/>
          </a:xfrm>
          <a:prstGeom prst="rect">
            <a:avLst/>
          </a:prstGeom>
          <a:ln>
            <a:solidFill>
              <a:schemeClr val="accent1"/>
            </a:solidFill>
          </a:ln>
        </p:spPr>
        <p:txBody>
          <a:bodyPr wrap="square" lIns="36000" rIns="36000">
            <a:spAutoFit/>
          </a:bodyPr>
          <a:lstStyle/>
          <a:p>
            <a:pPr lvl="0"/>
            <a:r>
              <a:rPr lang="ru-RU" sz="2200" dirty="0">
                <a:solidFill>
                  <a:prstClr val="black"/>
                </a:solidFill>
              </a:rPr>
              <a:t>Выполнение </a:t>
            </a:r>
            <a:r>
              <a:rPr lang="ru-RU" sz="2200" dirty="0" smtClean="0">
                <a:solidFill>
                  <a:prstClr val="black"/>
                </a:solidFill>
              </a:rPr>
              <a:t>действий</a:t>
            </a:r>
            <a:br>
              <a:rPr lang="ru-RU" sz="2200" dirty="0" smtClean="0">
                <a:solidFill>
                  <a:prstClr val="black"/>
                </a:solidFill>
              </a:rPr>
            </a:br>
            <a:r>
              <a:rPr lang="ru-RU" sz="2200" dirty="0" smtClean="0">
                <a:solidFill>
                  <a:prstClr val="black"/>
                </a:solidFill>
              </a:rPr>
              <a:t>и </a:t>
            </a:r>
            <a:r>
              <a:rPr lang="ru-RU" sz="2200" u="sng" dirty="0" smtClean="0">
                <a:solidFill>
                  <a:prstClr val="black"/>
                </a:solidFill>
              </a:rPr>
              <a:t>до</a:t>
            </a:r>
            <a:r>
              <a:rPr lang="ru-RU" sz="2200" dirty="0" smtClean="0">
                <a:solidFill>
                  <a:prstClr val="black"/>
                </a:solidFill>
              </a:rPr>
              <a:t> и </a:t>
            </a:r>
            <a:r>
              <a:rPr lang="ru-RU" sz="2200" u="sng" dirty="0" smtClean="0">
                <a:solidFill>
                  <a:prstClr val="black"/>
                </a:solidFill>
              </a:rPr>
              <a:t>после </a:t>
            </a:r>
            <a:r>
              <a:rPr lang="ru-RU" sz="2200" dirty="0">
                <a:solidFill>
                  <a:prstClr val="black"/>
                </a:solidFill>
              </a:rPr>
              <a:t>рекурсивного вызова </a:t>
            </a:r>
            <a:endParaRPr lang="ru-RU" sz="2200" i="1" dirty="0">
              <a:solidFill>
                <a:prstClr val="black"/>
              </a:solidFill>
            </a:endParaRPr>
          </a:p>
        </p:txBody>
      </p:sp>
      <p:sp>
        <p:nvSpPr>
          <p:cNvPr id="20" name="Нижний колонтитул 19"/>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21" name="Дата 20"/>
          <p:cNvSpPr>
            <a:spLocks noGrp="1"/>
          </p:cNvSpPr>
          <p:nvPr>
            <p:ph type="dt" sz="half" idx="2"/>
          </p:nvPr>
        </p:nvSpPr>
        <p:spPr/>
        <p:txBody>
          <a:bodyPr/>
          <a:lstStyle/>
          <a:p>
            <a:pPr>
              <a:tabLst>
                <a:tab pos="1347788" algn="l"/>
              </a:tabLst>
            </a:pPr>
            <a:r>
              <a:rPr lang="ru-RU" dirty="0" smtClean="0"/>
              <a:t>Левкович Н.В.	2019/2020</a:t>
            </a:r>
            <a:endParaRPr lang="ru-RU" dirty="0"/>
          </a:p>
        </p:txBody>
      </p:sp>
      <p:grpSp>
        <p:nvGrpSpPr>
          <p:cNvPr id="139" name="Группа 138"/>
          <p:cNvGrpSpPr/>
          <p:nvPr/>
        </p:nvGrpSpPr>
        <p:grpSpPr>
          <a:xfrm>
            <a:off x="310209" y="3148575"/>
            <a:ext cx="2559747" cy="2995217"/>
            <a:chOff x="310209" y="3148575"/>
            <a:chExt cx="2559747" cy="2995217"/>
          </a:xfrm>
        </p:grpSpPr>
        <p:cxnSp>
          <p:nvCxnSpPr>
            <p:cNvPr id="40" name="Прямая соединительная линия 39"/>
            <p:cNvCxnSpPr/>
            <p:nvPr/>
          </p:nvCxnSpPr>
          <p:spPr>
            <a:xfrm flipV="1">
              <a:off x="561729" y="5235987"/>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flipV="1">
              <a:off x="561730" y="4848863"/>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flipV="1">
              <a:off x="561730" y="4457369"/>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a:stCxn id="7" idx="3"/>
            </p:cNvCxnSpPr>
            <p:nvPr/>
          </p:nvCxnSpPr>
          <p:spPr>
            <a:xfrm flipV="1">
              <a:off x="564410" y="4055791"/>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Прямая со стрелкой 2"/>
            <p:cNvCxnSpPr/>
            <p:nvPr/>
          </p:nvCxnSpPr>
          <p:spPr>
            <a:xfrm>
              <a:off x="601995" y="3479792"/>
              <a:ext cx="0" cy="2664000"/>
            </a:xfrm>
            <a:prstGeom prst="straightConnector1">
              <a:avLst/>
            </a:prstGeom>
            <a:ln w="31750" cap="rnd">
              <a:solidFill>
                <a:schemeClr val="accent2"/>
              </a:solidFill>
              <a:tailEnd type="arrow" w="med"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37476" y="5716502"/>
              <a:ext cx="2232480" cy="400110"/>
            </a:xfrm>
            <a:prstGeom prst="rect">
              <a:avLst/>
            </a:prstGeom>
            <a:noFill/>
          </p:spPr>
          <p:txBody>
            <a:bodyPr wrap="square" rtlCol="0">
              <a:spAutoFit/>
            </a:bodyPr>
            <a:lstStyle/>
            <a:p>
              <a:r>
                <a:rPr lang="ru-RU" sz="2000" dirty="0" smtClean="0"/>
                <a:t>глубина рекурсии</a:t>
              </a:r>
              <a:endParaRPr lang="ru-RU" sz="2000" dirty="0"/>
            </a:p>
          </p:txBody>
        </p:sp>
        <p:sp>
          <p:nvSpPr>
            <p:cNvPr id="7" name="TextBox 6"/>
            <p:cNvSpPr txBox="1"/>
            <p:nvPr/>
          </p:nvSpPr>
          <p:spPr>
            <a:xfrm>
              <a:off x="312890" y="3824959"/>
              <a:ext cx="251520" cy="461665"/>
            </a:xfrm>
            <a:prstGeom prst="rect">
              <a:avLst/>
            </a:prstGeom>
            <a:noFill/>
          </p:spPr>
          <p:txBody>
            <a:bodyPr wrap="square" rtlCol="0">
              <a:spAutoFit/>
            </a:bodyPr>
            <a:lstStyle/>
            <a:p>
              <a:r>
                <a:rPr lang="ru-RU" sz="2400" dirty="0" smtClean="0"/>
                <a:t>0</a:t>
              </a:r>
              <a:endParaRPr lang="ru-RU" sz="2400" dirty="0"/>
            </a:p>
          </p:txBody>
        </p:sp>
        <p:cxnSp>
          <p:nvCxnSpPr>
            <p:cNvPr id="10" name="Прямая соединительная линия 9"/>
            <p:cNvCxnSpPr/>
            <p:nvPr/>
          </p:nvCxnSpPr>
          <p:spPr>
            <a:xfrm>
              <a:off x="639234" y="4055792"/>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962475" y="4055792"/>
              <a:ext cx="72000" cy="389665"/>
            </a:xfrm>
            <a:prstGeom prst="straightConnector1">
              <a:avLst/>
            </a:prstGeom>
            <a:ln w="25400">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999234" y="4457014"/>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p:nvPr/>
          </p:nvCxnSpPr>
          <p:spPr>
            <a:xfrm>
              <a:off x="1322475" y="4457014"/>
              <a:ext cx="72000" cy="389665"/>
            </a:xfrm>
            <a:prstGeom prst="straightConnector1">
              <a:avLst/>
            </a:prstGeom>
            <a:ln w="25400">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a:off x="1394475" y="4846679"/>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p:nvPr/>
          </p:nvCxnSpPr>
          <p:spPr>
            <a:xfrm>
              <a:off x="1717716" y="4846679"/>
              <a:ext cx="72000" cy="389665"/>
            </a:xfrm>
            <a:prstGeom prst="straightConnector1">
              <a:avLst/>
            </a:prstGeom>
            <a:ln w="25400">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1789716" y="5236344"/>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54550" y="3611035"/>
              <a:ext cx="251520" cy="461665"/>
            </a:xfrm>
            <a:prstGeom prst="rect">
              <a:avLst/>
            </a:prstGeom>
            <a:noFill/>
          </p:spPr>
          <p:txBody>
            <a:bodyPr wrap="square" rtlCol="0">
              <a:spAutoFit/>
            </a:bodyPr>
            <a:lstStyle/>
            <a:p>
              <a:r>
                <a:rPr lang="en-US" sz="2400" dirty="0"/>
                <a:t>S</a:t>
              </a:r>
              <a:endParaRPr lang="ru-RU" sz="2400" dirty="0"/>
            </a:p>
          </p:txBody>
        </p:sp>
        <p:sp>
          <p:nvSpPr>
            <p:cNvPr id="32" name="TextBox 31"/>
            <p:cNvSpPr txBox="1"/>
            <p:nvPr/>
          </p:nvSpPr>
          <p:spPr>
            <a:xfrm>
              <a:off x="1033370" y="4074794"/>
              <a:ext cx="251520" cy="461665"/>
            </a:xfrm>
            <a:prstGeom prst="rect">
              <a:avLst/>
            </a:prstGeom>
            <a:noFill/>
          </p:spPr>
          <p:txBody>
            <a:bodyPr wrap="square" rtlCol="0">
              <a:spAutoFit/>
            </a:bodyPr>
            <a:lstStyle/>
            <a:p>
              <a:r>
                <a:rPr lang="en-US" sz="2400" dirty="0"/>
                <a:t>S</a:t>
              </a:r>
              <a:endParaRPr lang="ru-RU" sz="2400" dirty="0"/>
            </a:p>
          </p:txBody>
        </p:sp>
        <p:sp>
          <p:nvSpPr>
            <p:cNvPr id="33" name="TextBox 32"/>
            <p:cNvSpPr txBox="1"/>
            <p:nvPr/>
          </p:nvSpPr>
          <p:spPr>
            <a:xfrm>
              <a:off x="1427003" y="4455185"/>
              <a:ext cx="251520" cy="461665"/>
            </a:xfrm>
            <a:prstGeom prst="rect">
              <a:avLst/>
            </a:prstGeom>
            <a:noFill/>
          </p:spPr>
          <p:txBody>
            <a:bodyPr wrap="square" rtlCol="0">
              <a:spAutoFit/>
            </a:bodyPr>
            <a:lstStyle/>
            <a:p>
              <a:r>
                <a:rPr lang="en-US" sz="2400" dirty="0"/>
                <a:t>S</a:t>
              </a:r>
              <a:endParaRPr lang="ru-RU" sz="2400" dirty="0"/>
            </a:p>
          </p:txBody>
        </p:sp>
        <p:sp>
          <p:nvSpPr>
            <p:cNvPr id="34" name="TextBox 33"/>
            <p:cNvSpPr txBox="1"/>
            <p:nvPr/>
          </p:nvSpPr>
          <p:spPr>
            <a:xfrm>
              <a:off x="1804453" y="4846679"/>
              <a:ext cx="251520" cy="461665"/>
            </a:xfrm>
            <a:prstGeom prst="rect">
              <a:avLst/>
            </a:prstGeom>
            <a:noFill/>
          </p:spPr>
          <p:txBody>
            <a:bodyPr wrap="square" rtlCol="0">
              <a:spAutoFit/>
            </a:bodyPr>
            <a:lstStyle/>
            <a:p>
              <a:r>
                <a:rPr lang="en-US" sz="2400" dirty="0"/>
                <a:t>S</a:t>
              </a:r>
              <a:endParaRPr lang="ru-RU" sz="2400" dirty="0"/>
            </a:p>
          </p:txBody>
        </p:sp>
        <p:sp>
          <p:nvSpPr>
            <p:cNvPr id="41" name="TextBox 40"/>
            <p:cNvSpPr txBox="1"/>
            <p:nvPr/>
          </p:nvSpPr>
          <p:spPr>
            <a:xfrm>
              <a:off x="310209" y="4219505"/>
              <a:ext cx="251520" cy="461665"/>
            </a:xfrm>
            <a:prstGeom prst="rect">
              <a:avLst/>
            </a:prstGeom>
            <a:noFill/>
          </p:spPr>
          <p:txBody>
            <a:bodyPr wrap="square" rtlCol="0">
              <a:spAutoFit/>
            </a:bodyPr>
            <a:lstStyle/>
            <a:p>
              <a:r>
                <a:rPr lang="en-US" sz="2400" dirty="0" smtClean="0"/>
                <a:t>1</a:t>
              </a:r>
              <a:endParaRPr lang="ru-RU" sz="2400" dirty="0"/>
            </a:p>
          </p:txBody>
        </p:sp>
        <p:sp>
          <p:nvSpPr>
            <p:cNvPr id="42" name="TextBox 41"/>
            <p:cNvSpPr txBox="1"/>
            <p:nvPr/>
          </p:nvSpPr>
          <p:spPr>
            <a:xfrm>
              <a:off x="319900" y="4610608"/>
              <a:ext cx="251520" cy="461665"/>
            </a:xfrm>
            <a:prstGeom prst="rect">
              <a:avLst/>
            </a:prstGeom>
            <a:noFill/>
          </p:spPr>
          <p:txBody>
            <a:bodyPr wrap="square" rtlCol="0">
              <a:spAutoFit/>
            </a:bodyPr>
            <a:lstStyle/>
            <a:p>
              <a:r>
                <a:rPr lang="en-US" sz="2400" dirty="0" smtClean="0"/>
                <a:t>2</a:t>
              </a:r>
              <a:endParaRPr lang="ru-RU" sz="2400" dirty="0"/>
            </a:p>
          </p:txBody>
        </p:sp>
        <p:sp>
          <p:nvSpPr>
            <p:cNvPr id="43" name="TextBox 42"/>
            <p:cNvSpPr txBox="1"/>
            <p:nvPr/>
          </p:nvSpPr>
          <p:spPr>
            <a:xfrm>
              <a:off x="319900" y="4992283"/>
              <a:ext cx="251520" cy="461665"/>
            </a:xfrm>
            <a:prstGeom prst="rect">
              <a:avLst/>
            </a:prstGeom>
            <a:noFill/>
          </p:spPr>
          <p:txBody>
            <a:bodyPr wrap="square" rtlCol="0">
              <a:spAutoFit/>
            </a:bodyPr>
            <a:lstStyle/>
            <a:p>
              <a:r>
                <a:rPr lang="en-US" sz="2400" dirty="0" smtClean="0"/>
                <a:t>3</a:t>
              </a:r>
              <a:endParaRPr lang="ru-RU" sz="2400" dirty="0"/>
            </a:p>
          </p:txBody>
        </p:sp>
        <p:grpSp>
          <p:nvGrpSpPr>
            <p:cNvPr id="101" name="Группа 100"/>
            <p:cNvGrpSpPr/>
            <p:nvPr/>
          </p:nvGrpSpPr>
          <p:grpSpPr>
            <a:xfrm flipV="1">
              <a:off x="2115206" y="4063752"/>
              <a:ext cx="184961" cy="1175567"/>
              <a:chOff x="3540967" y="4041358"/>
              <a:chExt cx="184961" cy="1175567"/>
            </a:xfrm>
          </p:grpSpPr>
          <p:cxnSp>
            <p:nvCxnSpPr>
              <p:cNvPr id="102" name="Прямая со стрелкой 101"/>
              <p:cNvCxnSpPr/>
              <p:nvPr/>
            </p:nvCxnSpPr>
            <p:spPr>
              <a:xfrm flipH="1" flipV="1">
                <a:off x="3540967" y="4041358"/>
                <a:ext cx="64716" cy="397821"/>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03" name="Прямая со стрелкой 102"/>
              <p:cNvCxnSpPr/>
              <p:nvPr/>
            </p:nvCxnSpPr>
            <p:spPr>
              <a:xfrm flipH="1" flipV="1">
                <a:off x="3610078" y="4429329"/>
                <a:ext cx="67178" cy="404502"/>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04" name="Прямая со стрелкой 103"/>
              <p:cNvCxnSpPr/>
              <p:nvPr/>
            </p:nvCxnSpPr>
            <p:spPr>
              <a:xfrm flipH="1" flipV="1">
                <a:off x="3677573" y="4824633"/>
                <a:ext cx="48355" cy="392292"/>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grpSp>
        <p:cxnSp>
          <p:nvCxnSpPr>
            <p:cNvPr id="129" name="Прямая со стрелкой 128"/>
            <p:cNvCxnSpPr/>
            <p:nvPr/>
          </p:nvCxnSpPr>
          <p:spPr>
            <a:xfrm>
              <a:off x="319900" y="3610240"/>
              <a:ext cx="2357265" cy="0"/>
            </a:xfrm>
            <a:prstGeom prst="straightConnector1">
              <a:avLst/>
            </a:prstGeom>
            <a:ln w="31750" cap="rnd">
              <a:solidFill>
                <a:schemeClr val="accent2"/>
              </a:solidFill>
              <a:tailEnd type="arrow" w="med" len="lg"/>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2365437" y="3148575"/>
              <a:ext cx="251520" cy="461665"/>
            </a:xfrm>
            <a:prstGeom prst="rect">
              <a:avLst/>
            </a:prstGeom>
            <a:noFill/>
          </p:spPr>
          <p:txBody>
            <a:bodyPr wrap="square" rtlCol="0">
              <a:spAutoFit/>
            </a:bodyPr>
            <a:lstStyle/>
            <a:p>
              <a:r>
                <a:rPr lang="en-US" sz="2400" dirty="0" smtClean="0"/>
                <a:t>t</a:t>
              </a:r>
              <a:endParaRPr lang="ru-RU" sz="2400" dirty="0"/>
            </a:p>
          </p:txBody>
        </p:sp>
      </p:grpSp>
      <p:grpSp>
        <p:nvGrpSpPr>
          <p:cNvPr id="140" name="Группа 139"/>
          <p:cNvGrpSpPr/>
          <p:nvPr/>
        </p:nvGrpSpPr>
        <p:grpSpPr>
          <a:xfrm>
            <a:off x="3220126" y="3174212"/>
            <a:ext cx="2559747" cy="2947019"/>
            <a:chOff x="3220126" y="3174212"/>
            <a:chExt cx="2559747" cy="2947019"/>
          </a:xfrm>
        </p:grpSpPr>
        <p:grpSp>
          <p:nvGrpSpPr>
            <p:cNvPr id="127" name="Группа 126"/>
            <p:cNvGrpSpPr/>
            <p:nvPr/>
          </p:nvGrpSpPr>
          <p:grpSpPr>
            <a:xfrm>
              <a:off x="3220126" y="3457231"/>
              <a:ext cx="2559747" cy="2664000"/>
              <a:chOff x="3220126" y="3457231"/>
              <a:chExt cx="2559747" cy="2664000"/>
            </a:xfrm>
          </p:grpSpPr>
          <p:sp>
            <p:nvSpPr>
              <p:cNvPr id="64" name="TextBox 63"/>
              <p:cNvSpPr txBox="1"/>
              <p:nvPr/>
            </p:nvSpPr>
            <p:spPr>
              <a:xfrm flipH="1">
                <a:off x="3751653" y="4824118"/>
                <a:ext cx="251520" cy="461665"/>
              </a:xfrm>
              <a:prstGeom prst="rect">
                <a:avLst/>
              </a:prstGeom>
              <a:noFill/>
            </p:spPr>
            <p:txBody>
              <a:bodyPr wrap="square" rtlCol="0">
                <a:spAutoFit/>
              </a:bodyPr>
              <a:lstStyle/>
              <a:p>
                <a:r>
                  <a:rPr lang="en-US" sz="2400" dirty="0"/>
                  <a:t>S</a:t>
                </a:r>
                <a:endParaRPr lang="ru-RU" sz="2400" dirty="0"/>
              </a:p>
            </p:txBody>
          </p:sp>
          <p:cxnSp>
            <p:nvCxnSpPr>
              <p:cNvPr id="46" name="Прямая соединительная линия 45"/>
              <p:cNvCxnSpPr/>
              <p:nvPr/>
            </p:nvCxnSpPr>
            <p:spPr>
              <a:xfrm flipV="1">
                <a:off x="3471646" y="5213426"/>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a:xfrm flipV="1">
                <a:off x="3471647" y="4826302"/>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a:xfrm flipV="1">
                <a:off x="3471647" y="4434808"/>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a:stCxn id="52" idx="3"/>
              </p:cNvCxnSpPr>
              <p:nvPr/>
            </p:nvCxnSpPr>
            <p:spPr>
              <a:xfrm flipV="1">
                <a:off x="3474327" y="4033230"/>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a:off x="3511912" y="3457231"/>
                <a:ext cx="0" cy="2664000"/>
              </a:xfrm>
              <a:prstGeom prst="straightConnector1">
                <a:avLst/>
              </a:prstGeom>
              <a:ln w="31750" cap="rnd">
                <a:solidFill>
                  <a:schemeClr val="accent2"/>
                </a:solidFill>
                <a:tailEnd type="arrow" w="med"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547393" y="5693941"/>
                <a:ext cx="2232480" cy="400110"/>
              </a:xfrm>
              <a:prstGeom prst="rect">
                <a:avLst/>
              </a:prstGeom>
              <a:noFill/>
            </p:spPr>
            <p:txBody>
              <a:bodyPr wrap="square" rtlCol="0">
                <a:spAutoFit/>
              </a:bodyPr>
              <a:lstStyle/>
              <a:p>
                <a:r>
                  <a:rPr lang="ru-RU" sz="2000" dirty="0" smtClean="0"/>
                  <a:t>глубина рекурсии</a:t>
                </a:r>
                <a:endParaRPr lang="ru-RU" sz="2000" dirty="0"/>
              </a:p>
            </p:txBody>
          </p:sp>
          <p:sp>
            <p:nvSpPr>
              <p:cNvPr id="52" name="TextBox 51"/>
              <p:cNvSpPr txBox="1"/>
              <p:nvPr/>
            </p:nvSpPr>
            <p:spPr>
              <a:xfrm>
                <a:off x="3222807" y="3802398"/>
                <a:ext cx="251520" cy="461665"/>
              </a:xfrm>
              <a:prstGeom prst="rect">
                <a:avLst/>
              </a:prstGeom>
              <a:noFill/>
            </p:spPr>
            <p:txBody>
              <a:bodyPr wrap="square" rtlCol="0">
                <a:spAutoFit/>
              </a:bodyPr>
              <a:lstStyle/>
              <a:p>
                <a:r>
                  <a:rPr lang="ru-RU" sz="2400" dirty="0" smtClean="0"/>
                  <a:t>0</a:t>
                </a:r>
                <a:endParaRPr lang="ru-RU" sz="2400" dirty="0"/>
              </a:p>
            </p:txBody>
          </p:sp>
          <p:grpSp>
            <p:nvGrpSpPr>
              <p:cNvPr id="111" name="Группа 110"/>
              <p:cNvGrpSpPr/>
              <p:nvPr/>
            </p:nvGrpSpPr>
            <p:grpSpPr>
              <a:xfrm>
                <a:off x="4017910" y="3588474"/>
                <a:ext cx="1150482" cy="1625309"/>
                <a:chOff x="4017910" y="3588474"/>
                <a:chExt cx="1150482" cy="1625309"/>
              </a:xfrm>
            </p:grpSpPr>
            <p:grpSp>
              <p:nvGrpSpPr>
                <p:cNvPr id="109" name="Группа 108"/>
                <p:cNvGrpSpPr/>
                <p:nvPr/>
              </p:nvGrpSpPr>
              <p:grpSpPr>
                <a:xfrm>
                  <a:off x="4129103" y="3588474"/>
                  <a:ext cx="1023973" cy="1305815"/>
                  <a:chOff x="4129103" y="3588474"/>
                  <a:chExt cx="1023973" cy="1305815"/>
                </a:xfrm>
              </p:grpSpPr>
              <p:sp>
                <p:nvSpPr>
                  <p:cNvPr id="61" name="TextBox 60"/>
                  <p:cNvSpPr txBox="1"/>
                  <p:nvPr/>
                </p:nvSpPr>
                <p:spPr>
                  <a:xfrm flipH="1">
                    <a:off x="4901556" y="3588474"/>
                    <a:ext cx="251520" cy="461665"/>
                  </a:xfrm>
                  <a:prstGeom prst="rect">
                    <a:avLst/>
                  </a:prstGeom>
                  <a:noFill/>
                </p:spPr>
                <p:txBody>
                  <a:bodyPr wrap="square" rtlCol="0">
                    <a:spAutoFit/>
                  </a:bodyPr>
                  <a:lstStyle/>
                  <a:p>
                    <a:r>
                      <a:rPr lang="en-US" sz="2400" dirty="0"/>
                      <a:t>S</a:t>
                    </a:r>
                    <a:endParaRPr lang="ru-RU" sz="2400" dirty="0"/>
                  </a:p>
                </p:txBody>
              </p:sp>
              <p:sp>
                <p:nvSpPr>
                  <p:cNvPr id="62" name="TextBox 61"/>
                  <p:cNvSpPr txBox="1"/>
                  <p:nvPr/>
                </p:nvSpPr>
                <p:spPr>
                  <a:xfrm flipH="1">
                    <a:off x="4522736" y="4052233"/>
                    <a:ext cx="251520" cy="461665"/>
                  </a:xfrm>
                  <a:prstGeom prst="rect">
                    <a:avLst/>
                  </a:prstGeom>
                  <a:noFill/>
                </p:spPr>
                <p:txBody>
                  <a:bodyPr wrap="square" rtlCol="0">
                    <a:spAutoFit/>
                  </a:bodyPr>
                  <a:lstStyle/>
                  <a:p>
                    <a:r>
                      <a:rPr lang="en-US" sz="2400" dirty="0"/>
                      <a:t>S</a:t>
                    </a:r>
                    <a:endParaRPr lang="ru-RU" sz="2400" dirty="0"/>
                  </a:p>
                </p:txBody>
              </p:sp>
              <p:sp>
                <p:nvSpPr>
                  <p:cNvPr id="63" name="TextBox 62"/>
                  <p:cNvSpPr txBox="1"/>
                  <p:nvPr/>
                </p:nvSpPr>
                <p:spPr>
                  <a:xfrm flipH="1">
                    <a:off x="4129103" y="4432624"/>
                    <a:ext cx="251520" cy="461665"/>
                  </a:xfrm>
                  <a:prstGeom prst="rect">
                    <a:avLst/>
                  </a:prstGeom>
                  <a:noFill/>
                </p:spPr>
                <p:txBody>
                  <a:bodyPr wrap="square" rtlCol="0">
                    <a:spAutoFit/>
                  </a:bodyPr>
                  <a:lstStyle/>
                  <a:p>
                    <a:r>
                      <a:rPr lang="en-US" sz="2400" dirty="0"/>
                      <a:t>S</a:t>
                    </a:r>
                    <a:endParaRPr lang="ru-RU" sz="2400" dirty="0"/>
                  </a:p>
                </p:txBody>
              </p:sp>
            </p:grpSp>
            <p:grpSp>
              <p:nvGrpSpPr>
                <p:cNvPr id="110" name="Группа 109"/>
                <p:cNvGrpSpPr/>
                <p:nvPr/>
              </p:nvGrpSpPr>
              <p:grpSpPr>
                <a:xfrm>
                  <a:off x="4017910" y="4033231"/>
                  <a:ext cx="1150482" cy="1180552"/>
                  <a:chOff x="4017910" y="4033231"/>
                  <a:chExt cx="1150482" cy="1180552"/>
                </a:xfrm>
              </p:grpSpPr>
              <p:cxnSp>
                <p:nvCxnSpPr>
                  <p:cNvPr id="53" name="Прямая соединительная линия 52"/>
                  <p:cNvCxnSpPr/>
                  <p:nvPr/>
                </p:nvCxnSpPr>
                <p:spPr>
                  <a:xfrm flipH="1">
                    <a:off x="4845151" y="4033231"/>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54" name="Прямая со стрелкой 53"/>
                  <p:cNvCxnSpPr/>
                  <p:nvPr/>
                </p:nvCxnSpPr>
                <p:spPr>
                  <a:xfrm flipH="1">
                    <a:off x="4773151" y="4033231"/>
                    <a:ext cx="72000" cy="389665"/>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a:xfrm flipH="1">
                    <a:off x="4485151" y="4434453"/>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55"/>
                  <p:cNvCxnSpPr/>
                  <p:nvPr/>
                </p:nvCxnSpPr>
                <p:spPr>
                  <a:xfrm flipH="1">
                    <a:off x="4413151" y="4434453"/>
                    <a:ext cx="72000" cy="389665"/>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a:xfrm flipH="1">
                    <a:off x="4089910" y="4824118"/>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58" name="Прямая со стрелкой 57"/>
                  <p:cNvCxnSpPr/>
                  <p:nvPr/>
                </p:nvCxnSpPr>
                <p:spPr>
                  <a:xfrm flipH="1">
                    <a:off x="4017910" y="4824118"/>
                    <a:ext cx="72000" cy="389665"/>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grpSp>
          </p:grpSp>
          <p:cxnSp>
            <p:nvCxnSpPr>
              <p:cNvPr id="59" name="Прямая соединительная линия 58"/>
              <p:cNvCxnSpPr/>
              <p:nvPr/>
            </p:nvCxnSpPr>
            <p:spPr>
              <a:xfrm flipH="1">
                <a:off x="3725928" y="5213783"/>
                <a:ext cx="291983"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220126" y="4196944"/>
                <a:ext cx="251520" cy="461665"/>
              </a:xfrm>
              <a:prstGeom prst="rect">
                <a:avLst/>
              </a:prstGeom>
              <a:noFill/>
            </p:spPr>
            <p:txBody>
              <a:bodyPr wrap="square" rtlCol="0">
                <a:spAutoFit/>
              </a:bodyPr>
              <a:lstStyle/>
              <a:p>
                <a:r>
                  <a:rPr lang="en-US" sz="2400" dirty="0" smtClean="0"/>
                  <a:t>1</a:t>
                </a:r>
                <a:endParaRPr lang="ru-RU" sz="2400" dirty="0"/>
              </a:p>
            </p:txBody>
          </p:sp>
          <p:sp>
            <p:nvSpPr>
              <p:cNvPr id="66" name="TextBox 65"/>
              <p:cNvSpPr txBox="1"/>
              <p:nvPr/>
            </p:nvSpPr>
            <p:spPr>
              <a:xfrm>
                <a:off x="3229817" y="4588047"/>
                <a:ext cx="251520" cy="461665"/>
              </a:xfrm>
              <a:prstGeom prst="rect">
                <a:avLst/>
              </a:prstGeom>
              <a:noFill/>
            </p:spPr>
            <p:txBody>
              <a:bodyPr wrap="square" rtlCol="0">
                <a:spAutoFit/>
              </a:bodyPr>
              <a:lstStyle/>
              <a:p>
                <a:r>
                  <a:rPr lang="en-US" sz="2400" dirty="0" smtClean="0"/>
                  <a:t>2</a:t>
                </a:r>
                <a:endParaRPr lang="ru-RU" sz="2400" dirty="0"/>
              </a:p>
            </p:txBody>
          </p:sp>
          <p:sp>
            <p:nvSpPr>
              <p:cNvPr id="67" name="TextBox 66"/>
              <p:cNvSpPr txBox="1"/>
              <p:nvPr/>
            </p:nvSpPr>
            <p:spPr>
              <a:xfrm>
                <a:off x="3229817" y="4969722"/>
                <a:ext cx="251520" cy="461665"/>
              </a:xfrm>
              <a:prstGeom prst="rect">
                <a:avLst/>
              </a:prstGeom>
              <a:noFill/>
            </p:spPr>
            <p:txBody>
              <a:bodyPr wrap="square" rtlCol="0">
                <a:spAutoFit/>
              </a:bodyPr>
              <a:lstStyle/>
              <a:p>
                <a:r>
                  <a:rPr lang="en-US" sz="2400" dirty="0" smtClean="0"/>
                  <a:t>3</a:t>
                </a:r>
                <a:endParaRPr lang="ru-RU" sz="2400" dirty="0"/>
              </a:p>
            </p:txBody>
          </p:sp>
          <p:grpSp>
            <p:nvGrpSpPr>
              <p:cNvPr id="100" name="Группа 99"/>
              <p:cNvGrpSpPr/>
              <p:nvPr/>
            </p:nvGrpSpPr>
            <p:grpSpPr>
              <a:xfrm>
                <a:off x="3540967" y="4041358"/>
                <a:ext cx="184961" cy="1175567"/>
                <a:chOff x="3540967" y="4041358"/>
                <a:chExt cx="184961" cy="1175567"/>
              </a:xfrm>
            </p:grpSpPr>
            <p:cxnSp>
              <p:nvCxnSpPr>
                <p:cNvPr id="60" name="Прямая со стрелкой 59"/>
                <p:cNvCxnSpPr/>
                <p:nvPr/>
              </p:nvCxnSpPr>
              <p:spPr>
                <a:xfrm flipH="1" flipV="1">
                  <a:off x="3540967" y="4041358"/>
                  <a:ext cx="64716" cy="397821"/>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cxnSp>
              <p:nvCxnSpPr>
                <p:cNvPr id="93" name="Прямая со стрелкой 92"/>
                <p:cNvCxnSpPr/>
                <p:nvPr/>
              </p:nvCxnSpPr>
              <p:spPr>
                <a:xfrm flipH="1" flipV="1">
                  <a:off x="3610078" y="4429329"/>
                  <a:ext cx="67178" cy="404502"/>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cxnSp>
              <p:nvCxnSpPr>
                <p:cNvPr id="94" name="Прямая со стрелкой 93"/>
                <p:cNvCxnSpPr/>
                <p:nvPr/>
              </p:nvCxnSpPr>
              <p:spPr>
                <a:xfrm flipH="1" flipV="1">
                  <a:off x="3677573" y="4824633"/>
                  <a:ext cx="48355" cy="392292"/>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grpSp>
        </p:grpSp>
        <p:cxnSp>
          <p:nvCxnSpPr>
            <p:cNvPr id="134" name="Прямая со стрелкой 133"/>
            <p:cNvCxnSpPr/>
            <p:nvPr/>
          </p:nvCxnSpPr>
          <p:spPr>
            <a:xfrm>
              <a:off x="3269064" y="3620267"/>
              <a:ext cx="2357265" cy="0"/>
            </a:xfrm>
            <a:prstGeom prst="straightConnector1">
              <a:avLst/>
            </a:prstGeom>
            <a:ln w="31750" cap="rnd">
              <a:solidFill>
                <a:schemeClr val="accent2"/>
              </a:solidFill>
              <a:tailEnd type="arrow" w="med" len="lg"/>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5309448" y="3174212"/>
              <a:ext cx="251520" cy="461665"/>
            </a:xfrm>
            <a:prstGeom prst="rect">
              <a:avLst/>
            </a:prstGeom>
            <a:noFill/>
          </p:spPr>
          <p:txBody>
            <a:bodyPr wrap="square" rtlCol="0">
              <a:spAutoFit/>
            </a:bodyPr>
            <a:lstStyle/>
            <a:p>
              <a:r>
                <a:rPr lang="en-US" sz="2400" dirty="0" smtClean="0"/>
                <a:t>t</a:t>
              </a:r>
              <a:endParaRPr lang="ru-RU" sz="2400" dirty="0"/>
            </a:p>
          </p:txBody>
        </p:sp>
      </p:grpSp>
      <p:grpSp>
        <p:nvGrpSpPr>
          <p:cNvPr id="141" name="Группа 140"/>
          <p:cNvGrpSpPr/>
          <p:nvPr/>
        </p:nvGrpSpPr>
        <p:grpSpPr>
          <a:xfrm>
            <a:off x="5904480" y="3174774"/>
            <a:ext cx="3131520" cy="2969017"/>
            <a:chOff x="5904480" y="3174774"/>
            <a:chExt cx="3131520" cy="2969017"/>
          </a:xfrm>
        </p:grpSpPr>
        <p:cxnSp>
          <p:nvCxnSpPr>
            <p:cNvPr id="136" name="Прямая со стрелкой 135"/>
            <p:cNvCxnSpPr/>
            <p:nvPr/>
          </p:nvCxnSpPr>
          <p:spPr>
            <a:xfrm>
              <a:off x="6121278" y="3620267"/>
              <a:ext cx="2842722" cy="0"/>
            </a:xfrm>
            <a:prstGeom prst="straightConnector1">
              <a:avLst/>
            </a:prstGeom>
            <a:ln w="31750" cap="rnd">
              <a:solidFill>
                <a:schemeClr val="accent2"/>
              </a:solidFill>
              <a:tailEnd type="arrow" w="med" len="lg"/>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8166815" y="3174774"/>
              <a:ext cx="251520" cy="461665"/>
            </a:xfrm>
            <a:prstGeom prst="rect">
              <a:avLst/>
            </a:prstGeom>
            <a:noFill/>
          </p:spPr>
          <p:txBody>
            <a:bodyPr wrap="square" rtlCol="0">
              <a:spAutoFit/>
            </a:bodyPr>
            <a:lstStyle/>
            <a:p>
              <a:r>
                <a:rPr lang="en-US" sz="2400" dirty="0" smtClean="0"/>
                <a:t>t</a:t>
              </a:r>
              <a:endParaRPr lang="ru-RU" sz="2400" dirty="0"/>
            </a:p>
          </p:txBody>
        </p:sp>
        <p:grpSp>
          <p:nvGrpSpPr>
            <p:cNvPr id="128" name="Группа 127"/>
            <p:cNvGrpSpPr/>
            <p:nvPr/>
          </p:nvGrpSpPr>
          <p:grpSpPr>
            <a:xfrm>
              <a:off x="5904480" y="3479791"/>
              <a:ext cx="3131520" cy="2664000"/>
              <a:chOff x="5904480" y="3479791"/>
              <a:chExt cx="3131520" cy="2664000"/>
            </a:xfrm>
          </p:grpSpPr>
          <p:grpSp>
            <p:nvGrpSpPr>
              <p:cNvPr id="108" name="Группа 107"/>
              <p:cNvGrpSpPr/>
              <p:nvPr/>
            </p:nvGrpSpPr>
            <p:grpSpPr>
              <a:xfrm>
                <a:off x="6158681" y="4055791"/>
                <a:ext cx="2877319" cy="1180196"/>
                <a:chOff x="6370115" y="4055792"/>
                <a:chExt cx="2008941" cy="1180196"/>
              </a:xfrm>
            </p:grpSpPr>
            <p:cxnSp>
              <p:nvCxnSpPr>
                <p:cNvPr id="69" name="Прямая соединительная линия 68"/>
                <p:cNvCxnSpPr/>
                <p:nvPr/>
              </p:nvCxnSpPr>
              <p:spPr>
                <a:xfrm flipV="1">
                  <a:off x="6396990" y="5235987"/>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Прямая соединительная линия 69"/>
                <p:cNvCxnSpPr/>
                <p:nvPr/>
              </p:nvCxnSpPr>
              <p:spPr>
                <a:xfrm flipV="1">
                  <a:off x="6396991" y="4848863"/>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Прямая соединительная линия 70"/>
                <p:cNvCxnSpPr/>
                <p:nvPr/>
              </p:nvCxnSpPr>
              <p:spPr>
                <a:xfrm flipV="1">
                  <a:off x="6396991" y="4457369"/>
                  <a:ext cx="1982065" cy="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Прямая соединительная линия 71"/>
                <p:cNvCxnSpPr>
                  <a:stCxn id="75" idx="3"/>
                </p:cNvCxnSpPr>
                <p:nvPr/>
              </p:nvCxnSpPr>
              <p:spPr>
                <a:xfrm>
                  <a:off x="6370115" y="4055792"/>
                  <a:ext cx="2004542" cy="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73" name="Прямая со стрелкой 72"/>
              <p:cNvCxnSpPr/>
              <p:nvPr/>
            </p:nvCxnSpPr>
            <p:spPr>
              <a:xfrm>
                <a:off x="6196266" y="3479791"/>
                <a:ext cx="0" cy="2664000"/>
              </a:xfrm>
              <a:prstGeom prst="straightConnector1">
                <a:avLst/>
              </a:prstGeom>
              <a:ln w="31750" cap="rnd">
                <a:solidFill>
                  <a:schemeClr val="accent2"/>
                </a:solidFill>
                <a:tailEnd type="arrow" w="med" len="lg"/>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231747" y="5716501"/>
                <a:ext cx="2232480" cy="400110"/>
              </a:xfrm>
              <a:prstGeom prst="rect">
                <a:avLst/>
              </a:prstGeom>
              <a:noFill/>
            </p:spPr>
            <p:txBody>
              <a:bodyPr wrap="square" rtlCol="0">
                <a:spAutoFit/>
              </a:bodyPr>
              <a:lstStyle/>
              <a:p>
                <a:r>
                  <a:rPr lang="ru-RU" sz="2000" dirty="0" smtClean="0"/>
                  <a:t>глубина рекурсии</a:t>
                </a:r>
                <a:endParaRPr lang="ru-RU" sz="2000" dirty="0"/>
              </a:p>
            </p:txBody>
          </p:sp>
          <p:sp>
            <p:nvSpPr>
              <p:cNvPr id="75" name="TextBox 74"/>
              <p:cNvSpPr txBox="1"/>
              <p:nvPr/>
            </p:nvSpPr>
            <p:spPr>
              <a:xfrm>
                <a:off x="5907161" y="3824958"/>
                <a:ext cx="251520" cy="461665"/>
              </a:xfrm>
              <a:prstGeom prst="rect">
                <a:avLst/>
              </a:prstGeom>
              <a:noFill/>
            </p:spPr>
            <p:txBody>
              <a:bodyPr wrap="square" rtlCol="0">
                <a:spAutoFit/>
              </a:bodyPr>
              <a:lstStyle/>
              <a:p>
                <a:r>
                  <a:rPr lang="ru-RU" sz="2400" dirty="0" smtClean="0"/>
                  <a:t>0</a:t>
                </a:r>
                <a:endParaRPr lang="ru-RU" sz="2400" dirty="0"/>
              </a:p>
            </p:txBody>
          </p:sp>
          <p:cxnSp>
            <p:nvCxnSpPr>
              <p:cNvPr id="76" name="Прямая соединительная линия 75"/>
              <p:cNvCxnSpPr/>
              <p:nvPr/>
            </p:nvCxnSpPr>
            <p:spPr>
              <a:xfrm>
                <a:off x="6233505" y="4055791"/>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77" name="Прямая со стрелкой 76"/>
              <p:cNvCxnSpPr/>
              <p:nvPr/>
            </p:nvCxnSpPr>
            <p:spPr>
              <a:xfrm>
                <a:off x="6556746" y="4055791"/>
                <a:ext cx="72000" cy="389665"/>
              </a:xfrm>
              <a:prstGeom prst="straightConnector1">
                <a:avLst/>
              </a:prstGeom>
              <a:ln w="25400">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78" name="Прямая соединительная линия 77"/>
              <p:cNvCxnSpPr/>
              <p:nvPr/>
            </p:nvCxnSpPr>
            <p:spPr>
              <a:xfrm>
                <a:off x="6593505" y="4457013"/>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79" name="Прямая со стрелкой 78"/>
              <p:cNvCxnSpPr/>
              <p:nvPr/>
            </p:nvCxnSpPr>
            <p:spPr>
              <a:xfrm>
                <a:off x="6916746" y="4457013"/>
                <a:ext cx="72000" cy="389665"/>
              </a:xfrm>
              <a:prstGeom prst="straightConnector1">
                <a:avLst/>
              </a:prstGeom>
              <a:ln w="25400">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80" name="Прямая соединительная линия 79"/>
              <p:cNvCxnSpPr/>
              <p:nvPr/>
            </p:nvCxnSpPr>
            <p:spPr>
              <a:xfrm>
                <a:off x="6988746" y="4846678"/>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81" name="Прямая со стрелкой 80"/>
              <p:cNvCxnSpPr/>
              <p:nvPr/>
            </p:nvCxnSpPr>
            <p:spPr>
              <a:xfrm>
                <a:off x="7311987" y="4846678"/>
                <a:ext cx="72000" cy="389665"/>
              </a:xfrm>
              <a:prstGeom prst="straightConnector1">
                <a:avLst/>
              </a:prstGeom>
              <a:ln w="25400">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82" name="Прямая соединительная линия 81"/>
              <p:cNvCxnSpPr/>
              <p:nvPr/>
            </p:nvCxnSpPr>
            <p:spPr>
              <a:xfrm>
                <a:off x="7383987" y="5236343"/>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248821" y="3611034"/>
                <a:ext cx="251520" cy="461665"/>
              </a:xfrm>
              <a:prstGeom prst="rect">
                <a:avLst/>
              </a:prstGeom>
              <a:noFill/>
            </p:spPr>
            <p:txBody>
              <a:bodyPr wrap="square" rtlCol="0">
                <a:spAutoFit/>
              </a:bodyPr>
              <a:lstStyle/>
              <a:p>
                <a:r>
                  <a:rPr lang="en-US" sz="2400" dirty="0"/>
                  <a:t>S</a:t>
                </a:r>
                <a:endParaRPr lang="ru-RU" sz="2400" dirty="0"/>
              </a:p>
            </p:txBody>
          </p:sp>
          <p:sp>
            <p:nvSpPr>
              <p:cNvPr id="85" name="TextBox 84"/>
              <p:cNvSpPr txBox="1"/>
              <p:nvPr/>
            </p:nvSpPr>
            <p:spPr>
              <a:xfrm>
                <a:off x="6627641" y="4074793"/>
                <a:ext cx="251520" cy="461665"/>
              </a:xfrm>
              <a:prstGeom prst="rect">
                <a:avLst/>
              </a:prstGeom>
              <a:noFill/>
            </p:spPr>
            <p:txBody>
              <a:bodyPr wrap="square" rtlCol="0">
                <a:spAutoFit/>
              </a:bodyPr>
              <a:lstStyle/>
              <a:p>
                <a:r>
                  <a:rPr lang="en-US" sz="2400" dirty="0"/>
                  <a:t>S</a:t>
                </a:r>
                <a:endParaRPr lang="ru-RU" sz="2400" dirty="0"/>
              </a:p>
            </p:txBody>
          </p:sp>
          <p:sp>
            <p:nvSpPr>
              <p:cNvPr id="86" name="TextBox 85"/>
              <p:cNvSpPr txBox="1"/>
              <p:nvPr/>
            </p:nvSpPr>
            <p:spPr>
              <a:xfrm>
                <a:off x="7021274" y="4455184"/>
                <a:ext cx="251520" cy="461665"/>
              </a:xfrm>
              <a:prstGeom prst="rect">
                <a:avLst/>
              </a:prstGeom>
              <a:noFill/>
            </p:spPr>
            <p:txBody>
              <a:bodyPr wrap="square" rtlCol="0">
                <a:spAutoFit/>
              </a:bodyPr>
              <a:lstStyle/>
              <a:p>
                <a:r>
                  <a:rPr lang="en-US" sz="2400" dirty="0"/>
                  <a:t>S</a:t>
                </a:r>
                <a:endParaRPr lang="ru-RU" sz="2400" dirty="0"/>
              </a:p>
            </p:txBody>
          </p:sp>
          <p:sp>
            <p:nvSpPr>
              <p:cNvPr id="87" name="TextBox 86"/>
              <p:cNvSpPr txBox="1"/>
              <p:nvPr/>
            </p:nvSpPr>
            <p:spPr>
              <a:xfrm>
                <a:off x="7398724" y="4846678"/>
                <a:ext cx="251520" cy="461665"/>
              </a:xfrm>
              <a:prstGeom prst="rect">
                <a:avLst/>
              </a:prstGeom>
              <a:noFill/>
            </p:spPr>
            <p:txBody>
              <a:bodyPr wrap="square" rtlCol="0">
                <a:spAutoFit/>
              </a:bodyPr>
              <a:lstStyle/>
              <a:p>
                <a:r>
                  <a:rPr lang="en-US" sz="2400" dirty="0"/>
                  <a:t>S</a:t>
                </a:r>
                <a:endParaRPr lang="ru-RU" sz="2400" dirty="0"/>
              </a:p>
            </p:txBody>
          </p:sp>
          <p:sp>
            <p:nvSpPr>
              <p:cNvPr id="88" name="TextBox 87"/>
              <p:cNvSpPr txBox="1"/>
              <p:nvPr/>
            </p:nvSpPr>
            <p:spPr>
              <a:xfrm>
                <a:off x="5904480" y="4219504"/>
                <a:ext cx="251520" cy="461665"/>
              </a:xfrm>
              <a:prstGeom prst="rect">
                <a:avLst/>
              </a:prstGeom>
              <a:noFill/>
            </p:spPr>
            <p:txBody>
              <a:bodyPr wrap="square" rtlCol="0">
                <a:spAutoFit/>
              </a:bodyPr>
              <a:lstStyle/>
              <a:p>
                <a:r>
                  <a:rPr lang="en-US" sz="2400" dirty="0" smtClean="0"/>
                  <a:t>1</a:t>
                </a:r>
                <a:endParaRPr lang="ru-RU" sz="2400" dirty="0"/>
              </a:p>
            </p:txBody>
          </p:sp>
          <p:sp>
            <p:nvSpPr>
              <p:cNvPr id="89" name="TextBox 88"/>
              <p:cNvSpPr txBox="1"/>
              <p:nvPr/>
            </p:nvSpPr>
            <p:spPr>
              <a:xfrm>
                <a:off x="5914171" y="4610607"/>
                <a:ext cx="251520" cy="461665"/>
              </a:xfrm>
              <a:prstGeom prst="rect">
                <a:avLst/>
              </a:prstGeom>
              <a:noFill/>
            </p:spPr>
            <p:txBody>
              <a:bodyPr wrap="square" rtlCol="0">
                <a:spAutoFit/>
              </a:bodyPr>
              <a:lstStyle/>
              <a:p>
                <a:r>
                  <a:rPr lang="en-US" sz="2400" dirty="0" smtClean="0"/>
                  <a:t>2</a:t>
                </a:r>
                <a:endParaRPr lang="ru-RU" sz="2400" dirty="0"/>
              </a:p>
            </p:txBody>
          </p:sp>
          <p:sp>
            <p:nvSpPr>
              <p:cNvPr id="90" name="TextBox 89"/>
              <p:cNvSpPr txBox="1"/>
              <p:nvPr/>
            </p:nvSpPr>
            <p:spPr>
              <a:xfrm>
                <a:off x="5914171" y="4992282"/>
                <a:ext cx="251520" cy="461665"/>
              </a:xfrm>
              <a:prstGeom prst="rect">
                <a:avLst/>
              </a:prstGeom>
              <a:noFill/>
            </p:spPr>
            <p:txBody>
              <a:bodyPr wrap="square" rtlCol="0">
                <a:spAutoFit/>
              </a:bodyPr>
              <a:lstStyle/>
              <a:p>
                <a:r>
                  <a:rPr lang="en-US" sz="2400" dirty="0" smtClean="0"/>
                  <a:t>3</a:t>
                </a:r>
                <a:endParaRPr lang="ru-RU" sz="2400" dirty="0"/>
              </a:p>
            </p:txBody>
          </p:sp>
          <p:grpSp>
            <p:nvGrpSpPr>
              <p:cNvPr id="112" name="Группа 111"/>
              <p:cNvGrpSpPr/>
              <p:nvPr/>
            </p:nvGrpSpPr>
            <p:grpSpPr>
              <a:xfrm>
                <a:off x="7688061" y="3610240"/>
                <a:ext cx="1150482" cy="1625309"/>
                <a:chOff x="4017910" y="3588474"/>
                <a:chExt cx="1150482" cy="1625309"/>
              </a:xfrm>
            </p:grpSpPr>
            <p:grpSp>
              <p:nvGrpSpPr>
                <p:cNvPr id="113" name="Группа 112"/>
                <p:cNvGrpSpPr/>
                <p:nvPr/>
              </p:nvGrpSpPr>
              <p:grpSpPr>
                <a:xfrm>
                  <a:off x="4129103" y="3588474"/>
                  <a:ext cx="1023973" cy="1305815"/>
                  <a:chOff x="4129103" y="3588474"/>
                  <a:chExt cx="1023973" cy="1305815"/>
                </a:xfrm>
              </p:grpSpPr>
              <p:sp>
                <p:nvSpPr>
                  <p:cNvPr id="121" name="TextBox 120"/>
                  <p:cNvSpPr txBox="1"/>
                  <p:nvPr/>
                </p:nvSpPr>
                <p:spPr>
                  <a:xfrm flipH="1">
                    <a:off x="4901556" y="3588474"/>
                    <a:ext cx="251520" cy="461665"/>
                  </a:xfrm>
                  <a:prstGeom prst="rect">
                    <a:avLst/>
                  </a:prstGeom>
                  <a:noFill/>
                </p:spPr>
                <p:txBody>
                  <a:bodyPr wrap="square" rtlCol="0">
                    <a:spAutoFit/>
                  </a:bodyPr>
                  <a:lstStyle/>
                  <a:p>
                    <a:r>
                      <a:rPr lang="en-US" sz="2400" dirty="0"/>
                      <a:t>S</a:t>
                    </a:r>
                    <a:endParaRPr lang="ru-RU" sz="2400" dirty="0"/>
                  </a:p>
                </p:txBody>
              </p:sp>
              <p:sp>
                <p:nvSpPr>
                  <p:cNvPr id="122" name="TextBox 121"/>
                  <p:cNvSpPr txBox="1"/>
                  <p:nvPr/>
                </p:nvSpPr>
                <p:spPr>
                  <a:xfrm flipH="1">
                    <a:off x="4522736" y="4052233"/>
                    <a:ext cx="251520" cy="461665"/>
                  </a:xfrm>
                  <a:prstGeom prst="rect">
                    <a:avLst/>
                  </a:prstGeom>
                  <a:noFill/>
                </p:spPr>
                <p:txBody>
                  <a:bodyPr wrap="square" rtlCol="0">
                    <a:spAutoFit/>
                  </a:bodyPr>
                  <a:lstStyle/>
                  <a:p>
                    <a:r>
                      <a:rPr lang="en-US" sz="2400" dirty="0"/>
                      <a:t>S</a:t>
                    </a:r>
                    <a:endParaRPr lang="ru-RU" sz="2400" dirty="0"/>
                  </a:p>
                </p:txBody>
              </p:sp>
              <p:sp>
                <p:nvSpPr>
                  <p:cNvPr id="123" name="TextBox 122"/>
                  <p:cNvSpPr txBox="1"/>
                  <p:nvPr/>
                </p:nvSpPr>
                <p:spPr>
                  <a:xfrm flipH="1">
                    <a:off x="4129103" y="4432624"/>
                    <a:ext cx="251520" cy="461665"/>
                  </a:xfrm>
                  <a:prstGeom prst="rect">
                    <a:avLst/>
                  </a:prstGeom>
                  <a:noFill/>
                </p:spPr>
                <p:txBody>
                  <a:bodyPr wrap="square" rtlCol="0">
                    <a:spAutoFit/>
                  </a:bodyPr>
                  <a:lstStyle/>
                  <a:p>
                    <a:r>
                      <a:rPr lang="en-US" sz="2400" dirty="0"/>
                      <a:t>S</a:t>
                    </a:r>
                    <a:endParaRPr lang="ru-RU" sz="2400" dirty="0"/>
                  </a:p>
                </p:txBody>
              </p:sp>
            </p:grpSp>
            <p:grpSp>
              <p:nvGrpSpPr>
                <p:cNvPr id="114" name="Группа 113"/>
                <p:cNvGrpSpPr/>
                <p:nvPr/>
              </p:nvGrpSpPr>
              <p:grpSpPr>
                <a:xfrm>
                  <a:off x="4017910" y="4033231"/>
                  <a:ext cx="1150482" cy="1180552"/>
                  <a:chOff x="4017910" y="4033231"/>
                  <a:chExt cx="1150482" cy="1180552"/>
                </a:xfrm>
              </p:grpSpPr>
              <p:cxnSp>
                <p:nvCxnSpPr>
                  <p:cNvPr id="115" name="Прямая соединительная линия 114"/>
                  <p:cNvCxnSpPr/>
                  <p:nvPr/>
                </p:nvCxnSpPr>
                <p:spPr>
                  <a:xfrm flipH="1">
                    <a:off x="4845151" y="4033231"/>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116" name="Прямая со стрелкой 115"/>
                  <p:cNvCxnSpPr/>
                  <p:nvPr/>
                </p:nvCxnSpPr>
                <p:spPr>
                  <a:xfrm flipH="1">
                    <a:off x="4773151" y="4033231"/>
                    <a:ext cx="72000" cy="389665"/>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7" name="Прямая соединительная линия 116"/>
                  <p:cNvCxnSpPr/>
                  <p:nvPr/>
                </p:nvCxnSpPr>
                <p:spPr>
                  <a:xfrm flipH="1">
                    <a:off x="4485151" y="4434453"/>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p:cNvCxnSpPr/>
                  <p:nvPr/>
                </p:nvCxnSpPr>
                <p:spPr>
                  <a:xfrm flipH="1">
                    <a:off x="4413151" y="4434453"/>
                    <a:ext cx="72000" cy="389665"/>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9" name="Прямая соединительная линия 118"/>
                  <p:cNvCxnSpPr/>
                  <p:nvPr/>
                </p:nvCxnSpPr>
                <p:spPr>
                  <a:xfrm flipH="1">
                    <a:off x="4089910" y="4824118"/>
                    <a:ext cx="323241"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120" name="Прямая со стрелкой 119"/>
                  <p:cNvCxnSpPr/>
                  <p:nvPr/>
                </p:nvCxnSpPr>
                <p:spPr>
                  <a:xfrm flipH="1">
                    <a:off x="4017910" y="4824118"/>
                    <a:ext cx="72000" cy="389665"/>
                  </a:xfrm>
                  <a:prstGeom prst="straightConnector1">
                    <a:avLst/>
                  </a:prstGeom>
                  <a:ln w="25400">
                    <a:prstDash val="sysDash"/>
                    <a:headEnd type="arrow" w="med" len="lg"/>
                    <a:tailEnd type="none" w="med" len="lg"/>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3313643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smtClean="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11</a:t>
            </a:fld>
            <a:endParaRPr lang="en-US"/>
          </a:p>
        </p:txBody>
      </p:sp>
      <p:sp>
        <p:nvSpPr>
          <p:cNvPr id="6" name="Прямоугольник 5"/>
          <p:cNvSpPr/>
          <p:nvPr/>
        </p:nvSpPr>
        <p:spPr>
          <a:xfrm>
            <a:off x="1548000" y="2349000"/>
            <a:ext cx="6192000" cy="2800767"/>
          </a:xfrm>
          <a:prstGeom prst="rect">
            <a:avLst/>
          </a:prstGeom>
          <a:ln>
            <a:solidFill>
              <a:schemeClr val="accent1"/>
            </a:solidFill>
          </a:ln>
        </p:spPr>
        <p:txBody>
          <a:bodyPr wrap="square">
            <a:spAutoFit/>
          </a:bodyPr>
          <a:lstStyle/>
          <a:p>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err="1">
                <a:solidFill>
                  <a:srgbClr val="880000"/>
                </a:solidFill>
                <a:highlight>
                  <a:srgbClr val="FFFFFF"/>
                </a:highlight>
                <a:latin typeface="Consolas" panose="020B0609020204030204" pitchFamily="49" charset="0"/>
              </a:rPr>
              <a:t>gcd</a:t>
            </a:r>
            <a:r>
              <a:rPr lang="en-US" sz="2200" dirty="0">
                <a:solidFill>
                  <a:srgbClr val="000000"/>
                </a:solidFill>
                <a:highlight>
                  <a:srgbClr val="FFFFFF"/>
                </a:highlight>
                <a:latin typeface="Consolas" panose="020B0609020204030204" pitchFamily="49" charset="0"/>
              </a:rPr>
              <a:t>(</a:t>
            </a: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m</a:t>
            </a:r>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n</a:t>
            </a:r>
            <a:r>
              <a:rPr lang="en-US"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r>
              <a:rPr lang="en-US" sz="2200" i="1" dirty="0">
                <a:solidFill>
                  <a:srgbClr val="000080"/>
                </a:solidFill>
                <a:highlight>
                  <a:srgbClr val="FFFFFF"/>
                </a:highlight>
                <a:latin typeface="Consolas" panose="020B0609020204030204" pitchFamily="49" charset="0"/>
              </a:rPr>
              <a:t>cout</a:t>
            </a:r>
            <a:r>
              <a:rPr lang="en-US" sz="2200" dirty="0">
                <a:solidFill>
                  <a:srgbClr val="000000"/>
                </a:solidFill>
                <a:highlight>
                  <a:srgbClr val="FFFFFF"/>
                </a:highlight>
                <a:latin typeface="Consolas" panose="020B0609020204030204" pitchFamily="49" charset="0"/>
              </a:rPr>
              <a:t> &lt;&lt; </a:t>
            </a:r>
            <a:r>
              <a:rPr lang="en-US" sz="2200" dirty="0">
                <a:solidFill>
                  <a:srgbClr val="800000"/>
                </a:solidFill>
                <a:highlight>
                  <a:srgbClr val="FFFFFF"/>
                </a:highlight>
                <a:latin typeface="Consolas" panose="020B0609020204030204" pitchFamily="49" charset="0"/>
              </a:rPr>
              <a:t>"</a:t>
            </a:r>
            <a:r>
              <a:rPr lang="en-US" sz="2200" dirty="0" err="1">
                <a:solidFill>
                  <a:srgbClr val="800000"/>
                </a:solidFill>
                <a:highlight>
                  <a:srgbClr val="FFFFFF"/>
                </a:highlight>
                <a:latin typeface="Consolas" panose="020B0609020204030204" pitchFamily="49" charset="0"/>
              </a:rPr>
              <a:t>gcd</a:t>
            </a:r>
            <a:r>
              <a:rPr lang="en-US" sz="2200" dirty="0">
                <a:solidFill>
                  <a:srgbClr val="800000"/>
                </a:solidFill>
                <a:highlight>
                  <a:srgbClr val="FFFFFF"/>
                </a:highlight>
                <a:latin typeface="Consolas" panose="020B0609020204030204" pitchFamily="49" charset="0"/>
              </a:rPr>
              <a:t>("</a:t>
            </a:r>
            <a:r>
              <a:rPr lang="en-US" sz="2200" dirty="0">
                <a:solidFill>
                  <a:srgbClr val="000000"/>
                </a:solidFill>
                <a:highlight>
                  <a:srgbClr val="FFFFFF"/>
                </a:highlight>
                <a:latin typeface="Consolas" panose="020B0609020204030204" pitchFamily="49" charset="0"/>
              </a:rPr>
              <a:t> &lt;&lt; </a:t>
            </a:r>
            <a:r>
              <a:rPr lang="en-US" sz="2200" dirty="0">
                <a:solidFill>
                  <a:srgbClr val="000080"/>
                </a:solidFill>
                <a:highlight>
                  <a:srgbClr val="FFFFFF"/>
                </a:highlight>
                <a:latin typeface="Consolas" panose="020B0609020204030204" pitchFamily="49" charset="0"/>
              </a:rPr>
              <a:t>m</a:t>
            </a:r>
            <a:r>
              <a:rPr lang="en-US" sz="2200" dirty="0">
                <a:solidFill>
                  <a:srgbClr val="000000"/>
                </a:solidFill>
                <a:highlight>
                  <a:srgbClr val="FFFFFF"/>
                </a:highlight>
                <a:latin typeface="Consolas" panose="020B0609020204030204" pitchFamily="49" charset="0"/>
              </a:rPr>
              <a:t> &lt;&lt; </a:t>
            </a:r>
            <a:r>
              <a:rPr lang="en-US" sz="2200" dirty="0">
                <a:solidFill>
                  <a:srgbClr val="800000"/>
                </a:solidFill>
                <a:highlight>
                  <a:srgbClr val="FFFFFF"/>
                </a:highlight>
                <a:latin typeface="Consolas" panose="020B0609020204030204" pitchFamily="49" charset="0"/>
              </a:rPr>
              <a:t>", "</a:t>
            </a:r>
            <a:endParaRPr lang="en-US" sz="2200" dirty="0">
              <a:solidFill>
                <a:srgbClr val="000000"/>
              </a:solidFill>
              <a:highlight>
                <a:srgbClr val="FFFFFF"/>
              </a:highlight>
              <a:latin typeface="Consolas" panose="020B0609020204030204" pitchFamily="49" charset="0"/>
            </a:endParaRPr>
          </a:p>
          <a:p>
            <a:r>
              <a:rPr lang="en-US" sz="2200" dirty="0">
                <a:solidFill>
                  <a:srgbClr val="000000"/>
                </a:solidFill>
                <a:highlight>
                  <a:srgbClr val="FFFFFF"/>
                </a:highlight>
                <a:latin typeface="Consolas" panose="020B0609020204030204" pitchFamily="49" charset="0"/>
              </a:rPr>
              <a:t>         </a:t>
            </a:r>
            <a:r>
              <a:rPr lang="ru-RU" sz="2200" dirty="0" smtClean="0">
                <a:solidFill>
                  <a:srgbClr val="000000"/>
                </a:solidFill>
                <a:highlight>
                  <a:srgbClr val="FFFFFF"/>
                </a:highlight>
                <a:latin typeface="Consolas" panose="020B0609020204030204" pitchFamily="49" charset="0"/>
              </a:rPr>
              <a:t>          </a:t>
            </a:r>
            <a:r>
              <a:rPr lang="en-US" sz="2200" dirty="0" smtClean="0">
                <a:solidFill>
                  <a:srgbClr val="000000"/>
                </a:solidFill>
                <a:highlight>
                  <a:srgbClr val="FFFFFF"/>
                </a:highlight>
                <a:latin typeface="Consolas" panose="020B0609020204030204" pitchFamily="49" charset="0"/>
              </a:rPr>
              <a:t>&lt;&lt; </a:t>
            </a:r>
            <a:r>
              <a:rPr lang="en-US" sz="2200" dirty="0">
                <a:solidFill>
                  <a:srgbClr val="000080"/>
                </a:solidFill>
                <a:highlight>
                  <a:srgbClr val="FFFFFF"/>
                </a:highlight>
                <a:latin typeface="Consolas" panose="020B0609020204030204" pitchFamily="49" charset="0"/>
              </a:rPr>
              <a:t>n</a:t>
            </a:r>
            <a:r>
              <a:rPr lang="en-US" sz="2200" dirty="0">
                <a:solidFill>
                  <a:srgbClr val="000000"/>
                </a:solidFill>
                <a:highlight>
                  <a:srgbClr val="FFFFFF"/>
                </a:highlight>
                <a:latin typeface="Consolas" panose="020B0609020204030204" pitchFamily="49" charset="0"/>
              </a:rPr>
              <a:t> &lt;&lt; </a:t>
            </a:r>
            <a:r>
              <a:rPr lang="en-US" sz="2200" dirty="0">
                <a:solidFill>
                  <a:srgbClr val="800000"/>
                </a:solidFill>
                <a:highlight>
                  <a:srgbClr val="FFFFFF"/>
                </a:highlight>
                <a:latin typeface="Consolas" panose="020B0609020204030204" pitchFamily="49" charset="0"/>
              </a:rPr>
              <a:t>")"</a:t>
            </a:r>
            <a:r>
              <a:rPr lang="en-US" sz="2200" dirty="0">
                <a:solidFill>
                  <a:srgbClr val="000000"/>
                </a:solidFill>
                <a:highlight>
                  <a:srgbClr val="FFFFFF"/>
                </a:highlight>
                <a:latin typeface="Consolas" panose="020B0609020204030204" pitchFamily="49" charset="0"/>
              </a:rPr>
              <a:t> &lt;&lt; </a:t>
            </a:r>
            <a:r>
              <a:rPr lang="en-US" sz="2200" i="1" dirty="0">
                <a:solidFill>
                  <a:srgbClr val="880000"/>
                </a:solidFill>
                <a:highlight>
                  <a:srgbClr val="FFFFFF"/>
                </a:highlight>
                <a:latin typeface="Consolas" panose="020B0609020204030204" pitchFamily="49" charset="0"/>
              </a:rPr>
              <a:t>endl</a:t>
            </a:r>
            <a:r>
              <a:rPr lang="en-US"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if</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n</a:t>
            </a:r>
            <a:r>
              <a:rPr lang="en-US" sz="2200" dirty="0">
                <a:solidFill>
                  <a:srgbClr val="000000"/>
                </a:solidFill>
                <a:highlight>
                  <a:srgbClr val="FFFFFF"/>
                </a:highlight>
                <a:latin typeface="Consolas" panose="020B0609020204030204" pitchFamily="49" charset="0"/>
              </a:rPr>
              <a:t> == 0)</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return</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m</a:t>
            </a:r>
            <a:r>
              <a:rPr lang="en-US" sz="2200" dirty="0">
                <a:solidFill>
                  <a:srgbClr val="000000"/>
                </a:solidFill>
                <a:highlight>
                  <a:srgbClr val="FFFFFF"/>
                </a:highlight>
                <a:latin typeface="Consolas" panose="020B0609020204030204" pitchFamily="49" charset="0"/>
              </a:rPr>
              <a:t>;</a:t>
            </a:r>
          </a:p>
          <a:p>
            <a:r>
              <a:rPr lang="en-US" sz="2200" dirty="0">
                <a:solidFill>
                  <a:srgbClr val="000000"/>
                </a:solidFill>
                <a:highlight>
                  <a:srgbClr val="FFFFFF"/>
                </a:highlight>
                <a:latin typeface="Consolas" panose="020B0609020204030204" pitchFamily="49" charset="0"/>
              </a:rPr>
              <a:t>    </a:t>
            </a:r>
            <a:r>
              <a:rPr lang="en-US" sz="2200" dirty="0">
                <a:solidFill>
                  <a:srgbClr val="0000FF"/>
                </a:solidFill>
                <a:highlight>
                  <a:srgbClr val="FFFFFF"/>
                </a:highlight>
                <a:latin typeface="Consolas" panose="020B0609020204030204" pitchFamily="49" charset="0"/>
              </a:rPr>
              <a:t>return</a:t>
            </a:r>
            <a:r>
              <a:rPr lang="en-US" sz="2200" dirty="0">
                <a:solidFill>
                  <a:srgbClr val="000000"/>
                </a:solidFill>
                <a:highlight>
                  <a:srgbClr val="FFFFFF"/>
                </a:highlight>
                <a:latin typeface="Consolas" panose="020B0609020204030204" pitchFamily="49" charset="0"/>
              </a:rPr>
              <a:t> </a:t>
            </a:r>
            <a:r>
              <a:rPr lang="en-US" sz="2200" dirty="0" err="1">
                <a:solidFill>
                  <a:srgbClr val="880000"/>
                </a:solidFill>
                <a:highlight>
                  <a:srgbClr val="FFFFFF"/>
                </a:highlight>
                <a:latin typeface="Consolas" panose="020B0609020204030204" pitchFamily="49" charset="0"/>
              </a:rPr>
              <a:t>gcd</a:t>
            </a:r>
            <a:r>
              <a:rPr lang="en-US" sz="2200" dirty="0">
                <a:solidFill>
                  <a:srgbClr val="000000"/>
                </a:solidFill>
                <a:highlight>
                  <a:srgbClr val="FFFFFF"/>
                </a:highlight>
                <a:latin typeface="Consolas" panose="020B0609020204030204" pitchFamily="49" charset="0"/>
              </a:rPr>
              <a:t>(</a:t>
            </a:r>
            <a:r>
              <a:rPr lang="en-US" sz="2200" dirty="0">
                <a:solidFill>
                  <a:srgbClr val="000080"/>
                </a:solidFill>
                <a:highlight>
                  <a:srgbClr val="FFFFFF"/>
                </a:highlight>
                <a:latin typeface="Consolas" panose="020B0609020204030204" pitchFamily="49" charset="0"/>
              </a:rPr>
              <a:t>n</a:t>
            </a:r>
            <a:r>
              <a:rPr lang="en-US" sz="2200" dirty="0">
                <a:solidFill>
                  <a:srgbClr val="000000"/>
                </a:solidFill>
                <a:highlight>
                  <a:srgbClr val="FFFFFF"/>
                </a:highlight>
                <a:latin typeface="Consolas" panose="020B0609020204030204" pitchFamily="49" charset="0"/>
              </a:rPr>
              <a:t>, </a:t>
            </a:r>
            <a:r>
              <a:rPr lang="en-US" sz="2200" dirty="0">
                <a:solidFill>
                  <a:srgbClr val="000080"/>
                </a:solidFill>
                <a:highlight>
                  <a:srgbClr val="FFFFFF"/>
                </a:highlight>
                <a:latin typeface="Consolas" panose="020B0609020204030204" pitchFamily="49" charset="0"/>
              </a:rPr>
              <a:t>m</a:t>
            </a:r>
            <a:r>
              <a:rPr lang="en-US" sz="2200" dirty="0">
                <a:solidFill>
                  <a:srgbClr val="000000"/>
                </a:solidFill>
                <a:highlight>
                  <a:srgbClr val="FFFFFF"/>
                </a:highlight>
                <a:latin typeface="Consolas" panose="020B0609020204030204" pitchFamily="49" charset="0"/>
              </a:rPr>
              <a:t> % </a:t>
            </a:r>
            <a:r>
              <a:rPr lang="en-US" sz="2200" dirty="0">
                <a:solidFill>
                  <a:srgbClr val="000080"/>
                </a:solidFill>
                <a:highlight>
                  <a:srgbClr val="FFFFFF"/>
                </a:highlight>
                <a:latin typeface="Consolas" panose="020B0609020204030204" pitchFamily="49" charset="0"/>
              </a:rPr>
              <a:t>n</a:t>
            </a:r>
            <a:r>
              <a:rPr lang="en-US" sz="2200" dirty="0">
                <a:solidFill>
                  <a:srgbClr val="000000"/>
                </a:solidFill>
                <a:highlight>
                  <a:srgbClr val="FFFFFF"/>
                </a:highlight>
                <a:latin typeface="Consolas" panose="020B0609020204030204" pitchFamily="49" charset="0"/>
              </a:rPr>
              <a:t>);</a:t>
            </a:r>
          </a:p>
          <a:p>
            <a:r>
              <a:rPr lang="ru-RU" sz="2200" dirty="0">
                <a:solidFill>
                  <a:srgbClr val="000000"/>
                </a:solidFill>
                <a:highlight>
                  <a:srgbClr val="FFFFFF"/>
                </a:highlight>
                <a:latin typeface="Consolas" panose="020B0609020204030204" pitchFamily="49" charset="0"/>
              </a:rPr>
              <a:t>}</a:t>
            </a:r>
            <a:endParaRPr lang="ru-RU" sz="2200" dirty="0"/>
          </a:p>
        </p:txBody>
      </p:sp>
      <p:sp>
        <p:nvSpPr>
          <p:cNvPr id="10" name="Прямоугольник 9"/>
          <p:cNvSpPr/>
          <p:nvPr/>
        </p:nvSpPr>
        <p:spPr>
          <a:xfrm>
            <a:off x="1908000" y="3069000"/>
            <a:ext cx="5760000" cy="648064"/>
          </a:xfrm>
          <a:prstGeom prst="rect">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396000" y="1125000"/>
            <a:ext cx="7488000" cy="461665"/>
          </a:xfrm>
          <a:prstGeom prst="rect">
            <a:avLst/>
          </a:prstGeom>
        </p:spPr>
        <p:txBody>
          <a:bodyPr wrap="square">
            <a:spAutoFit/>
          </a:bodyPr>
          <a:lstStyle/>
          <a:p>
            <a:r>
              <a:rPr lang="ru-RU" sz="2400" b="1" i="1" dirty="0" smtClean="0"/>
              <a:t>Какая форма рекурсивной функции использована?</a:t>
            </a:r>
            <a:endParaRPr lang="ru-RU" sz="2400" b="1" i="1" dirty="0"/>
          </a:p>
        </p:txBody>
      </p:sp>
      <p:sp>
        <p:nvSpPr>
          <p:cNvPr id="7" name="Прямоугольник 6"/>
          <p:cNvSpPr/>
          <p:nvPr/>
        </p:nvSpPr>
        <p:spPr>
          <a:xfrm>
            <a:off x="4428000" y="5445000"/>
            <a:ext cx="2941126" cy="400110"/>
          </a:xfrm>
          <a:prstGeom prst="rect">
            <a:avLst/>
          </a:prstGeom>
        </p:spPr>
        <p:txBody>
          <a:bodyPr wrap="none">
            <a:spAutoFit/>
          </a:bodyPr>
          <a:lstStyle/>
          <a:p>
            <a:r>
              <a:rPr lang="ru-RU" sz="2000" b="1" i="1" dirty="0" smtClean="0">
                <a:solidFill>
                  <a:schemeClr val="bg1">
                    <a:lumMod val="50000"/>
                  </a:schemeClr>
                </a:solidFill>
              </a:rPr>
              <a:t>* на </a:t>
            </a:r>
            <a:r>
              <a:rPr lang="ru-RU" sz="2000" b="1" i="1" dirty="0">
                <a:solidFill>
                  <a:schemeClr val="bg1">
                    <a:lumMod val="50000"/>
                  </a:schemeClr>
                </a:solidFill>
              </a:rPr>
              <a:t>рекурсивном спуске</a:t>
            </a:r>
            <a:endParaRPr lang="ru-RU" sz="2000" dirty="0">
              <a:solidFill>
                <a:schemeClr val="bg1">
                  <a:lumMod val="50000"/>
                </a:schemeClr>
              </a:solidFill>
            </a:endParaRPr>
          </a:p>
        </p:txBody>
      </p:sp>
      <p:sp>
        <p:nvSpPr>
          <p:cNvPr id="11" name="Нижний колонтитул 10"/>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13" name="Дата 12"/>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116480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Принцип "разделяй и властвуй"</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12</a:t>
            </a:fld>
            <a:endParaRPr lang="en-US"/>
          </a:p>
        </p:txBody>
      </p:sp>
      <p:sp>
        <p:nvSpPr>
          <p:cNvPr id="6" name="Прямоугольник 5"/>
          <p:cNvSpPr/>
          <p:nvPr/>
        </p:nvSpPr>
        <p:spPr>
          <a:xfrm>
            <a:off x="179512" y="4581128"/>
            <a:ext cx="3672408" cy="120032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smtClean="0">
                <a:solidFill>
                  <a:srgbClr val="000080"/>
                </a:solidFill>
                <a:highlight>
                  <a:srgbClr val="FFFFFF"/>
                </a:highlight>
                <a:latin typeface="Consolas" panose="020B0609020204030204" pitchFamily="49" charset="0"/>
              </a:rPr>
              <a:t>iMaxVal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[0];</a:t>
            </a:r>
          </a:p>
          <a:p>
            <a:r>
              <a:rPr lang="nn-NO" dirty="0" smtClean="0">
                <a:solidFill>
                  <a:srgbClr val="0000FF"/>
                </a:solidFill>
                <a:highlight>
                  <a:srgbClr val="FFFFFF"/>
                </a:highlight>
                <a:latin typeface="Consolas" panose="020B0609020204030204" pitchFamily="49" charset="0"/>
              </a:rPr>
              <a:t>for</a:t>
            </a:r>
            <a:r>
              <a:rPr lang="nn-NO" dirty="0" smtClean="0">
                <a:solidFill>
                  <a:srgbClr val="000000"/>
                </a:solidFill>
                <a:highlight>
                  <a:srgbClr val="FFFFFF"/>
                </a:highlight>
                <a:latin typeface="Consolas" panose="020B0609020204030204" pitchFamily="49" charset="0"/>
              </a:rPr>
              <a:t> </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a:t>
            </a:r>
            <a:r>
              <a:rPr lang="nn-NO" dirty="0">
                <a:solidFill>
                  <a:srgbClr val="000080"/>
                </a:solidFill>
                <a:highlight>
                  <a:srgbClr val="FFFFFF"/>
                </a:highlight>
                <a:latin typeface="Consolas" panose="020B0609020204030204" pitchFamily="49" charset="0"/>
              </a:rPr>
              <a:t>i</a:t>
            </a:r>
            <a:r>
              <a:rPr lang="nn-NO" dirty="0">
                <a:solidFill>
                  <a:srgbClr val="000000"/>
                </a:solidFill>
                <a:highlight>
                  <a:srgbClr val="FFFFFF"/>
                </a:highlight>
                <a:latin typeface="Consolas" panose="020B0609020204030204" pitchFamily="49" charset="0"/>
              </a:rPr>
              <a:t> = 1; </a:t>
            </a:r>
            <a:r>
              <a:rPr lang="nn-NO" dirty="0">
                <a:solidFill>
                  <a:srgbClr val="000080"/>
                </a:solidFill>
                <a:highlight>
                  <a:srgbClr val="FFFFFF"/>
                </a:highlight>
                <a:latin typeface="Consolas" panose="020B0609020204030204" pitchFamily="49" charset="0"/>
              </a:rPr>
              <a:t>i</a:t>
            </a:r>
            <a:r>
              <a:rPr lang="nn-NO" dirty="0">
                <a:solidFill>
                  <a:srgbClr val="000000"/>
                </a:solidFill>
                <a:highlight>
                  <a:srgbClr val="FFFFFF"/>
                </a:highlight>
                <a:latin typeface="Consolas" panose="020B0609020204030204" pitchFamily="49" charset="0"/>
              </a:rPr>
              <a:t> &lt; </a:t>
            </a:r>
            <a:r>
              <a:rPr lang="nn-NO" dirty="0">
                <a:solidFill>
                  <a:srgbClr val="000080"/>
                </a:solidFill>
                <a:highlight>
                  <a:srgbClr val="FFFFFF"/>
                </a:highlight>
                <a:latin typeface="Consolas" panose="020B0609020204030204" pitchFamily="49" charset="0"/>
              </a:rPr>
              <a:t>N</a:t>
            </a:r>
            <a:r>
              <a:rPr lang="nn-NO" dirty="0">
                <a:solidFill>
                  <a:srgbClr val="000000"/>
                </a:solidFill>
                <a:highlight>
                  <a:srgbClr val="FFFFFF"/>
                </a:highlight>
                <a:latin typeface="Consolas" panose="020B0609020204030204" pitchFamily="49" charset="0"/>
              </a:rPr>
              <a:t>; </a:t>
            </a:r>
            <a:r>
              <a:rPr lang="nn-NO" dirty="0">
                <a:solidFill>
                  <a:srgbClr val="000080"/>
                </a:solidFill>
                <a:highlight>
                  <a:srgbClr val="FFFFFF"/>
                </a:highlight>
                <a:latin typeface="Consolas" panose="020B0609020204030204" pitchFamily="49" charset="0"/>
              </a:rPr>
              <a:t>i</a:t>
            </a:r>
            <a:r>
              <a:rPr lang="nn-NO"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&gt; </a:t>
            </a:r>
            <a:r>
              <a:rPr lang="en-US" dirty="0" err="1" smtClean="0">
                <a:solidFill>
                  <a:srgbClr val="000080"/>
                </a:solidFill>
                <a:highlight>
                  <a:srgbClr val="FFFFFF"/>
                </a:highlight>
                <a:latin typeface="Consolas" panose="020B0609020204030204" pitchFamily="49" charset="0"/>
              </a:rPr>
              <a:t>iMaxVal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80"/>
                </a:solidFill>
                <a:highlight>
                  <a:srgbClr val="FFFFFF"/>
                </a:highlight>
                <a:latin typeface="Consolas" panose="020B0609020204030204" pitchFamily="49" charset="0"/>
              </a:rPr>
              <a:t>iMaxval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endParaRPr lang="ru-RU" dirty="0"/>
          </a:p>
        </p:txBody>
      </p:sp>
      <p:sp>
        <p:nvSpPr>
          <p:cNvPr id="8" name="Прямоугольник 7"/>
          <p:cNvSpPr/>
          <p:nvPr/>
        </p:nvSpPr>
        <p:spPr>
          <a:xfrm>
            <a:off x="251520" y="980728"/>
            <a:ext cx="8640960" cy="1569660"/>
          </a:xfrm>
          <a:prstGeom prst="rect">
            <a:avLst/>
          </a:prstGeom>
        </p:spPr>
        <p:txBody>
          <a:bodyPr wrap="square">
            <a:spAutoFit/>
          </a:bodyPr>
          <a:lstStyle/>
          <a:p>
            <a:r>
              <a:rPr lang="ru-RU" sz="2400" dirty="0" smtClean="0"/>
              <a:t>Принцип "разделяй и властвуй" предполагает разделение входного массива данных на две приблизительно равные части для которых выполняется тот же алгоритм.</a:t>
            </a:r>
          </a:p>
          <a:p>
            <a:r>
              <a:rPr lang="ru-RU" sz="2400" dirty="0" smtClean="0"/>
              <a:t>Часто его </a:t>
            </a:r>
            <a:r>
              <a:rPr lang="ru-RU" sz="2400" dirty="0"/>
              <a:t>легче </a:t>
            </a:r>
            <a:r>
              <a:rPr lang="ru-RU" sz="2400" dirty="0" smtClean="0"/>
              <a:t>реализовать по принципу рекурсии.</a:t>
            </a:r>
            <a:endParaRPr lang="ru-RU" sz="2400" dirty="0"/>
          </a:p>
        </p:txBody>
      </p:sp>
      <p:sp>
        <p:nvSpPr>
          <p:cNvPr id="12" name="Прямоугольник 11"/>
          <p:cNvSpPr/>
          <p:nvPr/>
        </p:nvSpPr>
        <p:spPr>
          <a:xfrm>
            <a:off x="251520" y="2636912"/>
            <a:ext cx="8640960" cy="830997"/>
          </a:xfrm>
          <a:prstGeom prst="rect">
            <a:avLst/>
          </a:prstGeom>
        </p:spPr>
        <p:txBody>
          <a:bodyPr wrap="square">
            <a:spAutoFit/>
          </a:bodyPr>
          <a:lstStyle/>
          <a:p>
            <a:r>
              <a:rPr lang="ru-RU" sz="2400" dirty="0" smtClean="0"/>
              <a:t>В </a:t>
            </a:r>
            <a:r>
              <a:rPr lang="ru-RU" sz="2400" dirty="0"/>
              <a:t>качестве примера рассмотрим задачу </a:t>
            </a:r>
            <a:r>
              <a:rPr lang="ru-RU" sz="2400" dirty="0" smtClean="0"/>
              <a:t>поиска</a:t>
            </a:r>
            <a:br>
              <a:rPr lang="ru-RU" sz="2400" dirty="0" smtClean="0"/>
            </a:br>
            <a:r>
              <a:rPr lang="ru-RU" sz="2400" dirty="0" smtClean="0"/>
              <a:t>максимального </a:t>
            </a:r>
            <a:r>
              <a:rPr lang="ru-RU" sz="2400" dirty="0"/>
              <a:t>из N </a:t>
            </a:r>
            <a:r>
              <a:rPr lang="ru-RU" sz="2400" dirty="0" smtClean="0"/>
              <a:t>элементов</a:t>
            </a:r>
            <a:r>
              <a:rPr lang="ru-RU" sz="2400" dirty="0"/>
              <a:t>, сохраненных в массиве </a:t>
            </a:r>
            <a:r>
              <a:rPr lang="en-US" sz="2400" dirty="0" err="1">
                <a:solidFill>
                  <a:srgbClr val="000080"/>
                </a:solidFill>
                <a:highlight>
                  <a:srgbClr val="FFFFFF"/>
                </a:highlight>
                <a:latin typeface="Consolas" panose="020B0609020204030204" pitchFamily="49" charset="0"/>
              </a:rPr>
              <a:t>vA</a:t>
            </a:r>
            <a:r>
              <a:rPr lang="ru-RU" sz="2400" dirty="0" smtClean="0"/>
              <a:t>[</a:t>
            </a:r>
            <a:r>
              <a:rPr lang="en-US" sz="2400" dirty="0">
                <a:solidFill>
                  <a:srgbClr val="000080"/>
                </a:solidFill>
                <a:highlight>
                  <a:srgbClr val="FFFFFF"/>
                </a:highlight>
                <a:latin typeface="Consolas" panose="020B0609020204030204" pitchFamily="49" charset="0"/>
              </a:rPr>
              <a:t>N</a:t>
            </a:r>
            <a:r>
              <a:rPr lang="ru-RU" sz="2400" dirty="0" smtClean="0"/>
              <a:t>].</a:t>
            </a:r>
            <a:endParaRPr lang="en-US" sz="2400" dirty="0" smtClean="0"/>
          </a:p>
        </p:txBody>
      </p:sp>
      <p:sp>
        <p:nvSpPr>
          <p:cNvPr id="14" name="Прямоугольник 13"/>
          <p:cNvSpPr/>
          <p:nvPr/>
        </p:nvSpPr>
        <p:spPr>
          <a:xfrm>
            <a:off x="251520" y="3789040"/>
            <a:ext cx="8640960" cy="461665"/>
          </a:xfrm>
          <a:prstGeom prst="rect">
            <a:avLst/>
          </a:prstGeom>
        </p:spPr>
        <p:txBody>
          <a:bodyPr wrap="square">
            <a:spAutoFit/>
          </a:bodyPr>
          <a:lstStyle/>
          <a:p>
            <a:pPr lvl="0"/>
            <a:r>
              <a:rPr lang="ru-RU" sz="2400" dirty="0">
                <a:solidFill>
                  <a:prstClr val="black"/>
                </a:solidFill>
              </a:rPr>
              <a:t>Н</a:t>
            </a:r>
            <a:r>
              <a:rPr lang="ru-RU" sz="2400" dirty="0" smtClean="0">
                <a:solidFill>
                  <a:prstClr val="black"/>
                </a:solidFill>
              </a:rPr>
              <a:t>е рекурсивное решение задачи за </a:t>
            </a:r>
            <a:r>
              <a:rPr lang="ru-RU" sz="2400" dirty="0">
                <a:solidFill>
                  <a:prstClr val="black"/>
                </a:solidFill>
              </a:rPr>
              <a:t>один проход массива: </a:t>
            </a:r>
          </a:p>
        </p:txBody>
      </p:sp>
      <p:sp>
        <p:nvSpPr>
          <p:cNvPr id="9" name="Нижний колонтитул 8"/>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10" name="Дата 9"/>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152879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8388424" y="4653136"/>
            <a:ext cx="504056" cy="369332"/>
          </a:xfrm>
          <a:prstGeom prst="rect">
            <a:avLst/>
          </a:prstGeom>
          <a:noFill/>
        </p:spPr>
        <p:txBody>
          <a:bodyPr wrap="square" rtlCol="0" anchor="ctr">
            <a:spAutoFit/>
          </a:bodyPr>
          <a:lstStyle/>
          <a:p>
            <a:pPr algn="ctr"/>
            <a:r>
              <a:rPr lang="ru-RU" dirty="0" smtClean="0"/>
              <a:t>9</a:t>
            </a:r>
            <a:endParaRPr lang="ru-RU" dirty="0"/>
          </a:p>
        </p:txBody>
      </p:sp>
      <p:sp>
        <p:nvSpPr>
          <p:cNvPr id="39" name="TextBox 38"/>
          <p:cNvSpPr txBox="1"/>
          <p:nvPr/>
        </p:nvSpPr>
        <p:spPr>
          <a:xfrm>
            <a:off x="6732240" y="4221088"/>
            <a:ext cx="504056" cy="369332"/>
          </a:xfrm>
          <a:prstGeom prst="rect">
            <a:avLst/>
          </a:prstGeom>
          <a:noFill/>
        </p:spPr>
        <p:txBody>
          <a:bodyPr wrap="square" rtlCol="0" anchor="ctr">
            <a:spAutoFit/>
          </a:bodyPr>
          <a:lstStyle/>
          <a:p>
            <a:pPr algn="ctr"/>
            <a:r>
              <a:rPr lang="ru-RU" dirty="0" smtClean="0">
                <a:solidFill>
                  <a:schemeClr val="bg1">
                    <a:lumMod val="50000"/>
                  </a:schemeClr>
                </a:solidFill>
              </a:rPr>
              <a:t>1</a:t>
            </a:r>
            <a:endParaRPr lang="ru-RU" dirty="0">
              <a:solidFill>
                <a:schemeClr val="bg1">
                  <a:lumMod val="50000"/>
                </a:schemeClr>
              </a:solidFill>
            </a:endParaRPr>
          </a:p>
        </p:txBody>
      </p:sp>
      <p:sp>
        <p:nvSpPr>
          <p:cNvPr id="32" name="TextBox 31"/>
          <p:cNvSpPr txBox="1"/>
          <p:nvPr/>
        </p:nvSpPr>
        <p:spPr>
          <a:xfrm>
            <a:off x="2843808" y="4221088"/>
            <a:ext cx="504056" cy="369332"/>
          </a:xfrm>
          <a:prstGeom prst="rect">
            <a:avLst/>
          </a:prstGeom>
          <a:noFill/>
        </p:spPr>
        <p:txBody>
          <a:bodyPr wrap="square" rtlCol="0" anchor="ctr">
            <a:spAutoFit/>
          </a:bodyPr>
          <a:lstStyle/>
          <a:p>
            <a:pPr algn="ctr"/>
            <a:r>
              <a:rPr lang="ru-RU" dirty="0" smtClean="0">
                <a:solidFill>
                  <a:schemeClr val="bg1">
                    <a:lumMod val="50000"/>
                  </a:schemeClr>
                </a:solidFill>
              </a:rPr>
              <a:t>2</a:t>
            </a:r>
            <a:endParaRPr lang="ru-RU" dirty="0">
              <a:solidFill>
                <a:schemeClr val="bg1">
                  <a:lumMod val="50000"/>
                </a:schemeClr>
              </a:solidFill>
            </a:endParaRPr>
          </a:p>
        </p:txBody>
      </p:sp>
      <p:sp>
        <p:nvSpPr>
          <p:cNvPr id="33" name="TextBox 32"/>
          <p:cNvSpPr txBox="1"/>
          <p:nvPr/>
        </p:nvSpPr>
        <p:spPr>
          <a:xfrm>
            <a:off x="3419872" y="4221088"/>
            <a:ext cx="504056" cy="369332"/>
          </a:xfrm>
          <a:prstGeom prst="rect">
            <a:avLst/>
          </a:prstGeom>
          <a:noFill/>
        </p:spPr>
        <p:txBody>
          <a:bodyPr wrap="square" rtlCol="0" anchor="ctr">
            <a:spAutoFit/>
          </a:bodyPr>
          <a:lstStyle/>
          <a:p>
            <a:pPr algn="ctr"/>
            <a:r>
              <a:rPr lang="ru-RU" dirty="0" smtClean="0"/>
              <a:t>3</a:t>
            </a:r>
            <a:endParaRPr lang="ru-RU" dirty="0"/>
          </a:p>
        </p:txBody>
      </p:sp>
      <p:sp>
        <p:nvSpPr>
          <p:cNvPr id="34" name="TextBox 33"/>
          <p:cNvSpPr txBox="1"/>
          <p:nvPr/>
        </p:nvSpPr>
        <p:spPr>
          <a:xfrm>
            <a:off x="3995936" y="4653136"/>
            <a:ext cx="504056" cy="369332"/>
          </a:xfrm>
          <a:prstGeom prst="rect">
            <a:avLst/>
          </a:prstGeom>
          <a:noFill/>
        </p:spPr>
        <p:txBody>
          <a:bodyPr wrap="square" rtlCol="0" anchor="ctr">
            <a:spAutoFit/>
          </a:bodyPr>
          <a:lstStyle/>
          <a:p>
            <a:pPr algn="ctr"/>
            <a:r>
              <a:rPr lang="ru-RU" dirty="0" smtClean="0"/>
              <a:t>11</a:t>
            </a:r>
            <a:endParaRPr lang="ru-RU" dirty="0"/>
          </a:p>
        </p:txBody>
      </p:sp>
      <p:sp>
        <p:nvSpPr>
          <p:cNvPr id="35" name="TextBox 34"/>
          <p:cNvSpPr txBox="1"/>
          <p:nvPr/>
        </p:nvSpPr>
        <p:spPr>
          <a:xfrm>
            <a:off x="4860032" y="4653136"/>
            <a:ext cx="432048" cy="369332"/>
          </a:xfrm>
          <a:prstGeom prst="rect">
            <a:avLst/>
          </a:prstGeom>
          <a:noFill/>
        </p:spPr>
        <p:txBody>
          <a:bodyPr wrap="square" rtlCol="0" anchor="ctr">
            <a:spAutoFit/>
          </a:bodyPr>
          <a:lstStyle/>
          <a:p>
            <a:pPr algn="ctr"/>
            <a:r>
              <a:rPr lang="ru-RU" dirty="0" smtClean="0"/>
              <a:t>8</a:t>
            </a:r>
            <a:endParaRPr lang="ru-RU" dirty="0"/>
          </a:p>
        </p:txBody>
      </p:sp>
      <p:sp>
        <p:nvSpPr>
          <p:cNvPr id="36" name="TextBox 35"/>
          <p:cNvSpPr txBox="1"/>
          <p:nvPr/>
        </p:nvSpPr>
        <p:spPr>
          <a:xfrm>
            <a:off x="4499992" y="4221088"/>
            <a:ext cx="504056" cy="369332"/>
          </a:xfrm>
          <a:prstGeom prst="rect">
            <a:avLst/>
          </a:prstGeom>
          <a:noFill/>
        </p:spPr>
        <p:txBody>
          <a:bodyPr wrap="square" rtlCol="0" anchor="ctr">
            <a:spAutoFit/>
          </a:bodyPr>
          <a:lstStyle/>
          <a:p>
            <a:pPr algn="ctr"/>
            <a:r>
              <a:rPr lang="ru-RU" dirty="0" smtClean="0"/>
              <a:t>8</a:t>
            </a:r>
            <a:endParaRPr lang="ru-RU" dirty="0"/>
          </a:p>
        </p:txBody>
      </p:sp>
      <p:sp>
        <p:nvSpPr>
          <p:cNvPr id="37" name="TextBox 36"/>
          <p:cNvSpPr txBox="1"/>
          <p:nvPr/>
        </p:nvSpPr>
        <p:spPr>
          <a:xfrm>
            <a:off x="5148064" y="4221088"/>
            <a:ext cx="360040" cy="369332"/>
          </a:xfrm>
          <a:prstGeom prst="rect">
            <a:avLst/>
          </a:prstGeom>
          <a:noFill/>
        </p:spPr>
        <p:txBody>
          <a:bodyPr wrap="square" rtlCol="0" anchor="ctr">
            <a:spAutoFit/>
          </a:bodyPr>
          <a:lstStyle/>
          <a:p>
            <a:pPr algn="ctr"/>
            <a:r>
              <a:rPr lang="ru-RU" dirty="0" smtClean="0">
                <a:solidFill>
                  <a:schemeClr val="bg1">
                    <a:lumMod val="50000"/>
                  </a:schemeClr>
                </a:solidFill>
              </a:rPr>
              <a:t>6</a:t>
            </a:r>
            <a:endParaRPr lang="ru-RU" dirty="0">
              <a:solidFill>
                <a:schemeClr val="bg1">
                  <a:lumMod val="50000"/>
                </a:schemeClr>
              </a:solidFill>
            </a:endParaRPr>
          </a:p>
        </p:txBody>
      </p:sp>
      <p:sp>
        <p:nvSpPr>
          <p:cNvPr id="38" name="TextBox 37"/>
          <p:cNvSpPr txBox="1"/>
          <p:nvPr/>
        </p:nvSpPr>
        <p:spPr>
          <a:xfrm>
            <a:off x="6156176" y="4221088"/>
            <a:ext cx="504056" cy="369332"/>
          </a:xfrm>
          <a:prstGeom prst="rect">
            <a:avLst/>
          </a:prstGeom>
          <a:noFill/>
        </p:spPr>
        <p:txBody>
          <a:bodyPr wrap="square" rtlCol="0" anchor="ctr">
            <a:spAutoFit/>
          </a:bodyPr>
          <a:lstStyle/>
          <a:p>
            <a:pPr algn="ctr"/>
            <a:r>
              <a:rPr lang="ru-RU" dirty="0" smtClean="0"/>
              <a:t>10</a:t>
            </a:r>
            <a:endParaRPr lang="ru-RU" dirty="0"/>
          </a:p>
        </p:txBody>
      </p:sp>
      <p:sp>
        <p:nvSpPr>
          <p:cNvPr id="40" name="TextBox 39"/>
          <p:cNvSpPr txBox="1"/>
          <p:nvPr/>
        </p:nvSpPr>
        <p:spPr>
          <a:xfrm>
            <a:off x="7812360" y="4653136"/>
            <a:ext cx="504056" cy="369332"/>
          </a:xfrm>
          <a:prstGeom prst="rect">
            <a:avLst/>
          </a:prstGeom>
          <a:noFill/>
        </p:spPr>
        <p:txBody>
          <a:bodyPr wrap="square" rtlCol="0" anchor="ctr">
            <a:spAutoFit/>
          </a:bodyPr>
          <a:lstStyle/>
          <a:p>
            <a:pPr algn="ctr"/>
            <a:r>
              <a:rPr lang="ru-RU" dirty="0" smtClean="0">
                <a:solidFill>
                  <a:schemeClr val="bg1">
                    <a:lumMod val="50000"/>
                  </a:schemeClr>
                </a:solidFill>
              </a:rPr>
              <a:t>5</a:t>
            </a:r>
            <a:endParaRPr lang="ru-RU" dirty="0">
              <a:solidFill>
                <a:schemeClr val="bg1">
                  <a:lumMod val="50000"/>
                </a:schemeClr>
              </a:solidFill>
            </a:endParaRPr>
          </a:p>
        </p:txBody>
      </p:sp>
      <p:sp>
        <p:nvSpPr>
          <p:cNvPr id="42" name="TextBox 41"/>
          <p:cNvSpPr txBox="1"/>
          <p:nvPr/>
        </p:nvSpPr>
        <p:spPr>
          <a:xfrm>
            <a:off x="5724128" y="4653136"/>
            <a:ext cx="360040" cy="369332"/>
          </a:xfrm>
          <a:prstGeom prst="rect">
            <a:avLst/>
          </a:prstGeom>
          <a:noFill/>
        </p:spPr>
        <p:txBody>
          <a:bodyPr wrap="square" rtlCol="0" anchor="ctr">
            <a:spAutoFit/>
          </a:bodyPr>
          <a:lstStyle/>
          <a:p>
            <a:pPr algn="ctr"/>
            <a:r>
              <a:rPr lang="ru-RU" dirty="0" smtClean="0">
                <a:solidFill>
                  <a:schemeClr val="bg1">
                    <a:lumMod val="50000"/>
                  </a:schemeClr>
                </a:solidFill>
              </a:rPr>
              <a:t>4</a:t>
            </a:r>
            <a:endParaRPr lang="ru-RU" dirty="0">
              <a:solidFill>
                <a:schemeClr val="bg1">
                  <a:lumMod val="50000"/>
                </a:schemeClr>
              </a:solidFill>
            </a:endParaRPr>
          </a:p>
        </p:txBody>
      </p:sp>
      <p:sp>
        <p:nvSpPr>
          <p:cNvPr id="43" name="TextBox 42"/>
          <p:cNvSpPr txBox="1"/>
          <p:nvPr/>
        </p:nvSpPr>
        <p:spPr>
          <a:xfrm>
            <a:off x="6444208" y="4653136"/>
            <a:ext cx="576064" cy="369332"/>
          </a:xfrm>
          <a:prstGeom prst="rect">
            <a:avLst/>
          </a:prstGeom>
          <a:noFill/>
        </p:spPr>
        <p:txBody>
          <a:bodyPr wrap="square" rtlCol="0" anchor="ctr">
            <a:spAutoFit/>
          </a:bodyPr>
          <a:lstStyle/>
          <a:p>
            <a:pPr algn="ctr"/>
            <a:r>
              <a:rPr lang="ru-RU" dirty="0" smtClean="0"/>
              <a:t>10</a:t>
            </a:r>
            <a:endParaRPr lang="ru-RU" dirty="0"/>
          </a:p>
        </p:txBody>
      </p:sp>
      <p:sp>
        <p:nvSpPr>
          <p:cNvPr id="44" name="TextBox 43"/>
          <p:cNvSpPr txBox="1"/>
          <p:nvPr/>
        </p:nvSpPr>
        <p:spPr>
          <a:xfrm>
            <a:off x="7308304" y="4653136"/>
            <a:ext cx="504056" cy="369332"/>
          </a:xfrm>
          <a:prstGeom prst="rect">
            <a:avLst/>
          </a:prstGeom>
          <a:noFill/>
        </p:spPr>
        <p:txBody>
          <a:bodyPr wrap="square" rtlCol="0" anchor="ctr">
            <a:spAutoFit/>
          </a:bodyPr>
          <a:lstStyle/>
          <a:p>
            <a:pPr algn="ctr"/>
            <a:r>
              <a:rPr lang="ru-RU" dirty="0" smtClean="0">
                <a:solidFill>
                  <a:schemeClr val="bg1">
                    <a:lumMod val="50000"/>
                  </a:schemeClr>
                </a:solidFill>
              </a:rPr>
              <a:t>7</a:t>
            </a:r>
            <a:endParaRPr lang="ru-RU" dirty="0">
              <a:solidFill>
                <a:schemeClr val="bg1">
                  <a:lumMod val="50000"/>
                </a:schemeClr>
              </a:solidFill>
            </a:endParaRPr>
          </a:p>
        </p:txBody>
      </p:sp>
      <p:sp>
        <p:nvSpPr>
          <p:cNvPr id="46" name="TextBox 45"/>
          <p:cNvSpPr txBox="1"/>
          <p:nvPr/>
        </p:nvSpPr>
        <p:spPr>
          <a:xfrm>
            <a:off x="3131840" y="4653136"/>
            <a:ext cx="504056" cy="369332"/>
          </a:xfrm>
          <a:prstGeom prst="rect">
            <a:avLst/>
          </a:prstGeom>
          <a:noFill/>
        </p:spPr>
        <p:txBody>
          <a:bodyPr wrap="square" rtlCol="0" anchor="ctr">
            <a:spAutoFit/>
          </a:bodyPr>
          <a:lstStyle/>
          <a:p>
            <a:pPr algn="ctr"/>
            <a:r>
              <a:rPr lang="ru-RU" dirty="0" smtClean="0">
                <a:solidFill>
                  <a:schemeClr val="bg1">
                    <a:lumMod val="50000"/>
                  </a:schemeClr>
                </a:solidFill>
              </a:rPr>
              <a:t>3</a:t>
            </a:r>
            <a:endParaRPr lang="ru-RU" dirty="0">
              <a:solidFill>
                <a:schemeClr val="bg1">
                  <a:lumMod val="50000"/>
                </a:schemeClr>
              </a:solidFill>
            </a:endParaRPr>
          </a:p>
        </p:txBody>
      </p:sp>
      <p:sp>
        <p:nvSpPr>
          <p:cNvPr id="47" name="TextBox 46"/>
          <p:cNvSpPr txBox="1"/>
          <p:nvPr/>
        </p:nvSpPr>
        <p:spPr>
          <a:xfrm>
            <a:off x="3419872" y="5085184"/>
            <a:ext cx="504056" cy="369332"/>
          </a:xfrm>
          <a:prstGeom prst="rect">
            <a:avLst/>
          </a:prstGeom>
          <a:noFill/>
        </p:spPr>
        <p:txBody>
          <a:bodyPr wrap="square" rtlCol="0" anchor="ctr">
            <a:spAutoFit/>
          </a:bodyPr>
          <a:lstStyle/>
          <a:p>
            <a:pPr algn="ctr"/>
            <a:r>
              <a:rPr lang="ru-RU" dirty="0" smtClean="0"/>
              <a:t>11</a:t>
            </a:r>
            <a:endParaRPr lang="ru-RU" dirty="0"/>
          </a:p>
        </p:txBody>
      </p:sp>
      <p:sp>
        <p:nvSpPr>
          <p:cNvPr id="48" name="TextBox 47"/>
          <p:cNvSpPr txBox="1"/>
          <p:nvPr/>
        </p:nvSpPr>
        <p:spPr>
          <a:xfrm>
            <a:off x="6660232" y="5085184"/>
            <a:ext cx="720080" cy="369332"/>
          </a:xfrm>
          <a:prstGeom prst="rect">
            <a:avLst/>
          </a:prstGeom>
          <a:noFill/>
        </p:spPr>
        <p:txBody>
          <a:bodyPr wrap="square" rtlCol="0" anchor="ctr">
            <a:spAutoFit/>
          </a:bodyPr>
          <a:lstStyle/>
          <a:p>
            <a:pPr algn="ctr"/>
            <a:r>
              <a:rPr lang="ru-RU" dirty="0" smtClean="0"/>
              <a:t>10</a:t>
            </a:r>
            <a:endParaRPr lang="ru-RU" dirty="0"/>
          </a:p>
        </p:txBody>
      </p:sp>
      <p:sp>
        <p:nvSpPr>
          <p:cNvPr id="51" name="TextBox 50"/>
          <p:cNvSpPr txBox="1"/>
          <p:nvPr/>
        </p:nvSpPr>
        <p:spPr>
          <a:xfrm>
            <a:off x="8172400" y="5085184"/>
            <a:ext cx="432048" cy="369332"/>
          </a:xfrm>
          <a:prstGeom prst="rect">
            <a:avLst/>
          </a:prstGeom>
          <a:noFill/>
        </p:spPr>
        <p:txBody>
          <a:bodyPr wrap="square" rtlCol="0" anchor="ctr">
            <a:spAutoFit/>
          </a:bodyPr>
          <a:lstStyle/>
          <a:p>
            <a:pPr algn="ctr"/>
            <a:r>
              <a:rPr lang="ru-RU" dirty="0" smtClean="0">
                <a:solidFill>
                  <a:schemeClr val="bg1">
                    <a:lumMod val="50000"/>
                  </a:schemeClr>
                </a:solidFill>
              </a:rPr>
              <a:t>9</a:t>
            </a:r>
            <a:endParaRPr lang="ru-RU" dirty="0">
              <a:solidFill>
                <a:schemeClr val="bg1">
                  <a:lumMod val="50000"/>
                </a:schemeClr>
              </a:solidFill>
            </a:endParaRPr>
          </a:p>
        </p:txBody>
      </p:sp>
      <p:sp>
        <p:nvSpPr>
          <p:cNvPr id="52" name="TextBox 51"/>
          <p:cNvSpPr txBox="1"/>
          <p:nvPr/>
        </p:nvSpPr>
        <p:spPr>
          <a:xfrm>
            <a:off x="4211960" y="5589240"/>
            <a:ext cx="576064" cy="369332"/>
          </a:xfrm>
          <a:prstGeom prst="rect">
            <a:avLst/>
          </a:prstGeom>
          <a:noFill/>
        </p:spPr>
        <p:txBody>
          <a:bodyPr wrap="square" rtlCol="0" anchor="ctr">
            <a:spAutoFit/>
          </a:bodyPr>
          <a:lstStyle/>
          <a:p>
            <a:pPr algn="ctr"/>
            <a:r>
              <a:rPr lang="ru-RU" dirty="0" smtClean="0"/>
              <a:t>11</a:t>
            </a:r>
            <a:endParaRPr lang="ru-RU" dirty="0"/>
          </a:p>
        </p:txBody>
      </p:sp>
      <p:sp>
        <p:nvSpPr>
          <p:cNvPr id="53" name="TextBox 52"/>
          <p:cNvSpPr txBox="1"/>
          <p:nvPr/>
        </p:nvSpPr>
        <p:spPr>
          <a:xfrm>
            <a:off x="7236296" y="5589240"/>
            <a:ext cx="648072" cy="369332"/>
          </a:xfrm>
          <a:prstGeom prst="rect">
            <a:avLst/>
          </a:prstGeom>
          <a:noFill/>
        </p:spPr>
        <p:txBody>
          <a:bodyPr wrap="square" rtlCol="0" anchor="ctr">
            <a:spAutoFit/>
          </a:bodyPr>
          <a:lstStyle/>
          <a:p>
            <a:pPr algn="ctr"/>
            <a:r>
              <a:rPr lang="ru-RU" dirty="0" smtClean="0">
                <a:solidFill>
                  <a:schemeClr val="bg1">
                    <a:lumMod val="50000"/>
                  </a:schemeClr>
                </a:solidFill>
              </a:rPr>
              <a:t>10</a:t>
            </a:r>
            <a:endParaRPr lang="ru-RU" dirty="0">
              <a:solidFill>
                <a:schemeClr val="bg1">
                  <a:lumMod val="50000"/>
                </a:schemeClr>
              </a:solidFill>
            </a:endParaRPr>
          </a:p>
        </p:txBody>
      </p:sp>
      <p:sp>
        <p:nvSpPr>
          <p:cNvPr id="55" name="TextBox 54"/>
          <p:cNvSpPr txBox="1"/>
          <p:nvPr/>
        </p:nvSpPr>
        <p:spPr>
          <a:xfrm>
            <a:off x="5580112" y="6021288"/>
            <a:ext cx="576064" cy="369332"/>
          </a:xfrm>
          <a:prstGeom prst="rect">
            <a:avLst/>
          </a:prstGeom>
          <a:noFill/>
        </p:spPr>
        <p:txBody>
          <a:bodyPr wrap="square" rtlCol="0" anchor="ctr">
            <a:spAutoFit/>
          </a:bodyPr>
          <a:lstStyle/>
          <a:p>
            <a:pPr algn="ctr"/>
            <a:r>
              <a:rPr lang="ru-RU" dirty="0" smtClean="0"/>
              <a:t>11</a:t>
            </a:r>
            <a:endParaRPr lang="ru-RU" dirty="0"/>
          </a:p>
        </p:txBody>
      </p:sp>
      <p:sp>
        <p:nvSpPr>
          <p:cNvPr id="56" name="TextBox 55"/>
          <p:cNvSpPr txBox="1"/>
          <p:nvPr/>
        </p:nvSpPr>
        <p:spPr>
          <a:xfrm>
            <a:off x="5148064" y="5085184"/>
            <a:ext cx="432048" cy="369332"/>
          </a:xfrm>
          <a:prstGeom prst="rect">
            <a:avLst/>
          </a:prstGeom>
          <a:noFill/>
        </p:spPr>
        <p:txBody>
          <a:bodyPr wrap="square" rtlCol="0" anchor="ctr">
            <a:spAutoFit/>
          </a:bodyPr>
          <a:lstStyle/>
          <a:p>
            <a:pPr algn="ctr"/>
            <a:r>
              <a:rPr lang="ru-RU" dirty="0" smtClean="0">
                <a:solidFill>
                  <a:schemeClr val="bg1">
                    <a:lumMod val="50000"/>
                  </a:schemeClr>
                </a:solidFill>
              </a:rPr>
              <a:t>8</a:t>
            </a:r>
            <a:endParaRPr lang="ru-RU" dirty="0">
              <a:solidFill>
                <a:schemeClr val="bg1">
                  <a:lumMod val="50000"/>
                </a:schemeClr>
              </a:solid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Принцип "разделяй и властвуй"</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13</a:t>
            </a:fld>
            <a:endParaRPr lang="en-US"/>
          </a:p>
        </p:txBody>
      </p:sp>
      <p:sp>
        <p:nvSpPr>
          <p:cNvPr id="6" name="Прямоугольник 5"/>
          <p:cNvSpPr/>
          <p:nvPr/>
        </p:nvSpPr>
        <p:spPr>
          <a:xfrm>
            <a:off x="251520" y="764704"/>
            <a:ext cx="5976664" cy="2862322"/>
          </a:xfrm>
          <a:prstGeom prst="rect">
            <a:avLst/>
          </a:prstGeom>
        </p:spPr>
        <p:txBody>
          <a:bodyPr wrap="square">
            <a:spAutoFit/>
          </a:bodyPr>
          <a:lstStyle/>
          <a:p>
            <a:r>
              <a:rPr lang="en-US" dirty="0" smtClean="0">
                <a:solidFill>
                  <a:srgbClr val="00A42F"/>
                </a:solidFill>
                <a:highlight>
                  <a:srgbClr val="FFFFFF"/>
                </a:highlight>
                <a:latin typeface="Consolas" panose="020B0609020204030204" pitchFamily="49" charset="0"/>
              </a:rPr>
              <a:t>// </a:t>
            </a:r>
            <a:r>
              <a:rPr lang="ru-RU" dirty="0" smtClean="0">
                <a:solidFill>
                  <a:srgbClr val="00A42F"/>
                </a:solidFill>
                <a:highlight>
                  <a:srgbClr val="FFFFFF"/>
                </a:highlight>
                <a:latin typeface="Consolas" panose="020B0609020204030204" pitchFamily="49" charset="0"/>
              </a:rPr>
              <a:t>поиск максимального элемента в массиве</a:t>
            </a:r>
          </a:p>
          <a:p>
            <a:r>
              <a:rPr lang="en-US" dirty="0"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FindMax</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a:t>
            </a:r>
            <a:r>
              <a:rPr lang="en-US" dirty="0">
                <a:solidFill>
                  <a:srgbClr val="000000"/>
                </a:solidFill>
                <a:highlight>
                  <a:srgbClr val="FFFFFF"/>
                </a:highlight>
                <a:latin typeface="Consolas" panose="020B0609020204030204" pitchFamily="49" charset="0"/>
              </a:rPr>
              <a:t>)</a:t>
            </a:r>
          </a:p>
          <a:p>
            <a:r>
              <a:rPr lang="ru-RU"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a:t>
            </a:r>
          </a:p>
          <a:p>
            <a:r>
              <a:rPr lang="pt-BR" dirty="0">
                <a:solidFill>
                  <a:srgbClr val="000000"/>
                </a:solidFill>
                <a:highlight>
                  <a:srgbClr val="FFFFFF"/>
                </a:highlight>
                <a:latin typeface="Consolas" panose="020B0609020204030204" pitchFamily="49" charset="0"/>
              </a:rPr>
              <a:t>    </a:t>
            </a:r>
            <a:r>
              <a:rPr lang="pt-BR" dirty="0">
                <a:solidFill>
                  <a:srgbClr val="0000FF"/>
                </a:solidFill>
                <a:highlight>
                  <a:srgbClr val="FFFFFF"/>
                </a:highlight>
                <a:latin typeface="Consolas" panose="020B0609020204030204" pitchFamily="49" charset="0"/>
              </a:rPr>
              <a:t>int</a:t>
            </a:r>
            <a:r>
              <a:rPr lang="pt-BR" dirty="0">
                <a:solidFill>
                  <a:srgbClr val="000000"/>
                </a:solidFill>
                <a:highlight>
                  <a:srgbClr val="FFFFFF"/>
                </a:highlight>
                <a:latin typeface="Consolas" panose="020B0609020204030204" pitchFamily="49" charset="0"/>
              </a:rPr>
              <a:t> </a:t>
            </a:r>
            <a:r>
              <a:rPr lang="pt-BR" dirty="0">
                <a:solidFill>
                  <a:srgbClr val="000080"/>
                </a:solidFill>
                <a:highlight>
                  <a:srgbClr val="FFFFFF"/>
                </a:highlight>
                <a:latin typeface="Consolas" panose="020B0609020204030204" pitchFamily="49" charset="0"/>
              </a:rPr>
              <a:t>m</a:t>
            </a:r>
            <a:r>
              <a:rPr lang="pt-BR" dirty="0">
                <a:solidFill>
                  <a:srgbClr val="000000"/>
                </a:solidFill>
                <a:highlight>
                  <a:srgbClr val="FFFFFF"/>
                </a:highlight>
                <a:latin typeface="Consolas" panose="020B0609020204030204" pitchFamily="49" charset="0"/>
              </a:rPr>
              <a:t> = (</a:t>
            </a:r>
            <a:r>
              <a:rPr lang="pt-BR" dirty="0">
                <a:solidFill>
                  <a:srgbClr val="000080"/>
                </a:solidFill>
                <a:highlight>
                  <a:srgbClr val="FFFFFF"/>
                </a:highlight>
                <a:latin typeface="Consolas" panose="020B0609020204030204" pitchFamily="49" charset="0"/>
              </a:rPr>
              <a:t>l</a:t>
            </a:r>
            <a:r>
              <a:rPr lang="pt-BR" dirty="0">
                <a:solidFill>
                  <a:srgbClr val="000000"/>
                </a:solidFill>
                <a:highlight>
                  <a:srgbClr val="FFFFFF"/>
                </a:highlight>
                <a:latin typeface="Consolas" panose="020B0609020204030204" pitchFamily="49" charset="0"/>
              </a:rPr>
              <a:t> + </a:t>
            </a:r>
            <a:r>
              <a:rPr lang="pt-BR" dirty="0">
                <a:solidFill>
                  <a:srgbClr val="000080"/>
                </a:solidFill>
                <a:highlight>
                  <a:srgbClr val="FFFFFF"/>
                </a:highlight>
                <a:latin typeface="Consolas" panose="020B0609020204030204" pitchFamily="49" charset="0"/>
              </a:rPr>
              <a:t>r</a:t>
            </a:r>
            <a:r>
              <a:rPr lang="pt-BR" dirty="0">
                <a:solidFill>
                  <a:srgbClr val="000000"/>
                </a:solidFill>
                <a:highlight>
                  <a:srgbClr val="FFFFFF"/>
                </a:highlight>
                <a:latin typeface="Consolas" panose="020B0609020204030204" pitchFamily="49" charset="0"/>
              </a:rPr>
              <a:t>) / 2;</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u</a:t>
            </a:r>
            <a:r>
              <a:rPr lang="en-US" dirty="0">
                <a:solidFill>
                  <a:srgbClr val="000000"/>
                </a:solidFill>
                <a:highlight>
                  <a:srgbClr val="FFFFFF"/>
                </a:highlight>
                <a:latin typeface="Consolas" panose="020B0609020204030204" pitchFamily="49" charset="0"/>
              </a:rPr>
              <a:t> = </a:t>
            </a:r>
            <a:r>
              <a:rPr lang="en-US" dirty="0" err="1">
                <a:solidFill>
                  <a:srgbClr val="880000"/>
                </a:solidFill>
                <a:highlight>
                  <a:srgbClr val="FFFFFF"/>
                </a:highlight>
                <a:latin typeface="Consolas" panose="020B0609020204030204" pitchFamily="49" charset="0"/>
              </a:rPr>
              <a:t>FindMax</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vA</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m</a:t>
            </a:r>
            <a:r>
              <a:rPr lang="en-US" dirty="0">
                <a:solidFill>
                  <a:srgbClr val="000000"/>
                </a:solidFill>
                <a:highlight>
                  <a:srgbClr val="FFFFFF"/>
                </a:highlight>
                <a:latin typeface="Consolas" panose="020B0609020204030204" pitchFamily="49" charset="0"/>
              </a:rPr>
              <a:t>);</a:t>
            </a:r>
          </a:p>
          <a:p>
            <a:r>
              <a:rPr lang="fr-FR"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a:solidFill>
                  <a:srgbClr val="000080"/>
                </a:solidFill>
                <a:highlight>
                  <a:srgbClr val="FFFFFF"/>
                </a:highlight>
                <a:latin typeface="Consolas" panose="020B0609020204030204" pitchFamily="49" charset="0"/>
              </a:rPr>
              <a:t>v</a:t>
            </a:r>
            <a:r>
              <a:rPr lang="fr-FR" dirty="0">
                <a:solidFill>
                  <a:srgbClr val="000000"/>
                </a:solidFill>
                <a:highlight>
                  <a:srgbClr val="FFFFFF"/>
                </a:highlight>
                <a:latin typeface="Consolas" panose="020B0609020204030204" pitchFamily="49" charset="0"/>
              </a:rPr>
              <a:t> = </a:t>
            </a:r>
            <a:r>
              <a:rPr lang="fr-FR" dirty="0">
                <a:solidFill>
                  <a:srgbClr val="880000"/>
                </a:solidFill>
                <a:highlight>
                  <a:srgbClr val="FFFFFF"/>
                </a:highlight>
                <a:latin typeface="Consolas" panose="020B0609020204030204" pitchFamily="49" charset="0"/>
              </a:rPr>
              <a:t>FindMax</a:t>
            </a:r>
            <a:r>
              <a:rPr lang="fr-FR" dirty="0">
                <a:solidFill>
                  <a:srgbClr val="000000"/>
                </a:solidFill>
                <a:highlight>
                  <a:srgbClr val="FFFFFF"/>
                </a:highlight>
                <a:latin typeface="Consolas" panose="020B0609020204030204" pitchFamily="49" charset="0"/>
              </a:rPr>
              <a:t>(</a:t>
            </a:r>
            <a:r>
              <a:rPr lang="fr-FR" dirty="0">
                <a:solidFill>
                  <a:srgbClr val="000080"/>
                </a:solidFill>
                <a:highlight>
                  <a:srgbClr val="FFFFFF"/>
                </a:highlight>
                <a:latin typeface="Consolas" panose="020B0609020204030204" pitchFamily="49" charset="0"/>
              </a:rPr>
              <a:t>vA</a:t>
            </a:r>
            <a:r>
              <a:rPr lang="fr-FR" dirty="0">
                <a:solidFill>
                  <a:srgbClr val="000000"/>
                </a:solidFill>
                <a:highlight>
                  <a:srgbClr val="FFFFFF"/>
                </a:highlight>
                <a:latin typeface="Consolas" panose="020B0609020204030204" pitchFamily="49" charset="0"/>
              </a:rPr>
              <a:t>, </a:t>
            </a:r>
            <a:r>
              <a:rPr lang="fr-FR" dirty="0">
                <a:solidFill>
                  <a:srgbClr val="000080"/>
                </a:solidFill>
                <a:highlight>
                  <a:srgbClr val="FFFFFF"/>
                </a:highlight>
                <a:latin typeface="Consolas" panose="020B0609020204030204" pitchFamily="49" charset="0"/>
              </a:rPr>
              <a:t>m</a:t>
            </a:r>
            <a:r>
              <a:rPr lang="fr-FR" dirty="0">
                <a:solidFill>
                  <a:srgbClr val="000000"/>
                </a:solidFill>
                <a:highlight>
                  <a:srgbClr val="FFFFFF"/>
                </a:highlight>
                <a:latin typeface="Consolas" panose="020B0609020204030204" pitchFamily="49" charset="0"/>
              </a:rPr>
              <a:t> + 1, </a:t>
            </a:r>
            <a:r>
              <a:rPr lang="fr-FR" dirty="0">
                <a:solidFill>
                  <a:srgbClr val="000080"/>
                </a:solidFill>
                <a:highlight>
                  <a:srgbClr val="FFFFFF"/>
                </a:highlight>
                <a:latin typeface="Consolas" panose="020B0609020204030204" pitchFamily="49" charset="0"/>
              </a:rPr>
              <a:t>r</a:t>
            </a:r>
            <a:r>
              <a:rPr lang="fr-FR" dirty="0">
                <a:solidFill>
                  <a:srgbClr val="000000"/>
                </a:solidFill>
                <a:highlight>
                  <a:srgbClr val="FFFFFF"/>
                </a:highlight>
                <a:latin typeface="Consolas" panose="020B0609020204030204" pitchFamily="49" charset="0"/>
              </a:rPr>
              <a:t>);</a:t>
            </a:r>
          </a:p>
          <a:p>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smtClean="0">
                <a:solidFill>
                  <a:srgbClr val="000080"/>
                </a:solidFill>
                <a:highlight>
                  <a:srgbClr val="FFFFFF"/>
                </a:highlight>
                <a:latin typeface="Consolas" panose="020B0609020204030204" pitchFamily="49" charset="0"/>
              </a:rPr>
              <a:t>u</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&gt; </a:t>
            </a:r>
            <a:r>
              <a:rPr lang="en-US" dirty="0" smtClean="0">
                <a:solidFill>
                  <a:srgbClr val="000080"/>
                </a:solidFill>
                <a:highlight>
                  <a:srgbClr val="FFFFFF"/>
                </a:highlight>
                <a:latin typeface="Consolas" panose="020B0609020204030204" pitchFamily="49" charset="0"/>
              </a:rPr>
              <a:t>v</a:t>
            </a:r>
            <a:r>
              <a:rPr lang="ru-RU"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80"/>
                </a:solidFill>
                <a:highlight>
                  <a:srgbClr val="FFFFFF"/>
                </a:highlight>
                <a:latin typeface="Consolas" panose="020B0609020204030204" pitchFamily="49" charset="0"/>
              </a:rPr>
              <a:t>u </a:t>
            </a:r>
            <a:r>
              <a:rPr lang="en-US" dirty="0" smtClean="0">
                <a:highlight>
                  <a:srgbClr val="FFFFFF"/>
                </a:highlight>
                <a:latin typeface="Consolas" panose="020B0609020204030204" pitchFamily="49" charset="0"/>
              </a:rPr>
              <a:t>:</a:t>
            </a:r>
            <a:r>
              <a:rPr lang="en-US" dirty="0" smtClean="0">
                <a:solidFill>
                  <a:srgbClr val="000080"/>
                </a:solidFill>
                <a:highlight>
                  <a:srgbClr val="FFFFFF"/>
                </a:highlight>
                <a:latin typeface="Consolas" panose="020B0609020204030204" pitchFamily="49" charset="0"/>
              </a:rPr>
              <a:t> v</a:t>
            </a:r>
            <a:r>
              <a:rPr lang="en-US" dirty="0" smtClean="0">
                <a:highlight>
                  <a:srgbClr val="FFFFFF"/>
                </a:highlight>
                <a:latin typeface="Consolas" panose="020B0609020204030204" pitchFamily="49" charset="0"/>
              </a:rPr>
              <a:t>;</a:t>
            </a:r>
            <a:endParaRPr lang="en-US" dirty="0">
              <a:highlight>
                <a:srgbClr val="FFFFFF"/>
              </a:highlight>
              <a:latin typeface="Consolas" panose="020B0609020204030204" pitchFamily="49" charset="0"/>
            </a:endParaRPr>
          </a:p>
          <a:p>
            <a:r>
              <a:rPr lang="ru-RU" dirty="0" smtClean="0">
                <a:solidFill>
                  <a:srgbClr val="000000"/>
                </a:solidFill>
                <a:highlight>
                  <a:srgbClr val="FFFFFF"/>
                </a:highlight>
                <a:latin typeface="Consolas" panose="020B0609020204030204" pitchFamily="49" charset="0"/>
              </a:rPr>
              <a:t>}</a:t>
            </a:r>
            <a:endParaRPr lang="ru-RU" dirty="0"/>
          </a:p>
        </p:txBody>
      </p:sp>
      <p:graphicFrame>
        <p:nvGraphicFramePr>
          <p:cNvPr id="9" name="Таблица 8"/>
          <p:cNvGraphicFramePr>
            <a:graphicFrameLocks noGrp="1"/>
          </p:cNvGraphicFramePr>
          <p:nvPr>
            <p:extLst>
              <p:ext uri="{D42A27DB-BD31-4B8C-83A1-F6EECF244321}">
                <p14:modId xmlns:p14="http://schemas.microsoft.com/office/powerpoint/2010/main" val="3493802322"/>
              </p:ext>
            </p:extLst>
          </p:nvPr>
        </p:nvGraphicFramePr>
        <p:xfrm>
          <a:off x="2843808" y="3645024"/>
          <a:ext cx="6096002" cy="370840"/>
        </p:xfrm>
        <a:graphic>
          <a:graphicData uri="http://schemas.openxmlformats.org/drawingml/2006/table">
            <a:tbl>
              <a:tblPr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pPr algn="ctr"/>
                      <a:r>
                        <a:rPr lang="ru-RU" dirty="0" smtClean="0"/>
                        <a:t>2</a:t>
                      </a:r>
                      <a:endParaRPr lang="ru-RU" dirty="0"/>
                    </a:p>
                  </a:txBody>
                  <a:tcPr/>
                </a:tc>
                <a:tc>
                  <a:txBody>
                    <a:bodyPr/>
                    <a:lstStyle/>
                    <a:p>
                      <a:pPr algn="ctr"/>
                      <a:r>
                        <a:rPr lang="ru-RU" dirty="0" smtClean="0"/>
                        <a:t>3</a:t>
                      </a:r>
                      <a:endParaRPr lang="ru-RU" dirty="0"/>
                    </a:p>
                  </a:txBody>
                  <a:tcPr/>
                </a:tc>
                <a:tc>
                  <a:txBody>
                    <a:bodyPr/>
                    <a:lstStyle/>
                    <a:p>
                      <a:pPr algn="ctr"/>
                      <a:r>
                        <a:rPr lang="ru-RU" dirty="0" smtClean="0"/>
                        <a:t>11</a:t>
                      </a:r>
                      <a:endParaRPr lang="ru-RU" dirty="0"/>
                    </a:p>
                  </a:txBody>
                  <a:tcPr/>
                </a:tc>
                <a:tc>
                  <a:txBody>
                    <a:bodyPr/>
                    <a:lstStyle/>
                    <a:p>
                      <a:pPr algn="ctr"/>
                      <a:r>
                        <a:rPr lang="ru-RU" dirty="0" smtClean="0"/>
                        <a:t>8</a:t>
                      </a:r>
                      <a:endParaRPr lang="ru-RU" dirty="0"/>
                    </a:p>
                  </a:txBody>
                  <a:tcPr/>
                </a:tc>
                <a:tc>
                  <a:txBody>
                    <a:bodyPr/>
                    <a:lstStyle/>
                    <a:p>
                      <a:pPr algn="ctr"/>
                      <a:r>
                        <a:rPr lang="ru-RU" dirty="0" smtClean="0"/>
                        <a:t>6</a:t>
                      </a:r>
                      <a:endParaRPr lang="ru-RU" dirty="0"/>
                    </a:p>
                  </a:txBody>
                  <a:tcPr/>
                </a:tc>
                <a:tc>
                  <a:txBody>
                    <a:bodyPr/>
                    <a:lstStyle/>
                    <a:p>
                      <a:pPr algn="ctr"/>
                      <a:r>
                        <a:rPr lang="ru-RU" dirty="0" smtClean="0"/>
                        <a:t>4</a:t>
                      </a:r>
                      <a:endParaRPr lang="ru-RU" dirty="0"/>
                    </a:p>
                  </a:txBody>
                  <a:tcPr/>
                </a:tc>
                <a:tc>
                  <a:txBody>
                    <a:bodyPr/>
                    <a:lstStyle/>
                    <a:p>
                      <a:pPr algn="ctr"/>
                      <a:r>
                        <a:rPr lang="ru-RU" dirty="0" smtClean="0"/>
                        <a:t>10</a:t>
                      </a:r>
                      <a:endParaRPr lang="ru-RU" dirty="0"/>
                    </a:p>
                  </a:txBody>
                  <a:tcPr/>
                </a:tc>
                <a:tc>
                  <a:txBody>
                    <a:bodyPr/>
                    <a:lstStyle/>
                    <a:p>
                      <a:pPr algn="ctr"/>
                      <a:r>
                        <a:rPr lang="ru-RU" dirty="0" smtClean="0"/>
                        <a:t>1</a:t>
                      </a:r>
                      <a:endParaRPr lang="ru-RU" dirty="0"/>
                    </a:p>
                  </a:txBody>
                  <a:tcPr/>
                </a:tc>
                <a:tc>
                  <a:txBody>
                    <a:bodyPr/>
                    <a:lstStyle/>
                    <a:p>
                      <a:pPr algn="ctr"/>
                      <a:r>
                        <a:rPr lang="ru-RU" dirty="0" smtClean="0"/>
                        <a:t>7</a:t>
                      </a:r>
                      <a:endParaRPr lang="ru-RU" dirty="0"/>
                    </a:p>
                  </a:txBody>
                  <a:tcPr/>
                </a:tc>
                <a:tc>
                  <a:txBody>
                    <a:bodyPr/>
                    <a:lstStyle/>
                    <a:p>
                      <a:pPr algn="ctr"/>
                      <a:r>
                        <a:rPr lang="ru-RU" dirty="0" smtClean="0"/>
                        <a:t>5</a:t>
                      </a:r>
                      <a:endParaRPr lang="ru-RU" dirty="0"/>
                    </a:p>
                  </a:txBody>
                  <a:tcPr/>
                </a:tc>
                <a:tc>
                  <a:txBody>
                    <a:bodyPr/>
                    <a:lstStyle/>
                    <a:p>
                      <a:pPr algn="ctr"/>
                      <a:r>
                        <a:rPr lang="ru-RU" dirty="0" smtClean="0"/>
                        <a:t>9</a:t>
                      </a:r>
                      <a:endParaRPr lang="ru-RU" dirty="0"/>
                    </a:p>
                  </a:txBody>
                  <a:tcPr/>
                </a:tc>
              </a:tr>
            </a:tbl>
          </a:graphicData>
        </a:graphic>
      </p:graphicFrame>
      <p:sp>
        <p:nvSpPr>
          <p:cNvPr id="11" name="Правая фигурная скобка 10"/>
          <p:cNvSpPr/>
          <p:nvPr/>
        </p:nvSpPr>
        <p:spPr>
          <a:xfrm rot="16200000" flipH="1">
            <a:off x="4319972" y="3825044"/>
            <a:ext cx="360040" cy="3312368"/>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 name="Правая фигурная скобка 12"/>
          <p:cNvSpPr/>
          <p:nvPr/>
        </p:nvSpPr>
        <p:spPr>
          <a:xfrm rot="16200000" flipH="1">
            <a:off x="7380312" y="4149080"/>
            <a:ext cx="360040" cy="266429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Правая фигурная скобка 13"/>
          <p:cNvSpPr/>
          <p:nvPr/>
        </p:nvSpPr>
        <p:spPr>
          <a:xfrm rot="16200000" flipH="1">
            <a:off x="3491880" y="4149080"/>
            <a:ext cx="360040" cy="165618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5" name="Правая фигурная скобка 14"/>
          <p:cNvSpPr/>
          <p:nvPr/>
        </p:nvSpPr>
        <p:spPr>
          <a:xfrm rot="16200000" flipH="1">
            <a:off x="5184068" y="4185084"/>
            <a:ext cx="360040" cy="158417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6" name="Правая фигурная скобка 15"/>
          <p:cNvSpPr/>
          <p:nvPr/>
        </p:nvSpPr>
        <p:spPr>
          <a:xfrm rot="16200000" flipH="1">
            <a:off x="6840252" y="4185084"/>
            <a:ext cx="360040" cy="158417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7" name="Правая фигурная скобка 16"/>
          <p:cNvSpPr/>
          <p:nvPr/>
        </p:nvSpPr>
        <p:spPr>
          <a:xfrm rot="16200000" flipH="1">
            <a:off x="8208404" y="4473116"/>
            <a:ext cx="360040" cy="100811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8" name="Правая фигурная скобка 17"/>
          <p:cNvSpPr/>
          <p:nvPr/>
        </p:nvSpPr>
        <p:spPr>
          <a:xfrm rot="16200000" flipH="1">
            <a:off x="2915816" y="3861048"/>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9" name="Правая фигурная скобка 18"/>
          <p:cNvSpPr/>
          <p:nvPr/>
        </p:nvSpPr>
        <p:spPr>
          <a:xfrm rot="16200000" flipH="1">
            <a:off x="3491880" y="3861048"/>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0" name="Правая фигурная скобка 19"/>
          <p:cNvSpPr/>
          <p:nvPr/>
        </p:nvSpPr>
        <p:spPr>
          <a:xfrm rot="16200000" flipH="1">
            <a:off x="4067944" y="4293096"/>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1" name="Правая фигурная скобка 20"/>
          <p:cNvSpPr/>
          <p:nvPr/>
        </p:nvSpPr>
        <p:spPr>
          <a:xfrm rot="16200000" flipH="1">
            <a:off x="4896036" y="4041068"/>
            <a:ext cx="360040" cy="100811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2" name="Правая фигурная скобка 21"/>
          <p:cNvSpPr/>
          <p:nvPr/>
        </p:nvSpPr>
        <p:spPr>
          <a:xfrm rot="16200000" flipH="1">
            <a:off x="5724128" y="4293096"/>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3" name="Правая фигурная скобка 22"/>
          <p:cNvSpPr/>
          <p:nvPr/>
        </p:nvSpPr>
        <p:spPr>
          <a:xfrm rot="16200000" flipH="1">
            <a:off x="6552220" y="4041068"/>
            <a:ext cx="360040" cy="100811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4" name="Правая фигурная скобка 23"/>
          <p:cNvSpPr/>
          <p:nvPr/>
        </p:nvSpPr>
        <p:spPr>
          <a:xfrm rot="16200000" flipH="1">
            <a:off x="7380312" y="4293096"/>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5" name="Правая фигурная скобка 24"/>
          <p:cNvSpPr/>
          <p:nvPr/>
        </p:nvSpPr>
        <p:spPr>
          <a:xfrm rot="16200000" flipH="1">
            <a:off x="3203848" y="4005064"/>
            <a:ext cx="360040" cy="1080120"/>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6" name="Правая фигурная скобка 25"/>
          <p:cNvSpPr/>
          <p:nvPr/>
        </p:nvSpPr>
        <p:spPr>
          <a:xfrm rot="16200000" flipH="1">
            <a:off x="4572000" y="3861048"/>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7" name="Правая фигурная скобка 26"/>
          <p:cNvSpPr/>
          <p:nvPr/>
        </p:nvSpPr>
        <p:spPr>
          <a:xfrm rot="16200000" flipH="1">
            <a:off x="5148064" y="3861048"/>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8" name="Правая фигурная скобка 27"/>
          <p:cNvSpPr/>
          <p:nvPr/>
        </p:nvSpPr>
        <p:spPr>
          <a:xfrm rot="16200000" flipH="1">
            <a:off x="6228184" y="3861048"/>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9" name="Правая фигурная скобка 28"/>
          <p:cNvSpPr/>
          <p:nvPr/>
        </p:nvSpPr>
        <p:spPr>
          <a:xfrm rot="16200000" flipH="1">
            <a:off x="6804248" y="3861048"/>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0" name="Правая фигурная скобка 29"/>
          <p:cNvSpPr/>
          <p:nvPr/>
        </p:nvSpPr>
        <p:spPr>
          <a:xfrm rot="16200000" flipH="1">
            <a:off x="7884368" y="4293096"/>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1" name="Правая фигурная скобка 30"/>
          <p:cNvSpPr/>
          <p:nvPr/>
        </p:nvSpPr>
        <p:spPr>
          <a:xfrm rot="16200000" flipH="1">
            <a:off x="8460432" y="4293096"/>
            <a:ext cx="360040" cy="504056"/>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4" name="Правая фигурная скобка 53"/>
          <p:cNvSpPr/>
          <p:nvPr/>
        </p:nvSpPr>
        <p:spPr>
          <a:xfrm rot="16200000" flipH="1">
            <a:off x="5688124" y="2888940"/>
            <a:ext cx="360040" cy="604867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8" name="Нижний колонтитул 7"/>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10" name="Дата 9"/>
          <p:cNvSpPr>
            <a:spLocks noGrp="1"/>
          </p:cNvSpPr>
          <p:nvPr>
            <p:ph type="dt" sz="half" idx="2"/>
          </p:nvPr>
        </p:nvSpPr>
        <p:spPr/>
        <p:txBody>
          <a:bodyPr/>
          <a:lstStyle/>
          <a:p>
            <a:pPr>
              <a:tabLst>
                <a:tab pos="1347788" algn="l"/>
              </a:tabLst>
            </a:pPr>
            <a:r>
              <a:rPr lang="ru-RU" dirty="0" smtClean="0"/>
              <a:t>Левкович Н.В.	2019/2020</a:t>
            </a:r>
            <a:endParaRPr lang="ru-RU" dirty="0"/>
          </a:p>
        </p:txBody>
      </p:sp>
      <p:cxnSp>
        <p:nvCxnSpPr>
          <p:cNvPr id="50" name="Прямая со стрелкой 49"/>
          <p:cNvCxnSpPr/>
          <p:nvPr/>
        </p:nvCxnSpPr>
        <p:spPr>
          <a:xfrm flipV="1">
            <a:off x="2206863" y="3429000"/>
            <a:ext cx="0" cy="2910611"/>
          </a:xfrm>
          <a:prstGeom prst="straightConnector1">
            <a:avLst/>
          </a:prstGeom>
          <a:ln w="31750" cap="rnd">
            <a:solidFill>
              <a:schemeClr val="accent2"/>
            </a:solidFill>
            <a:tailEnd type="arrow" w="med" len="lg"/>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96062" y="3576005"/>
            <a:ext cx="1223752" cy="537070"/>
          </a:xfrm>
          <a:prstGeom prst="rect">
            <a:avLst/>
          </a:prstGeom>
          <a:noFill/>
        </p:spPr>
        <p:txBody>
          <a:bodyPr wrap="square" rtlCol="0">
            <a:spAutoFit/>
          </a:bodyPr>
          <a:lstStyle/>
          <a:p>
            <a:pPr algn="r">
              <a:lnSpc>
                <a:spcPct val="70000"/>
              </a:lnSpc>
            </a:pPr>
            <a:r>
              <a:rPr lang="ru-RU" sz="2000" dirty="0" smtClean="0"/>
              <a:t>глубина рекурсии</a:t>
            </a:r>
            <a:endParaRPr lang="ru-RU" sz="2000" dirty="0"/>
          </a:p>
        </p:txBody>
      </p:sp>
      <p:sp>
        <p:nvSpPr>
          <p:cNvPr id="58" name="TextBox 57"/>
          <p:cNvSpPr txBox="1"/>
          <p:nvPr/>
        </p:nvSpPr>
        <p:spPr>
          <a:xfrm>
            <a:off x="2221520" y="5848489"/>
            <a:ext cx="259417" cy="367473"/>
          </a:xfrm>
          <a:prstGeom prst="rect">
            <a:avLst/>
          </a:prstGeom>
          <a:noFill/>
        </p:spPr>
        <p:txBody>
          <a:bodyPr wrap="square" rtlCol="0" anchor="ctr">
            <a:spAutoFit/>
          </a:bodyPr>
          <a:lstStyle/>
          <a:p>
            <a:pPr algn="ctr">
              <a:lnSpc>
                <a:spcPct val="70000"/>
              </a:lnSpc>
            </a:pPr>
            <a:r>
              <a:rPr lang="en-US" sz="2400" dirty="0" smtClean="0"/>
              <a:t>0</a:t>
            </a:r>
            <a:endParaRPr lang="ru-RU" sz="2400" dirty="0"/>
          </a:p>
        </p:txBody>
      </p:sp>
      <p:sp>
        <p:nvSpPr>
          <p:cNvPr id="59" name="TextBox 58"/>
          <p:cNvSpPr txBox="1"/>
          <p:nvPr/>
        </p:nvSpPr>
        <p:spPr>
          <a:xfrm>
            <a:off x="2221520" y="5325903"/>
            <a:ext cx="259417" cy="367473"/>
          </a:xfrm>
          <a:prstGeom prst="rect">
            <a:avLst/>
          </a:prstGeom>
          <a:noFill/>
        </p:spPr>
        <p:txBody>
          <a:bodyPr wrap="square" rtlCol="0" anchor="ctr">
            <a:spAutoFit/>
          </a:bodyPr>
          <a:lstStyle/>
          <a:p>
            <a:pPr algn="ctr">
              <a:lnSpc>
                <a:spcPct val="70000"/>
              </a:lnSpc>
            </a:pPr>
            <a:r>
              <a:rPr lang="en-US" sz="2400" dirty="0" smtClean="0"/>
              <a:t>1</a:t>
            </a:r>
            <a:endParaRPr lang="ru-RU" sz="2400" dirty="0"/>
          </a:p>
        </p:txBody>
      </p:sp>
      <p:sp>
        <p:nvSpPr>
          <p:cNvPr id="60" name="TextBox 59"/>
          <p:cNvSpPr txBox="1"/>
          <p:nvPr/>
        </p:nvSpPr>
        <p:spPr>
          <a:xfrm>
            <a:off x="2221520" y="4807821"/>
            <a:ext cx="259417" cy="367473"/>
          </a:xfrm>
          <a:prstGeom prst="rect">
            <a:avLst/>
          </a:prstGeom>
          <a:noFill/>
        </p:spPr>
        <p:txBody>
          <a:bodyPr wrap="square" rtlCol="0" anchor="ctr">
            <a:spAutoFit/>
          </a:bodyPr>
          <a:lstStyle/>
          <a:p>
            <a:pPr algn="ctr">
              <a:lnSpc>
                <a:spcPct val="70000"/>
              </a:lnSpc>
            </a:pPr>
            <a:r>
              <a:rPr lang="en-US" sz="2400" dirty="0" smtClean="0"/>
              <a:t>2</a:t>
            </a:r>
            <a:endParaRPr lang="ru-RU" sz="2400" dirty="0"/>
          </a:p>
        </p:txBody>
      </p:sp>
      <p:sp>
        <p:nvSpPr>
          <p:cNvPr id="61" name="TextBox 60"/>
          <p:cNvSpPr txBox="1"/>
          <p:nvPr/>
        </p:nvSpPr>
        <p:spPr>
          <a:xfrm>
            <a:off x="2221520" y="4353030"/>
            <a:ext cx="259417" cy="367473"/>
          </a:xfrm>
          <a:prstGeom prst="rect">
            <a:avLst/>
          </a:prstGeom>
          <a:noFill/>
        </p:spPr>
        <p:txBody>
          <a:bodyPr wrap="square" rtlCol="0" anchor="ctr">
            <a:spAutoFit/>
          </a:bodyPr>
          <a:lstStyle/>
          <a:p>
            <a:pPr algn="ctr">
              <a:lnSpc>
                <a:spcPct val="70000"/>
              </a:lnSpc>
            </a:pPr>
            <a:r>
              <a:rPr lang="en-US" sz="2400" dirty="0" smtClean="0"/>
              <a:t>3</a:t>
            </a:r>
            <a:endParaRPr lang="ru-RU" sz="2400" dirty="0"/>
          </a:p>
        </p:txBody>
      </p:sp>
      <p:sp>
        <p:nvSpPr>
          <p:cNvPr id="62" name="TextBox 61"/>
          <p:cNvSpPr txBox="1"/>
          <p:nvPr/>
        </p:nvSpPr>
        <p:spPr>
          <a:xfrm>
            <a:off x="2221520" y="3830444"/>
            <a:ext cx="259417" cy="367473"/>
          </a:xfrm>
          <a:prstGeom prst="rect">
            <a:avLst/>
          </a:prstGeom>
          <a:noFill/>
        </p:spPr>
        <p:txBody>
          <a:bodyPr wrap="square" rtlCol="0" anchor="ctr">
            <a:spAutoFit/>
          </a:bodyPr>
          <a:lstStyle/>
          <a:p>
            <a:pPr algn="ctr">
              <a:lnSpc>
                <a:spcPct val="70000"/>
              </a:lnSpc>
            </a:pPr>
            <a:r>
              <a:rPr lang="en-US" sz="2400" dirty="0" smtClean="0"/>
              <a:t>4</a:t>
            </a:r>
            <a:endParaRPr lang="ru-RU" sz="2400" dirty="0"/>
          </a:p>
        </p:txBody>
      </p:sp>
    </p:spTree>
    <p:extLst>
      <p:ext uri="{BB962C8B-B14F-4D97-AF65-F5344CB8AC3E}">
        <p14:creationId xmlns:p14="http://schemas.microsoft.com/office/powerpoint/2010/main" val="380512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5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60"/>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6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9" grpId="0"/>
      <p:bldP spid="32" grpId="0"/>
      <p:bldP spid="33" grpId="0"/>
      <p:bldP spid="34" grpId="0"/>
      <p:bldP spid="35" grpId="0"/>
      <p:bldP spid="36" grpId="0"/>
      <p:bldP spid="37" grpId="0"/>
      <p:bldP spid="38" grpId="0"/>
      <p:bldP spid="40" grpId="0"/>
      <p:bldP spid="42" grpId="0"/>
      <p:bldP spid="43" grpId="0"/>
      <p:bldP spid="44" grpId="0"/>
      <p:bldP spid="46" grpId="0"/>
      <p:bldP spid="47" grpId="0"/>
      <p:bldP spid="48" grpId="0"/>
      <p:bldP spid="51" grpId="0"/>
      <p:bldP spid="52" grpId="0"/>
      <p:bldP spid="53" grpId="0"/>
      <p:bldP spid="55" grpId="0"/>
      <p:bldP spid="56" grpId="0"/>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54" grpId="0" animBg="1"/>
      <p:bldP spid="57" grpId="0"/>
      <p:bldP spid="58" grpId="0"/>
      <p:bldP spid="59" grpId="0"/>
      <p:bldP spid="60" grpId="0"/>
      <p:bldP spid="61" grpId="0"/>
      <p:bldP spid="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8640960" cy="838140"/>
          </a:xfrm>
        </p:spPr>
        <p:txBody>
          <a:bodyPr>
            <a:normAutofit/>
          </a:bodyPr>
          <a:lstStyle/>
          <a:p>
            <a:r>
              <a:rPr 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14</a:t>
            </a:fld>
            <a:endParaRPr lang="en-US"/>
          </a:p>
        </p:txBody>
      </p:sp>
      <p:sp>
        <p:nvSpPr>
          <p:cNvPr id="8" name="Прямоугольник 7"/>
          <p:cNvSpPr/>
          <p:nvPr/>
        </p:nvSpPr>
        <p:spPr>
          <a:xfrm>
            <a:off x="468000" y="4437000"/>
            <a:ext cx="8424000" cy="1938992"/>
          </a:xfrm>
          <a:prstGeom prst="rect">
            <a:avLst/>
          </a:prstGeom>
        </p:spPr>
        <p:txBody>
          <a:bodyPr wrap="square">
            <a:spAutoFit/>
          </a:bodyPr>
          <a:lstStyle/>
          <a:p>
            <a:r>
              <a:rPr lang="ru-RU" sz="2400" dirty="0" smtClean="0"/>
              <a:t>Быстрая сортировка</a:t>
            </a:r>
          </a:p>
          <a:p>
            <a:pPr marL="342900" indent="-342900">
              <a:buFont typeface="Arial" panose="020B0604020202020204" pitchFamily="34" charset="0"/>
              <a:buChar char="•"/>
            </a:pPr>
            <a:r>
              <a:rPr lang="ru-RU" sz="2400" dirty="0" smtClean="0"/>
              <a:t>придумана в 1960 г </a:t>
            </a:r>
            <a:r>
              <a:rPr lang="ru-RU" sz="2400" dirty="0"/>
              <a:t>Чарльзом Энтони Ричардом </a:t>
            </a:r>
            <a:r>
              <a:rPr lang="ru-RU" sz="2400" dirty="0" smtClean="0"/>
              <a:t>Хоаром</a:t>
            </a:r>
            <a:br>
              <a:rPr lang="ru-RU" sz="2400" dirty="0" smtClean="0"/>
            </a:br>
            <a:r>
              <a:rPr lang="ru-RU" sz="2400" dirty="0" smtClean="0"/>
              <a:t>во </a:t>
            </a:r>
            <a:r>
              <a:rPr lang="ru-RU" sz="2400" dirty="0"/>
              <a:t>время обучения в </a:t>
            </a:r>
            <a:r>
              <a:rPr lang="ru-RU" sz="2400" dirty="0" smtClean="0"/>
              <a:t>МГУ по программе обмена студентов (опубликована в 1962)</a:t>
            </a:r>
          </a:p>
          <a:p>
            <a:pPr marL="342900" indent="-342900">
              <a:buFont typeface="Arial" panose="020B0604020202020204" pitchFamily="34" charset="0"/>
              <a:buChar char="•"/>
            </a:pPr>
            <a:r>
              <a:rPr lang="ru-RU" sz="2400" dirty="0" smtClean="0"/>
              <a:t>реализует принцип "разделяй и властвуй"</a:t>
            </a:r>
          </a:p>
        </p:txBody>
      </p:sp>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000" y="909000"/>
            <a:ext cx="3505500" cy="3505500"/>
          </a:xfrm>
          <a:prstGeom prst="rect">
            <a:avLst/>
          </a:prstGeom>
        </p:spPr>
      </p:pic>
      <p:sp>
        <p:nvSpPr>
          <p:cNvPr id="11" name="Нижний колонтитул 10"/>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12" name="Дата 11"/>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97950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8640960" cy="838140"/>
          </a:xfrm>
        </p:spPr>
        <p:txBody>
          <a:bodyPr>
            <a:normAutofit/>
          </a:bodyPr>
          <a:lstStyle/>
          <a:p>
            <a:r>
              <a:rPr 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15</a:t>
            </a:fld>
            <a:endParaRPr lang="en-US"/>
          </a:p>
        </p:txBody>
      </p:sp>
      <p:sp>
        <p:nvSpPr>
          <p:cNvPr id="10" name="Прямоугольник 9"/>
          <p:cNvSpPr/>
          <p:nvPr/>
        </p:nvSpPr>
        <p:spPr>
          <a:xfrm>
            <a:off x="468000" y="1629000"/>
            <a:ext cx="7992888" cy="3801041"/>
          </a:xfrm>
          <a:prstGeom prst="rect">
            <a:avLst/>
          </a:prstGeom>
        </p:spPr>
        <p:txBody>
          <a:bodyPr wrap="square">
            <a:spAutoFit/>
          </a:bodyPr>
          <a:lstStyle/>
          <a:p>
            <a:pPr>
              <a:spcBef>
                <a:spcPts val="600"/>
              </a:spcBef>
            </a:pPr>
            <a:r>
              <a:rPr lang="ru-RU" sz="2400" dirty="0"/>
              <a:t>Алгоритм </a:t>
            </a:r>
            <a:r>
              <a:rPr lang="ru-RU" sz="2400" dirty="0" smtClean="0"/>
              <a:t>быстрой сортировки</a:t>
            </a:r>
            <a:r>
              <a:rPr lang="en-US" sz="2400" dirty="0" smtClean="0"/>
              <a:t>:</a:t>
            </a:r>
            <a:endParaRPr lang="ru-RU" sz="2400" dirty="0" smtClean="0"/>
          </a:p>
          <a:p>
            <a:pPr marL="457200" indent="-457200">
              <a:spcBef>
                <a:spcPts val="600"/>
              </a:spcBef>
              <a:buAutoNum type="arabicParenR"/>
            </a:pPr>
            <a:r>
              <a:rPr lang="ru-RU" sz="2400" dirty="0" smtClean="0"/>
              <a:t>выбрать опорный элемент из массива (любой)</a:t>
            </a:r>
          </a:p>
          <a:p>
            <a:pPr marL="457200" indent="-457200">
              <a:spcBef>
                <a:spcPts val="600"/>
              </a:spcBef>
              <a:buAutoNum type="arabicParenR"/>
            </a:pPr>
            <a:r>
              <a:rPr lang="ru-RU" sz="2400" dirty="0"/>
              <a:t>р</a:t>
            </a:r>
            <a:r>
              <a:rPr lang="ru-RU" sz="2400" dirty="0" smtClean="0"/>
              <a:t>азделить массив на две части:</a:t>
            </a:r>
          </a:p>
          <a:p>
            <a:pPr>
              <a:spcBef>
                <a:spcPts val="600"/>
              </a:spcBef>
            </a:pPr>
            <a:r>
              <a:rPr lang="ru-RU" sz="2400" dirty="0"/>
              <a:t> </a:t>
            </a:r>
            <a:r>
              <a:rPr lang="ru-RU" sz="2400" dirty="0" smtClean="0"/>
              <a:t>      - элементы </a:t>
            </a:r>
            <a:r>
              <a:rPr lang="en-US" sz="2400" dirty="0" smtClean="0"/>
              <a:t>&lt;=</a:t>
            </a:r>
            <a:r>
              <a:rPr lang="ru-RU" sz="2400" dirty="0" smtClean="0"/>
              <a:t> опорного</a:t>
            </a:r>
          </a:p>
          <a:p>
            <a:pPr>
              <a:spcBef>
                <a:spcPts val="600"/>
              </a:spcBef>
            </a:pPr>
            <a:r>
              <a:rPr lang="ru-RU" sz="2400" dirty="0"/>
              <a:t> </a:t>
            </a:r>
            <a:r>
              <a:rPr lang="ru-RU" sz="2400" dirty="0" smtClean="0"/>
              <a:t>      - элементы </a:t>
            </a:r>
            <a:r>
              <a:rPr lang="en-US" sz="2400" dirty="0" smtClean="0"/>
              <a:t>&gt;= </a:t>
            </a:r>
            <a:r>
              <a:rPr lang="ru-RU" sz="2400" dirty="0" smtClean="0"/>
              <a:t>опорного</a:t>
            </a:r>
          </a:p>
          <a:p>
            <a:pPr>
              <a:spcBef>
                <a:spcPts val="600"/>
              </a:spcBef>
            </a:pPr>
            <a:r>
              <a:rPr lang="ru-RU" sz="2400" dirty="0" smtClean="0"/>
              <a:t>3)	рекурсивно </a:t>
            </a:r>
            <a:r>
              <a:rPr lang="ru-RU" sz="2400" dirty="0"/>
              <a:t>применить первые два шага к двум </a:t>
            </a:r>
            <a:r>
              <a:rPr lang="ru-RU" sz="2400" dirty="0" smtClean="0"/>
              <a:t>полученным </a:t>
            </a:r>
            <a:r>
              <a:rPr lang="ru-RU" sz="2400" dirty="0" err="1" smtClean="0"/>
              <a:t>подмассивам</a:t>
            </a:r>
            <a:r>
              <a:rPr lang="ru-RU" sz="2400" dirty="0" smtClean="0"/>
              <a:t>.</a:t>
            </a:r>
            <a:br>
              <a:rPr lang="ru-RU" sz="2400" dirty="0" smtClean="0"/>
            </a:br>
            <a:r>
              <a:rPr lang="ru-RU" sz="2400" dirty="0" smtClean="0"/>
              <a:t>Рекурсия </a:t>
            </a:r>
            <a:r>
              <a:rPr lang="ru-RU" sz="2400" dirty="0"/>
              <a:t>не применяется к массиву, в котором только один </a:t>
            </a:r>
            <a:r>
              <a:rPr lang="ru-RU" sz="2400" dirty="0" smtClean="0"/>
              <a:t>элемент.</a:t>
            </a:r>
            <a:endParaRPr lang="ru-RU" sz="2400" dirty="0"/>
          </a:p>
        </p:txBody>
      </p: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9" name="Дата 8"/>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227352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16</a:t>
            </a:fld>
            <a:endParaRPr lang="en-US"/>
          </a:p>
        </p:txBody>
      </p:sp>
      <p:sp>
        <p:nvSpPr>
          <p:cNvPr id="8" name="Прямоугольник 7"/>
          <p:cNvSpPr/>
          <p:nvPr/>
        </p:nvSpPr>
        <p:spPr>
          <a:xfrm>
            <a:off x="179512" y="908720"/>
            <a:ext cx="7992888" cy="461665"/>
          </a:xfrm>
          <a:prstGeom prst="rect">
            <a:avLst/>
          </a:prstGeom>
        </p:spPr>
        <p:txBody>
          <a:bodyPr wrap="square">
            <a:spAutoFit/>
          </a:bodyPr>
          <a:lstStyle/>
          <a:p>
            <a:r>
              <a:rPr lang="ru-RU" sz="2400" dirty="0" smtClean="0"/>
              <a:t>Быстрая сортировка</a:t>
            </a:r>
          </a:p>
        </p:txBody>
      </p:sp>
      <p:sp>
        <p:nvSpPr>
          <p:cNvPr id="6" name="Прямоугольник 5"/>
          <p:cNvSpPr/>
          <p:nvPr/>
        </p:nvSpPr>
        <p:spPr>
          <a:xfrm>
            <a:off x="1548024" y="5373168"/>
            <a:ext cx="432000" cy="2160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9" name="Прямоугольник 8"/>
          <p:cNvSpPr/>
          <p:nvPr/>
        </p:nvSpPr>
        <p:spPr>
          <a:xfrm>
            <a:off x="6084024" y="5157168"/>
            <a:ext cx="432000" cy="4320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11" name="Прямоугольник 10"/>
          <p:cNvSpPr/>
          <p:nvPr/>
        </p:nvSpPr>
        <p:spPr>
          <a:xfrm>
            <a:off x="3564024" y="4941168"/>
            <a:ext cx="432000" cy="648072"/>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2" name="Прямоугольник 11"/>
          <p:cNvSpPr/>
          <p:nvPr/>
        </p:nvSpPr>
        <p:spPr>
          <a:xfrm>
            <a:off x="2556024" y="4725168"/>
            <a:ext cx="432000" cy="86409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13" name="Прямоугольник 12"/>
          <p:cNvSpPr/>
          <p:nvPr/>
        </p:nvSpPr>
        <p:spPr>
          <a:xfrm>
            <a:off x="7596024" y="4437168"/>
            <a:ext cx="432000" cy="11521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14" name="Прямоугольник 13"/>
          <p:cNvSpPr/>
          <p:nvPr/>
        </p:nvSpPr>
        <p:spPr>
          <a:xfrm>
            <a:off x="5580024" y="4221168"/>
            <a:ext cx="432000" cy="1368152"/>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15" name="Прямоугольник 14"/>
          <p:cNvSpPr/>
          <p:nvPr/>
        </p:nvSpPr>
        <p:spPr>
          <a:xfrm>
            <a:off x="4572000" y="3933000"/>
            <a:ext cx="432000" cy="1656183"/>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7</a:t>
            </a:r>
            <a:endParaRPr lang="ru-RU" dirty="0">
              <a:noFill/>
            </a:endParaRPr>
          </a:p>
        </p:txBody>
      </p:sp>
      <p:sp>
        <p:nvSpPr>
          <p:cNvPr id="16" name="Прямоугольник 15"/>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540024" y="2133168"/>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7" name="Прямоугольник 26"/>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7596024" y="4437168"/>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32" name="Прямоугольник 31"/>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cxnSp>
        <p:nvCxnSpPr>
          <p:cNvPr id="35" name="Прямая со стрелкой 34"/>
          <p:cNvCxnSpPr/>
          <p:nvPr/>
        </p:nvCxnSpPr>
        <p:spPr>
          <a:xfrm flipH="1">
            <a:off x="4788000" y="1989000"/>
            <a:ext cx="288040" cy="1656000"/>
          </a:xfrm>
          <a:prstGeom prst="straightConnector1">
            <a:avLst/>
          </a:prstGeom>
          <a:ln w="31750">
            <a:solidFill>
              <a:schemeClr val="accent1"/>
            </a:solidFill>
            <a:tailEnd type="arrow" w="med" len="lg"/>
          </a:ln>
        </p:spPr>
        <p:style>
          <a:lnRef idx="1">
            <a:schemeClr val="accent1"/>
          </a:lnRef>
          <a:fillRef idx="0">
            <a:schemeClr val="accent1"/>
          </a:fillRef>
          <a:effectRef idx="0">
            <a:schemeClr val="accent1"/>
          </a:effectRef>
          <a:fontRef idx="minor">
            <a:schemeClr val="tx1"/>
          </a:fontRef>
        </p:style>
      </p:cxnSp>
      <p:sp>
        <p:nvSpPr>
          <p:cNvPr id="37" name="Прямоугольник 36"/>
          <p:cNvSpPr/>
          <p:nvPr/>
        </p:nvSpPr>
        <p:spPr>
          <a:xfrm>
            <a:off x="5076000" y="1269000"/>
            <a:ext cx="2160240" cy="720080"/>
          </a:xfrm>
          <a:prstGeom prst="rect">
            <a:avLst/>
          </a:prstGeom>
          <a:solidFill>
            <a:schemeClr val="accent1">
              <a:lumMod val="20000"/>
              <a:lumOff val="80000"/>
            </a:schemeClr>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solidFill>
                  <a:schemeClr val="tx1"/>
                </a:solidFill>
              </a:rPr>
              <a:t>опорный элемент</a:t>
            </a:r>
            <a:endParaRPr lang="ru-RU" sz="2000" dirty="0">
              <a:solidFill>
                <a:schemeClr val="tx1"/>
              </a:solidFill>
            </a:endParaRPr>
          </a:p>
        </p:txBody>
      </p:sp>
      <p:cxnSp>
        <p:nvCxnSpPr>
          <p:cNvPr id="40" name="Прямая соединительная линия 39"/>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0" name="Нижний колонтитул 9"/>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31" name="Дата 30"/>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288626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2"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7596024" y="4437168"/>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17</a:t>
            </a:fld>
            <a:endParaRPr lang="en-US"/>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540024" y="2133168"/>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39" name="Прямая со стрелкой 38"/>
          <p:cNvCxnSpPr/>
          <p:nvPr/>
        </p:nvCxnSpPr>
        <p:spPr>
          <a:xfrm flipV="1">
            <a:off x="8316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2" name="Прямоугольник 41"/>
          <p:cNvSpPr/>
          <p:nvPr/>
        </p:nvSpPr>
        <p:spPr>
          <a:xfrm>
            <a:off x="4788000" y="5733256"/>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a:t>
            </a:r>
            <a:r>
              <a:rPr lang="en-US" sz="2400" dirty="0" smtClean="0">
                <a:solidFill>
                  <a:schemeClr val="tx1"/>
                </a:solidFill>
              </a:rPr>
              <a:t>=   ?</a:t>
            </a:r>
            <a:endParaRPr lang="ru-RU" dirty="0">
              <a:solidFill>
                <a:schemeClr val="tx1"/>
              </a:solidFill>
            </a:endParaRPr>
          </a:p>
        </p:txBody>
      </p:sp>
      <p:cxnSp>
        <p:nvCxnSpPr>
          <p:cNvPr id="50" name="Прямая со стрелкой 49"/>
          <p:cNvCxnSpPr/>
          <p:nvPr/>
        </p:nvCxnSpPr>
        <p:spPr>
          <a:xfrm flipV="1">
            <a:off x="756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179512" y="908720"/>
            <a:ext cx="8712488" cy="830997"/>
          </a:xfrm>
          <a:prstGeom prst="rect">
            <a:avLst/>
          </a:prstGeom>
        </p:spPr>
        <p:txBody>
          <a:bodyPr wrap="square">
            <a:spAutoFit/>
          </a:bodyPr>
          <a:lstStyle/>
          <a:p>
            <a:r>
              <a:rPr lang="ru-RU" sz="2400" dirty="0" smtClean="0"/>
              <a:t>Быстрая сортировка</a:t>
            </a:r>
            <a:r>
              <a:rPr lang="en-US" sz="2400" dirty="0" smtClean="0"/>
              <a:t>: </a:t>
            </a:r>
            <a:r>
              <a:rPr lang="ru-RU" sz="2400" dirty="0" smtClean="0"/>
              <a:t>ищем элемент </a:t>
            </a:r>
            <a:r>
              <a:rPr lang="ru-RU" sz="2400" u="sng" dirty="0" smtClean="0"/>
              <a:t>меньший</a:t>
            </a:r>
            <a:r>
              <a:rPr lang="ru-RU" sz="2400" dirty="0" smtClean="0"/>
              <a:t> или равный 								опорному	</a:t>
            </a:r>
            <a:r>
              <a:rPr lang="en-US" sz="2400" dirty="0" smtClean="0"/>
              <a:t>c</a:t>
            </a:r>
            <a:r>
              <a:rPr lang="ru-RU" sz="2400" dirty="0" smtClean="0"/>
              <a:t> </a:t>
            </a:r>
            <a:r>
              <a:rPr lang="ru-RU" sz="2400" u="sng" dirty="0" smtClean="0"/>
              <a:t>правой</a:t>
            </a:r>
            <a:r>
              <a:rPr lang="ru-RU" sz="2400" dirty="0" smtClean="0"/>
              <a:t> </a:t>
            </a:r>
            <a:r>
              <a:rPr lang="ru-RU" sz="2400" dirty="0" smtClean="0"/>
              <a:t>стороны</a:t>
            </a:r>
            <a:r>
              <a:rPr lang="ru-RU" sz="2400" dirty="0" smtClean="0"/>
              <a:t> </a:t>
            </a:r>
            <a:r>
              <a:rPr lang="ru-RU" sz="2400" dirty="0" smtClean="0"/>
              <a:t>массива</a:t>
            </a:r>
          </a:p>
        </p:txBody>
      </p:sp>
      <p:sp>
        <p:nvSpPr>
          <p:cNvPr id="53" name="Прямоугольник 52"/>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54" name="Прямоугольник 53"/>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sp>
        <p:nvSpPr>
          <p:cNvPr id="44" name="Дуга 43"/>
          <p:cNvSpPr/>
          <p:nvPr/>
        </p:nvSpPr>
        <p:spPr>
          <a:xfrm flipV="1">
            <a:off x="4788000" y="5847681"/>
            <a:ext cx="3528000" cy="360033"/>
          </a:xfrm>
          <a:prstGeom prst="arc">
            <a:avLst>
              <a:gd name="adj1" fmla="val 10813819"/>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1166357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7596024" y="4437168"/>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18</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540024" y="2133168"/>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sp>
        <p:nvSpPr>
          <p:cNvPr id="36" name="Прямоугольник 35"/>
          <p:cNvSpPr/>
          <p:nvPr/>
        </p:nvSpPr>
        <p:spPr>
          <a:xfrm>
            <a:off x="179512" y="908720"/>
            <a:ext cx="8712488" cy="830997"/>
          </a:xfrm>
          <a:prstGeom prst="rect">
            <a:avLst/>
          </a:prstGeom>
        </p:spPr>
        <p:txBody>
          <a:bodyPr wrap="square">
            <a:spAutoFit/>
          </a:bodyPr>
          <a:lstStyle/>
          <a:p>
            <a:r>
              <a:rPr lang="ru-RU" sz="2400" dirty="0" smtClean="0"/>
              <a:t>Быстрая сортировка</a:t>
            </a:r>
            <a:r>
              <a:rPr lang="en-US" sz="2400" dirty="0" smtClean="0"/>
              <a:t>: </a:t>
            </a:r>
            <a:r>
              <a:rPr lang="ru-RU" sz="2400" dirty="0" smtClean="0"/>
              <a:t>ищем элемент </a:t>
            </a:r>
            <a:r>
              <a:rPr lang="ru-RU" sz="2400" u="sng" dirty="0" smtClean="0"/>
              <a:t>меньший</a:t>
            </a:r>
            <a:r>
              <a:rPr lang="ru-RU" sz="2400" dirty="0" smtClean="0"/>
              <a:t> или равный 								опорному	</a:t>
            </a:r>
            <a:r>
              <a:rPr lang="ru-RU" sz="2400" dirty="0" smtClean="0"/>
              <a:t>с </a:t>
            </a:r>
            <a:r>
              <a:rPr lang="ru-RU" sz="2400" u="sng" dirty="0" smtClean="0"/>
              <a:t>правой</a:t>
            </a:r>
            <a:r>
              <a:rPr lang="ru-RU" sz="2400" dirty="0" smtClean="0"/>
              <a:t> </a:t>
            </a:r>
            <a:r>
              <a:rPr lang="ru-RU" sz="2400" dirty="0" smtClean="0"/>
              <a:t>стороны </a:t>
            </a:r>
            <a:r>
              <a:rPr lang="ru-RU" sz="2400" dirty="0" smtClean="0"/>
              <a:t>массива</a:t>
            </a:r>
          </a:p>
        </p:txBody>
      </p:sp>
      <p:cxnSp>
        <p:nvCxnSpPr>
          <p:cNvPr id="39" name="Прямая со стрелкой 38"/>
          <p:cNvCxnSpPr/>
          <p:nvPr/>
        </p:nvCxnSpPr>
        <p:spPr>
          <a:xfrm flipV="1">
            <a:off x="7811643"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756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4" name="Прямоугольник 33"/>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grpSp>
        <p:nvGrpSpPr>
          <p:cNvPr id="2" name="Группа 1"/>
          <p:cNvGrpSpPr/>
          <p:nvPr/>
        </p:nvGrpSpPr>
        <p:grpSpPr>
          <a:xfrm>
            <a:off x="4788000" y="5733256"/>
            <a:ext cx="3023643" cy="474458"/>
            <a:chOff x="4788000" y="5733256"/>
            <a:chExt cx="3528000" cy="474458"/>
          </a:xfrm>
        </p:grpSpPr>
        <p:sp>
          <p:nvSpPr>
            <p:cNvPr id="32" name="Прямоугольник 31"/>
            <p:cNvSpPr/>
            <p:nvPr/>
          </p:nvSpPr>
          <p:spPr>
            <a:xfrm>
              <a:off x="4788000" y="5733256"/>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a:t>
              </a:r>
              <a:r>
                <a:rPr lang="en-US" sz="2400" dirty="0" smtClean="0">
                  <a:solidFill>
                    <a:schemeClr val="tx1"/>
                  </a:solidFill>
                </a:rPr>
                <a:t>=   ?</a:t>
              </a:r>
              <a:endParaRPr lang="ru-RU" dirty="0">
                <a:solidFill>
                  <a:schemeClr val="tx1"/>
                </a:solidFill>
              </a:endParaRPr>
            </a:p>
          </p:txBody>
        </p:sp>
        <p:sp>
          <p:nvSpPr>
            <p:cNvPr id="35" name="Дуга 34"/>
            <p:cNvSpPr/>
            <p:nvPr/>
          </p:nvSpPr>
          <p:spPr>
            <a:xfrm flipV="1">
              <a:off x="4788000" y="5847681"/>
              <a:ext cx="3528000" cy="360033"/>
            </a:xfrm>
            <a:prstGeom prst="arc">
              <a:avLst>
                <a:gd name="adj1" fmla="val 10813819"/>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cxnSp>
        <p:nvCxnSpPr>
          <p:cNvPr id="37" name="Прямая со стрелкой 36"/>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468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7596024" y="4437168"/>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19</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540024" y="2133168"/>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39" name="Прямая со стрелкой 38"/>
          <p:cNvCxnSpPr/>
          <p:nvPr/>
        </p:nvCxnSpPr>
        <p:spPr>
          <a:xfrm flipH="1" flipV="1">
            <a:off x="756475"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7812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179512" y="908720"/>
            <a:ext cx="8712488" cy="830997"/>
          </a:xfrm>
          <a:prstGeom prst="rect">
            <a:avLst/>
          </a:prstGeom>
        </p:spPr>
        <p:txBody>
          <a:bodyPr wrap="square">
            <a:spAutoFit/>
          </a:bodyPr>
          <a:lstStyle/>
          <a:p>
            <a:r>
              <a:rPr lang="ru-RU" sz="2400" dirty="0" smtClean="0"/>
              <a:t>Быстрая сортировка</a:t>
            </a:r>
            <a:r>
              <a:rPr lang="en-US" sz="2400" dirty="0" smtClean="0"/>
              <a:t>: </a:t>
            </a:r>
            <a:r>
              <a:rPr lang="ru-RU" sz="2400" dirty="0" smtClean="0"/>
              <a:t>ищем элемент </a:t>
            </a:r>
            <a:r>
              <a:rPr lang="ru-RU" sz="2400" u="sng" dirty="0" smtClean="0"/>
              <a:t>больший</a:t>
            </a:r>
            <a:r>
              <a:rPr lang="ru-RU" sz="2400" dirty="0" smtClean="0"/>
              <a:t> или равный</a:t>
            </a:r>
            <a:br>
              <a:rPr lang="ru-RU" sz="2400" dirty="0" smtClean="0"/>
            </a:br>
            <a:r>
              <a:rPr lang="ru-RU" sz="2400" dirty="0" smtClean="0"/>
              <a:t>						опорному	</a:t>
            </a:r>
            <a:r>
              <a:rPr lang="ru-RU" sz="2400" dirty="0" smtClean="0"/>
              <a:t>с </a:t>
            </a:r>
            <a:r>
              <a:rPr lang="ru-RU" sz="2400" u="sng" dirty="0" smtClean="0"/>
              <a:t>левой</a:t>
            </a:r>
            <a:r>
              <a:rPr lang="ru-RU" sz="2400" dirty="0" smtClean="0"/>
              <a:t> </a:t>
            </a:r>
            <a:r>
              <a:rPr lang="ru-RU" sz="2400" dirty="0" smtClean="0"/>
              <a:t>стороны </a:t>
            </a:r>
            <a:r>
              <a:rPr lang="ru-RU" sz="2400" dirty="0" smtClean="0"/>
              <a:t>массива</a:t>
            </a:r>
          </a:p>
        </p:txBody>
      </p:sp>
      <p:sp>
        <p:nvSpPr>
          <p:cNvPr id="34" name="Прямоугольник 33"/>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5" name="Прямоугольник 34"/>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grpSp>
        <p:nvGrpSpPr>
          <p:cNvPr id="2" name="Группа 1"/>
          <p:cNvGrpSpPr/>
          <p:nvPr/>
        </p:nvGrpSpPr>
        <p:grpSpPr>
          <a:xfrm>
            <a:off x="756475" y="5741630"/>
            <a:ext cx="4031525" cy="474458"/>
            <a:chOff x="1260000" y="5741630"/>
            <a:chExt cx="3528000" cy="474458"/>
          </a:xfrm>
        </p:grpSpPr>
        <p:sp>
          <p:nvSpPr>
            <p:cNvPr id="32" name="Прямоугольник 31"/>
            <p:cNvSpPr/>
            <p:nvPr/>
          </p:nvSpPr>
          <p:spPr>
            <a:xfrm>
              <a:off x="1260000" y="5741630"/>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a:t>
              </a:r>
              <a:r>
                <a:rPr lang="en-US" sz="2400" dirty="0" smtClean="0">
                  <a:solidFill>
                    <a:schemeClr val="tx1"/>
                  </a:solidFill>
                </a:rPr>
                <a:t>=   ?</a:t>
              </a:r>
              <a:endParaRPr lang="ru-RU" dirty="0">
                <a:solidFill>
                  <a:schemeClr val="tx1"/>
                </a:solidFill>
              </a:endParaRPr>
            </a:p>
          </p:txBody>
        </p:sp>
        <p:sp>
          <p:nvSpPr>
            <p:cNvPr id="36" name="Дуга 35"/>
            <p:cNvSpPr/>
            <p:nvPr/>
          </p:nvSpPr>
          <p:spPr>
            <a:xfrm flipV="1">
              <a:off x="1260000" y="5856055"/>
              <a:ext cx="3528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cxnSp>
        <p:nvCxnSpPr>
          <p:cNvPr id="37" name="Прямая со стрелкой 36"/>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636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75520" y="2997128"/>
            <a:ext cx="8640960" cy="1800493"/>
          </a:xfrm>
          <a:prstGeom prst="rect">
            <a:avLst/>
          </a:prstGeom>
          <a:noFill/>
        </p:spPr>
        <p:txBody>
          <a:bodyPr wrap="square" rtlCol="0">
            <a:spAutoFit/>
          </a:bodyPr>
          <a:lstStyle/>
          <a:p>
            <a:pPr>
              <a:spcBef>
                <a:spcPts val="600"/>
              </a:spcBef>
            </a:pPr>
            <a:r>
              <a:rPr lang="ru-RU" sz="2400" b="1" i="1" dirty="0" smtClean="0">
                <a:solidFill>
                  <a:schemeClr val="bg1">
                    <a:lumMod val="50000"/>
                  </a:schemeClr>
                </a:solidFill>
              </a:rPr>
              <a:t>Например</a:t>
            </a:r>
          </a:p>
          <a:p>
            <a:pPr marL="342900" indent="-342900">
              <a:spcBef>
                <a:spcPts val="600"/>
              </a:spcBef>
              <a:buFont typeface="Arial" panose="020B0604020202020204" pitchFamily="34" charset="0"/>
              <a:buChar char="•"/>
            </a:pPr>
            <a:r>
              <a:rPr lang="ru-RU" sz="2400" dirty="0" smtClean="0"/>
              <a:t>Факториал</a:t>
            </a:r>
            <a:endParaRPr lang="en-US" sz="2400" dirty="0" smtClean="0"/>
          </a:p>
          <a:p>
            <a:pPr marL="342900" indent="-342900">
              <a:spcBef>
                <a:spcPts val="600"/>
              </a:spcBef>
              <a:buFont typeface="Arial" panose="020B0604020202020204" pitchFamily="34" charset="0"/>
              <a:buChar char="•"/>
            </a:pPr>
            <a:endParaRPr lang="en-US" sz="2400" dirty="0"/>
          </a:p>
          <a:p>
            <a:pPr marL="342900" indent="-342900">
              <a:spcBef>
                <a:spcPts val="600"/>
              </a:spcBef>
              <a:buFont typeface="Arial" panose="020B0604020202020204" pitchFamily="34" charset="0"/>
              <a:buChar char="•"/>
            </a:pPr>
            <a:r>
              <a:rPr lang="ru-RU" sz="2400" dirty="0" smtClean="0"/>
              <a:t>Ряд чисел Фибоначчи</a:t>
            </a:r>
            <a:endParaRPr lang="en-US" sz="2400" dirty="0" smtClean="0"/>
          </a:p>
        </p:txBody>
      </p:sp>
      <p:sp>
        <p:nvSpPr>
          <p:cNvPr id="5" name="Заголовок 4"/>
          <p:cNvSpPr>
            <a:spLocks noGrp="1"/>
          </p:cNvSpPr>
          <p:nvPr>
            <p:ph type="title"/>
          </p:nvPr>
        </p:nvSpPr>
        <p:spPr>
          <a:xfrm>
            <a:off x="251520" y="0"/>
            <a:ext cx="7543800" cy="838140"/>
          </a:xfrm>
        </p:spPr>
        <p:txBody>
          <a:bodyPr/>
          <a:lstStyle/>
          <a:p>
            <a:r>
              <a:rPr lang="ru-RU" altLang="ru-RU" b="1" dirty="0" smtClean="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a:t>
            </a:fld>
            <a:endParaRPr lang="en-US"/>
          </a:p>
        </p:txBody>
      </p:sp>
      <p:sp>
        <p:nvSpPr>
          <p:cNvPr id="6" name="TextBox 5"/>
          <p:cNvSpPr txBox="1"/>
          <p:nvPr/>
        </p:nvSpPr>
        <p:spPr>
          <a:xfrm>
            <a:off x="324000" y="1845000"/>
            <a:ext cx="8640960" cy="1246495"/>
          </a:xfrm>
          <a:prstGeom prst="rect">
            <a:avLst/>
          </a:prstGeom>
          <a:noFill/>
        </p:spPr>
        <p:txBody>
          <a:bodyPr wrap="square" rtlCol="0">
            <a:spAutoFit/>
          </a:bodyPr>
          <a:lstStyle/>
          <a:p>
            <a:r>
              <a:rPr lang="ru-RU" sz="2200" dirty="0" smtClean="0">
                <a:solidFill>
                  <a:schemeClr val="bg1">
                    <a:lumMod val="50000"/>
                  </a:schemeClr>
                </a:solidFill>
              </a:rPr>
              <a:t>В математике</a:t>
            </a:r>
          </a:p>
          <a:p>
            <a:pPr>
              <a:spcBef>
                <a:spcPts val="600"/>
              </a:spcBef>
            </a:pPr>
            <a:r>
              <a:rPr lang="ru-RU" sz="2400" b="1" i="1" dirty="0" smtClean="0"/>
              <a:t>Рекурсивная функция </a:t>
            </a:r>
            <a:r>
              <a:rPr lang="ru-RU" sz="2400" dirty="0" smtClean="0"/>
              <a:t>- функция, </a:t>
            </a:r>
            <a:r>
              <a:rPr lang="ru-RU" sz="2400" dirty="0"/>
              <a:t>которая определена через </a:t>
            </a:r>
            <a:r>
              <a:rPr lang="ru-RU" sz="2400" dirty="0" smtClean="0"/>
              <a:t>понятие самой </a:t>
            </a:r>
            <a:r>
              <a:rPr lang="ru-RU" sz="2400" dirty="0"/>
              <a:t>этой </a:t>
            </a:r>
            <a:r>
              <a:rPr lang="ru-RU" sz="2400" dirty="0" smtClean="0"/>
              <a:t>функции.</a:t>
            </a:r>
            <a:endParaRPr lang="ru-RU" sz="2400" dirty="0"/>
          </a:p>
        </p:txBody>
      </p:sp>
      <p:sp>
        <p:nvSpPr>
          <p:cNvPr id="13" name="TextBox 12"/>
          <p:cNvSpPr txBox="1"/>
          <p:nvPr/>
        </p:nvSpPr>
        <p:spPr>
          <a:xfrm>
            <a:off x="4716000" y="261000"/>
            <a:ext cx="4248496" cy="1107996"/>
          </a:xfrm>
          <a:prstGeom prst="rect">
            <a:avLst/>
          </a:prstGeom>
          <a:noFill/>
        </p:spPr>
        <p:txBody>
          <a:bodyPr wrap="square" rtlCol="0">
            <a:spAutoFit/>
          </a:bodyPr>
          <a:lstStyle/>
          <a:p>
            <a:r>
              <a:rPr lang="ru-RU" sz="2200" dirty="0" smtClean="0">
                <a:solidFill>
                  <a:schemeClr val="bg1">
                    <a:lumMod val="65000"/>
                  </a:schemeClr>
                </a:solidFill>
              </a:rPr>
              <a:t>* Чтобы понять рекурсию, нужно</a:t>
            </a:r>
            <a:r>
              <a:rPr lang="en-US" sz="2200" dirty="0" smtClean="0">
                <a:solidFill>
                  <a:schemeClr val="bg1">
                    <a:lumMod val="65000"/>
                  </a:schemeClr>
                </a:solidFill>
              </a:rPr>
              <a:t/>
            </a:r>
            <a:br>
              <a:rPr lang="en-US" sz="2200" dirty="0" smtClean="0">
                <a:solidFill>
                  <a:schemeClr val="bg1">
                    <a:lumMod val="65000"/>
                  </a:schemeClr>
                </a:solidFill>
              </a:rPr>
            </a:br>
            <a:r>
              <a:rPr lang="en-US" sz="2200" dirty="0" smtClean="0">
                <a:solidFill>
                  <a:schemeClr val="bg1">
                    <a:lumMod val="65000"/>
                  </a:schemeClr>
                </a:solidFill>
              </a:rPr>
              <a:t>  </a:t>
            </a:r>
            <a:r>
              <a:rPr lang="ru-RU" sz="2200" dirty="0" smtClean="0">
                <a:solidFill>
                  <a:schemeClr val="bg1">
                    <a:lumMod val="65000"/>
                  </a:schemeClr>
                </a:solidFill>
              </a:rPr>
              <a:t> сначала понять рекурсию</a:t>
            </a:r>
          </a:p>
          <a:p>
            <a:pPr algn="r"/>
            <a:r>
              <a:rPr lang="ru-RU" sz="2200" dirty="0" smtClean="0">
                <a:solidFill>
                  <a:schemeClr val="bg1">
                    <a:lumMod val="65000"/>
                  </a:schemeClr>
                </a:solidFill>
              </a:rPr>
              <a:t>(народный фольклор)</a:t>
            </a:r>
            <a:endParaRPr lang="ru-RU" sz="2200" dirty="0">
              <a:solidFill>
                <a:schemeClr val="bg1">
                  <a:lumMod val="65000"/>
                </a:schemeClr>
              </a:solidFill>
            </a:endParaRPr>
          </a:p>
        </p:txBody>
      </p:sp>
      <p:sp>
        <p:nvSpPr>
          <p:cNvPr id="8" name="Прямоугольник 7"/>
          <p:cNvSpPr/>
          <p:nvPr/>
        </p:nvSpPr>
        <p:spPr>
          <a:xfrm>
            <a:off x="4644480" y="4005240"/>
            <a:ext cx="2736304" cy="1200329"/>
          </a:xfrm>
          <a:prstGeom prst="rect">
            <a:avLst/>
          </a:prstGeom>
        </p:spPr>
        <p:txBody>
          <a:bodyPr wrap="square">
            <a:spAutoFit/>
          </a:bodyPr>
          <a:lstStyle/>
          <a:p>
            <a:pPr lvl="0">
              <a:spcBef>
                <a:spcPts val="600"/>
              </a:spcBef>
            </a:pPr>
            <a:r>
              <a:rPr lang="en-US" sz="2400" dirty="0">
                <a:solidFill>
                  <a:prstClr val="black"/>
                </a:solidFill>
              </a:rPr>
              <a:t>F(1) = 0</a:t>
            </a:r>
            <a:br>
              <a:rPr lang="en-US" sz="2400" dirty="0">
                <a:solidFill>
                  <a:prstClr val="black"/>
                </a:solidFill>
              </a:rPr>
            </a:br>
            <a:r>
              <a:rPr lang="en-US" sz="2400" dirty="0">
                <a:solidFill>
                  <a:prstClr val="black"/>
                </a:solidFill>
              </a:rPr>
              <a:t>F(2) = 1</a:t>
            </a:r>
            <a:br>
              <a:rPr lang="en-US" sz="2400" dirty="0">
                <a:solidFill>
                  <a:prstClr val="black"/>
                </a:solidFill>
              </a:rPr>
            </a:br>
            <a:r>
              <a:rPr lang="en-US" sz="2400" dirty="0">
                <a:solidFill>
                  <a:prstClr val="black"/>
                </a:solidFill>
              </a:rPr>
              <a:t>F(n) = F(n-1) + F(n-2)</a:t>
            </a:r>
            <a:endParaRPr lang="ru-RU" sz="2400" dirty="0">
              <a:solidFill>
                <a:prstClr val="black"/>
              </a:solidFill>
            </a:endParaRPr>
          </a:p>
        </p:txBody>
      </p:sp>
      <p:sp>
        <p:nvSpPr>
          <p:cNvPr id="11" name="Прямоугольник 10"/>
          <p:cNvSpPr/>
          <p:nvPr/>
        </p:nvSpPr>
        <p:spPr>
          <a:xfrm>
            <a:off x="4644480" y="3069136"/>
            <a:ext cx="4572000" cy="907941"/>
          </a:xfrm>
          <a:prstGeom prst="rect">
            <a:avLst/>
          </a:prstGeom>
        </p:spPr>
        <p:txBody>
          <a:bodyPr>
            <a:spAutoFit/>
          </a:bodyPr>
          <a:lstStyle/>
          <a:p>
            <a:pPr lvl="0">
              <a:spcBef>
                <a:spcPts val="600"/>
              </a:spcBef>
            </a:pPr>
            <a:r>
              <a:rPr lang="en-US" sz="2400" dirty="0" smtClean="0">
                <a:solidFill>
                  <a:prstClr val="black"/>
                </a:solidFill>
              </a:rPr>
              <a:t>factorial(0) </a:t>
            </a:r>
            <a:r>
              <a:rPr lang="en-US" sz="2400" dirty="0">
                <a:solidFill>
                  <a:prstClr val="black"/>
                </a:solidFill>
              </a:rPr>
              <a:t>= 1</a:t>
            </a:r>
          </a:p>
          <a:p>
            <a:pPr lvl="0">
              <a:spcBef>
                <a:spcPts val="600"/>
              </a:spcBef>
            </a:pPr>
            <a:r>
              <a:rPr lang="en-US" sz="2400" dirty="0">
                <a:solidFill>
                  <a:prstClr val="black"/>
                </a:solidFill>
              </a:rPr>
              <a:t>factorial(n) = n * factorial(n-1)</a:t>
            </a:r>
            <a:endParaRPr lang="ru-RU" sz="2400" dirty="0">
              <a:solidFill>
                <a:prstClr val="black"/>
              </a:solidFill>
            </a:endParaRPr>
          </a:p>
        </p:txBody>
      </p:sp>
      <p:sp>
        <p:nvSpPr>
          <p:cNvPr id="9" name="Нижний колонтитул 8"/>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10" name="Дата 9"/>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342900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7596024" y="4437168"/>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20</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540024" y="2133168"/>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50" name="Прямая со стрелкой 49"/>
          <p:cNvCxnSpPr/>
          <p:nvPr/>
        </p:nvCxnSpPr>
        <p:spPr>
          <a:xfrm flipV="1">
            <a:off x="7812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4" name="Прямоугольник 33"/>
          <p:cNvSpPr/>
          <p:nvPr/>
        </p:nvSpPr>
        <p:spPr>
          <a:xfrm>
            <a:off x="251520" y="1124744"/>
            <a:ext cx="7992888" cy="461665"/>
          </a:xfrm>
          <a:prstGeom prst="rect">
            <a:avLst/>
          </a:prstGeom>
        </p:spPr>
        <p:txBody>
          <a:bodyPr wrap="square">
            <a:spAutoFit/>
          </a:bodyPr>
          <a:lstStyle/>
          <a:p>
            <a:r>
              <a:rPr lang="ru-RU" sz="2400" dirty="0" smtClean="0"/>
              <a:t>Быстрая сортировка: перестановка</a:t>
            </a:r>
          </a:p>
        </p:txBody>
      </p:sp>
      <p:cxnSp>
        <p:nvCxnSpPr>
          <p:cNvPr id="35" name="Прямая со стрелкой 34"/>
          <p:cNvCxnSpPr/>
          <p:nvPr/>
        </p:nvCxnSpPr>
        <p:spPr>
          <a:xfrm flipV="1">
            <a:off x="756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7" name="Прямоугольник 36"/>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cxnSp>
        <p:nvCxnSpPr>
          <p:cNvPr id="27" name="Прямая соединительная линия 26"/>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cxnSp>
        <p:nvCxnSpPr>
          <p:cNvPr id="38" name="Прямая со стрелкой 37"/>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21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grpId="0" nodeType="withEffect">
                                  <p:stCondLst>
                                    <p:cond delay="0"/>
                                  </p:stCondLst>
                                  <p:childTnLst>
                                    <p:animMotion origin="layout" path="M 1.11111E-6 -2.96296E-6 L 0.20677 -0.07801 C 0.25017 -0.0956 0.3151 -0.10486 0.38246 -0.10486 C 0.45955 -0.10486 0.52135 -0.0956 0.56476 -0.07801 L 0.7717 -2.96296E-6 " pathEditMode="relative" rAng="0" ptsTypes="AAAAA">
                                      <p:cBhvr>
                                        <p:cTn id="6" dur="2000" fill="hold"/>
                                        <p:tgtEl>
                                          <p:spTgt spid="23"/>
                                        </p:tgtEl>
                                        <p:attrNameLst>
                                          <p:attrName>ppt_x</p:attrName>
                                          <p:attrName>ppt_y</p:attrName>
                                        </p:attrNameLst>
                                      </p:cBhvr>
                                      <p:rCtr x="38576" y="-5255"/>
                                    </p:animMotion>
                                  </p:childTnLst>
                                </p:cTn>
                              </p:par>
                              <p:par>
                                <p:cTn id="7" presetID="37" presetClass="path" presetSubtype="0" accel="50000" decel="50000" fill="hold" grpId="0" nodeType="withEffect">
                                  <p:stCondLst>
                                    <p:cond delay="0"/>
                                  </p:stCondLst>
                                  <p:childTnLst>
                                    <p:animMotion origin="layout" path="M -2.77778E-7 1.48148E-6 L -0.20694 0.04004 C -0.25035 0.04907 -0.31528 0.05393 -0.38264 0.05393 C -0.4599 0.05393 -0.52153 0.04907 -0.56493 0.04004 L -0.7717 1.48148E-6 " pathEditMode="relative" rAng="0" ptsTypes="AAAAA">
                                      <p:cBhvr>
                                        <p:cTn id="8" dur="2000" fill="hold"/>
                                        <p:tgtEl>
                                          <p:spTgt spid="29"/>
                                        </p:tgtEl>
                                        <p:attrNameLst>
                                          <p:attrName>ppt_x</p:attrName>
                                          <p:attrName>ppt_y</p:attrName>
                                        </p:attrNameLst>
                                      </p:cBhvr>
                                      <p:rCtr x="-38594" y="2685"/>
                                    </p:animMotion>
                                  </p:childTnLst>
                                </p:cTn>
                              </p:par>
                            </p:childTnLst>
                          </p:cTn>
                        </p:par>
                        <p:par>
                          <p:cTn id="9" fill="hold">
                            <p:stCondLst>
                              <p:cond delay="2000"/>
                            </p:stCondLst>
                            <p:childTnLst>
                              <p:par>
                                <p:cTn id="10" presetID="37" presetClass="path" presetSubtype="0" accel="50000" decel="50000" fill="hold" nodeType="afterEffect">
                                  <p:stCondLst>
                                    <p:cond delay="0"/>
                                  </p:stCondLst>
                                  <p:childTnLst>
                                    <p:animMotion origin="layout" path="M -2.77778E-7 1.48148E-6 L -0.01476 0.01921 C -0.01788 0.02361 -0.02257 0.02616 -0.02743 0.02616 C -0.03281 0.02616 -0.03733 0.02361 -0.04045 0.01921 L -0.05503 1.48148E-6 " pathEditMode="relative" rAng="0" ptsTypes="AAAAA">
                                      <p:cBhvr>
                                        <p:cTn id="11" dur="2000" fill="hold"/>
                                        <p:tgtEl>
                                          <p:spTgt spid="50"/>
                                        </p:tgtEl>
                                        <p:attrNameLst>
                                          <p:attrName>ppt_x</p:attrName>
                                          <p:attrName>ppt_y</p:attrName>
                                        </p:attrNameLst>
                                      </p:cBhvr>
                                      <p:rCtr x="-2760" y="1296"/>
                                    </p:animMotion>
                                  </p:childTnLst>
                                </p:cTn>
                              </p:par>
                              <p:par>
                                <p:cTn id="12" presetID="37" presetClass="path" presetSubtype="0" accel="50000" decel="50000" fill="hold" nodeType="withEffect">
                                  <p:stCondLst>
                                    <p:cond delay="0"/>
                                  </p:stCondLst>
                                  <p:childTnLst>
                                    <p:animMotion origin="layout" path="M 1.11111E-6 -1.11111E-6 L 0.01458 0.01991 C 0.01771 0.02477 0.02239 0.02732 0.02708 0.02732 C 0.03281 0.02732 0.03698 0.02477 0.04028 0.01991 L 0.05521 -1.11111E-6 " pathEditMode="relative" rAng="0" ptsTypes="AAAAA">
                                      <p:cBhvr>
                                        <p:cTn id="13" dur="2000" fill="hold"/>
                                        <p:tgtEl>
                                          <p:spTgt spid="35"/>
                                        </p:tgtEl>
                                        <p:attrNameLst>
                                          <p:attrName>ppt_x</p:attrName>
                                          <p:attrName>ppt_y</p:attrName>
                                        </p:attrNameLst>
                                      </p:cBhvr>
                                      <p:rCtr x="2760" y="13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21</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39" name="Прямая со стрелкой 38"/>
          <p:cNvCxnSpPr/>
          <p:nvPr/>
        </p:nvCxnSpPr>
        <p:spPr>
          <a:xfrm flipV="1">
            <a:off x="7307703"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1260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179512" y="908720"/>
            <a:ext cx="8712488" cy="830997"/>
          </a:xfrm>
          <a:prstGeom prst="rect">
            <a:avLst/>
          </a:prstGeom>
        </p:spPr>
        <p:txBody>
          <a:bodyPr wrap="square">
            <a:spAutoFit/>
          </a:bodyPr>
          <a:lstStyle/>
          <a:p>
            <a:r>
              <a:rPr lang="ru-RU" sz="2400" dirty="0" smtClean="0"/>
              <a:t>Быстрая сортировка</a:t>
            </a:r>
            <a:r>
              <a:rPr lang="en-US" sz="2400" dirty="0" smtClean="0"/>
              <a:t>: </a:t>
            </a:r>
            <a:r>
              <a:rPr lang="ru-RU" sz="2400" dirty="0" smtClean="0"/>
              <a:t>ищем элемент </a:t>
            </a:r>
            <a:r>
              <a:rPr lang="ru-RU" sz="2400" u="sng" dirty="0" smtClean="0"/>
              <a:t>меньший</a:t>
            </a:r>
            <a:r>
              <a:rPr lang="ru-RU" sz="2400" dirty="0" smtClean="0"/>
              <a:t> или равный 								опорному	</a:t>
            </a:r>
            <a:r>
              <a:rPr lang="ru-RU" sz="2400" dirty="0" smtClean="0"/>
              <a:t>с </a:t>
            </a:r>
            <a:r>
              <a:rPr lang="ru-RU" sz="2400" u="sng" dirty="0" smtClean="0"/>
              <a:t>правой</a:t>
            </a:r>
            <a:r>
              <a:rPr lang="ru-RU" sz="2400" dirty="0" smtClean="0"/>
              <a:t> </a:t>
            </a:r>
            <a:r>
              <a:rPr lang="ru-RU" sz="2400" dirty="0" smtClean="0"/>
              <a:t>стороны </a:t>
            </a:r>
            <a:r>
              <a:rPr lang="ru-RU" sz="2400" dirty="0" smtClean="0"/>
              <a:t>массива</a:t>
            </a:r>
          </a:p>
        </p:txBody>
      </p:sp>
      <p:sp>
        <p:nvSpPr>
          <p:cNvPr id="34" name="Прямоугольник 33"/>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5" name="Прямоугольник 34"/>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grpSp>
        <p:nvGrpSpPr>
          <p:cNvPr id="32" name="Группа 31"/>
          <p:cNvGrpSpPr/>
          <p:nvPr/>
        </p:nvGrpSpPr>
        <p:grpSpPr>
          <a:xfrm flipH="1">
            <a:off x="4788000" y="5741630"/>
            <a:ext cx="2519703" cy="474458"/>
            <a:chOff x="1260000" y="5741630"/>
            <a:chExt cx="3528000" cy="474458"/>
          </a:xfrm>
        </p:grpSpPr>
        <p:sp>
          <p:nvSpPr>
            <p:cNvPr id="36" name="Прямоугольник 35"/>
            <p:cNvSpPr/>
            <p:nvPr/>
          </p:nvSpPr>
          <p:spPr>
            <a:xfrm>
              <a:off x="1260000" y="5741630"/>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a:t>
              </a:r>
              <a:r>
                <a:rPr lang="en-US" sz="2400" dirty="0" smtClean="0">
                  <a:solidFill>
                    <a:schemeClr val="tx1"/>
                  </a:solidFill>
                </a:rPr>
                <a:t>=   ?</a:t>
              </a:r>
              <a:endParaRPr lang="ru-RU" dirty="0">
                <a:solidFill>
                  <a:schemeClr val="tx1"/>
                </a:solidFill>
              </a:endParaRPr>
            </a:p>
          </p:txBody>
        </p:sp>
        <p:sp>
          <p:nvSpPr>
            <p:cNvPr id="37" name="Дуга 36"/>
            <p:cNvSpPr/>
            <p:nvPr/>
          </p:nvSpPr>
          <p:spPr>
            <a:xfrm flipV="1">
              <a:off x="1260000" y="5856055"/>
              <a:ext cx="3528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cxnSp>
        <p:nvCxnSpPr>
          <p:cNvPr id="40" name="Прямая со стрелкой 39"/>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624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22</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39" name="Прямая со стрелкой 38"/>
          <p:cNvCxnSpPr/>
          <p:nvPr/>
        </p:nvCxnSpPr>
        <p:spPr>
          <a:xfrm flipV="1">
            <a:off x="6803762"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1260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179512" y="908720"/>
            <a:ext cx="8712488" cy="830997"/>
          </a:xfrm>
          <a:prstGeom prst="rect">
            <a:avLst/>
          </a:prstGeom>
        </p:spPr>
        <p:txBody>
          <a:bodyPr wrap="square">
            <a:spAutoFit/>
          </a:bodyPr>
          <a:lstStyle/>
          <a:p>
            <a:r>
              <a:rPr lang="ru-RU" sz="2400" dirty="0" smtClean="0"/>
              <a:t>Быстрая сортировка</a:t>
            </a:r>
            <a:r>
              <a:rPr lang="en-US" sz="2400" dirty="0" smtClean="0"/>
              <a:t>: </a:t>
            </a:r>
            <a:r>
              <a:rPr lang="ru-RU" sz="2400" dirty="0" smtClean="0"/>
              <a:t>ищем элемент </a:t>
            </a:r>
            <a:r>
              <a:rPr lang="ru-RU" sz="2400" u="sng" dirty="0" smtClean="0"/>
              <a:t>меньший</a:t>
            </a:r>
            <a:r>
              <a:rPr lang="ru-RU" sz="2400" dirty="0" smtClean="0"/>
              <a:t> или равный 								опорному	</a:t>
            </a:r>
            <a:r>
              <a:rPr lang="ru-RU" sz="2400" dirty="0" smtClean="0"/>
              <a:t>с </a:t>
            </a:r>
            <a:r>
              <a:rPr lang="ru-RU" sz="2400" u="sng" dirty="0" smtClean="0"/>
              <a:t>правой</a:t>
            </a:r>
            <a:r>
              <a:rPr lang="ru-RU" sz="2400" dirty="0" smtClean="0"/>
              <a:t> </a:t>
            </a:r>
            <a:r>
              <a:rPr lang="ru-RU" sz="2400" dirty="0" smtClean="0"/>
              <a:t>стороны </a:t>
            </a:r>
            <a:r>
              <a:rPr lang="ru-RU" sz="2400" dirty="0" smtClean="0"/>
              <a:t>массива</a:t>
            </a:r>
          </a:p>
        </p:txBody>
      </p:sp>
      <p:sp>
        <p:nvSpPr>
          <p:cNvPr id="34" name="Прямоугольник 33"/>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5" name="Прямоугольник 34"/>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grpSp>
        <p:nvGrpSpPr>
          <p:cNvPr id="32" name="Группа 31"/>
          <p:cNvGrpSpPr/>
          <p:nvPr/>
        </p:nvGrpSpPr>
        <p:grpSpPr>
          <a:xfrm flipH="1">
            <a:off x="4788000" y="5741630"/>
            <a:ext cx="2015762" cy="474458"/>
            <a:chOff x="1260000" y="5741630"/>
            <a:chExt cx="3528000" cy="474458"/>
          </a:xfrm>
        </p:grpSpPr>
        <p:sp>
          <p:nvSpPr>
            <p:cNvPr id="36" name="Прямоугольник 35"/>
            <p:cNvSpPr/>
            <p:nvPr/>
          </p:nvSpPr>
          <p:spPr>
            <a:xfrm>
              <a:off x="1260000" y="5741630"/>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a:t>
              </a:r>
              <a:r>
                <a:rPr lang="en-US" sz="2400" dirty="0" smtClean="0">
                  <a:solidFill>
                    <a:schemeClr val="tx1"/>
                  </a:solidFill>
                </a:rPr>
                <a:t>=   ?</a:t>
              </a:r>
              <a:endParaRPr lang="ru-RU" dirty="0">
                <a:solidFill>
                  <a:schemeClr val="tx1"/>
                </a:solidFill>
              </a:endParaRPr>
            </a:p>
          </p:txBody>
        </p:sp>
        <p:sp>
          <p:nvSpPr>
            <p:cNvPr id="37" name="Дуга 36"/>
            <p:cNvSpPr/>
            <p:nvPr/>
          </p:nvSpPr>
          <p:spPr>
            <a:xfrm flipV="1">
              <a:off x="1260000" y="5856055"/>
              <a:ext cx="3528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cxnSp>
        <p:nvCxnSpPr>
          <p:cNvPr id="40" name="Прямая со стрелкой 39"/>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6719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23</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39" name="Прямая со стрелкой 38"/>
          <p:cNvCxnSpPr/>
          <p:nvPr/>
        </p:nvCxnSpPr>
        <p:spPr>
          <a:xfrm flipV="1">
            <a:off x="6299822"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1260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179512" y="908720"/>
            <a:ext cx="8712488" cy="830997"/>
          </a:xfrm>
          <a:prstGeom prst="rect">
            <a:avLst/>
          </a:prstGeom>
        </p:spPr>
        <p:txBody>
          <a:bodyPr wrap="square">
            <a:spAutoFit/>
          </a:bodyPr>
          <a:lstStyle/>
          <a:p>
            <a:r>
              <a:rPr lang="ru-RU" sz="2400" dirty="0" smtClean="0"/>
              <a:t>Быстрая сортировка</a:t>
            </a:r>
            <a:r>
              <a:rPr lang="en-US" sz="2400" dirty="0" smtClean="0"/>
              <a:t>: </a:t>
            </a:r>
            <a:r>
              <a:rPr lang="ru-RU" sz="2400" dirty="0" smtClean="0"/>
              <a:t>ищем элемент </a:t>
            </a:r>
            <a:r>
              <a:rPr lang="ru-RU" sz="2400" u="sng" dirty="0" smtClean="0"/>
              <a:t>меньший</a:t>
            </a:r>
            <a:r>
              <a:rPr lang="ru-RU" sz="2400" dirty="0" smtClean="0"/>
              <a:t> или равный 								опорному	</a:t>
            </a:r>
            <a:r>
              <a:rPr lang="ru-RU" sz="2400" dirty="0" smtClean="0"/>
              <a:t>с </a:t>
            </a:r>
            <a:r>
              <a:rPr lang="ru-RU" sz="2400" u="sng" dirty="0" smtClean="0"/>
              <a:t>правой</a:t>
            </a:r>
            <a:r>
              <a:rPr lang="ru-RU" sz="2400" dirty="0" smtClean="0"/>
              <a:t> </a:t>
            </a:r>
            <a:r>
              <a:rPr lang="ru-RU" sz="2400" dirty="0" smtClean="0"/>
              <a:t>стороны </a:t>
            </a:r>
            <a:r>
              <a:rPr lang="ru-RU" sz="2400" dirty="0" smtClean="0"/>
              <a:t>массива</a:t>
            </a:r>
          </a:p>
        </p:txBody>
      </p:sp>
      <p:sp>
        <p:nvSpPr>
          <p:cNvPr id="34" name="Прямоугольник 33"/>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5" name="Прямоугольник 34"/>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grpSp>
        <p:nvGrpSpPr>
          <p:cNvPr id="32" name="Группа 31"/>
          <p:cNvGrpSpPr/>
          <p:nvPr/>
        </p:nvGrpSpPr>
        <p:grpSpPr>
          <a:xfrm flipH="1">
            <a:off x="4788000" y="5741630"/>
            <a:ext cx="1511822" cy="474458"/>
            <a:chOff x="1260000" y="5741630"/>
            <a:chExt cx="3528000" cy="474458"/>
          </a:xfrm>
        </p:grpSpPr>
        <p:sp>
          <p:nvSpPr>
            <p:cNvPr id="36" name="Прямоугольник 35"/>
            <p:cNvSpPr/>
            <p:nvPr/>
          </p:nvSpPr>
          <p:spPr>
            <a:xfrm>
              <a:off x="1260000" y="5741630"/>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a:t>
              </a:r>
              <a:r>
                <a:rPr lang="en-US" sz="2400" dirty="0" smtClean="0">
                  <a:solidFill>
                    <a:schemeClr val="tx1"/>
                  </a:solidFill>
                </a:rPr>
                <a:t>=   ?</a:t>
              </a:r>
              <a:endParaRPr lang="ru-RU" dirty="0">
                <a:solidFill>
                  <a:schemeClr val="tx1"/>
                </a:solidFill>
              </a:endParaRPr>
            </a:p>
          </p:txBody>
        </p:sp>
        <p:sp>
          <p:nvSpPr>
            <p:cNvPr id="37" name="Дуга 36"/>
            <p:cNvSpPr/>
            <p:nvPr/>
          </p:nvSpPr>
          <p:spPr>
            <a:xfrm flipV="1">
              <a:off x="1260000" y="5856055"/>
              <a:ext cx="3528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cxnSp>
        <p:nvCxnSpPr>
          <p:cNvPr id="40" name="Прямая со стрелкой 39"/>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738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24</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39" name="Прямая со стрелкой 38"/>
          <p:cNvCxnSpPr/>
          <p:nvPr/>
        </p:nvCxnSpPr>
        <p:spPr>
          <a:xfrm flipH="1" flipV="1">
            <a:off x="1260416"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6300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4" name="Прямоугольник 33"/>
          <p:cNvSpPr/>
          <p:nvPr/>
        </p:nvSpPr>
        <p:spPr>
          <a:xfrm>
            <a:off x="179512" y="908720"/>
            <a:ext cx="8712488" cy="830997"/>
          </a:xfrm>
          <a:prstGeom prst="rect">
            <a:avLst/>
          </a:prstGeom>
        </p:spPr>
        <p:txBody>
          <a:bodyPr wrap="square">
            <a:spAutoFit/>
          </a:bodyPr>
          <a:lstStyle/>
          <a:p>
            <a:r>
              <a:rPr lang="ru-RU" sz="2400" dirty="0" smtClean="0"/>
              <a:t>Быстрая сортировка</a:t>
            </a:r>
            <a:r>
              <a:rPr lang="en-US" sz="2400" dirty="0" smtClean="0"/>
              <a:t>: </a:t>
            </a:r>
            <a:r>
              <a:rPr lang="ru-RU" sz="2400" dirty="0" smtClean="0"/>
              <a:t>ищем элемент </a:t>
            </a:r>
            <a:r>
              <a:rPr lang="ru-RU" sz="2400" u="sng" dirty="0" smtClean="0"/>
              <a:t>больший</a:t>
            </a:r>
            <a:r>
              <a:rPr lang="ru-RU" sz="2400" dirty="0" smtClean="0"/>
              <a:t> или равный</a:t>
            </a:r>
            <a:br>
              <a:rPr lang="ru-RU" sz="2400" dirty="0" smtClean="0"/>
            </a:br>
            <a:r>
              <a:rPr lang="ru-RU" sz="2400" dirty="0" smtClean="0"/>
              <a:t>						опорному	</a:t>
            </a:r>
            <a:r>
              <a:rPr lang="ru-RU" sz="2400" dirty="0" smtClean="0"/>
              <a:t>с </a:t>
            </a:r>
            <a:r>
              <a:rPr lang="ru-RU" sz="2400" u="sng" dirty="0" smtClean="0"/>
              <a:t>левой</a:t>
            </a:r>
            <a:r>
              <a:rPr lang="ru-RU" sz="2400" dirty="0" smtClean="0"/>
              <a:t> </a:t>
            </a:r>
            <a:r>
              <a:rPr lang="ru-RU" sz="2400" dirty="0" smtClean="0"/>
              <a:t>стороны </a:t>
            </a:r>
            <a:r>
              <a:rPr lang="ru-RU" sz="2400" dirty="0" smtClean="0"/>
              <a:t>массива</a:t>
            </a:r>
          </a:p>
        </p:txBody>
      </p:sp>
      <p:sp>
        <p:nvSpPr>
          <p:cNvPr id="35" name="Прямоугольник 34"/>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6" name="Прямоугольник 35"/>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grpSp>
        <p:nvGrpSpPr>
          <p:cNvPr id="32" name="Группа 31"/>
          <p:cNvGrpSpPr/>
          <p:nvPr/>
        </p:nvGrpSpPr>
        <p:grpSpPr>
          <a:xfrm>
            <a:off x="1260416" y="5741630"/>
            <a:ext cx="3527584" cy="474458"/>
            <a:chOff x="1260000" y="5741630"/>
            <a:chExt cx="3528000" cy="474458"/>
          </a:xfrm>
        </p:grpSpPr>
        <p:sp>
          <p:nvSpPr>
            <p:cNvPr id="33" name="Прямоугольник 32"/>
            <p:cNvSpPr/>
            <p:nvPr/>
          </p:nvSpPr>
          <p:spPr>
            <a:xfrm>
              <a:off x="1260000" y="5741630"/>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a:t>
              </a:r>
              <a:r>
                <a:rPr lang="en-US" sz="2400" dirty="0" smtClean="0">
                  <a:solidFill>
                    <a:schemeClr val="tx1"/>
                  </a:solidFill>
                </a:rPr>
                <a:t>=   ?</a:t>
              </a:r>
              <a:endParaRPr lang="ru-RU" dirty="0">
                <a:solidFill>
                  <a:schemeClr val="tx1"/>
                </a:solidFill>
              </a:endParaRPr>
            </a:p>
          </p:txBody>
        </p:sp>
        <p:sp>
          <p:nvSpPr>
            <p:cNvPr id="37" name="Дуга 36"/>
            <p:cNvSpPr/>
            <p:nvPr/>
          </p:nvSpPr>
          <p:spPr>
            <a:xfrm flipV="1">
              <a:off x="1260000" y="5856055"/>
              <a:ext cx="3528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cxnSp>
        <p:nvCxnSpPr>
          <p:cNvPr id="40" name="Прямая со стрелкой 39"/>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637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6084024" y="5157168"/>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25</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1044024" y="2349168"/>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50" name="Прямая со стрелкой 49"/>
          <p:cNvCxnSpPr/>
          <p:nvPr/>
        </p:nvCxnSpPr>
        <p:spPr>
          <a:xfrm flipV="1">
            <a:off x="6300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251520" y="1124744"/>
            <a:ext cx="7992888" cy="461665"/>
          </a:xfrm>
          <a:prstGeom prst="rect">
            <a:avLst/>
          </a:prstGeom>
        </p:spPr>
        <p:txBody>
          <a:bodyPr wrap="square">
            <a:spAutoFit/>
          </a:bodyPr>
          <a:lstStyle/>
          <a:p>
            <a:r>
              <a:rPr lang="ru-RU" sz="2400" dirty="0" smtClean="0"/>
              <a:t>Быстрая сортировка: </a:t>
            </a:r>
            <a:r>
              <a:rPr lang="ru-RU" sz="2400" dirty="0"/>
              <a:t>перестановка</a:t>
            </a:r>
            <a:endParaRPr lang="ru-RU" sz="2400" dirty="0" smtClean="0"/>
          </a:p>
        </p:txBody>
      </p:sp>
      <p:cxnSp>
        <p:nvCxnSpPr>
          <p:cNvPr id="35" name="Прямая со стрелкой 34"/>
          <p:cNvCxnSpPr/>
          <p:nvPr/>
        </p:nvCxnSpPr>
        <p:spPr>
          <a:xfrm flipV="1">
            <a:off x="1260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7" name="Прямоугольник 36"/>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cxnSp>
        <p:nvCxnSpPr>
          <p:cNvPr id="27" name="Прямая соединительная линия 26"/>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cxnSp>
        <p:nvCxnSpPr>
          <p:cNvPr id="40" name="Прямая со стрелкой 39"/>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31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grpId="0" nodeType="withEffect">
                                  <p:stCondLst>
                                    <p:cond delay="0"/>
                                  </p:stCondLst>
                                  <p:childTnLst>
                                    <p:animMotion origin="layout" path="M 2.77778E-6 -3.7037E-6 L 0.14757 -0.03495 C 0.1783 -0.04282 0.22482 -0.04722 0.27309 -0.04722 C 0.32795 -0.04722 0.37205 -0.04282 0.40295 -0.03495 L 0.55069 -3.7037E-6 " pathEditMode="relative" rAng="0" ptsTypes="AAAAA">
                                      <p:cBhvr>
                                        <p:cTn id="6" dur="2000" fill="hold"/>
                                        <p:tgtEl>
                                          <p:spTgt spid="22"/>
                                        </p:tgtEl>
                                        <p:attrNameLst>
                                          <p:attrName>ppt_x</p:attrName>
                                          <p:attrName>ppt_y</p:attrName>
                                        </p:attrNameLst>
                                      </p:cBhvr>
                                      <p:rCtr x="27535" y="-2361"/>
                                    </p:animMotion>
                                  </p:childTnLst>
                                </p:cTn>
                              </p:par>
                              <p:par>
                                <p:cTn id="7" presetID="37" presetClass="path" presetSubtype="0" accel="50000" decel="50000" fill="hold" grpId="0" nodeType="withEffect">
                                  <p:stCondLst>
                                    <p:cond delay="0"/>
                                  </p:stCondLst>
                                  <p:childTnLst>
                                    <p:animMotion origin="layout" path="M 1.11111E-6 -4.81481E-6 L -0.14774 0.04005 C -0.17882 0.04908 -0.22517 0.05394 -0.27326 0.05394 C -0.32847 0.05394 -0.3724 0.04908 -0.40347 0.04005 L -0.55104 -4.81481E-6 " pathEditMode="relative" rAng="0" ptsTypes="AAAAA">
                                      <p:cBhvr>
                                        <p:cTn id="8" dur="2000" fill="hold"/>
                                        <p:tgtEl>
                                          <p:spTgt spid="26"/>
                                        </p:tgtEl>
                                        <p:attrNameLst>
                                          <p:attrName>ppt_x</p:attrName>
                                          <p:attrName>ppt_y</p:attrName>
                                        </p:attrNameLst>
                                      </p:cBhvr>
                                      <p:rCtr x="-27552" y="2685"/>
                                    </p:animMotion>
                                  </p:childTnLst>
                                </p:cTn>
                              </p:par>
                            </p:childTnLst>
                          </p:cTn>
                        </p:par>
                        <p:par>
                          <p:cTn id="9" fill="hold">
                            <p:stCondLst>
                              <p:cond delay="2000"/>
                            </p:stCondLst>
                            <p:childTnLst>
                              <p:par>
                                <p:cTn id="10" presetID="37" presetClass="path" presetSubtype="0" accel="50000" decel="50000" fill="hold" nodeType="afterEffect">
                                  <p:stCondLst>
                                    <p:cond delay="0"/>
                                  </p:stCondLst>
                                  <p:childTnLst>
                                    <p:animMotion origin="layout" path="M -2.5E-6 1.48148E-6 L -0.01493 0.01921 C -0.01805 0.02361 -0.02257 0.02616 -0.02743 0.02616 C -0.03298 0.02616 -0.03732 0.02361 -0.04045 0.01921 L -0.05521 1.48148E-6 " pathEditMode="relative" rAng="0" ptsTypes="AAAAA">
                                      <p:cBhvr>
                                        <p:cTn id="11" dur="2000" fill="hold"/>
                                        <p:tgtEl>
                                          <p:spTgt spid="50"/>
                                        </p:tgtEl>
                                        <p:attrNameLst>
                                          <p:attrName>ppt_x</p:attrName>
                                          <p:attrName>ppt_y</p:attrName>
                                        </p:attrNameLst>
                                      </p:cBhvr>
                                      <p:rCtr x="-2760" y="1296"/>
                                    </p:animMotion>
                                  </p:childTnLst>
                                </p:cTn>
                              </p:par>
                              <p:par>
                                <p:cTn id="12" presetID="37" presetClass="path" presetSubtype="0" accel="50000" decel="50000" fill="hold" nodeType="withEffect">
                                  <p:stCondLst>
                                    <p:cond delay="0"/>
                                  </p:stCondLst>
                                  <p:childTnLst>
                                    <p:animMotion origin="layout" path="M 2.77778E-6 1.48148E-6 L 0.01458 0.01805 C 0.01771 0.02222 0.02239 0.02454 0.02725 0.02454 C 0.03264 0.02454 0.03715 0.02222 0.04028 0.01805 L 0.05503 1.48148E-6 " pathEditMode="relative" rAng="0" ptsTypes="AAAAA">
                                      <p:cBhvr>
                                        <p:cTn id="13" dur="2000" fill="hold"/>
                                        <p:tgtEl>
                                          <p:spTgt spid="35"/>
                                        </p:tgtEl>
                                        <p:attrNameLst>
                                          <p:attrName>ppt_x</p:attrName>
                                          <p:attrName>ppt_y</p:attrName>
                                        </p:attrNameLst>
                                      </p:cBhvr>
                                      <p:rCtr x="2743" y="1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26</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39" name="Прямая со стрелкой 38"/>
          <p:cNvCxnSpPr/>
          <p:nvPr/>
        </p:nvCxnSpPr>
        <p:spPr>
          <a:xfrm flipV="1">
            <a:off x="5795881"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1764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179512" y="908720"/>
            <a:ext cx="8712488" cy="830997"/>
          </a:xfrm>
          <a:prstGeom prst="rect">
            <a:avLst/>
          </a:prstGeom>
        </p:spPr>
        <p:txBody>
          <a:bodyPr wrap="square">
            <a:spAutoFit/>
          </a:bodyPr>
          <a:lstStyle/>
          <a:p>
            <a:r>
              <a:rPr lang="ru-RU" sz="2400" dirty="0" smtClean="0"/>
              <a:t>Быстрая сортировка</a:t>
            </a:r>
            <a:r>
              <a:rPr lang="en-US" sz="2400" dirty="0" smtClean="0"/>
              <a:t>: </a:t>
            </a:r>
            <a:r>
              <a:rPr lang="ru-RU" sz="2400" dirty="0" smtClean="0"/>
              <a:t>ищем элемент </a:t>
            </a:r>
            <a:r>
              <a:rPr lang="ru-RU" sz="2400" u="sng" dirty="0" smtClean="0"/>
              <a:t>меньший</a:t>
            </a:r>
            <a:r>
              <a:rPr lang="ru-RU" sz="2400" dirty="0" smtClean="0"/>
              <a:t> или равный 								опорному	</a:t>
            </a:r>
            <a:r>
              <a:rPr lang="ru-RU" sz="2400" dirty="0" smtClean="0"/>
              <a:t>с </a:t>
            </a:r>
            <a:r>
              <a:rPr lang="ru-RU" sz="2400" u="sng" dirty="0" smtClean="0"/>
              <a:t>правой</a:t>
            </a:r>
            <a:r>
              <a:rPr lang="ru-RU" sz="2400" dirty="0" smtClean="0"/>
              <a:t> </a:t>
            </a:r>
            <a:r>
              <a:rPr lang="ru-RU" sz="2400" dirty="0" smtClean="0"/>
              <a:t>стороны </a:t>
            </a:r>
            <a:r>
              <a:rPr lang="ru-RU" sz="2400" dirty="0" smtClean="0"/>
              <a:t>массива</a:t>
            </a:r>
          </a:p>
        </p:txBody>
      </p:sp>
      <p:sp>
        <p:nvSpPr>
          <p:cNvPr id="34" name="Прямоугольник 33"/>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5" name="Прямоугольник 34"/>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grpSp>
        <p:nvGrpSpPr>
          <p:cNvPr id="32" name="Группа 31"/>
          <p:cNvGrpSpPr/>
          <p:nvPr/>
        </p:nvGrpSpPr>
        <p:grpSpPr>
          <a:xfrm flipH="1">
            <a:off x="4787999" y="5741630"/>
            <a:ext cx="1007881" cy="474458"/>
            <a:chOff x="1260000" y="5741630"/>
            <a:chExt cx="3528000" cy="474458"/>
          </a:xfrm>
        </p:grpSpPr>
        <p:sp>
          <p:nvSpPr>
            <p:cNvPr id="36" name="Прямоугольник 35"/>
            <p:cNvSpPr/>
            <p:nvPr/>
          </p:nvSpPr>
          <p:spPr>
            <a:xfrm>
              <a:off x="1260000" y="5741630"/>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a:t>
              </a:r>
              <a:r>
                <a:rPr lang="en-US" sz="2400" dirty="0" smtClean="0">
                  <a:solidFill>
                    <a:schemeClr val="tx1"/>
                  </a:solidFill>
                </a:rPr>
                <a:t>=   ?</a:t>
              </a:r>
              <a:endParaRPr lang="ru-RU" dirty="0">
                <a:solidFill>
                  <a:schemeClr val="tx1"/>
                </a:solidFill>
              </a:endParaRPr>
            </a:p>
          </p:txBody>
        </p:sp>
        <p:sp>
          <p:nvSpPr>
            <p:cNvPr id="37" name="Дуга 36"/>
            <p:cNvSpPr/>
            <p:nvPr/>
          </p:nvSpPr>
          <p:spPr>
            <a:xfrm flipV="1">
              <a:off x="1260000" y="5856055"/>
              <a:ext cx="3528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cxnSp>
        <p:nvCxnSpPr>
          <p:cNvPr id="40" name="Прямая со стрелкой 39"/>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4774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27</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39" name="Прямая со стрелкой 38"/>
          <p:cNvCxnSpPr/>
          <p:nvPr/>
        </p:nvCxnSpPr>
        <p:spPr>
          <a:xfrm flipH="1" flipV="1">
            <a:off x="1764357"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5796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4" name="Прямоугольник 33"/>
          <p:cNvSpPr/>
          <p:nvPr/>
        </p:nvSpPr>
        <p:spPr>
          <a:xfrm>
            <a:off x="179512" y="908720"/>
            <a:ext cx="8712488" cy="830997"/>
          </a:xfrm>
          <a:prstGeom prst="rect">
            <a:avLst/>
          </a:prstGeom>
        </p:spPr>
        <p:txBody>
          <a:bodyPr wrap="square">
            <a:spAutoFit/>
          </a:bodyPr>
          <a:lstStyle/>
          <a:p>
            <a:r>
              <a:rPr lang="ru-RU" sz="2400" dirty="0" smtClean="0"/>
              <a:t>Быстрая сортировка</a:t>
            </a:r>
            <a:r>
              <a:rPr lang="en-US" sz="2400" dirty="0" smtClean="0"/>
              <a:t>: </a:t>
            </a:r>
            <a:r>
              <a:rPr lang="ru-RU" sz="2400" dirty="0" smtClean="0"/>
              <a:t>ищем элемент </a:t>
            </a:r>
            <a:r>
              <a:rPr lang="ru-RU" sz="2400" u="sng" dirty="0" smtClean="0"/>
              <a:t>больший</a:t>
            </a:r>
            <a:r>
              <a:rPr lang="ru-RU" sz="2400" dirty="0" smtClean="0"/>
              <a:t> или равный</a:t>
            </a:r>
            <a:br>
              <a:rPr lang="ru-RU" sz="2400" dirty="0" smtClean="0"/>
            </a:br>
            <a:r>
              <a:rPr lang="ru-RU" sz="2400" dirty="0" smtClean="0"/>
              <a:t>						опорному	</a:t>
            </a:r>
            <a:r>
              <a:rPr lang="ru-RU" sz="2400" dirty="0" smtClean="0"/>
              <a:t>с </a:t>
            </a:r>
            <a:r>
              <a:rPr lang="ru-RU" sz="2400" u="sng" dirty="0" smtClean="0"/>
              <a:t>левой</a:t>
            </a:r>
            <a:r>
              <a:rPr lang="ru-RU" sz="2400" dirty="0" smtClean="0"/>
              <a:t> </a:t>
            </a:r>
            <a:r>
              <a:rPr lang="ru-RU" sz="2400" dirty="0" smtClean="0"/>
              <a:t>стороны </a:t>
            </a:r>
            <a:r>
              <a:rPr lang="ru-RU" sz="2400" dirty="0" smtClean="0"/>
              <a:t>массива</a:t>
            </a:r>
          </a:p>
        </p:txBody>
      </p:sp>
      <p:sp>
        <p:nvSpPr>
          <p:cNvPr id="33" name="Прямоугольник 32"/>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5" name="Прямоугольник 34"/>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grpSp>
        <p:nvGrpSpPr>
          <p:cNvPr id="32" name="Группа 31"/>
          <p:cNvGrpSpPr/>
          <p:nvPr/>
        </p:nvGrpSpPr>
        <p:grpSpPr>
          <a:xfrm>
            <a:off x="1764356" y="5741630"/>
            <a:ext cx="3023643" cy="474458"/>
            <a:chOff x="1260000" y="5741630"/>
            <a:chExt cx="3528000" cy="474458"/>
          </a:xfrm>
        </p:grpSpPr>
        <p:sp>
          <p:nvSpPr>
            <p:cNvPr id="36" name="Прямоугольник 35"/>
            <p:cNvSpPr/>
            <p:nvPr/>
          </p:nvSpPr>
          <p:spPr>
            <a:xfrm>
              <a:off x="1260000" y="5741630"/>
              <a:ext cx="352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a:t>
              </a:r>
              <a:r>
                <a:rPr lang="en-US" sz="2400" dirty="0" smtClean="0">
                  <a:solidFill>
                    <a:schemeClr val="tx1"/>
                  </a:solidFill>
                </a:rPr>
                <a:t>=   ?</a:t>
              </a:r>
              <a:endParaRPr lang="ru-RU" dirty="0">
                <a:solidFill>
                  <a:schemeClr val="tx1"/>
                </a:solidFill>
              </a:endParaRPr>
            </a:p>
          </p:txBody>
        </p:sp>
        <p:sp>
          <p:nvSpPr>
            <p:cNvPr id="37" name="Дуга 36"/>
            <p:cNvSpPr/>
            <p:nvPr/>
          </p:nvSpPr>
          <p:spPr>
            <a:xfrm flipV="1">
              <a:off x="1260000" y="5856055"/>
              <a:ext cx="3528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cxnSp>
        <p:nvCxnSpPr>
          <p:cNvPr id="40" name="Прямая со стрелкой 39"/>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579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28</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39" name="Прямая со стрелкой 38"/>
          <p:cNvCxnSpPr/>
          <p:nvPr/>
        </p:nvCxnSpPr>
        <p:spPr>
          <a:xfrm flipH="1" flipV="1">
            <a:off x="2268297"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p:cNvCxnSpPr/>
          <p:nvPr/>
        </p:nvCxnSpPr>
        <p:spPr>
          <a:xfrm flipV="1">
            <a:off x="5796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4" name="Прямоугольник 33"/>
          <p:cNvSpPr/>
          <p:nvPr/>
        </p:nvSpPr>
        <p:spPr>
          <a:xfrm>
            <a:off x="179512" y="908720"/>
            <a:ext cx="8712488" cy="830997"/>
          </a:xfrm>
          <a:prstGeom prst="rect">
            <a:avLst/>
          </a:prstGeom>
        </p:spPr>
        <p:txBody>
          <a:bodyPr wrap="square">
            <a:spAutoFit/>
          </a:bodyPr>
          <a:lstStyle/>
          <a:p>
            <a:r>
              <a:rPr lang="ru-RU" sz="2400" dirty="0" smtClean="0"/>
              <a:t>Быстрая сортировка</a:t>
            </a:r>
            <a:r>
              <a:rPr lang="en-US" sz="2400" dirty="0" smtClean="0"/>
              <a:t>: </a:t>
            </a:r>
            <a:r>
              <a:rPr lang="ru-RU" sz="2400" dirty="0" smtClean="0"/>
              <a:t>ищем элемент </a:t>
            </a:r>
            <a:r>
              <a:rPr lang="ru-RU" sz="2400" u="sng" dirty="0" smtClean="0"/>
              <a:t>больший</a:t>
            </a:r>
            <a:r>
              <a:rPr lang="ru-RU" sz="2400" dirty="0" smtClean="0"/>
              <a:t> или равный</a:t>
            </a:r>
            <a:br>
              <a:rPr lang="ru-RU" sz="2400" dirty="0" smtClean="0"/>
            </a:br>
            <a:r>
              <a:rPr lang="ru-RU" sz="2400" dirty="0" smtClean="0"/>
              <a:t>						опорному	</a:t>
            </a:r>
            <a:r>
              <a:rPr lang="ru-RU" sz="2400" dirty="0" smtClean="0"/>
              <a:t>с </a:t>
            </a:r>
            <a:r>
              <a:rPr lang="ru-RU" sz="2400" u="sng" dirty="0" smtClean="0"/>
              <a:t>левой</a:t>
            </a:r>
            <a:r>
              <a:rPr lang="ru-RU" sz="2400" dirty="0" smtClean="0"/>
              <a:t> </a:t>
            </a:r>
            <a:r>
              <a:rPr lang="ru-RU" sz="2400" dirty="0" smtClean="0"/>
              <a:t>стороны </a:t>
            </a:r>
            <a:r>
              <a:rPr lang="ru-RU" sz="2400" dirty="0" smtClean="0"/>
              <a:t>массива</a:t>
            </a:r>
          </a:p>
        </p:txBody>
      </p:sp>
      <p:sp>
        <p:nvSpPr>
          <p:cNvPr id="33" name="Прямоугольник 32"/>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5" name="Прямоугольник 34"/>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sp>
        <p:nvSpPr>
          <p:cNvPr id="36" name="Прямоугольник 35"/>
          <p:cNvSpPr/>
          <p:nvPr/>
        </p:nvSpPr>
        <p:spPr>
          <a:xfrm>
            <a:off x="2268296" y="5741630"/>
            <a:ext cx="2519703"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a:t>
            </a:r>
            <a:r>
              <a:rPr lang="en-US" sz="2400" dirty="0" smtClean="0">
                <a:solidFill>
                  <a:schemeClr val="tx1"/>
                </a:solidFill>
              </a:rPr>
              <a:t>=   ?</a:t>
            </a:r>
            <a:endParaRPr lang="ru-RU" dirty="0">
              <a:solidFill>
                <a:schemeClr val="tx1"/>
              </a:solidFill>
            </a:endParaRPr>
          </a:p>
        </p:txBody>
      </p:sp>
      <p:sp>
        <p:nvSpPr>
          <p:cNvPr id="37" name="Дуга 36"/>
          <p:cNvSpPr/>
          <p:nvPr/>
        </p:nvSpPr>
        <p:spPr>
          <a:xfrm flipV="1">
            <a:off x="2268296" y="5856055"/>
            <a:ext cx="2519703"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40" name="Прямая со стрелкой 39"/>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2033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5580024" y="4221168"/>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29</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50" name="Прямая со стрелкой 49"/>
          <p:cNvCxnSpPr/>
          <p:nvPr/>
        </p:nvCxnSpPr>
        <p:spPr>
          <a:xfrm flipV="1">
            <a:off x="5796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251520" y="1124744"/>
            <a:ext cx="7992888" cy="461665"/>
          </a:xfrm>
          <a:prstGeom prst="rect">
            <a:avLst/>
          </a:prstGeom>
        </p:spPr>
        <p:txBody>
          <a:bodyPr wrap="square">
            <a:spAutoFit/>
          </a:bodyPr>
          <a:lstStyle/>
          <a:p>
            <a:r>
              <a:rPr lang="ru-RU" sz="2400" dirty="0" smtClean="0"/>
              <a:t>Быстрая сортировка: </a:t>
            </a:r>
            <a:r>
              <a:rPr lang="ru-RU" sz="2400" dirty="0"/>
              <a:t>перестановка</a:t>
            </a:r>
            <a:endParaRPr lang="ru-RU" sz="2400" dirty="0" smtClean="0"/>
          </a:p>
        </p:txBody>
      </p:sp>
      <p:cxnSp>
        <p:nvCxnSpPr>
          <p:cNvPr id="35" name="Прямая со стрелкой 34"/>
          <p:cNvCxnSpPr/>
          <p:nvPr/>
        </p:nvCxnSpPr>
        <p:spPr>
          <a:xfrm flipV="1">
            <a:off x="2268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2052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7" name="Прямоугольник 36"/>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cxnSp>
        <p:nvCxnSpPr>
          <p:cNvPr id="27" name="Прямая соединительная линия 26"/>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cxnSp>
        <p:nvCxnSpPr>
          <p:cNvPr id="34" name="Прямая со стрелкой 33"/>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75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grpId="0" nodeType="withEffect">
                                  <p:stCondLst>
                                    <p:cond delay="0"/>
                                  </p:stCondLst>
                                  <p:childTnLst>
                                    <p:animMotion origin="layout" path="M -4.16667E-6 3.7037E-6 L -0.10364 0.04004 C -0.12534 0.04907 -0.15781 0.05393 -0.19132 0.05393 C -0.23003 0.05393 -0.26093 0.04907 -0.28246 0.04004 L -0.38576 3.7037E-6 " pathEditMode="relative" rAng="0" ptsTypes="AAAAA">
                                      <p:cBhvr>
                                        <p:cTn id="6" dur="2000" fill="hold"/>
                                        <p:tgtEl>
                                          <p:spTgt spid="30"/>
                                        </p:tgtEl>
                                        <p:attrNameLst>
                                          <p:attrName>ppt_x</p:attrName>
                                          <p:attrName>ppt_y</p:attrName>
                                        </p:attrNameLst>
                                      </p:cBhvr>
                                      <p:rCtr x="-19288" y="2685"/>
                                    </p:animMotion>
                                  </p:childTnLst>
                                </p:cTn>
                              </p:par>
                              <p:par>
                                <p:cTn id="7" presetID="37" presetClass="path" presetSubtype="0" accel="50000" decel="50000" fill="hold" grpId="0" nodeType="withEffect">
                                  <p:stCondLst>
                                    <p:cond delay="0"/>
                                  </p:stCondLst>
                                  <p:childTnLst>
                                    <p:animMotion origin="layout" path="M -2.77778E-7 2.22222E-6 L 0.1033 -0.03519 C 0.125 -0.04306 0.15747 -0.04722 0.19115 -0.04722 C 0.22969 -0.04722 0.26059 -0.04306 0.28229 -0.03519 L 0.38576 2.22222E-6 " pathEditMode="relative" rAng="0" ptsTypes="AAAAA">
                                      <p:cBhvr>
                                        <p:cTn id="8" dur="2000" fill="hold"/>
                                        <p:tgtEl>
                                          <p:spTgt spid="36"/>
                                        </p:tgtEl>
                                        <p:attrNameLst>
                                          <p:attrName>ppt_x</p:attrName>
                                          <p:attrName>ppt_y</p:attrName>
                                        </p:attrNameLst>
                                      </p:cBhvr>
                                      <p:rCtr x="19288" y="-2361"/>
                                    </p:animMotion>
                                  </p:childTnLst>
                                </p:cTn>
                              </p:par>
                            </p:childTnLst>
                          </p:cTn>
                        </p:par>
                        <p:par>
                          <p:cTn id="9" fill="hold">
                            <p:stCondLst>
                              <p:cond delay="2000"/>
                            </p:stCondLst>
                            <p:childTnLst>
                              <p:par>
                                <p:cTn id="10" presetID="37" presetClass="path" presetSubtype="0" accel="50000" decel="50000" fill="hold" nodeType="afterEffect">
                                  <p:stCondLst>
                                    <p:cond delay="0"/>
                                  </p:stCondLst>
                                  <p:childTnLst>
                                    <p:animMotion origin="layout" path="M -4.16667E-6 1.48148E-6 L -0.01475 0.02731 C -0.01788 0.03333 -0.02257 0.0368 -0.02743 0.0368 C -0.03281 0.0368 -0.03732 0.03333 -0.04045 0.02731 L -0.05503 1.48148E-6 " pathEditMode="relative" rAng="0" ptsTypes="AAAAA">
                                      <p:cBhvr>
                                        <p:cTn id="11" dur="2000" fill="hold"/>
                                        <p:tgtEl>
                                          <p:spTgt spid="50"/>
                                        </p:tgtEl>
                                        <p:attrNameLst>
                                          <p:attrName>ppt_x</p:attrName>
                                          <p:attrName>ppt_y</p:attrName>
                                        </p:attrNameLst>
                                      </p:cBhvr>
                                      <p:rCtr x="-2760" y="1829"/>
                                    </p:animMotion>
                                  </p:childTnLst>
                                </p:cTn>
                              </p:par>
                              <p:par>
                                <p:cTn id="12" presetID="37" presetClass="path" presetSubtype="0" accel="50000" decel="50000" fill="hold" nodeType="withEffect">
                                  <p:stCondLst>
                                    <p:cond delay="0"/>
                                  </p:stCondLst>
                                  <p:childTnLst>
                                    <p:animMotion origin="layout" path="M -2.77778E-7 1.48148E-6 L 0.01441 0.02708 C 0.01754 0.0331 0.02205 0.03657 0.02691 0.03657 C 0.03229 0.03657 0.03663 0.0331 0.03976 0.02708 L 0.05434 1.48148E-6 " pathEditMode="relative" rAng="0" ptsTypes="AAAAA">
                                      <p:cBhvr>
                                        <p:cTn id="13" dur="2000" fill="hold"/>
                                        <p:tgtEl>
                                          <p:spTgt spid="35"/>
                                        </p:tgtEl>
                                        <p:attrNameLst>
                                          <p:attrName>ppt_x</p:attrName>
                                          <p:attrName>ppt_y</p:attrName>
                                        </p:attrNameLst>
                                      </p:cBhvr>
                                      <p:rCtr x="2708" y="1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smtClean="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3</a:t>
            </a:fld>
            <a:endParaRPr lang="en-US"/>
          </a:p>
        </p:txBody>
      </p:sp>
      <p:sp>
        <p:nvSpPr>
          <p:cNvPr id="17" name="TextBox 16"/>
          <p:cNvSpPr txBox="1"/>
          <p:nvPr/>
        </p:nvSpPr>
        <p:spPr>
          <a:xfrm>
            <a:off x="252000" y="1413000"/>
            <a:ext cx="8640960" cy="3816429"/>
          </a:xfrm>
          <a:prstGeom prst="rect">
            <a:avLst/>
          </a:prstGeom>
          <a:noFill/>
        </p:spPr>
        <p:txBody>
          <a:bodyPr wrap="square" rtlCol="0">
            <a:spAutoFit/>
          </a:bodyPr>
          <a:lstStyle/>
          <a:p>
            <a:r>
              <a:rPr lang="ru-RU" sz="2200" dirty="0" smtClean="0">
                <a:solidFill>
                  <a:schemeClr val="bg1">
                    <a:lumMod val="50000"/>
                  </a:schemeClr>
                </a:solidFill>
              </a:rPr>
              <a:t>В языках программирования</a:t>
            </a:r>
          </a:p>
          <a:p>
            <a:pPr>
              <a:spcBef>
                <a:spcPts val="1200"/>
              </a:spcBef>
            </a:pPr>
            <a:r>
              <a:rPr lang="ru-RU" sz="2400" b="1" i="1" dirty="0" smtClean="0"/>
              <a:t>Рекурсивный алгоритм </a:t>
            </a:r>
            <a:r>
              <a:rPr lang="ru-RU" sz="2400" dirty="0" smtClean="0"/>
              <a:t>— </a:t>
            </a:r>
            <a:r>
              <a:rPr lang="ru-RU" sz="2400" dirty="0"/>
              <a:t>это такой способ организации обработки данных, при котором </a:t>
            </a:r>
            <a:r>
              <a:rPr lang="ru-RU" sz="2400" dirty="0" smtClean="0"/>
              <a:t>функция вызывает </a:t>
            </a:r>
            <a:r>
              <a:rPr lang="ru-RU" sz="2400" dirty="0"/>
              <a:t>сама себя непосредственно, либо с помощью других </a:t>
            </a:r>
            <a:r>
              <a:rPr lang="ru-RU" sz="2400" dirty="0" smtClean="0"/>
              <a:t>функций.</a:t>
            </a:r>
          </a:p>
          <a:p>
            <a:pPr>
              <a:spcBef>
                <a:spcPts val="1200"/>
              </a:spcBef>
            </a:pPr>
            <a:r>
              <a:rPr lang="ru-RU" sz="2400" dirty="0" smtClean="0">
                <a:solidFill>
                  <a:schemeClr val="bg1">
                    <a:lumMod val="65000"/>
                  </a:schemeClr>
                </a:solidFill>
              </a:rPr>
              <a:t>Сравните с</a:t>
            </a:r>
            <a:r>
              <a:rPr lang="en-US" sz="2400" dirty="0" smtClean="0">
                <a:solidFill>
                  <a:schemeClr val="bg1">
                    <a:lumMod val="65000"/>
                  </a:schemeClr>
                </a:solidFill>
              </a:rPr>
              <a:t>:</a:t>
            </a:r>
            <a:endParaRPr lang="ru-RU" sz="2400" dirty="0" smtClean="0">
              <a:solidFill>
                <a:schemeClr val="bg1">
                  <a:lumMod val="65000"/>
                </a:schemeClr>
              </a:solidFill>
            </a:endParaRPr>
          </a:p>
          <a:p>
            <a:pPr>
              <a:spcBef>
                <a:spcPts val="1200"/>
              </a:spcBef>
            </a:pPr>
            <a:r>
              <a:rPr lang="ru-RU" sz="2400" b="1" i="1" dirty="0" smtClean="0"/>
              <a:t>Итерационный</a:t>
            </a:r>
            <a:r>
              <a:rPr lang="ru-RU" sz="2400" dirty="0" smtClean="0"/>
              <a:t> </a:t>
            </a:r>
            <a:r>
              <a:rPr lang="ru-RU" sz="2400" b="1" i="1" dirty="0" smtClean="0"/>
              <a:t>алгоритм </a:t>
            </a:r>
            <a:r>
              <a:rPr lang="ru-RU" sz="2400" dirty="0" smtClean="0"/>
              <a:t>— </a:t>
            </a:r>
            <a:r>
              <a:rPr lang="ru-RU" sz="2400" dirty="0"/>
              <a:t>это способ организации обработки данных, при котором определенные действия повторяются многократно, не приводя при этом к рекурсивным вызовам функций</a:t>
            </a:r>
            <a:r>
              <a:rPr lang="ru-RU" sz="2400" dirty="0" smtClean="0"/>
              <a:t>.</a:t>
            </a:r>
            <a:endParaRPr lang="ru-RU" sz="2400" dirty="0"/>
          </a:p>
        </p:txBody>
      </p:sp>
      <p:sp>
        <p:nvSpPr>
          <p:cNvPr id="9" name="Нижний колонтитул 8"/>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10" name="Дата 9"/>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392851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2052000" y="4221000"/>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30</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50" name="Прямая со стрелкой 49"/>
          <p:cNvCxnSpPr/>
          <p:nvPr/>
        </p:nvCxnSpPr>
        <p:spPr>
          <a:xfrm flipV="1">
            <a:off x="5292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flipV="1">
            <a:off x="2772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5580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7" name="Прямоугольник 36"/>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27" name="Прямоугольник 26"/>
          <p:cNvSpPr/>
          <p:nvPr/>
        </p:nvSpPr>
        <p:spPr>
          <a:xfrm>
            <a:off x="179512" y="908720"/>
            <a:ext cx="8712488" cy="830997"/>
          </a:xfrm>
          <a:prstGeom prst="rect">
            <a:avLst/>
          </a:prstGeom>
        </p:spPr>
        <p:txBody>
          <a:bodyPr wrap="square">
            <a:spAutoFit/>
          </a:bodyPr>
          <a:lstStyle/>
          <a:p>
            <a:r>
              <a:rPr lang="ru-RU" sz="2400" dirty="0" smtClean="0"/>
              <a:t>Быстрая сортировка</a:t>
            </a:r>
            <a:r>
              <a:rPr lang="en-US" sz="2400" dirty="0" smtClean="0"/>
              <a:t>: </a:t>
            </a:r>
            <a:r>
              <a:rPr lang="ru-RU" sz="2400" dirty="0" smtClean="0"/>
              <a:t>ищем элемент </a:t>
            </a:r>
            <a:r>
              <a:rPr lang="ru-RU" sz="2400" u="sng" dirty="0" smtClean="0"/>
              <a:t>меньший</a:t>
            </a:r>
            <a:r>
              <a:rPr lang="ru-RU" sz="2400" dirty="0" smtClean="0"/>
              <a:t> или равный 								опорному	</a:t>
            </a:r>
            <a:r>
              <a:rPr lang="ru-RU" sz="2400" dirty="0" smtClean="0"/>
              <a:t>с </a:t>
            </a:r>
            <a:r>
              <a:rPr lang="ru-RU" sz="2400" u="sng" dirty="0" smtClean="0"/>
              <a:t>правой</a:t>
            </a:r>
            <a:r>
              <a:rPr lang="ru-RU" sz="2400" dirty="0" smtClean="0"/>
              <a:t> </a:t>
            </a:r>
            <a:r>
              <a:rPr lang="ru-RU" sz="2400" dirty="0" smtClean="0"/>
              <a:t>стороны </a:t>
            </a:r>
            <a:r>
              <a:rPr lang="ru-RU" sz="2400" dirty="0" smtClean="0"/>
              <a:t>массива</a:t>
            </a:r>
          </a:p>
        </p:txBody>
      </p:sp>
      <p:cxnSp>
        <p:nvCxnSpPr>
          <p:cNvPr id="38" name="Прямая со стрелкой 37"/>
          <p:cNvCxnSpPr/>
          <p:nvPr/>
        </p:nvCxnSpPr>
        <p:spPr>
          <a:xfrm flipH="1" flipV="1">
            <a:off x="5292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sp>
        <p:nvSpPr>
          <p:cNvPr id="41" name="Прямоугольник 40"/>
          <p:cNvSpPr/>
          <p:nvPr/>
        </p:nvSpPr>
        <p:spPr>
          <a:xfrm flipH="1">
            <a:off x="4388471" y="5570723"/>
            <a:ext cx="1296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a:t>
            </a:r>
            <a:r>
              <a:rPr lang="en-US" sz="2400" dirty="0" smtClean="0">
                <a:solidFill>
                  <a:schemeClr val="tx1"/>
                </a:solidFill>
              </a:rPr>
              <a:t>=   ?</a:t>
            </a:r>
            <a:endParaRPr lang="ru-RU" dirty="0">
              <a:solidFill>
                <a:schemeClr val="tx1"/>
              </a:solidFill>
            </a:endParaRPr>
          </a:p>
        </p:txBody>
      </p:sp>
      <p:sp>
        <p:nvSpPr>
          <p:cNvPr id="42" name="Дуга 41"/>
          <p:cNvSpPr/>
          <p:nvPr/>
        </p:nvSpPr>
        <p:spPr>
          <a:xfrm flipH="1" flipV="1">
            <a:off x="4788000" y="5856055"/>
            <a:ext cx="504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43" name="Прямая со стрелкой 42"/>
          <p:cNvCxnSpPr/>
          <p:nvPr/>
        </p:nvCxnSpPr>
        <p:spPr>
          <a:xfrm flipV="1">
            <a:off x="4788000" y="580500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1315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2052000" y="4221000"/>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31</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35" name="Прямая со стрелкой 34"/>
          <p:cNvCxnSpPr/>
          <p:nvPr/>
        </p:nvCxnSpPr>
        <p:spPr>
          <a:xfrm flipV="1">
            <a:off x="2772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5580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7" name="Прямоугольник 36"/>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27" name="Прямоугольник 26"/>
          <p:cNvSpPr/>
          <p:nvPr/>
        </p:nvSpPr>
        <p:spPr>
          <a:xfrm>
            <a:off x="179512" y="908720"/>
            <a:ext cx="8712488" cy="830997"/>
          </a:xfrm>
          <a:prstGeom prst="rect">
            <a:avLst/>
          </a:prstGeom>
        </p:spPr>
        <p:txBody>
          <a:bodyPr wrap="square">
            <a:spAutoFit/>
          </a:bodyPr>
          <a:lstStyle/>
          <a:p>
            <a:r>
              <a:rPr lang="ru-RU" sz="2400" dirty="0" smtClean="0"/>
              <a:t>Быстрая сортировка</a:t>
            </a:r>
            <a:r>
              <a:rPr lang="en-US" sz="2400" dirty="0" smtClean="0"/>
              <a:t>: </a:t>
            </a:r>
            <a:r>
              <a:rPr lang="ru-RU" sz="2400" dirty="0" smtClean="0"/>
              <a:t>ищем элемент </a:t>
            </a:r>
            <a:r>
              <a:rPr lang="ru-RU" sz="2400" u="sng" dirty="0" smtClean="0"/>
              <a:t>меньший</a:t>
            </a:r>
            <a:r>
              <a:rPr lang="ru-RU" sz="2400" dirty="0" smtClean="0"/>
              <a:t> или равный 								опорному	</a:t>
            </a:r>
            <a:r>
              <a:rPr lang="ru-RU" sz="2400" dirty="0" smtClean="0"/>
              <a:t>с </a:t>
            </a:r>
            <a:r>
              <a:rPr lang="ru-RU" sz="2400" u="sng" dirty="0" smtClean="0"/>
              <a:t>правой</a:t>
            </a:r>
            <a:r>
              <a:rPr lang="ru-RU" sz="2400" dirty="0" smtClean="0"/>
              <a:t> </a:t>
            </a:r>
            <a:r>
              <a:rPr lang="ru-RU" sz="2400" dirty="0" smtClean="0"/>
              <a:t>стороны </a:t>
            </a:r>
            <a:r>
              <a:rPr lang="ru-RU" sz="2400" dirty="0" smtClean="0"/>
              <a:t>массива</a:t>
            </a:r>
          </a:p>
        </p:txBody>
      </p:sp>
      <p:cxnSp>
        <p:nvCxnSpPr>
          <p:cNvPr id="38" name="Прямая со стрелкой 37"/>
          <p:cNvCxnSpPr/>
          <p:nvPr/>
        </p:nvCxnSpPr>
        <p:spPr>
          <a:xfrm flipH="1" flipV="1">
            <a:off x="4932000" y="5804744"/>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sp>
        <p:nvSpPr>
          <p:cNvPr id="41" name="Прямоугольник 40"/>
          <p:cNvSpPr/>
          <p:nvPr/>
        </p:nvSpPr>
        <p:spPr>
          <a:xfrm flipH="1">
            <a:off x="4920781" y="5919218"/>
            <a:ext cx="86399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a:t>
            </a:r>
            <a:r>
              <a:rPr lang="en-US" sz="2400" dirty="0" smtClean="0">
                <a:solidFill>
                  <a:schemeClr val="tx1"/>
                </a:solidFill>
              </a:rPr>
              <a:t>=   ?</a:t>
            </a:r>
            <a:endParaRPr lang="ru-RU" dirty="0">
              <a:solidFill>
                <a:schemeClr val="tx1"/>
              </a:solidFill>
            </a:endParaRPr>
          </a:p>
        </p:txBody>
      </p:sp>
      <p:sp>
        <p:nvSpPr>
          <p:cNvPr id="42" name="Дуга 41"/>
          <p:cNvSpPr/>
          <p:nvPr/>
        </p:nvSpPr>
        <p:spPr>
          <a:xfrm flipH="1" flipV="1">
            <a:off x="4644034" y="5856055"/>
            <a:ext cx="287966"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43" name="Прямая со стрелкой 42"/>
          <p:cNvCxnSpPr/>
          <p:nvPr/>
        </p:nvCxnSpPr>
        <p:spPr>
          <a:xfrm flipV="1">
            <a:off x="4644034" y="5804744"/>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4476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Дуга 42"/>
          <p:cNvSpPr/>
          <p:nvPr/>
        </p:nvSpPr>
        <p:spPr>
          <a:xfrm flipH="1" flipV="1">
            <a:off x="2771999" y="5856050"/>
            <a:ext cx="1872000" cy="38021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2052000" y="4221000"/>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32</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sp>
        <p:nvSpPr>
          <p:cNvPr id="36" name="Прямоугольник 35"/>
          <p:cNvSpPr/>
          <p:nvPr/>
        </p:nvSpPr>
        <p:spPr>
          <a:xfrm>
            <a:off x="5580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7" name="Прямоугольник 36"/>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3" name="Прямоугольник 32"/>
          <p:cNvSpPr/>
          <p:nvPr/>
        </p:nvSpPr>
        <p:spPr>
          <a:xfrm>
            <a:off x="179512" y="908720"/>
            <a:ext cx="8712488" cy="830997"/>
          </a:xfrm>
          <a:prstGeom prst="rect">
            <a:avLst/>
          </a:prstGeom>
        </p:spPr>
        <p:txBody>
          <a:bodyPr wrap="square">
            <a:spAutoFit/>
          </a:bodyPr>
          <a:lstStyle/>
          <a:p>
            <a:r>
              <a:rPr lang="ru-RU" sz="2400" dirty="0" smtClean="0"/>
              <a:t>Быстрая сортировка</a:t>
            </a:r>
            <a:r>
              <a:rPr lang="en-US" sz="2400" dirty="0" smtClean="0"/>
              <a:t>: </a:t>
            </a:r>
            <a:r>
              <a:rPr lang="ru-RU" sz="2400" dirty="0" smtClean="0"/>
              <a:t>ищем элемент </a:t>
            </a:r>
            <a:r>
              <a:rPr lang="ru-RU" sz="2400" u="sng" dirty="0" smtClean="0"/>
              <a:t>больший</a:t>
            </a:r>
            <a:r>
              <a:rPr lang="ru-RU" sz="2400" dirty="0" smtClean="0"/>
              <a:t> или равный</a:t>
            </a:r>
            <a:br>
              <a:rPr lang="ru-RU" sz="2400" dirty="0" smtClean="0"/>
            </a:br>
            <a:r>
              <a:rPr lang="ru-RU" sz="2400" dirty="0" smtClean="0"/>
              <a:t>						опорному	</a:t>
            </a:r>
            <a:r>
              <a:rPr lang="ru-RU" sz="2400" dirty="0" smtClean="0"/>
              <a:t>с </a:t>
            </a:r>
            <a:r>
              <a:rPr lang="ru-RU" sz="2400" u="sng" dirty="0" smtClean="0"/>
              <a:t>левой</a:t>
            </a:r>
            <a:r>
              <a:rPr lang="ru-RU" sz="2400" dirty="0" smtClean="0"/>
              <a:t> </a:t>
            </a:r>
            <a:r>
              <a:rPr lang="ru-RU" sz="2400" dirty="0" smtClean="0"/>
              <a:t>стороны </a:t>
            </a:r>
            <a:r>
              <a:rPr lang="ru-RU" sz="2400" dirty="0" smtClean="0"/>
              <a:t>массива</a:t>
            </a:r>
          </a:p>
        </p:txBody>
      </p:sp>
      <p:cxnSp>
        <p:nvCxnSpPr>
          <p:cNvPr id="40" name="Прямая соединительная линия 39"/>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cxnSp>
        <p:nvCxnSpPr>
          <p:cNvPr id="41" name="Прямая со стрелкой 40"/>
          <p:cNvCxnSpPr/>
          <p:nvPr/>
        </p:nvCxnSpPr>
        <p:spPr>
          <a:xfrm flipV="1">
            <a:off x="4644000" y="580472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p:nvPr/>
        </p:nvCxnSpPr>
        <p:spPr>
          <a:xfrm flipV="1">
            <a:off x="4932000" y="580472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p:cNvCxnSpPr>
            <a:stCxn id="43" idx="2"/>
          </p:cNvCxnSpPr>
          <p:nvPr/>
        </p:nvCxnSpPr>
        <p:spPr>
          <a:xfrm flipV="1">
            <a:off x="2771999" y="5805000"/>
            <a:ext cx="1" cy="241156"/>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45" name="Прямоугольник 44"/>
          <p:cNvSpPr/>
          <p:nvPr/>
        </p:nvSpPr>
        <p:spPr>
          <a:xfrm>
            <a:off x="2764639" y="5741630"/>
            <a:ext cx="202336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a:t>
            </a:r>
            <a:r>
              <a:rPr lang="en-US" sz="2400" dirty="0" smtClean="0">
                <a:solidFill>
                  <a:schemeClr val="tx1"/>
                </a:solidFill>
              </a:rPr>
              <a:t>=   ?</a:t>
            </a:r>
            <a:endParaRPr lang="ru-RU" dirty="0">
              <a:solidFill>
                <a:schemeClr val="tx1"/>
              </a:solidFill>
            </a:endParaRPr>
          </a:p>
        </p:txBody>
      </p:sp>
    </p:spTree>
    <p:extLst>
      <p:ext uri="{BB962C8B-B14F-4D97-AF65-F5344CB8AC3E}">
        <p14:creationId xmlns:p14="http://schemas.microsoft.com/office/powerpoint/2010/main" val="2089580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2052000" y="4221000"/>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33</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sp>
        <p:nvSpPr>
          <p:cNvPr id="36" name="Прямоугольник 35"/>
          <p:cNvSpPr/>
          <p:nvPr/>
        </p:nvSpPr>
        <p:spPr>
          <a:xfrm>
            <a:off x="5580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7" name="Прямоугольник 36"/>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3" name="Прямоугольник 32"/>
          <p:cNvSpPr/>
          <p:nvPr/>
        </p:nvSpPr>
        <p:spPr>
          <a:xfrm>
            <a:off x="179512" y="908720"/>
            <a:ext cx="8712488" cy="830997"/>
          </a:xfrm>
          <a:prstGeom prst="rect">
            <a:avLst/>
          </a:prstGeom>
        </p:spPr>
        <p:txBody>
          <a:bodyPr wrap="square">
            <a:spAutoFit/>
          </a:bodyPr>
          <a:lstStyle/>
          <a:p>
            <a:r>
              <a:rPr lang="ru-RU" sz="2400" dirty="0" smtClean="0"/>
              <a:t>Быстрая сортировка</a:t>
            </a:r>
            <a:r>
              <a:rPr lang="en-US" sz="2400" dirty="0" smtClean="0"/>
              <a:t>: </a:t>
            </a:r>
            <a:r>
              <a:rPr lang="ru-RU" sz="2400" dirty="0" smtClean="0"/>
              <a:t>ищем элемент </a:t>
            </a:r>
            <a:r>
              <a:rPr lang="ru-RU" sz="2400" u="sng" dirty="0" smtClean="0"/>
              <a:t>больший</a:t>
            </a:r>
            <a:r>
              <a:rPr lang="ru-RU" sz="2400" dirty="0" smtClean="0"/>
              <a:t> или равный</a:t>
            </a:r>
            <a:br>
              <a:rPr lang="ru-RU" sz="2400" dirty="0" smtClean="0"/>
            </a:br>
            <a:r>
              <a:rPr lang="ru-RU" sz="2400" dirty="0" smtClean="0"/>
              <a:t>						опорному	</a:t>
            </a:r>
            <a:r>
              <a:rPr lang="ru-RU" sz="2400" dirty="0" smtClean="0"/>
              <a:t>с </a:t>
            </a:r>
            <a:r>
              <a:rPr lang="ru-RU" sz="2400" u="sng" dirty="0" smtClean="0"/>
              <a:t>левой</a:t>
            </a:r>
            <a:r>
              <a:rPr lang="ru-RU" sz="2400" dirty="0" smtClean="0"/>
              <a:t> </a:t>
            </a:r>
            <a:r>
              <a:rPr lang="ru-RU" sz="2400" dirty="0" smtClean="0"/>
              <a:t>стороны </a:t>
            </a:r>
            <a:r>
              <a:rPr lang="ru-RU" sz="2400" dirty="0" smtClean="0"/>
              <a:t>массива</a:t>
            </a:r>
          </a:p>
        </p:txBody>
      </p:sp>
      <p:cxnSp>
        <p:nvCxnSpPr>
          <p:cNvPr id="40" name="Прямая соединительная линия 39"/>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cxnSp>
        <p:nvCxnSpPr>
          <p:cNvPr id="43" name="Прямая со стрелкой 42"/>
          <p:cNvCxnSpPr/>
          <p:nvPr/>
        </p:nvCxnSpPr>
        <p:spPr>
          <a:xfrm flipV="1">
            <a:off x="4932000" y="580472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p:nvPr/>
        </p:nvCxnSpPr>
        <p:spPr>
          <a:xfrm flipV="1">
            <a:off x="4644000" y="580472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1" name="Дуга 40"/>
          <p:cNvSpPr/>
          <p:nvPr/>
        </p:nvSpPr>
        <p:spPr>
          <a:xfrm flipH="1" flipV="1">
            <a:off x="3281357" y="5856050"/>
            <a:ext cx="1362642" cy="38021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44" name="Прямая со стрелкой 43"/>
          <p:cNvCxnSpPr>
            <a:stCxn id="41" idx="2"/>
          </p:cNvCxnSpPr>
          <p:nvPr/>
        </p:nvCxnSpPr>
        <p:spPr>
          <a:xfrm flipV="1">
            <a:off x="3281357" y="5805000"/>
            <a:ext cx="1" cy="241156"/>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45" name="Прямоугольник 44"/>
          <p:cNvSpPr/>
          <p:nvPr/>
        </p:nvSpPr>
        <p:spPr>
          <a:xfrm>
            <a:off x="3276000" y="5741630"/>
            <a:ext cx="1367999"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a:t>
            </a:r>
            <a:r>
              <a:rPr lang="en-US" sz="2400" dirty="0" smtClean="0">
                <a:solidFill>
                  <a:schemeClr val="tx1"/>
                </a:solidFill>
              </a:rPr>
              <a:t>=   ?</a:t>
            </a:r>
            <a:endParaRPr lang="ru-RU" dirty="0">
              <a:solidFill>
                <a:schemeClr val="tx1"/>
              </a:solidFill>
            </a:endParaRPr>
          </a:p>
        </p:txBody>
      </p:sp>
    </p:spTree>
    <p:extLst>
      <p:ext uri="{BB962C8B-B14F-4D97-AF65-F5344CB8AC3E}">
        <p14:creationId xmlns:p14="http://schemas.microsoft.com/office/powerpoint/2010/main" val="25196738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2052000" y="4221000"/>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34</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3059904" y="2853104"/>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35" name="Прямая со стрелкой 34"/>
          <p:cNvCxnSpPr/>
          <p:nvPr/>
        </p:nvCxnSpPr>
        <p:spPr>
          <a:xfrm flipV="1">
            <a:off x="4788000" y="5877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5580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7" name="Прямоугольник 36"/>
          <p:cNvSpPr/>
          <p:nvPr/>
        </p:nvSpPr>
        <p:spPr>
          <a:xfrm>
            <a:off x="4572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40" name="Прямоугольник 39"/>
          <p:cNvSpPr/>
          <p:nvPr/>
        </p:nvSpPr>
        <p:spPr>
          <a:xfrm>
            <a:off x="251520" y="1124744"/>
            <a:ext cx="7992888" cy="461665"/>
          </a:xfrm>
          <a:prstGeom prst="rect">
            <a:avLst/>
          </a:prstGeom>
        </p:spPr>
        <p:txBody>
          <a:bodyPr wrap="square">
            <a:spAutoFit/>
          </a:bodyPr>
          <a:lstStyle/>
          <a:p>
            <a:r>
              <a:rPr lang="ru-RU" sz="2400" dirty="0" smtClean="0"/>
              <a:t>Быстрая сортировка: </a:t>
            </a:r>
            <a:r>
              <a:rPr lang="ru-RU" sz="2400" dirty="0"/>
              <a:t>перестановка</a:t>
            </a:r>
            <a:endParaRPr lang="ru-RU" sz="2400" dirty="0" smtClean="0"/>
          </a:p>
        </p:txBody>
      </p:sp>
      <p:cxnSp>
        <p:nvCxnSpPr>
          <p:cNvPr id="41" name="Прямая со стрелкой 40"/>
          <p:cNvCxnSpPr/>
          <p:nvPr/>
        </p:nvCxnSpPr>
        <p:spPr>
          <a:xfrm flipV="1">
            <a:off x="3276000" y="5877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358747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grpId="0" nodeType="withEffect">
                                  <p:stCondLst>
                                    <p:cond delay="0"/>
                                  </p:stCondLst>
                                  <p:childTnLst>
                                    <p:animMotion origin="layout" path="M 2.77778E-7 7.40741E-7 L 0.04427 -0.05486 C 0.05365 -0.06713 0.06753 -0.07361 0.08194 -0.07361 C 0.09844 -0.07361 0.11163 -0.06713 0.12101 -0.05486 L 0.16545 7.40741E-7 " pathEditMode="relative" rAng="0" ptsTypes="AAAAA">
                                      <p:cBhvr>
                                        <p:cTn id="6" dur="2000" fill="hold"/>
                                        <p:tgtEl>
                                          <p:spTgt spid="20"/>
                                        </p:tgtEl>
                                        <p:attrNameLst>
                                          <p:attrName>ppt_x</p:attrName>
                                          <p:attrName>ppt_y</p:attrName>
                                        </p:attrNameLst>
                                      </p:cBhvr>
                                      <p:rCtr x="8264" y="-3681"/>
                                    </p:animMotion>
                                  </p:childTnLst>
                                </p:cTn>
                              </p:par>
                              <p:par>
                                <p:cTn id="7" presetID="37" presetClass="path" presetSubtype="0" accel="50000" decel="50000" fill="hold" grpId="0" nodeType="withEffect">
                                  <p:stCondLst>
                                    <p:cond delay="0"/>
                                  </p:stCondLst>
                                  <p:childTnLst>
                                    <p:animMotion origin="layout" path="M -1.11111E-6 -2.96296E-6 L -0.04444 0.04005 C -0.05364 0.04908 -0.06753 0.05394 -0.08212 0.05394 C -0.09861 0.05394 -0.1118 0.04908 -0.12101 0.04005 L -0.16528 -2.96296E-6 " pathEditMode="relative" rAng="0" ptsTypes="AAAAA">
                                      <p:cBhvr>
                                        <p:cTn id="8" dur="2000" fill="hold"/>
                                        <p:tgtEl>
                                          <p:spTgt spid="37"/>
                                        </p:tgtEl>
                                        <p:attrNameLst>
                                          <p:attrName>ppt_x</p:attrName>
                                          <p:attrName>ppt_y</p:attrName>
                                        </p:attrNameLst>
                                      </p:cBhvr>
                                      <p:rCtr x="-8264" y="2685"/>
                                    </p:animMotion>
                                  </p:childTnLst>
                                </p:cTn>
                              </p:par>
                            </p:childTnLst>
                          </p:cTn>
                        </p:par>
                        <p:par>
                          <p:cTn id="9" fill="hold">
                            <p:stCondLst>
                              <p:cond delay="2000"/>
                            </p:stCondLst>
                            <p:childTnLst>
                              <p:par>
                                <p:cTn id="10" presetID="37" presetClass="path" presetSubtype="0" accel="50000" decel="50000" fill="hold" nodeType="afterEffect">
                                  <p:stCondLst>
                                    <p:cond delay="0"/>
                                  </p:stCondLst>
                                  <p:childTnLst>
                                    <p:animMotion origin="layout" path="M -3.33333E-6 4.81481E-6 L 0.01476 0.01967 C 0.01789 0.02407 0.0224 0.02662 0.02726 0.02662 C 0.03282 0.02662 0.03716 0.02407 0.04028 0.01967 L 0.05521 4.81481E-6 " pathEditMode="relative" rAng="0" ptsTypes="AAAAA">
                                      <p:cBhvr>
                                        <p:cTn id="11" dur="2000" fill="hold"/>
                                        <p:tgtEl>
                                          <p:spTgt spid="41"/>
                                        </p:tgtEl>
                                        <p:attrNameLst>
                                          <p:attrName>ppt_x</p:attrName>
                                          <p:attrName>ppt_y</p:attrName>
                                        </p:attrNameLst>
                                      </p:cBhvr>
                                      <p:rCtr x="2760" y="1319"/>
                                    </p:animMotion>
                                  </p:childTnLst>
                                </p:cTn>
                              </p:par>
                              <p:par>
                                <p:cTn id="12" presetID="37" presetClass="path" presetSubtype="0" accel="50000" decel="50000" fill="hold" nodeType="withEffect">
                                  <p:stCondLst>
                                    <p:cond delay="0"/>
                                  </p:stCondLst>
                                  <p:childTnLst>
                                    <p:animMotion origin="layout" path="M -1.11111E-6 4.81481E-6 L -0.01476 0.01157 C -0.01788 0.01412 -0.02239 0.01574 -0.02726 0.01574 C -0.03281 0.01574 -0.03715 0.01412 -0.04028 0.01157 L -0.05503 4.81481E-6 " pathEditMode="relative" rAng="0" ptsTypes="AAAAA">
                                      <p:cBhvr>
                                        <p:cTn id="13" dur="2000" fill="hold"/>
                                        <p:tgtEl>
                                          <p:spTgt spid="35"/>
                                        </p:tgtEl>
                                        <p:attrNameLst>
                                          <p:attrName>ppt_x</p:attrName>
                                          <p:attrName>ppt_y</p:attrName>
                                        </p:attrNameLst>
                                      </p:cBhvr>
                                      <p:rCtr x="-2760" y="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2052000" y="4221000"/>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35</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4572000" y="2853000"/>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35" name="Прямая со стрелкой 34"/>
          <p:cNvCxnSpPr/>
          <p:nvPr/>
        </p:nvCxnSpPr>
        <p:spPr>
          <a:xfrm flipV="1">
            <a:off x="4284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5580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7" name="Прямоугольник 36"/>
          <p:cNvSpPr/>
          <p:nvPr/>
        </p:nvSpPr>
        <p:spPr>
          <a:xfrm>
            <a:off x="3060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cxnSp>
        <p:nvCxnSpPr>
          <p:cNvPr id="41" name="Прямая со стрелкой 40"/>
          <p:cNvCxnSpPr/>
          <p:nvPr/>
        </p:nvCxnSpPr>
        <p:spPr>
          <a:xfrm flipV="1">
            <a:off x="3780000" y="580500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79512" y="908720"/>
            <a:ext cx="8712488" cy="830997"/>
          </a:xfrm>
          <a:prstGeom prst="rect">
            <a:avLst/>
          </a:prstGeom>
        </p:spPr>
        <p:txBody>
          <a:bodyPr wrap="square">
            <a:spAutoFit/>
          </a:bodyPr>
          <a:lstStyle/>
          <a:p>
            <a:r>
              <a:rPr lang="ru-RU" sz="2400" dirty="0" smtClean="0"/>
              <a:t>Быстрая сортировка</a:t>
            </a:r>
            <a:r>
              <a:rPr lang="en-US" sz="2400" dirty="0" smtClean="0"/>
              <a:t>: </a:t>
            </a:r>
            <a:r>
              <a:rPr lang="ru-RU" sz="2400" dirty="0" smtClean="0"/>
              <a:t>ищем элемент </a:t>
            </a:r>
            <a:r>
              <a:rPr lang="ru-RU" sz="2400" u="sng" dirty="0" smtClean="0"/>
              <a:t>меньший</a:t>
            </a:r>
            <a:r>
              <a:rPr lang="ru-RU" sz="2400" dirty="0" smtClean="0"/>
              <a:t> или равный 								опорному	</a:t>
            </a:r>
            <a:r>
              <a:rPr lang="ru-RU" sz="2400" dirty="0" smtClean="0"/>
              <a:t>с </a:t>
            </a:r>
            <a:r>
              <a:rPr lang="ru-RU" sz="2400" u="sng" dirty="0" smtClean="0"/>
              <a:t>правой</a:t>
            </a:r>
            <a:r>
              <a:rPr lang="ru-RU" sz="2400" dirty="0" smtClean="0"/>
              <a:t> </a:t>
            </a:r>
            <a:r>
              <a:rPr lang="ru-RU" sz="2400" dirty="0" smtClean="0"/>
              <a:t>стороны массива</a:t>
            </a:r>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sp>
        <p:nvSpPr>
          <p:cNvPr id="33" name="Прямоугольник 32"/>
          <p:cNvSpPr/>
          <p:nvPr/>
        </p:nvSpPr>
        <p:spPr>
          <a:xfrm>
            <a:off x="4306796" y="5892055"/>
            <a:ext cx="100800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&gt;</a:t>
            </a:r>
            <a:r>
              <a:rPr lang="en-US" sz="2400" dirty="0" smtClean="0">
                <a:solidFill>
                  <a:schemeClr val="tx1"/>
                </a:solidFill>
              </a:rPr>
              <a:t>=   ?</a:t>
            </a:r>
            <a:endParaRPr lang="ru-RU" dirty="0">
              <a:solidFill>
                <a:schemeClr val="tx1"/>
              </a:solidFill>
            </a:endParaRPr>
          </a:p>
        </p:txBody>
      </p:sp>
      <p:sp>
        <p:nvSpPr>
          <p:cNvPr id="34" name="Дуга 33"/>
          <p:cNvSpPr/>
          <p:nvPr/>
        </p:nvSpPr>
        <p:spPr>
          <a:xfrm flipV="1">
            <a:off x="3276000" y="5822573"/>
            <a:ext cx="1008000" cy="360033"/>
          </a:xfrm>
          <a:prstGeom prst="arc">
            <a:avLst>
              <a:gd name="adj1" fmla="val 10789478"/>
              <a:gd name="adj2" fmla="val 0"/>
            </a:avLst>
          </a:prstGeom>
          <a:ln w="317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39" name="Прямая со стрелкой 38"/>
          <p:cNvCxnSpPr/>
          <p:nvPr/>
        </p:nvCxnSpPr>
        <p:spPr>
          <a:xfrm flipV="1">
            <a:off x="3276000" y="580472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9786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8100024" y="3573168"/>
            <a:ext cx="432000" cy="2016224"/>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9</a:t>
            </a:r>
            <a:endParaRPr lang="ru-RU" dirty="0">
              <a:noFill/>
            </a:endParaRPr>
          </a:p>
        </p:txBody>
      </p:sp>
      <p:sp>
        <p:nvSpPr>
          <p:cNvPr id="25" name="Прямоугольник 24"/>
          <p:cNvSpPr/>
          <p:nvPr/>
        </p:nvSpPr>
        <p:spPr>
          <a:xfrm>
            <a:off x="1548024" y="5373168"/>
            <a:ext cx="432000" cy="216024"/>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a:t>
            </a:r>
            <a:endParaRPr lang="ru-RU" dirty="0">
              <a:noFill/>
            </a:endParaRPr>
          </a:p>
        </p:txBody>
      </p:sp>
      <p:sp>
        <p:nvSpPr>
          <p:cNvPr id="26" name="Прямоугольник 25"/>
          <p:cNvSpPr/>
          <p:nvPr/>
        </p:nvSpPr>
        <p:spPr>
          <a:xfrm>
            <a:off x="1044000" y="5157000"/>
            <a:ext cx="432000" cy="43204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2</a:t>
            </a:r>
            <a:endParaRPr lang="ru-RU" dirty="0">
              <a:noFill/>
            </a:endParaRPr>
          </a:p>
        </p:txBody>
      </p:sp>
      <p:sp>
        <p:nvSpPr>
          <p:cNvPr id="28" name="Прямоугольник 27"/>
          <p:cNvSpPr/>
          <p:nvPr/>
        </p:nvSpPr>
        <p:spPr>
          <a:xfrm>
            <a:off x="2556024" y="4725168"/>
            <a:ext cx="432000" cy="864096"/>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4</a:t>
            </a:r>
            <a:endParaRPr lang="ru-RU" dirty="0">
              <a:noFill/>
            </a:endParaRPr>
          </a:p>
        </p:txBody>
      </p:sp>
      <p:sp>
        <p:nvSpPr>
          <p:cNvPr id="29" name="Прямоугольник 28"/>
          <p:cNvSpPr/>
          <p:nvPr/>
        </p:nvSpPr>
        <p:spPr>
          <a:xfrm>
            <a:off x="540000" y="4437000"/>
            <a:ext cx="432000" cy="1152128"/>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5</a:t>
            </a:r>
            <a:endParaRPr lang="ru-RU" dirty="0">
              <a:noFill/>
            </a:endParaRPr>
          </a:p>
        </p:txBody>
      </p:sp>
      <p:sp>
        <p:nvSpPr>
          <p:cNvPr id="30" name="Прямоугольник 29"/>
          <p:cNvSpPr/>
          <p:nvPr/>
        </p:nvSpPr>
        <p:spPr>
          <a:xfrm>
            <a:off x="2052000" y="4221000"/>
            <a:ext cx="432000" cy="136815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6</a:t>
            </a:r>
            <a:endParaRPr lang="ru-RU" dirty="0">
              <a:noFill/>
            </a:endParaRPr>
          </a:p>
        </p:txBody>
      </p:sp>
      <p:sp>
        <p:nvSpPr>
          <p:cNvPr id="5" name="Заголовок 4"/>
          <p:cNvSpPr>
            <a:spLocks noGrp="1"/>
          </p:cNvSpPr>
          <p:nvPr>
            <p:ph type="title"/>
          </p:nvPr>
        </p:nvSpPr>
        <p:spPr>
          <a:xfrm>
            <a:off x="251520" y="0"/>
            <a:ext cx="8640960" cy="838140"/>
          </a:xfrm>
        </p:spPr>
        <p:txBody>
          <a:bodyPr>
            <a:normAutofit/>
          </a:bodyPr>
          <a:lstStyle/>
          <a:p>
            <a:r>
              <a:rPr lang="ru-RU" alt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36</a:t>
            </a:fld>
            <a:endParaRPr lang="en-US"/>
          </a:p>
        </p:txBody>
      </p:sp>
      <p:sp>
        <p:nvSpPr>
          <p:cNvPr id="11" name="Прямоугольник 10"/>
          <p:cNvSpPr/>
          <p:nvPr/>
        </p:nvSpPr>
        <p:spPr>
          <a:xfrm>
            <a:off x="3564024" y="4941168"/>
            <a:ext cx="432000" cy="648072"/>
          </a:xfrm>
          <a:prstGeom prst="rect">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3</a:t>
            </a:r>
            <a:endParaRPr lang="ru-RU" dirty="0">
              <a:noFill/>
            </a:endParaRPr>
          </a:p>
        </p:txBody>
      </p:sp>
      <p:sp>
        <p:nvSpPr>
          <p:cNvPr id="18" name="Прямоугольник 17"/>
          <p:cNvSpPr/>
          <p:nvPr/>
        </p:nvSpPr>
        <p:spPr>
          <a:xfrm>
            <a:off x="7092024" y="3357168"/>
            <a:ext cx="432000" cy="223224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10</a:t>
            </a:r>
            <a:endParaRPr lang="ru-RU" dirty="0">
              <a:noFill/>
            </a:endParaRPr>
          </a:p>
        </p:txBody>
      </p:sp>
      <p:sp>
        <p:nvSpPr>
          <p:cNvPr id="19" name="Прямоугольник 18"/>
          <p:cNvSpPr/>
          <p:nvPr/>
        </p:nvSpPr>
        <p:spPr>
          <a:xfrm>
            <a:off x="6588024" y="3069168"/>
            <a:ext cx="432000" cy="252028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11</a:t>
            </a:r>
            <a:endParaRPr lang="ru-RU" dirty="0">
              <a:noFill/>
            </a:endParaRPr>
          </a:p>
        </p:txBody>
      </p:sp>
      <p:sp>
        <p:nvSpPr>
          <p:cNvPr id="20" name="Прямоугольник 19"/>
          <p:cNvSpPr/>
          <p:nvPr/>
        </p:nvSpPr>
        <p:spPr>
          <a:xfrm>
            <a:off x="4572000" y="2853000"/>
            <a:ext cx="432000" cy="2737937"/>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12</a:t>
            </a:r>
            <a:endParaRPr lang="ru-RU" dirty="0">
              <a:noFill/>
            </a:endParaRPr>
          </a:p>
        </p:txBody>
      </p:sp>
      <p:sp>
        <p:nvSpPr>
          <p:cNvPr id="21" name="Прямоугольник 20"/>
          <p:cNvSpPr/>
          <p:nvPr/>
        </p:nvSpPr>
        <p:spPr>
          <a:xfrm>
            <a:off x="5076024" y="2637168"/>
            <a:ext cx="432000" cy="295232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13</a:t>
            </a:r>
            <a:endParaRPr lang="ru-RU" dirty="0">
              <a:noFill/>
            </a:endParaRPr>
          </a:p>
        </p:txBody>
      </p:sp>
      <p:sp>
        <p:nvSpPr>
          <p:cNvPr id="22" name="Прямоугольник 21"/>
          <p:cNvSpPr/>
          <p:nvPr/>
        </p:nvSpPr>
        <p:spPr>
          <a:xfrm>
            <a:off x="6084000" y="2349000"/>
            <a:ext cx="432000" cy="324036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14</a:t>
            </a:r>
            <a:endParaRPr lang="ru-RU" dirty="0">
              <a:noFill/>
            </a:endParaRPr>
          </a:p>
        </p:txBody>
      </p:sp>
      <p:sp>
        <p:nvSpPr>
          <p:cNvPr id="23" name="Прямоугольник 22"/>
          <p:cNvSpPr/>
          <p:nvPr/>
        </p:nvSpPr>
        <p:spPr>
          <a:xfrm>
            <a:off x="7596000" y="2133000"/>
            <a:ext cx="432000" cy="3456385"/>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15</a:t>
            </a:r>
            <a:endParaRPr lang="ru-RU" dirty="0">
              <a:noFill/>
            </a:endParaRPr>
          </a:p>
        </p:txBody>
      </p:sp>
      <p:sp>
        <p:nvSpPr>
          <p:cNvPr id="24" name="Прямоугольник 23"/>
          <p:cNvSpPr/>
          <p:nvPr/>
        </p:nvSpPr>
        <p:spPr>
          <a:xfrm>
            <a:off x="4068000" y="1917000"/>
            <a:ext cx="432000" cy="3672408"/>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16</a:t>
            </a:r>
            <a:endParaRPr lang="ru-RU" dirty="0">
              <a:noFill/>
            </a:endParaRPr>
          </a:p>
        </p:txBody>
      </p:sp>
      <p:cxnSp>
        <p:nvCxnSpPr>
          <p:cNvPr id="35" name="Прямая со стрелкой 34"/>
          <p:cNvCxnSpPr/>
          <p:nvPr/>
        </p:nvCxnSpPr>
        <p:spPr>
          <a:xfrm flipV="1">
            <a:off x="3852000" y="580472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36" name="Прямоугольник 35"/>
          <p:cNvSpPr/>
          <p:nvPr/>
        </p:nvSpPr>
        <p:spPr>
          <a:xfrm>
            <a:off x="5580000" y="3789000"/>
            <a:ext cx="432000" cy="1800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sp>
        <p:nvSpPr>
          <p:cNvPr id="37" name="Прямоугольник 36"/>
          <p:cNvSpPr/>
          <p:nvPr/>
        </p:nvSpPr>
        <p:spPr>
          <a:xfrm>
            <a:off x="3060000" y="3933000"/>
            <a:ext cx="432000" cy="1656200"/>
          </a:xfrm>
          <a:prstGeom prst="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8</a:t>
            </a:r>
            <a:endParaRPr lang="ru-RU" dirty="0">
              <a:noFill/>
            </a:endParaRPr>
          </a:p>
        </p:txBody>
      </p:sp>
      <p:cxnSp>
        <p:nvCxnSpPr>
          <p:cNvPr id="41" name="Прямая со стрелкой 40"/>
          <p:cNvCxnSpPr/>
          <p:nvPr/>
        </p:nvCxnSpPr>
        <p:spPr>
          <a:xfrm flipV="1">
            <a:off x="3708000" y="5804720"/>
            <a:ext cx="0" cy="216024"/>
          </a:xfrm>
          <a:prstGeom prst="straightConnector1">
            <a:avLst/>
          </a:prstGeom>
          <a:ln w="31750" cap="rnd">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79512" y="908720"/>
            <a:ext cx="8712488" cy="1569660"/>
          </a:xfrm>
          <a:prstGeom prst="rect">
            <a:avLst/>
          </a:prstGeom>
        </p:spPr>
        <p:txBody>
          <a:bodyPr wrap="square">
            <a:spAutoFit/>
          </a:bodyPr>
          <a:lstStyle/>
          <a:p>
            <a:r>
              <a:rPr lang="ru-RU" sz="2400" dirty="0" smtClean="0"/>
              <a:t>Быстрая сортировка</a:t>
            </a:r>
            <a:r>
              <a:rPr lang="en-US" sz="2400" dirty="0" smtClean="0"/>
              <a:t>: </a:t>
            </a:r>
            <a:r>
              <a:rPr lang="ru-RU" sz="2400" dirty="0" smtClean="0"/>
              <a:t>ищем элемент </a:t>
            </a:r>
            <a:r>
              <a:rPr lang="ru-RU" sz="2400" u="sng" dirty="0" smtClean="0"/>
              <a:t>меньший</a:t>
            </a:r>
            <a:r>
              <a:rPr lang="ru-RU" sz="2400" dirty="0" smtClean="0"/>
              <a:t> или равный 								опорному	</a:t>
            </a:r>
            <a:r>
              <a:rPr lang="ru-RU" sz="2400" dirty="0" smtClean="0"/>
              <a:t>с </a:t>
            </a:r>
            <a:r>
              <a:rPr lang="ru-RU" sz="2400" u="sng" dirty="0" smtClean="0"/>
              <a:t>правой</a:t>
            </a:r>
            <a:r>
              <a:rPr lang="ru-RU" sz="2400" dirty="0" smtClean="0"/>
              <a:t> </a:t>
            </a:r>
            <a:r>
              <a:rPr lang="ru-RU" sz="2400" dirty="0" smtClean="0"/>
              <a:t>стороны массива</a:t>
            </a:r>
          </a:p>
          <a:p>
            <a:r>
              <a:rPr lang="ru-RU" sz="2400" dirty="0" smtClean="0"/>
              <a:t>указатели встретились</a:t>
            </a:r>
          </a:p>
          <a:p>
            <a:r>
              <a:rPr lang="ru-RU" sz="2400" dirty="0" smtClean="0"/>
              <a:t>конец первой итерации</a:t>
            </a:r>
            <a:endParaRPr lang="ru-RU" sz="2400" dirty="0" smtClean="0"/>
          </a:p>
        </p:txBody>
      </p:sp>
      <p:cxnSp>
        <p:nvCxnSpPr>
          <p:cNvPr id="31" name="Прямая соединительная линия 30"/>
          <p:cNvCxnSpPr/>
          <p:nvPr/>
        </p:nvCxnSpPr>
        <p:spPr>
          <a:xfrm>
            <a:off x="180000" y="3933000"/>
            <a:ext cx="8712000"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cxnSp>
        <p:nvCxnSpPr>
          <p:cNvPr id="32" name="Прямая со стрелкой 31"/>
          <p:cNvCxnSpPr/>
          <p:nvPr/>
        </p:nvCxnSpPr>
        <p:spPr>
          <a:xfrm flipV="1">
            <a:off x="3276000" y="5804720"/>
            <a:ext cx="0" cy="216024"/>
          </a:xfrm>
          <a:prstGeom prst="straightConnector1">
            <a:avLst/>
          </a:prstGeom>
          <a:ln w="38100" cap="rnd">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3724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37</a:t>
            </a:fld>
            <a:endParaRPr lang="en-US"/>
          </a:p>
        </p:txBody>
      </p:sp>
      <p:sp>
        <p:nvSpPr>
          <p:cNvPr id="9" name="Заголовок 4"/>
          <p:cNvSpPr txBox="1">
            <a:spLocks/>
          </p:cNvSpPr>
          <p:nvPr/>
        </p:nvSpPr>
        <p:spPr>
          <a:xfrm>
            <a:off x="251520" y="0"/>
            <a:ext cx="8640960" cy="8381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bg1">
                    <a:lumMod val="65000"/>
                  </a:schemeClr>
                </a:solidFill>
              </a:rPr>
              <a:t>Быстрая сортировка</a:t>
            </a:r>
            <a:endParaRPr lang="ru-RU" b="1" dirty="0">
              <a:solidFill>
                <a:schemeClr val="bg1">
                  <a:lumMod val="65000"/>
                </a:schemeClr>
              </a:solidFill>
            </a:endParaRPr>
          </a:p>
        </p:txBody>
      </p:sp>
      <p:sp>
        <p:nvSpPr>
          <p:cNvPr id="7" name="Прямоугольник 6"/>
          <p:cNvSpPr/>
          <p:nvPr/>
        </p:nvSpPr>
        <p:spPr>
          <a:xfrm>
            <a:off x="180000" y="1053000"/>
            <a:ext cx="8640960" cy="5062924"/>
          </a:xfrm>
          <a:prstGeom prst="rect">
            <a:avLst/>
          </a:prstGeom>
        </p:spPr>
        <p:txBody>
          <a:bodyPr wrap="square">
            <a:spAutoFit/>
          </a:bodyPr>
          <a:lstStyle/>
          <a:p>
            <a:pPr marL="342900" indent="-342900">
              <a:spcBef>
                <a:spcPts val="600"/>
              </a:spcBef>
              <a:buFont typeface="Arial" panose="020B0604020202020204" pitchFamily="34" charset="0"/>
              <a:buChar char="•"/>
            </a:pPr>
            <a:r>
              <a:rPr lang="ru-RU" sz="2400" dirty="0" smtClean="0"/>
              <a:t>итерация заканчивается когда указатели в правой части массива и левой сходятся на одном элементе</a:t>
            </a:r>
            <a:endParaRPr lang="ru-RU" sz="2400" dirty="0"/>
          </a:p>
          <a:p>
            <a:pPr marL="342900" indent="-342900">
              <a:spcBef>
                <a:spcPts val="600"/>
              </a:spcBef>
              <a:buFont typeface="Arial" panose="020B0604020202020204" pitchFamily="34" charset="0"/>
              <a:buChar char="•"/>
            </a:pPr>
            <a:r>
              <a:rPr lang="ru-RU" sz="2400" dirty="0" smtClean="0"/>
              <a:t>за </a:t>
            </a:r>
            <a:r>
              <a:rPr lang="ru-RU" sz="2400" dirty="0"/>
              <a:t>один этап </a:t>
            </a:r>
            <a:r>
              <a:rPr lang="ru-RU" sz="2400" dirty="0" smtClean="0"/>
              <a:t>все </a:t>
            </a:r>
            <a:r>
              <a:rPr lang="ru-RU" sz="2400" dirty="0"/>
              <a:t>элементы были разделены на две </a:t>
            </a:r>
            <a:r>
              <a:rPr lang="ru-RU" sz="2400" dirty="0" smtClean="0"/>
              <a:t>группы,</a:t>
            </a:r>
            <a:br>
              <a:rPr lang="ru-RU" sz="2400" dirty="0" smtClean="0"/>
            </a:br>
            <a:r>
              <a:rPr lang="ru-RU" sz="2400" dirty="0" smtClean="0"/>
              <a:t>при этом было произведено </a:t>
            </a:r>
            <a:r>
              <a:rPr lang="en-US" sz="2400" dirty="0" smtClean="0"/>
              <a:t>N-1 </a:t>
            </a:r>
            <a:r>
              <a:rPr lang="ru-RU" sz="2400" dirty="0" smtClean="0"/>
              <a:t>операций сравнения</a:t>
            </a:r>
          </a:p>
          <a:p>
            <a:pPr marL="342900" indent="-342900">
              <a:spcBef>
                <a:spcPts val="600"/>
              </a:spcBef>
              <a:buFont typeface="Arial" panose="020B0604020202020204" pitchFamily="34" charset="0"/>
              <a:buChar char="•"/>
            </a:pPr>
            <a:r>
              <a:rPr lang="ru-RU" sz="2400" dirty="0" smtClean="0"/>
              <a:t>больше </a:t>
            </a:r>
            <a:r>
              <a:rPr lang="ru-RU" sz="2400" dirty="0"/>
              <a:t>перемещений между этими группами не требуется</a:t>
            </a:r>
          </a:p>
          <a:p>
            <a:pPr marL="342900" indent="-342900">
              <a:spcBef>
                <a:spcPts val="600"/>
              </a:spcBef>
              <a:buFont typeface="Arial" panose="020B0604020202020204" pitchFamily="34" charset="0"/>
              <a:buChar char="•"/>
            </a:pPr>
            <a:r>
              <a:rPr lang="ru-RU" sz="2400" dirty="0"/>
              <a:t>нужно только отсортировать элементы внутри каждой из </a:t>
            </a:r>
            <a:r>
              <a:rPr lang="ru-RU" sz="2400" dirty="0" smtClean="0"/>
              <a:t>групп: вызвать рекурсивно тот же алгоритм для них</a:t>
            </a:r>
            <a:endParaRPr lang="ru-RU" sz="2400" dirty="0"/>
          </a:p>
          <a:p>
            <a:pPr marL="342900" indent="-342900">
              <a:spcBef>
                <a:spcPts val="600"/>
              </a:spcBef>
              <a:buFont typeface="Arial" panose="020B0604020202020204" pitchFamily="34" charset="0"/>
              <a:buChar char="•"/>
            </a:pPr>
            <a:r>
              <a:rPr lang="ru-RU" sz="2400" dirty="0"/>
              <a:t>опорный элемент попадает в одну из групп и необязательно будет на границе разделения групп</a:t>
            </a:r>
          </a:p>
          <a:p>
            <a:pPr marL="342900" indent="-342900">
              <a:spcBef>
                <a:spcPts val="600"/>
              </a:spcBef>
              <a:buFont typeface="Arial" panose="020B0604020202020204" pitchFamily="34" charset="0"/>
              <a:buChar char="•"/>
            </a:pPr>
            <a:r>
              <a:rPr lang="ru-RU" sz="2400" dirty="0"/>
              <a:t>группы не будут </a:t>
            </a:r>
            <a:r>
              <a:rPr lang="ru-RU" sz="2400" dirty="0" smtClean="0"/>
              <a:t>одинаковыми по размеру</a:t>
            </a:r>
          </a:p>
          <a:p>
            <a:pPr marL="342900" indent="-342900">
              <a:spcBef>
                <a:spcPts val="600"/>
              </a:spcBef>
              <a:buFont typeface="Arial" panose="020B0604020202020204" pitchFamily="34" charset="0"/>
              <a:buChar char="•"/>
            </a:pPr>
            <a:r>
              <a:rPr lang="ru-RU" sz="2400" dirty="0"/>
              <a:t>для полной сортировки массива размера </a:t>
            </a:r>
            <a:r>
              <a:rPr lang="en-US" sz="2400" dirty="0" smtClean="0"/>
              <a:t>N</a:t>
            </a:r>
            <a:r>
              <a:rPr lang="ru-RU" sz="2400" dirty="0"/>
              <a:t/>
            </a:r>
            <a:br>
              <a:rPr lang="ru-RU" sz="2400" dirty="0"/>
            </a:br>
            <a:r>
              <a:rPr lang="ru-RU" sz="2400" dirty="0" smtClean="0"/>
              <a:t>понадобится </a:t>
            </a:r>
            <a:r>
              <a:rPr lang="en-US" sz="2400" dirty="0"/>
              <a:t>log</a:t>
            </a:r>
            <a:r>
              <a:rPr lang="en-US" sz="2400" baseline="-25000" dirty="0"/>
              <a:t>2</a:t>
            </a:r>
            <a:r>
              <a:rPr lang="en-US" sz="2400" dirty="0"/>
              <a:t>(N) </a:t>
            </a:r>
            <a:r>
              <a:rPr lang="ru-RU" sz="2400" dirty="0"/>
              <a:t>таких </a:t>
            </a:r>
            <a:r>
              <a:rPr lang="ru-RU" sz="2400" dirty="0" smtClean="0"/>
              <a:t>этапов</a:t>
            </a:r>
            <a:endParaRPr lang="ru-RU" sz="2400" dirty="0"/>
          </a:p>
        </p:txBody>
      </p:sp>
      <p:sp>
        <p:nvSpPr>
          <p:cNvPr id="6" name="Нижний колонтитул 5"/>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198346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38</a:t>
            </a:fld>
            <a:endParaRPr lang="en-US"/>
          </a:p>
        </p:txBody>
      </p:sp>
      <p:sp>
        <p:nvSpPr>
          <p:cNvPr id="10" name="Прямоугольник 9"/>
          <p:cNvSpPr/>
          <p:nvPr/>
        </p:nvSpPr>
        <p:spPr>
          <a:xfrm>
            <a:off x="540000" y="765000"/>
            <a:ext cx="4968000" cy="5535361"/>
          </a:xfrm>
          <a:prstGeom prst="rect">
            <a:avLst/>
          </a:prstGeom>
        </p:spPr>
        <p:txBody>
          <a:bodyPr wrap="square">
            <a:spAutoFit/>
          </a:bodyPr>
          <a:lstStyle/>
          <a:p>
            <a:pPr>
              <a:lnSpc>
                <a:spcPct val="90000"/>
              </a:lnSpc>
            </a:pP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Qsort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smtClean="0">
                <a:solidFill>
                  <a:srgbClr val="000080"/>
                </a:solidFill>
                <a:highlight>
                  <a:srgbClr val="FFFFFF"/>
                </a:highlight>
                <a:latin typeface="Consolas" panose="020B0609020204030204" pitchFamily="49" charset="0"/>
              </a:rPr>
              <a:t>vA</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a:t>
            </a:r>
            <a:r>
              <a:rPr lang="en-US" dirty="0">
                <a:solidFill>
                  <a:srgbClr val="000000"/>
                </a:solidFill>
                <a:highlight>
                  <a:srgbClr val="FFFFFF"/>
                </a:highlight>
                <a:latin typeface="Consolas" panose="020B0609020204030204" pitchFamily="49" charset="0"/>
              </a:rPr>
              <a:t>)</a:t>
            </a:r>
          </a:p>
          <a:p>
            <a:pPr>
              <a:lnSpc>
                <a:spcPct val="80000"/>
              </a:lnSpc>
            </a:pPr>
            <a:r>
              <a:rPr lang="ru-RU" dirty="0">
                <a:solidFill>
                  <a:srgbClr val="000000"/>
                </a:solidFill>
                <a:highlight>
                  <a:srgbClr val="FFFFFF"/>
                </a:highlight>
                <a:latin typeface="Consolas" panose="020B0609020204030204" pitchFamily="49" charset="0"/>
              </a:rPr>
              <a:t>{</a:t>
            </a:r>
          </a:p>
          <a:p>
            <a:pPr>
              <a:lnSpc>
                <a:spcPct val="60000"/>
              </a:lnSpc>
            </a:pPr>
            <a:r>
              <a:rPr lang="pt-BR" dirty="0">
                <a:solidFill>
                  <a:srgbClr val="000000"/>
                </a:solidFill>
                <a:highlight>
                  <a:srgbClr val="FFFFFF"/>
                </a:highlight>
                <a:latin typeface="Consolas" panose="020B0609020204030204" pitchFamily="49" charset="0"/>
              </a:rPr>
              <a:t>    </a:t>
            </a:r>
            <a:r>
              <a:rPr lang="pt-BR" dirty="0">
                <a:solidFill>
                  <a:srgbClr val="0000FF"/>
                </a:solidFill>
                <a:highlight>
                  <a:srgbClr val="FFFFFF"/>
                </a:highlight>
                <a:latin typeface="Consolas" panose="020B0609020204030204" pitchFamily="49" charset="0"/>
              </a:rPr>
              <a:t>int</a:t>
            </a:r>
            <a:r>
              <a:rPr lang="pt-BR" dirty="0">
                <a:solidFill>
                  <a:srgbClr val="000000"/>
                </a:solidFill>
                <a:highlight>
                  <a:srgbClr val="FFFFFF"/>
                </a:highlight>
                <a:latin typeface="Consolas" panose="020B0609020204030204" pitchFamily="49" charset="0"/>
              </a:rPr>
              <a:t> </a:t>
            </a:r>
            <a:r>
              <a:rPr lang="en-US" dirty="0" err="1" smtClean="0">
                <a:solidFill>
                  <a:srgbClr val="000080"/>
                </a:solidFill>
                <a:highlight>
                  <a:srgbClr val="FFFFFF"/>
                </a:highlight>
                <a:latin typeface="Consolas" panose="020B0609020204030204" pitchFamily="49" charset="0"/>
              </a:rPr>
              <a:t>iR</a:t>
            </a:r>
            <a:r>
              <a:rPr lang="pt-BR" dirty="0" smtClean="0">
                <a:solidFill>
                  <a:srgbClr val="000080"/>
                </a:solidFill>
                <a:highlight>
                  <a:srgbClr val="FFFFFF"/>
                </a:highlight>
                <a:latin typeface="Consolas" panose="020B0609020204030204" pitchFamily="49" charset="0"/>
              </a:rPr>
              <a:t>eper</a:t>
            </a:r>
            <a:r>
              <a:rPr lang="pt-BR" dirty="0" smtClean="0">
                <a:solidFill>
                  <a:srgbClr val="000000"/>
                </a:solidFill>
                <a:highlight>
                  <a:srgbClr val="FFFFFF"/>
                </a:highlight>
                <a:latin typeface="Consolas" panose="020B0609020204030204" pitchFamily="49" charset="0"/>
              </a:rPr>
              <a:t> </a:t>
            </a:r>
            <a:r>
              <a:rPr lang="pt-BR" dirty="0">
                <a:solidFill>
                  <a:srgbClr val="000000"/>
                </a:solidFill>
                <a:highlight>
                  <a:srgbClr val="FFFFFF"/>
                </a:highlight>
                <a:latin typeface="Consolas" panose="020B0609020204030204" pitchFamily="49" charset="0"/>
              </a:rPr>
              <a:t>= </a:t>
            </a:r>
            <a:r>
              <a:rPr lang="pt-BR" dirty="0" smtClean="0">
                <a:solidFill>
                  <a:srgbClr val="000080"/>
                </a:solidFill>
                <a:highlight>
                  <a:srgbClr val="FFFFFF"/>
                </a:highlight>
                <a:latin typeface="Consolas" panose="020B0609020204030204" pitchFamily="49" charset="0"/>
              </a:rPr>
              <a:t>v</a:t>
            </a:r>
            <a:r>
              <a:rPr lang="en-US" dirty="0" smtClean="0">
                <a:solidFill>
                  <a:srgbClr val="000080"/>
                </a:solidFill>
                <a:highlight>
                  <a:srgbClr val="FFFFFF"/>
                </a:highlight>
                <a:latin typeface="Consolas" panose="020B0609020204030204" pitchFamily="49" charset="0"/>
              </a:rPr>
              <a:t>A</a:t>
            </a:r>
            <a:r>
              <a:rPr lang="pt-BR" dirty="0" smtClean="0">
                <a:solidFill>
                  <a:srgbClr val="000000"/>
                </a:solidFill>
                <a:highlight>
                  <a:srgbClr val="FFFFFF"/>
                </a:highlight>
                <a:latin typeface="Consolas" panose="020B0609020204030204" pitchFamily="49" charset="0"/>
              </a:rPr>
              <a:t>[(</a:t>
            </a:r>
            <a:r>
              <a:rPr lang="pt-BR" dirty="0">
                <a:solidFill>
                  <a:srgbClr val="000080"/>
                </a:solidFill>
                <a:highlight>
                  <a:srgbClr val="FFFFFF"/>
                </a:highlight>
                <a:latin typeface="Consolas" panose="020B0609020204030204" pitchFamily="49" charset="0"/>
              </a:rPr>
              <a:t>l</a:t>
            </a:r>
            <a:r>
              <a:rPr lang="pt-BR" dirty="0">
                <a:solidFill>
                  <a:srgbClr val="000000"/>
                </a:solidFill>
                <a:highlight>
                  <a:srgbClr val="FFFFFF"/>
                </a:highlight>
                <a:latin typeface="Consolas" panose="020B0609020204030204" pitchFamily="49" charset="0"/>
              </a:rPr>
              <a:t> + </a:t>
            </a:r>
            <a:r>
              <a:rPr lang="pt-BR" dirty="0">
                <a:solidFill>
                  <a:srgbClr val="000080"/>
                </a:solidFill>
                <a:highlight>
                  <a:srgbClr val="FFFFFF"/>
                </a:highlight>
                <a:latin typeface="Consolas" panose="020B0609020204030204" pitchFamily="49" charset="0"/>
              </a:rPr>
              <a:t>r</a:t>
            </a:r>
            <a:r>
              <a:rPr lang="pt-BR" dirty="0">
                <a:solidFill>
                  <a:srgbClr val="000000"/>
                </a:solidFill>
                <a:highlight>
                  <a:srgbClr val="FFFFFF"/>
                </a:highlight>
                <a:latin typeface="Consolas" panose="020B0609020204030204" pitchFamily="49" charset="0"/>
              </a:rPr>
              <a:t>) / 2];</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r</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a:t>
            </a:r>
            <a:r>
              <a:rPr lang="en-US" dirty="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a:t>
            </a:r>
          </a:p>
          <a:p>
            <a:pPr>
              <a:lnSpc>
                <a:spcPct val="80000"/>
              </a:lnSpc>
            </a:pPr>
            <a:r>
              <a:rPr lang="ru-RU" dirty="0">
                <a:solidFill>
                  <a:srgbClr val="000000"/>
                </a:solidFill>
                <a:highlight>
                  <a:srgbClr val="FFFFFF"/>
                </a:highlight>
                <a:latin typeface="Consolas" panose="020B0609020204030204" pitchFamily="49" charset="0"/>
              </a:rPr>
              <a:t>    {</a:t>
            </a:r>
          </a:p>
          <a:p>
            <a:pPr>
              <a:lnSpc>
                <a:spcPct val="6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err="1" smtClean="0">
                <a:solidFill>
                  <a:srgbClr val="000080"/>
                </a:solidFill>
                <a:highlight>
                  <a:srgbClr val="FFFFFF"/>
                </a:highlight>
                <a:latin typeface="Consolas" panose="020B0609020204030204" pitchFamily="49" charset="0"/>
              </a:rPr>
              <a:t>vA</a:t>
            </a:r>
            <a:r>
              <a:rPr lang="en-US" dirty="0" smtClean="0">
                <a:solidFill>
                  <a:srgbClr val="000000"/>
                </a:solidFill>
                <a:highlight>
                  <a:srgbClr val="FFFFFF"/>
                </a:highlight>
                <a:latin typeface="Consolas" panose="020B0609020204030204" pitchFamily="49" charset="0"/>
              </a:rPr>
              <a:t>[</a:t>
            </a:r>
            <a:r>
              <a:rPr lang="en-US" dirty="0" smtClean="0">
                <a:solidFill>
                  <a:srgbClr val="000080"/>
                </a:solidFill>
                <a:highlight>
                  <a:srgbClr val="FFFFFF"/>
                </a:highlight>
                <a:latin typeface="Consolas" panose="020B0609020204030204" pitchFamily="49" charset="0"/>
              </a:rPr>
              <a:t>i</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 </a:t>
            </a:r>
            <a:r>
              <a:rPr lang="en-US" dirty="0" err="1" smtClean="0">
                <a:solidFill>
                  <a:srgbClr val="000080"/>
                </a:solidFill>
                <a:highlight>
                  <a:srgbClr val="FFFFFF"/>
                </a:highlight>
                <a:latin typeface="Consolas" panose="020B0609020204030204" pitchFamily="49" charset="0"/>
              </a:rPr>
              <a:t>iReper</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a:t>
            </a:r>
            <a:r>
              <a:rPr lang="en-US" dirty="0" err="1" smtClean="0">
                <a:solidFill>
                  <a:srgbClr val="000080"/>
                </a:solidFill>
                <a:highlight>
                  <a:srgbClr val="FFFFFF"/>
                </a:highlight>
                <a:latin typeface="Consolas" panose="020B0609020204030204" pitchFamily="49" charset="0"/>
              </a:rPr>
              <a:t>vA</a:t>
            </a:r>
            <a:r>
              <a:rPr lang="en-US" dirty="0" smtClean="0">
                <a:solidFill>
                  <a:srgbClr val="000000"/>
                </a:solidFill>
                <a:highlight>
                  <a:srgbClr val="FFFFFF"/>
                </a:highlight>
                <a:latin typeface="Consolas" panose="020B0609020204030204" pitchFamily="49" charset="0"/>
              </a:rPr>
              <a:t>[</a:t>
            </a:r>
            <a:r>
              <a:rPr lang="en-US" dirty="0" smtClean="0">
                <a:solidFill>
                  <a:srgbClr val="000080"/>
                </a:solidFill>
                <a:highlight>
                  <a:srgbClr val="FFFFFF"/>
                </a:highlight>
                <a:latin typeface="Consolas" panose="020B0609020204030204" pitchFamily="49" charset="0"/>
              </a:rPr>
              <a:t>j</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&gt; </a:t>
            </a:r>
            <a:r>
              <a:rPr lang="en-US" dirty="0" err="1" smtClean="0">
                <a:solidFill>
                  <a:srgbClr val="000080"/>
                </a:solidFill>
                <a:highlight>
                  <a:srgbClr val="FFFFFF"/>
                </a:highlight>
                <a:latin typeface="Consolas" panose="020B0609020204030204" pitchFamily="49" charset="0"/>
              </a:rPr>
              <a:t>iReper</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a:t>
            </a:r>
            <a:r>
              <a:rPr lang="en-US" dirty="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a:t>
            </a:r>
          </a:p>
          <a:p>
            <a:pPr>
              <a:lnSpc>
                <a:spcPct val="80000"/>
              </a:lnSpc>
            </a:pPr>
            <a:r>
              <a:rPr lang="ru-RU" dirty="0">
                <a:solidFill>
                  <a:srgbClr val="000000"/>
                </a:solidFill>
                <a:highlight>
                  <a:srgbClr val="FFFFFF"/>
                </a:highlight>
                <a:latin typeface="Consolas" panose="020B0609020204030204" pitchFamily="49" charset="0"/>
              </a:rPr>
              <a:t>        {</a:t>
            </a:r>
          </a:p>
          <a:p>
            <a:pPr>
              <a:lnSpc>
                <a:spcPct val="60000"/>
              </a:lnSpc>
            </a:pPr>
            <a:r>
              <a:rPr lang="en-US" dirty="0">
                <a:solidFill>
                  <a:srgbClr val="000000"/>
                </a:solidFill>
                <a:highlight>
                  <a:srgbClr val="FFFFFF"/>
                </a:highlight>
                <a:latin typeface="Consolas" panose="020B0609020204030204" pitchFamily="49" charset="0"/>
              </a:rPr>
              <a:t>            </a:t>
            </a:r>
            <a:r>
              <a:rPr lang="en-US" i="1" dirty="0" smtClean="0">
                <a:solidFill>
                  <a:srgbClr val="880000"/>
                </a:solidFill>
                <a:highlight>
                  <a:srgbClr val="FFFFFF"/>
                </a:highlight>
                <a:latin typeface="Consolas" panose="020B0609020204030204" pitchFamily="49" charset="0"/>
              </a:rPr>
              <a:t>swap</a:t>
            </a:r>
            <a:r>
              <a:rPr lang="en-US" dirty="0" smtClean="0">
                <a:solidFill>
                  <a:srgbClr val="000000"/>
                </a:solidFill>
                <a:highlight>
                  <a:srgbClr val="FFFFFF"/>
                </a:highlight>
                <a:latin typeface="Consolas" panose="020B0609020204030204" pitchFamily="49" charset="0"/>
              </a:rPr>
              <a:t>(</a:t>
            </a:r>
            <a:r>
              <a:rPr lang="en-US" dirty="0" err="1" smtClean="0">
                <a:solidFill>
                  <a:srgbClr val="000080"/>
                </a:solidFill>
                <a:highlight>
                  <a:srgbClr val="FFFFFF"/>
                </a:highlight>
                <a:latin typeface="Consolas" panose="020B0609020204030204" pitchFamily="49" charset="0"/>
              </a:rPr>
              <a:t>vA</a:t>
            </a:r>
            <a:r>
              <a:rPr lang="en-US" dirty="0" smtClean="0">
                <a:solidFill>
                  <a:srgbClr val="000000"/>
                </a:solidFill>
                <a:highlight>
                  <a:srgbClr val="FFFFFF"/>
                </a:highlight>
                <a:latin typeface="Consolas" panose="020B0609020204030204" pitchFamily="49" charset="0"/>
              </a:rPr>
              <a:t>[</a:t>
            </a:r>
            <a:r>
              <a:rPr lang="en-US" dirty="0" smtClean="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err="1" smtClean="0">
                <a:solidFill>
                  <a:srgbClr val="000080"/>
                </a:solidFill>
                <a:highlight>
                  <a:srgbClr val="FFFFFF"/>
                </a:highlight>
                <a:latin typeface="Consolas" panose="020B0609020204030204" pitchFamily="49" charset="0"/>
              </a:rPr>
              <a:t>vA</a:t>
            </a:r>
            <a:r>
              <a:rPr lang="en-US" dirty="0" smtClean="0">
                <a:solidFill>
                  <a:srgbClr val="000000"/>
                </a:solidFill>
                <a:highlight>
                  <a:srgbClr val="FFFFFF"/>
                </a:highlight>
                <a:latin typeface="Consolas" panose="020B0609020204030204" pitchFamily="49" charset="0"/>
              </a:rPr>
              <a:t>[</a:t>
            </a:r>
            <a:r>
              <a:rPr lang="en-US" dirty="0" smtClean="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a:t>
            </a:r>
          </a:p>
          <a:p>
            <a:pPr>
              <a:lnSpc>
                <a:spcPct val="60000"/>
              </a:lnSpc>
            </a:pPr>
            <a:r>
              <a:rPr lang="ru-RU" dirty="0">
                <a:solidFill>
                  <a:srgbClr val="000000"/>
                </a:solidFill>
                <a:highlight>
                  <a:srgbClr val="FFFFFF"/>
                </a:highlight>
                <a:latin typeface="Consolas" panose="020B0609020204030204" pitchFamily="49" charset="0"/>
              </a:rPr>
              <a:t>        }</a:t>
            </a:r>
          </a:p>
          <a:p>
            <a:pPr>
              <a:lnSpc>
                <a:spcPct val="75000"/>
              </a:lnSpc>
            </a:pPr>
            <a:r>
              <a:rPr lang="ru-RU" dirty="0">
                <a:solidFill>
                  <a:srgbClr val="000000"/>
                </a:solidFill>
                <a:highlight>
                  <a:srgbClr val="FFFFFF"/>
                </a:highlight>
                <a:latin typeface="Consolas" panose="020B0609020204030204" pitchFamily="49" charset="0"/>
              </a:rPr>
              <a:t>    }</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 &lt; </a:t>
            </a:r>
            <a:r>
              <a:rPr lang="en-US" dirty="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i="1" dirty="0" err="1" smtClean="0">
                <a:solidFill>
                  <a:srgbClr val="880000"/>
                </a:solidFill>
                <a:highlight>
                  <a:srgbClr val="FFFFFF"/>
                </a:highlight>
                <a:latin typeface="Consolas" panose="020B0609020204030204" pitchFamily="49" charset="0"/>
              </a:rPr>
              <a:t>Qsort</a:t>
            </a:r>
            <a:r>
              <a:rPr lang="en-US" dirty="0" smtClean="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vA</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j</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a:t>
            </a:r>
            <a:r>
              <a:rPr lang="en-US" dirty="0">
                <a:solidFill>
                  <a:srgbClr val="000080"/>
                </a:solidFill>
                <a:highlight>
                  <a:srgbClr val="FFFFFF"/>
                </a:highlight>
                <a:latin typeface="Consolas" panose="020B0609020204030204" pitchFamily="49" charset="0"/>
              </a:rPr>
              <a:t>r</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i="1" dirty="0" err="1" smtClean="0">
                <a:solidFill>
                  <a:srgbClr val="880000"/>
                </a:solidFill>
                <a:highlight>
                  <a:srgbClr val="FFFFFF"/>
                </a:highlight>
                <a:latin typeface="Consolas" panose="020B0609020204030204" pitchFamily="49" charset="0"/>
              </a:rPr>
              <a:t>Qsort</a:t>
            </a:r>
            <a:r>
              <a:rPr lang="en-US" dirty="0" smtClean="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vA</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a:t>
            </a:r>
          </a:p>
          <a:p>
            <a:pPr>
              <a:lnSpc>
                <a:spcPct val="60000"/>
              </a:lnSpc>
            </a:pPr>
            <a:r>
              <a:rPr lang="ru-RU" dirty="0">
                <a:solidFill>
                  <a:srgbClr val="000000"/>
                </a:solidFill>
                <a:highlight>
                  <a:srgbClr val="FFFFFF"/>
                </a:highlight>
                <a:latin typeface="Consolas" panose="020B0609020204030204" pitchFamily="49" charset="0"/>
              </a:rPr>
              <a:t>}</a:t>
            </a:r>
            <a:endParaRPr lang="ru-RU" dirty="0"/>
          </a:p>
        </p:txBody>
      </p:sp>
      <p:sp>
        <p:nvSpPr>
          <p:cNvPr id="9" name="Заголовок 4"/>
          <p:cNvSpPr txBox="1">
            <a:spLocks/>
          </p:cNvSpPr>
          <p:nvPr/>
        </p:nvSpPr>
        <p:spPr>
          <a:xfrm>
            <a:off x="251520" y="0"/>
            <a:ext cx="8640960" cy="8381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bg1">
                    <a:lumMod val="65000"/>
                  </a:schemeClr>
                </a:solidFill>
              </a:rPr>
              <a:t>Быстрая сортировка</a:t>
            </a:r>
            <a:endParaRPr lang="ru-RU" b="1" dirty="0">
              <a:solidFill>
                <a:schemeClr val="bg1">
                  <a:lumMod val="65000"/>
                </a:schemeClr>
              </a:solidFill>
            </a:endParaRPr>
          </a:p>
        </p:txBody>
      </p:sp>
      <p:sp>
        <p:nvSpPr>
          <p:cNvPr id="5" name="Скругленный прямоугольник 4"/>
          <p:cNvSpPr/>
          <p:nvPr/>
        </p:nvSpPr>
        <p:spPr>
          <a:xfrm>
            <a:off x="5004001" y="3069000"/>
            <a:ext cx="3960000" cy="2952000"/>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chemeClr val="tx1"/>
                </a:solidFill>
              </a:rPr>
              <a:t>В данной реализации алгоритма</a:t>
            </a:r>
            <a:br>
              <a:rPr lang="ru-RU" sz="2400" dirty="0" smtClean="0">
                <a:solidFill>
                  <a:schemeClr val="tx1"/>
                </a:solidFill>
              </a:rPr>
            </a:br>
            <a:r>
              <a:rPr lang="ru-RU" sz="2400" dirty="0" smtClean="0">
                <a:solidFill>
                  <a:schemeClr val="tx1"/>
                </a:solidFill>
              </a:rPr>
              <a:t>правая граница массива включается, то есть для сортировки массива </a:t>
            </a:r>
            <a:r>
              <a:rPr lang="en-US" sz="2400" dirty="0" err="1" smtClean="0">
                <a:solidFill>
                  <a:srgbClr val="000080"/>
                </a:solidFill>
                <a:latin typeface="Consolas" panose="020B0609020204030204" pitchFamily="49" charset="0"/>
                <a:cs typeface="Consolas" panose="020B0609020204030204" pitchFamily="49" charset="0"/>
              </a:rPr>
              <a:t>vA</a:t>
            </a:r>
            <a:r>
              <a:rPr lang="en-US" sz="2400" dirty="0" smtClean="0">
                <a:solidFill>
                  <a:schemeClr val="tx1"/>
                </a:solidFill>
                <a:latin typeface="Consolas" panose="020B0609020204030204" pitchFamily="49" charset="0"/>
                <a:cs typeface="Consolas" panose="020B0609020204030204" pitchFamily="49" charset="0"/>
              </a:rPr>
              <a:t>[</a:t>
            </a:r>
            <a:r>
              <a:rPr lang="en-US" sz="2400" dirty="0" smtClean="0">
                <a:solidFill>
                  <a:srgbClr val="000080"/>
                </a:solidFill>
                <a:latin typeface="Consolas" panose="020B0609020204030204" pitchFamily="49" charset="0"/>
                <a:cs typeface="Consolas" panose="020B0609020204030204" pitchFamily="49" charset="0"/>
              </a:rPr>
              <a:t>N</a:t>
            </a:r>
            <a:r>
              <a:rPr lang="en-US" sz="2400" dirty="0" smtClean="0">
                <a:solidFill>
                  <a:schemeClr val="tx1"/>
                </a:solidFill>
                <a:latin typeface="Consolas" panose="020B0609020204030204" pitchFamily="49" charset="0"/>
                <a:cs typeface="Consolas" panose="020B0609020204030204" pitchFamily="49" charset="0"/>
              </a:rPr>
              <a:t>]</a:t>
            </a:r>
            <a:r>
              <a:rPr lang="en-US" sz="2400" dirty="0" smtClean="0">
                <a:solidFill>
                  <a:schemeClr val="tx1"/>
                </a:solidFill>
              </a:rPr>
              <a:t> </a:t>
            </a:r>
            <a:r>
              <a:rPr lang="ru-RU" sz="2400" dirty="0" smtClean="0">
                <a:solidFill>
                  <a:schemeClr val="tx1"/>
                </a:solidFill>
              </a:rPr>
              <a:t>нужно вызывать</a:t>
            </a:r>
          </a:p>
          <a:p>
            <a:pPr>
              <a:spcBef>
                <a:spcPts val="1200"/>
              </a:spcBef>
            </a:pPr>
            <a:r>
              <a:rPr lang="en-US" sz="2400" dirty="0" err="1" smtClean="0">
                <a:solidFill>
                  <a:srgbClr val="880000"/>
                </a:solidFill>
                <a:latin typeface="Consolas" panose="020B0609020204030204" pitchFamily="49" charset="0"/>
                <a:cs typeface="Consolas" panose="020B0609020204030204" pitchFamily="49" charset="0"/>
              </a:rPr>
              <a:t>Qsort</a:t>
            </a:r>
            <a:r>
              <a:rPr lang="en-US" sz="2400" dirty="0" smtClean="0">
                <a:solidFill>
                  <a:schemeClr val="tx1"/>
                </a:solidFill>
                <a:latin typeface="Consolas" panose="020B0609020204030204" pitchFamily="49" charset="0"/>
                <a:cs typeface="Consolas" panose="020B0609020204030204" pitchFamily="49" charset="0"/>
              </a:rPr>
              <a:t>(</a:t>
            </a:r>
            <a:r>
              <a:rPr lang="en-US" sz="2400" dirty="0" err="1" smtClean="0">
                <a:solidFill>
                  <a:srgbClr val="000080"/>
                </a:solidFill>
                <a:latin typeface="Consolas" panose="020B0609020204030204" pitchFamily="49" charset="0"/>
                <a:cs typeface="Consolas" panose="020B0609020204030204" pitchFamily="49" charset="0"/>
              </a:rPr>
              <a:t>vA</a:t>
            </a:r>
            <a:r>
              <a:rPr lang="en-US" sz="2400" dirty="0" smtClean="0">
                <a:solidFill>
                  <a:schemeClr val="tx1"/>
                </a:solidFill>
                <a:latin typeface="Consolas" panose="020B0609020204030204" pitchFamily="49" charset="0"/>
                <a:cs typeface="Consolas" panose="020B0609020204030204" pitchFamily="49" charset="0"/>
              </a:rPr>
              <a:t>, 0, </a:t>
            </a:r>
            <a:r>
              <a:rPr lang="en-US" sz="2400" dirty="0" smtClean="0">
                <a:solidFill>
                  <a:srgbClr val="000080"/>
                </a:solidFill>
                <a:latin typeface="Consolas" panose="020B0609020204030204" pitchFamily="49" charset="0"/>
                <a:cs typeface="Consolas" panose="020B0609020204030204" pitchFamily="49" charset="0"/>
              </a:rPr>
              <a:t>N</a:t>
            </a:r>
            <a:r>
              <a:rPr lang="en-US" sz="2400" dirty="0" smtClean="0">
                <a:solidFill>
                  <a:schemeClr val="tx1"/>
                </a:solidFill>
                <a:latin typeface="Consolas" panose="020B0609020204030204" pitchFamily="49" charset="0"/>
                <a:cs typeface="Consolas" panose="020B0609020204030204" pitchFamily="49" charset="0"/>
              </a:rPr>
              <a:t> - 1);</a:t>
            </a:r>
            <a:endParaRPr lang="ru-RU" sz="2400" dirty="0">
              <a:solidFill>
                <a:schemeClr val="tx1"/>
              </a:solidFill>
              <a:latin typeface="Consolas" panose="020B0609020204030204" pitchFamily="49" charset="0"/>
              <a:cs typeface="Consolas" panose="020B0609020204030204" pitchFamily="49" charset="0"/>
            </a:endParaRPr>
          </a:p>
        </p:txBody>
      </p: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136866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39</a:t>
            </a:fld>
            <a:endParaRPr lang="en-US"/>
          </a:p>
        </p:txBody>
      </p:sp>
      <p:sp>
        <p:nvSpPr>
          <p:cNvPr id="9" name="Заголовок 4"/>
          <p:cNvSpPr txBox="1">
            <a:spLocks/>
          </p:cNvSpPr>
          <p:nvPr/>
        </p:nvSpPr>
        <p:spPr>
          <a:xfrm>
            <a:off x="251520" y="0"/>
            <a:ext cx="8640960" cy="8381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smtClean="0">
                <a:solidFill>
                  <a:schemeClr val="bg1">
                    <a:lumMod val="65000"/>
                  </a:schemeClr>
                </a:solidFill>
              </a:rPr>
              <a:t>Быстрая сортировка</a:t>
            </a:r>
            <a:endParaRPr lang="ru-RU" b="1" dirty="0">
              <a:solidFill>
                <a:schemeClr val="bg1">
                  <a:lumMod val="65000"/>
                </a:schemeClr>
              </a:solidFill>
            </a:endParaRPr>
          </a:p>
        </p:txBody>
      </p:sp>
      <p:sp>
        <p:nvSpPr>
          <p:cNvPr id="5" name="Скругленный прямоугольник 4"/>
          <p:cNvSpPr/>
          <p:nvPr/>
        </p:nvSpPr>
        <p:spPr>
          <a:xfrm>
            <a:off x="5277758" y="1243801"/>
            <a:ext cx="3686242" cy="4415984"/>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lnSpc>
                <a:spcPct val="90000"/>
              </a:lnSpc>
            </a:pPr>
            <a:r>
              <a:rPr lang="ru-RU" sz="2200" dirty="0" smtClean="0">
                <a:solidFill>
                  <a:schemeClr val="tx1"/>
                </a:solidFill>
              </a:rPr>
              <a:t>В очень редких "неудачных" случаях быстрая сортировка может обладать сложностью </a:t>
            </a:r>
            <a:r>
              <a:rPr lang="en-US" sz="2200" dirty="0" smtClean="0">
                <a:solidFill>
                  <a:schemeClr val="tx1"/>
                </a:solidFill>
              </a:rPr>
              <a:t>N</a:t>
            </a:r>
            <a:r>
              <a:rPr lang="en-US" sz="2200" baseline="30000" dirty="0" smtClean="0">
                <a:solidFill>
                  <a:schemeClr val="tx1"/>
                </a:solidFill>
              </a:rPr>
              <a:t>2</a:t>
            </a:r>
            <a:r>
              <a:rPr lang="ru-RU" sz="2200" dirty="0" smtClean="0">
                <a:solidFill>
                  <a:schemeClr val="tx1"/>
                </a:solidFill>
              </a:rPr>
              <a:t>.</a:t>
            </a:r>
          </a:p>
          <a:p>
            <a:pPr algn="ctr">
              <a:lnSpc>
                <a:spcPct val="90000"/>
              </a:lnSpc>
            </a:pPr>
            <a:endParaRPr lang="ru-RU" sz="2200" dirty="0" smtClean="0">
              <a:solidFill>
                <a:schemeClr val="tx1"/>
              </a:solidFill>
            </a:endParaRPr>
          </a:p>
          <a:p>
            <a:pPr algn="ctr">
              <a:lnSpc>
                <a:spcPct val="90000"/>
              </a:lnSpc>
            </a:pPr>
            <a:r>
              <a:rPr lang="ru-RU" sz="2200" dirty="0" smtClean="0">
                <a:solidFill>
                  <a:schemeClr val="tx1"/>
                </a:solidFill>
                <a:latin typeface="Consolas" panose="020B0609020204030204" pitchFamily="49" charset="0"/>
                <a:cs typeface="Consolas" panose="020B0609020204030204" pitchFamily="49" charset="0"/>
              </a:rPr>
              <a:t>На практике такое совпадение может случиться, если какой-нибудь хакер подсунет вашей программе специально подобранный массив данных.</a:t>
            </a:r>
            <a:endParaRPr lang="ru-RU" sz="2200" dirty="0">
              <a:solidFill>
                <a:schemeClr val="tx1"/>
              </a:solidFill>
              <a:latin typeface="Consolas" panose="020B0609020204030204" pitchFamily="49" charset="0"/>
              <a:cs typeface="Consolas" panose="020B0609020204030204" pitchFamily="49" charset="0"/>
            </a:endParaRPr>
          </a:p>
        </p:txBody>
      </p: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graphicFrame>
        <p:nvGraphicFramePr>
          <p:cNvPr id="12" name="Таблица 11"/>
          <p:cNvGraphicFramePr>
            <a:graphicFrameLocks noGrp="1"/>
          </p:cNvGraphicFramePr>
          <p:nvPr>
            <p:extLst>
              <p:ext uri="{D42A27DB-BD31-4B8C-83A1-F6EECF244321}">
                <p14:modId xmlns:p14="http://schemas.microsoft.com/office/powerpoint/2010/main" val="883610375"/>
              </p:ext>
            </p:extLst>
          </p:nvPr>
        </p:nvGraphicFramePr>
        <p:xfrm>
          <a:off x="551368" y="5659785"/>
          <a:ext cx="4433454" cy="457200"/>
        </p:xfrm>
        <a:graphic>
          <a:graphicData uri="http://schemas.openxmlformats.org/drawingml/2006/table">
            <a:tbl>
              <a:tblPr bandRow="1">
                <a:tableStyleId>{5C22544A-7EE6-4342-B048-85BDC9FD1C3A}</a:tableStyleId>
              </a:tblPr>
              <a:tblGrid>
                <a:gridCol w="492606"/>
                <a:gridCol w="492606"/>
                <a:gridCol w="492606"/>
                <a:gridCol w="492606"/>
                <a:gridCol w="492606"/>
                <a:gridCol w="492606"/>
                <a:gridCol w="492606"/>
                <a:gridCol w="492606"/>
                <a:gridCol w="492606"/>
              </a:tblGrid>
              <a:tr h="370840">
                <a:tc>
                  <a:txBody>
                    <a:bodyPr/>
                    <a:lstStyle/>
                    <a:p>
                      <a:pPr algn="ctr"/>
                      <a:r>
                        <a:rPr lang="ru-RU" sz="2400" dirty="0" smtClean="0"/>
                        <a:t>1</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2</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smtClean="0"/>
                        <a:t>3</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4</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5</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smtClean="0"/>
                        <a:t>6</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7</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8</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smtClean="0"/>
                        <a:t>9</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3119161928"/>
              </p:ext>
            </p:extLst>
          </p:nvPr>
        </p:nvGraphicFramePr>
        <p:xfrm>
          <a:off x="547912" y="5058585"/>
          <a:ext cx="4433454" cy="457200"/>
        </p:xfrm>
        <a:graphic>
          <a:graphicData uri="http://schemas.openxmlformats.org/drawingml/2006/table">
            <a:tbl>
              <a:tblPr bandRow="1">
                <a:tableStyleId>{5C22544A-7EE6-4342-B048-85BDC9FD1C3A}</a:tableStyleId>
              </a:tblPr>
              <a:tblGrid>
                <a:gridCol w="492606"/>
                <a:gridCol w="492606"/>
                <a:gridCol w="492606"/>
                <a:gridCol w="492606"/>
                <a:gridCol w="492606"/>
                <a:gridCol w="492606"/>
                <a:gridCol w="492606"/>
                <a:gridCol w="492606"/>
                <a:gridCol w="492606"/>
              </a:tblGrid>
              <a:tr h="370840">
                <a:tc>
                  <a:txBody>
                    <a:bodyPr/>
                    <a:lstStyle/>
                    <a:p>
                      <a:pPr algn="ctr"/>
                      <a:r>
                        <a:rPr lang="ru-RU" sz="2400" dirty="0" smtClean="0"/>
                        <a:t>1</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2</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smtClean="0"/>
                        <a:t>3</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4</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smtClean="0"/>
                        <a:t>5</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smtClean="0"/>
                        <a:t>6</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7</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9</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smtClean="0"/>
                        <a:t>8</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4" name="Таблица 13"/>
          <p:cNvGraphicFramePr>
            <a:graphicFrameLocks noGrp="1"/>
          </p:cNvGraphicFramePr>
          <p:nvPr>
            <p:extLst>
              <p:ext uri="{D42A27DB-BD31-4B8C-83A1-F6EECF244321}">
                <p14:modId xmlns:p14="http://schemas.microsoft.com/office/powerpoint/2010/main" val="3482589027"/>
              </p:ext>
            </p:extLst>
          </p:nvPr>
        </p:nvGraphicFramePr>
        <p:xfrm>
          <a:off x="547912" y="4457385"/>
          <a:ext cx="4433454" cy="457200"/>
        </p:xfrm>
        <a:graphic>
          <a:graphicData uri="http://schemas.openxmlformats.org/drawingml/2006/table">
            <a:tbl>
              <a:tblPr bandRow="1">
                <a:tableStyleId>{5C22544A-7EE6-4342-B048-85BDC9FD1C3A}</a:tableStyleId>
              </a:tblPr>
              <a:tblGrid>
                <a:gridCol w="492606"/>
                <a:gridCol w="492606"/>
                <a:gridCol w="492606"/>
                <a:gridCol w="492606"/>
                <a:gridCol w="492606"/>
                <a:gridCol w="492606"/>
                <a:gridCol w="492606"/>
                <a:gridCol w="492606"/>
                <a:gridCol w="492606"/>
              </a:tblGrid>
              <a:tr h="370840">
                <a:tc>
                  <a:txBody>
                    <a:bodyPr/>
                    <a:lstStyle/>
                    <a:p>
                      <a:pPr algn="ctr"/>
                      <a:r>
                        <a:rPr lang="ru-RU" sz="2400" dirty="0" smtClean="0"/>
                        <a:t>1</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2</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smtClean="0"/>
                        <a:t>3</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4</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smtClean="0"/>
                        <a:t>5</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6</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9</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smtClean="0"/>
                        <a:t>7</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smtClean="0"/>
                        <a:t>8</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5" name="Таблица 14"/>
          <p:cNvGraphicFramePr>
            <a:graphicFrameLocks noGrp="1"/>
          </p:cNvGraphicFramePr>
          <p:nvPr>
            <p:extLst>
              <p:ext uri="{D42A27DB-BD31-4B8C-83A1-F6EECF244321}">
                <p14:modId xmlns:p14="http://schemas.microsoft.com/office/powerpoint/2010/main" val="1120914223"/>
              </p:ext>
            </p:extLst>
          </p:nvPr>
        </p:nvGraphicFramePr>
        <p:xfrm>
          <a:off x="547912" y="3858177"/>
          <a:ext cx="4433454" cy="457200"/>
        </p:xfrm>
        <a:graphic>
          <a:graphicData uri="http://schemas.openxmlformats.org/drawingml/2006/table">
            <a:tbl>
              <a:tblPr bandRow="1">
                <a:tableStyleId>{5C22544A-7EE6-4342-B048-85BDC9FD1C3A}</a:tableStyleId>
              </a:tblPr>
              <a:tblGrid>
                <a:gridCol w="492606"/>
                <a:gridCol w="492606"/>
                <a:gridCol w="492606"/>
                <a:gridCol w="492606"/>
                <a:gridCol w="492606"/>
                <a:gridCol w="492606"/>
                <a:gridCol w="492606"/>
                <a:gridCol w="492606"/>
                <a:gridCol w="492606"/>
              </a:tblGrid>
              <a:tr h="370840">
                <a:tc>
                  <a:txBody>
                    <a:bodyPr/>
                    <a:lstStyle/>
                    <a:p>
                      <a:pPr algn="ctr"/>
                      <a:r>
                        <a:rPr lang="ru-RU" sz="2400" dirty="0" smtClean="0"/>
                        <a:t>1</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2</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smtClean="0"/>
                        <a:t>3</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4</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5</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9</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smtClean="0"/>
                        <a:t>6</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smtClean="0"/>
                        <a:t>7</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smtClean="0"/>
                        <a:t>8</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6" name="Таблица 15"/>
          <p:cNvGraphicFramePr>
            <a:graphicFrameLocks noGrp="1"/>
          </p:cNvGraphicFramePr>
          <p:nvPr>
            <p:extLst>
              <p:ext uri="{D42A27DB-BD31-4B8C-83A1-F6EECF244321}">
                <p14:modId xmlns:p14="http://schemas.microsoft.com/office/powerpoint/2010/main" val="3324357803"/>
              </p:ext>
            </p:extLst>
          </p:nvPr>
        </p:nvGraphicFramePr>
        <p:xfrm>
          <a:off x="547912" y="3256977"/>
          <a:ext cx="4433454" cy="457200"/>
        </p:xfrm>
        <a:graphic>
          <a:graphicData uri="http://schemas.openxmlformats.org/drawingml/2006/table">
            <a:tbl>
              <a:tblPr bandRow="1">
                <a:tableStyleId>{5C22544A-7EE6-4342-B048-85BDC9FD1C3A}</a:tableStyleId>
              </a:tblPr>
              <a:tblGrid>
                <a:gridCol w="492606"/>
                <a:gridCol w="492606"/>
                <a:gridCol w="492606"/>
                <a:gridCol w="492606"/>
                <a:gridCol w="492606"/>
                <a:gridCol w="492606"/>
                <a:gridCol w="492606"/>
                <a:gridCol w="492606"/>
                <a:gridCol w="492606"/>
              </a:tblGrid>
              <a:tr h="370840">
                <a:tc>
                  <a:txBody>
                    <a:bodyPr/>
                    <a:lstStyle/>
                    <a:p>
                      <a:pPr algn="ctr"/>
                      <a:r>
                        <a:rPr lang="ru-RU" sz="2400" dirty="0" smtClean="0"/>
                        <a:t>1</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2</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smtClean="0"/>
                        <a:t>3</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4</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6</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9</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smtClean="0"/>
                        <a:t>5</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smtClean="0"/>
                        <a:t>7</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smtClean="0"/>
                        <a:t>8</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7" name="Таблица 16"/>
          <p:cNvGraphicFramePr>
            <a:graphicFrameLocks noGrp="1"/>
          </p:cNvGraphicFramePr>
          <p:nvPr>
            <p:extLst>
              <p:ext uri="{D42A27DB-BD31-4B8C-83A1-F6EECF244321}">
                <p14:modId xmlns:p14="http://schemas.microsoft.com/office/powerpoint/2010/main" val="291673802"/>
              </p:ext>
            </p:extLst>
          </p:nvPr>
        </p:nvGraphicFramePr>
        <p:xfrm>
          <a:off x="547912" y="2656125"/>
          <a:ext cx="4433454" cy="457200"/>
        </p:xfrm>
        <a:graphic>
          <a:graphicData uri="http://schemas.openxmlformats.org/drawingml/2006/table">
            <a:tbl>
              <a:tblPr bandRow="1">
                <a:tableStyleId>{5C22544A-7EE6-4342-B048-85BDC9FD1C3A}</a:tableStyleId>
              </a:tblPr>
              <a:tblGrid>
                <a:gridCol w="492606"/>
                <a:gridCol w="492606"/>
                <a:gridCol w="492606"/>
                <a:gridCol w="492606"/>
                <a:gridCol w="492606"/>
                <a:gridCol w="492606"/>
                <a:gridCol w="492606"/>
                <a:gridCol w="492606"/>
                <a:gridCol w="492606"/>
              </a:tblGrid>
              <a:tr h="370840">
                <a:tc>
                  <a:txBody>
                    <a:bodyPr/>
                    <a:lstStyle/>
                    <a:p>
                      <a:pPr algn="ctr"/>
                      <a:r>
                        <a:rPr lang="ru-RU" sz="2400" dirty="0" smtClean="0"/>
                        <a:t>1</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2</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3</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9</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6</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4</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5</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7</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smtClean="0"/>
                        <a:t>8</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8" name="Таблица 17"/>
          <p:cNvGraphicFramePr>
            <a:graphicFrameLocks noGrp="1"/>
          </p:cNvGraphicFramePr>
          <p:nvPr>
            <p:extLst>
              <p:ext uri="{D42A27DB-BD31-4B8C-83A1-F6EECF244321}">
                <p14:modId xmlns:p14="http://schemas.microsoft.com/office/powerpoint/2010/main" val="3692763134"/>
              </p:ext>
            </p:extLst>
          </p:nvPr>
        </p:nvGraphicFramePr>
        <p:xfrm>
          <a:off x="547912" y="2054925"/>
          <a:ext cx="4433454" cy="457200"/>
        </p:xfrm>
        <a:graphic>
          <a:graphicData uri="http://schemas.openxmlformats.org/drawingml/2006/table">
            <a:tbl>
              <a:tblPr bandRow="1">
                <a:tableStyleId>{5C22544A-7EE6-4342-B048-85BDC9FD1C3A}</a:tableStyleId>
              </a:tblPr>
              <a:tblGrid>
                <a:gridCol w="492606"/>
                <a:gridCol w="492606"/>
                <a:gridCol w="492606"/>
                <a:gridCol w="492606"/>
                <a:gridCol w="492606"/>
                <a:gridCol w="492606"/>
                <a:gridCol w="492606"/>
                <a:gridCol w="492606"/>
                <a:gridCol w="492606"/>
              </a:tblGrid>
              <a:tr h="370840">
                <a:tc>
                  <a:txBody>
                    <a:bodyPr/>
                    <a:lstStyle/>
                    <a:p>
                      <a:pPr algn="ctr"/>
                      <a:r>
                        <a:rPr lang="ru-RU" sz="2400" dirty="0" smtClean="0"/>
                        <a:t>1</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2</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4</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9</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6</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3</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5</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smtClean="0"/>
                        <a:t>7</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smtClean="0"/>
                        <a:t>8</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graphicFrame>
        <p:nvGraphicFramePr>
          <p:cNvPr id="19" name="Таблица 18"/>
          <p:cNvGraphicFramePr>
            <a:graphicFrameLocks noGrp="1"/>
          </p:cNvGraphicFramePr>
          <p:nvPr>
            <p:extLst>
              <p:ext uri="{D42A27DB-BD31-4B8C-83A1-F6EECF244321}">
                <p14:modId xmlns:p14="http://schemas.microsoft.com/office/powerpoint/2010/main" val="3488325757"/>
              </p:ext>
            </p:extLst>
          </p:nvPr>
        </p:nvGraphicFramePr>
        <p:xfrm>
          <a:off x="547912" y="1455717"/>
          <a:ext cx="4433454" cy="457200"/>
        </p:xfrm>
        <a:graphic>
          <a:graphicData uri="http://schemas.openxmlformats.org/drawingml/2006/table">
            <a:tbl>
              <a:tblPr bandRow="1">
                <a:tableStyleId>{5C22544A-7EE6-4342-B048-85BDC9FD1C3A}</a:tableStyleId>
              </a:tblPr>
              <a:tblGrid>
                <a:gridCol w="492606"/>
                <a:gridCol w="492606"/>
                <a:gridCol w="492606"/>
                <a:gridCol w="492606"/>
                <a:gridCol w="492606"/>
                <a:gridCol w="492606"/>
                <a:gridCol w="492606"/>
                <a:gridCol w="492606"/>
                <a:gridCol w="492606"/>
              </a:tblGrid>
              <a:tr h="370840">
                <a:tc>
                  <a:txBody>
                    <a:bodyPr/>
                    <a:lstStyle/>
                    <a:p>
                      <a:pPr algn="ctr"/>
                      <a:r>
                        <a:rPr lang="ru-RU" sz="2400" dirty="0" smtClean="0"/>
                        <a:t>1</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pattFill prst="wdUpDiag">
                      <a:fgClr>
                        <a:schemeClr val="bg1">
                          <a:lumMod val="75000"/>
                        </a:schemeClr>
                      </a:fgClr>
                      <a:bgClr>
                        <a:schemeClr val="bg1"/>
                      </a:bgClr>
                    </a:pattFill>
                  </a:tcPr>
                </a:tc>
                <a:tc>
                  <a:txBody>
                    <a:bodyPr/>
                    <a:lstStyle/>
                    <a:p>
                      <a:pPr algn="ctr"/>
                      <a:r>
                        <a:rPr lang="ru-RU" sz="2400" dirty="0" smtClean="0"/>
                        <a:t>6</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4</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9</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2</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3</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smtClean="0"/>
                        <a:t>5</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smtClean="0"/>
                        <a:t>7</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smtClean="0"/>
                        <a:t>8</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3" name="Овал 2"/>
          <p:cNvSpPr/>
          <p:nvPr/>
        </p:nvSpPr>
        <p:spPr>
          <a:xfrm>
            <a:off x="2491912" y="1455717"/>
            <a:ext cx="504000" cy="457200"/>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Овал 20"/>
          <p:cNvSpPr/>
          <p:nvPr/>
        </p:nvSpPr>
        <p:spPr>
          <a:xfrm>
            <a:off x="3977494" y="5050331"/>
            <a:ext cx="504000" cy="457200"/>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2" name="Прямая со стрелкой 21"/>
          <p:cNvCxnSpPr/>
          <p:nvPr/>
        </p:nvCxnSpPr>
        <p:spPr>
          <a:xfrm flipV="1">
            <a:off x="4241366" y="5397417"/>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p:nvPr/>
        </p:nvCxnSpPr>
        <p:spPr>
          <a:xfrm flipV="1">
            <a:off x="4729366" y="5397417"/>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sp>
        <p:nvSpPr>
          <p:cNvPr id="26" name="Овал 25"/>
          <p:cNvSpPr/>
          <p:nvPr/>
        </p:nvSpPr>
        <p:spPr>
          <a:xfrm>
            <a:off x="3973366" y="4455773"/>
            <a:ext cx="504000" cy="457200"/>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8" name="Прямая со стрелкой 27"/>
          <p:cNvCxnSpPr/>
          <p:nvPr/>
        </p:nvCxnSpPr>
        <p:spPr>
          <a:xfrm flipV="1">
            <a:off x="3741494" y="4787817"/>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p:cNvCxnSpPr/>
          <p:nvPr/>
        </p:nvCxnSpPr>
        <p:spPr>
          <a:xfrm flipV="1">
            <a:off x="4229494" y="4787817"/>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sp>
        <p:nvSpPr>
          <p:cNvPr id="30" name="Овал 29"/>
          <p:cNvSpPr/>
          <p:nvPr/>
        </p:nvSpPr>
        <p:spPr>
          <a:xfrm>
            <a:off x="3469366" y="3847619"/>
            <a:ext cx="504000" cy="457200"/>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p:cNvSpPr/>
          <p:nvPr/>
        </p:nvSpPr>
        <p:spPr>
          <a:xfrm>
            <a:off x="3485366" y="3248356"/>
            <a:ext cx="504000" cy="457200"/>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p:cNvSpPr/>
          <p:nvPr/>
        </p:nvSpPr>
        <p:spPr>
          <a:xfrm>
            <a:off x="2995912" y="2654133"/>
            <a:ext cx="504000" cy="457200"/>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2995912" y="2046304"/>
            <a:ext cx="504000" cy="457200"/>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4" name="Таблица 33"/>
          <p:cNvGraphicFramePr>
            <a:graphicFrameLocks noGrp="1"/>
          </p:cNvGraphicFramePr>
          <p:nvPr>
            <p:extLst>
              <p:ext uri="{D42A27DB-BD31-4B8C-83A1-F6EECF244321}">
                <p14:modId xmlns:p14="http://schemas.microsoft.com/office/powerpoint/2010/main" val="3518187529"/>
              </p:ext>
            </p:extLst>
          </p:nvPr>
        </p:nvGraphicFramePr>
        <p:xfrm>
          <a:off x="547912" y="838140"/>
          <a:ext cx="4433454" cy="457200"/>
        </p:xfrm>
        <a:graphic>
          <a:graphicData uri="http://schemas.openxmlformats.org/drawingml/2006/table">
            <a:tbl>
              <a:tblPr bandRow="1">
                <a:tableStyleId>{5C22544A-7EE6-4342-B048-85BDC9FD1C3A}</a:tableStyleId>
              </a:tblPr>
              <a:tblGrid>
                <a:gridCol w="492606"/>
                <a:gridCol w="492606"/>
                <a:gridCol w="492606"/>
                <a:gridCol w="492606"/>
                <a:gridCol w="492606"/>
                <a:gridCol w="492606"/>
                <a:gridCol w="492606"/>
                <a:gridCol w="492606"/>
                <a:gridCol w="492606"/>
              </a:tblGrid>
              <a:tr h="370840">
                <a:tc>
                  <a:txBody>
                    <a:bodyPr/>
                    <a:lstStyle/>
                    <a:p>
                      <a:pPr algn="ctr"/>
                      <a:r>
                        <a:rPr lang="ru-RU" sz="2400" dirty="0" smtClean="0"/>
                        <a:t>2</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6</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4</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9</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1</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ru-RU" sz="2400" dirty="0" smtClean="0"/>
                        <a:t>3</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smtClean="0"/>
                        <a:t>5</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smtClean="0"/>
                        <a:t>7</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ru-RU" sz="2400" dirty="0" smtClean="0"/>
                        <a:t>8</a:t>
                      </a:r>
                      <a:endParaRPr lang="ru-RU" sz="2400" dirty="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35" name="Овал 34"/>
          <p:cNvSpPr/>
          <p:nvPr/>
        </p:nvSpPr>
        <p:spPr>
          <a:xfrm>
            <a:off x="2491912" y="846539"/>
            <a:ext cx="504000" cy="457200"/>
          </a:xfrm>
          <a:prstGeom prst="ellipse">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6" name="Прямая со стрелкой 35"/>
          <p:cNvCxnSpPr/>
          <p:nvPr/>
        </p:nvCxnSpPr>
        <p:spPr>
          <a:xfrm flipV="1">
            <a:off x="3247912" y="4193404"/>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p:nvPr/>
        </p:nvCxnSpPr>
        <p:spPr>
          <a:xfrm flipV="1">
            <a:off x="3748612" y="4193404"/>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p:nvPr/>
        </p:nvCxnSpPr>
        <p:spPr>
          <a:xfrm flipV="1">
            <a:off x="3735144" y="3577726"/>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p:cNvCxnSpPr/>
          <p:nvPr/>
        </p:nvCxnSpPr>
        <p:spPr>
          <a:xfrm flipV="1">
            <a:off x="2767212" y="3590426"/>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p:cNvCxnSpPr/>
          <p:nvPr/>
        </p:nvCxnSpPr>
        <p:spPr>
          <a:xfrm flipV="1">
            <a:off x="3262894" y="2979637"/>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V="1">
            <a:off x="2275912" y="2985987"/>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p:nvPr/>
        </p:nvCxnSpPr>
        <p:spPr>
          <a:xfrm flipV="1">
            <a:off x="3256544" y="2391764"/>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p:cNvCxnSpPr/>
          <p:nvPr/>
        </p:nvCxnSpPr>
        <p:spPr>
          <a:xfrm flipV="1">
            <a:off x="1771912" y="2391764"/>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p:cNvCxnSpPr/>
          <p:nvPr/>
        </p:nvCxnSpPr>
        <p:spPr>
          <a:xfrm flipV="1">
            <a:off x="2765244" y="1786206"/>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45" name="Прямая со стрелкой 44"/>
          <p:cNvCxnSpPr/>
          <p:nvPr/>
        </p:nvCxnSpPr>
        <p:spPr>
          <a:xfrm flipV="1">
            <a:off x="1286962" y="1786206"/>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46" name="Прямая со стрелкой 45"/>
          <p:cNvCxnSpPr/>
          <p:nvPr/>
        </p:nvCxnSpPr>
        <p:spPr>
          <a:xfrm flipV="1">
            <a:off x="2765244" y="1172554"/>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p:cNvCxnSpPr/>
          <p:nvPr/>
        </p:nvCxnSpPr>
        <p:spPr>
          <a:xfrm flipV="1">
            <a:off x="798266" y="1167220"/>
            <a:ext cx="0" cy="262369"/>
          </a:xfrm>
          <a:prstGeom prst="straightConnector1">
            <a:avLst/>
          </a:prstGeom>
          <a:ln w="38100">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2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21" grpId="0" animBg="1"/>
      <p:bldP spid="26" grpId="0" animBg="1"/>
      <p:bldP spid="30" grpId="0" animBg="1"/>
      <p:bldP spid="31" grpId="0" animBg="1"/>
      <p:bldP spid="32" grpId="0" animBg="1"/>
      <p:bldP spid="33"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smtClean="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4</a:t>
            </a:fld>
            <a:endParaRPr lang="en-US"/>
          </a:p>
        </p:txBody>
      </p:sp>
      <p:sp>
        <p:nvSpPr>
          <p:cNvPr id="6" name="TextBox 5"/>
          <p:cNvSpPr txBox="1"/>
          <p:nvPr/>
        </p:nvSpPr>
        <p:spPr>
          <a:xfrm>
            <a:off x="251520" y="836712"/>
            <a:ext cx="8640960" cy="2462213"/>
          </a:xfrm>
          <a:prstGeom prst="rect">
            <a:avLst/>
          </a:prstGeom>
          <a:noFill/>
        </p:spPr>
        <p:txBody>
          <a:bodyPr wrap="square" rtlCol="0">
            <a:spAutoFit/>
          </a:bodyPr>
          <a:lstStyle/>
          <a:p>
            <a:r>
              <a:rPr lang="ru-RU" sz="2400" dirty="0"/>
              <a:t>Рекурсивная </a:t>
            </a:r>
            <a:r>
              <a:rPr lang="ru-RU" sz="2400" dirty="0" smtClean="0"/>
              <a:t>функция не </a:t>
            </a:r>
            <a:r>
              <a:rPr lang="ru-RU" sz="2400" dirty="0"/>
              <a:t>может </a:t>
            </a:r>
            <a:r>
              <a:rPr lang="ru-RU" sz="2400" dirty="0" smtClean="0"/>
              <a:t>вызывать </a:t>
            </a:r>
            <a:r>
              <a:rPr lang="ru-RU" sz="2400" dirty="0"/>
              <a:t>себя до бесконечности, поскольку в этом случае </a:t>
            </a:r>
            <a:r>
              <a:rPr lang="ru-RU" sz="2400" dirty="0" smtClean="0"/>
              <a:t>она </a:t>
            </a:r>
            <a:r>
              <a:rPr lang="ru-RU" sz="2400" dirty="0"/>
              <a:t>никогда не завершилась </a:t>
            </a:r>
            <a:r>
              <a:rPr lang="ru-RU" sz="2400" dirty="0" smtClean="0"/>
              <a:t>бы.</a:t>
            </a:r>
          </a:p>
          <a:p>
            <a:pPr>
              <a:spcBef>
                <a:spcPts val="1200"/>
              </a:spcBef>
            </a:pPr>
            <a:r>
              <a:rPr lang="ru-RU" sz="2400" dirty="0"/>
              <a:t>Следовательно, вторая важная </a:t>
            </a:r>
            <a:r>
              <a:rPr lang="ru-RU" sz="2400" dirty="0" smtClean="0"/>
              <a:t>особенность</a:t>
            </a:r>
            <a:br>
              <a:rPr lang="ru-RU" sz="2400" dirty="0" smtClean="0"/>
            </a:br>
            <a:r>
              <a:rPr lang="ru-RU" sz="2400" dirty="0" smtClean="0"/>
              <a:t>рекурсивной функции — </a:t>
            </a:r>
            <a:r>
              <a:rPr lang="ru-RU" sz="2400" dirty="0"/>
              <a:t>наличие условия завершения, </a:t>
            </a:r>
          </a:p>
          <a:p>
            <a:r>
              <a:rPr lang="ru-RU" sz="2400" dirty="0"/>
              <a:t>позволяющего </a:t>
            </a:r>
            <a:r>
              <a:rPr lang="ru-RU" sz="2400" dirty="0" smtClean="0"/>
              <a:t>ей прекратить </a:t>
            </a:r>
            <a:r>
              <a:rPr lang="ru-RU" sz="2400" dirty="0"/>
              <a:t>вызывать </a:t>
            </a:r>
            <a:r>
              <a:rPr lang="ru-RU" sz="2400" dirty="0" smtClean="0"/>
              <a:t>себя.</a:t>
            </a:r>
            <a:endParaRPr lang="ru-RU" sz="2400" dirty="0"/>
          </a:p>
        </p:txBody>
      </p:sp>
      <p:sp>
        <p:nvSpPr>
          <p:cNvPr id="7" name="Прямоугольник 6"/>
          <p:cNvSpPr/>
          <p:nvPr/>
        </p:nvSpPr>
        <p:spPr>
          <a:xfrm>
            <a:off x="1908000" y="3717000"/>
            <a:ext cx="4896000" cy="1938992"/>
          </a:xfrm>
          <a:prstGeom prst="rect">
            <a:avLst/>
          </a:prstGeom>
          <a:ln w="19050">
            <a:solidFill>
              <a:schemeClr val="accent1"/>
            </a:solidFill>
          </a:ln>
        </p:spPr>
        <p:txBody>
          <a:bodyPr wrap="square">
            <a:spAutoFit/>
          </a:bodyPr>
          <a:lstStyle/>
          <a:p>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factorial</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 0)</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1;</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 </a:t>
            </a:r>
            <a:r>
              <a:rPr lang="en-US" sz="2000" dirty="0">
                <a:solidFill>
                  <a:srgbClr val="880000"/>
                </a:solidFill>
                <a:highlight>
                  <a:srgbClr val="FFFFFF"/>
                </a:highlight>
                <a:latin typeface="Consolas" panose="020B0609020204030204" pitchFamily="49" charset="0"/>
              </a:rPr>
              <a:t>factorial</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 l);</a:t>
            </a:r>
          </a:p>
          <a:p>
            <a:r>
              <a:rPr lang="ru-RU" sz="2000" dirty="0">
                <a:solidFill>
                  <a:srgbClr val="000000"/>
                </a:solidFill>
                <a:highlight>
                  <a:srgbClr val="FFFFFF"/>
                </a:highlight>
                <a:latin typeface="Consolas" panose="020B0609020204030204" pitchFamily="49" charset="0"/>
              </a:rPr>
              <a:t>}</a:t>
            </a:r>
            <a:endParaRPr lang="ru-RU" sz="2000" dirty="0"/>
          </a:p>
        </p:txBody>
      </p:sp>
      <p:sp>
        <p:nvSpPr>
          <p:cNvPr id="9" name="Нижний колонтитул 8"/>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10" name="Дата 9"/>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235879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40</a:t>
            </a:fld>
            <a:endParaRPr lang="en-US"/>
          </a:p>
        </p:txBody>
      </p:sp>
      <p:sp>
        <p:nvSpPr>
          <p:cNvPr id="9" name="Заголовок 4"/>
          <p:cNvSpPr txBox="1">
            <a:spLocks/>
          </p:cNvSpPr>
          <p:nvPr/>
        </p:nvSpPr>
        <p:spPr>
          <a:xfrm>
            <a:off x="251520" y="0"/>
            <a:ext cx="8640960" cy="8381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7" name="Прямоугольник 6"/>
          <p:cNvSpPr/>
          <p:nvPr/>
        </p:nvSpPr>
        <p:spPr>
          <a:xfrm>
            <a:off x="0" y="909000"/>
            <a:ext cx="9036000" cy="5124480"/>
          </a:xfrm>
          <a:prstGeom prst="rect">
            <a:avLst/>
          </a:prstGeom>
        </p:spPr>
        <p:txBody>
          <a:bodyPr wrap="square">
            <a:spAutoFit/>
          </a:bodyPr>
          <a:lstStyle/>
          <a:p>
            <a:pPr marL="342900" indent="-342900">
              <a:buFont typeface="Arial" panose="020B0604020202020204" pitchFamily="34" charset="0"/>
              <a:buChar char="•"/>
            </a:pPr>
            <a:r>
              <a:rPr lang="ru-RU" sz="2400" dirty="0" smtClean="0"/>
              <a:t>Сложность быстрой сортировки:</a:t>
            </a:r>
          </a:p>
          <a:p>
            <a:pPr marL="1257300" lvl="2" indent="-342900">
              <a:buFont typeface="Courier New" panose="02070309020205020404" pitchFamily="49" charset="0"/>
              <a:buChar char="o"/>
            </a:pPr>
            <a:r>
              <a:rPr lang="ru-RU" sz="2400" dirty="0" smtClean="0"/>
              <a:t>минимум: </a:t>
            </a:r>
            <a:r>
              <a:rPr lang="en-US" sz="2400" dirty="0" err="1" smtClean="0"/>
              <a:t>N</a:t>
            </a:r>
            <a:r>
              <a:rPr lang="en-US" sz="2400" dirty="0" err="1" smtClean="0">
                <a:latin typeface="Calibri" panose="020F0502020204030204" pitchFamily="34" charset="0"/>
              </a:rPr>
              <a:t>·</a:t>
            </a:r>
            <a:r>
              <a:rPr lang="en-US" sz="2400" dirty="0" err="1" smtClean="0"/>
              <a:t>log</a:t>
            </a:r>
            <a:r>
              <a:rPr lang="en-US" sz="2400" dirty="0" smtClean="0"/>
              <a:t>(N)</a:t>
            </a:r>
          </a:p>
          <a:p>
            <a:pPr marL="1257300" lvl="2" indent="-342900">
              <a:buFont typeface="Courier New" panose="02070309020205020404" pitchFamily="49" charset="0"/>
              <a:buChar char="o"/>
            </a:pPr>
            <a:r>
              <a:rPr lang="ru-RU" sz="2400" dirty="0" smtClean="0"/>
              <a:t>в среднем: </a:t>
            </a:r>
            <a:r>
              <a:rPr lang="en-US" sz="2400" dirty="0" err="1"/>
              <a:t>N</a:t>
            </a:r>
            <a:r>
              <a:rPr lang="en-US" sz="2400" dirty="0" err="1">
                <a:latin typeface="Calibri" panose="020F0502020204030204" pitchFamily="34" charset="0"/>
              </a:rPr>
              <a:t>·</a:t>
            </a:r>
            <a:r>
              <a:rPr lang="en-US" sz="2400" dirty="0" err="1"/>
              <a:t>log</a:t>
            </a:r>
            <a:r>
              <a:rPr lang="en-US" sz="2400" dirty="0"/>
              <a:t>(N</a:t>
            </a:r>
            <a:r>
              <a:rPr lang="en-US" sz="2400" dirty="0" smtClean="0"/>
              <a:t>)</a:t>
            </a:r>
          </a:p>
          <a:p>
            <a:pPr marL="1257300" lvl="2" indent="-342900">
              <a:spcAft>
                <a:spcPts val="600"/>
              </a:spcAft>
              <a:buFont typeface="Courier New" panose="02070309020205020404" pitchFamily="49" charset="0"/>
              <a:buChar char="o"/>
            </a:pPr>
            <a:r>
              <a:rPr lang="ru-RU" sz="2400" dirty="0" smtClean="0"/>
              <a:t>максимум: </a:t>
            </a:r>
            <a:r>
              <a:rPr lang="en-US" sz="2400" dirty="0" smtClean="0">
                <a:latin typeface="Calibri" panose="020F0502020204030204" pitchFamily="34" charset="0"/>
              </a:rPr>
              <a:t>N</a:t>
            </a:r>
            <a:r>
              <a:rPr lang="en-US" sz="2400" baseline="30000" dirty="0">
                <a:latin typeface="Calibri" panose="020F0502020204030204" pitchFamily="34" charset="0"/>
              </a:rPr>
              <a:t>2</a:t>
            </a:r>
            <a:endParaRPr lang="en-US" sz="2400" baseline="30000" dirty="0" smtClean="0">
              <a:latin typeface="Calibri" panose="020F0502020204030204" pitchFamily="34" charset="0"/>
            </a:endParaRPr>
          </a:p>
          <a:p>
            <a:pPr marL="342900" indent="-342900">
              <a:spcAft>
                <a:spcPts val="600"/>
              </a:spcAft>
              <a:buFont typeface="Arial" panose="020B0604020202020204" pitchFamily="34" charset="0"/>
              <a:buChar char="•"/>
            </a:pPr>
            <a:r>
              <a:rPr lang="ru-RU" sz="2400" dirty="0" smtClean="0">
                <a:latin typeface="Calibri" panose="020F0502020204030204" pitchFamily="34" charset="0"/>
              </a:rPr>
              <a:t>Это самая быстрая сортировка (в среднем) на случайных данных. Существуют сортировки с той же асимптотической сложностью, но при этом с ощутимо</a:t>
            </a:r>
            <a:r>
              <a:rPr lang="en-US" sz="2400" dirty="0" smtClean="0">
                <a:latin typeface="Calibri" panose="020F0502020204030204" pitchFamily="34" charset="0"/>
              </a:rPr>
              <a:t> </a:t>
            </a:r>
            <a:r>
              <a:rPr lang="ru-RU" sz="2400" dirty="0" smtClean="0">
                <a:latin typeface="Calibri" panose="020F0502020204030204" pitchFamily="34" charset="0"/>
              </a:rPr>
              <a:t>большей константой.</a:t>
            </a:r>
          </a:p>
          <a:p>
            <a:pPr marL="342900" indent="-342900">
              <a:spcAft>
                <a:spcPts val="600"/>
              </a:spcAft>
              <a:buFont typeface="Arial" panose="020B0604020202020204" pitchFamily="34" charset="0"/>
              <a:buChar char="•"/>
            </a:pPr>
            <a:r>
              <a:rPr lang="ru-RU" sz="2400" dirty="0" smtClean="0">
                <a:latin typeface="Calibri" panose="020F0502020204030204" pitchFamily="34" charset="0"/>
              </a:rPr>
              <a:t>Работает медленнее сортировки вставками на уже упорядоченных массивах (или близких к таковым).</a:t>
            </a:r>
          </a:p>
          <a:p>
            <a:pPr marL="342900" indent="-342900">
              <a:spcAft>
                <a:spcPts val="600"/>
              </a:spcAft>
              <a:buFont typeface="Arial" panose="020B0604020202020204" pitchFamily="34" charset="0"/>
              <a:buChar char="•"/>
            </a:pPr>
            <a:r>
              <a:rPr lang="ru-RU" sz="2400" dirty="0" smtClean="0">
                <a:latin typeface="Calibri" panose="020F0502020204030204" pitchFamily="34" charset="0"/>
              </a:rPr>
              <a:t>Если неудачно выбран опорный элемент то сложность этой сортировки возрастает до </a:t>
            </a:r>
            <a:r>
              <a:rPr lang="en-US" sz="2400" dirty="0" smtClean="0">
                <a:latin typeface="Calibri" panose="020F0502020204030204" pitchFamily="34" charset="0"/>
              </a:rPr>
              <a:t>N</a:t>
            </a:r>
            <a:r>
              <a:rPr lang="en-US" sz="2400" baseline="30000" dirty="0" smtClean="0">
                <a:latin typeface="Calibri" panose="020F0502020204030204" pitchFamily="34" charset="0"/>
              </a:rPr>
              <a:t>2</a:t>
            </a:r>
            <a:r>
              <a:rPr lang="ru-RU" sz="2400" dirty="0" smtClean="0">
                <a:latin typeface="Calibri" panose="020F0502020204030204" pitchFamily="34" charset="0"/>
              </a:rPr>
              <a:t> по времени и до </a:t>
            </a:r>
            <a:r>
              <a:rPr lang="en-US" sz="2400" dirty="0" smtClean="0">
                <a:latin typeface="Calibri" panose="020F0502020204030204" pitchFamily="34" charset="0"/>
              </a:rPr>
              <a:t>N </a:t>
            </a:r>
            <a:r>
              <a:rPr lang="ru-RU" sz="2400" dirty="0" smtClean="0">
                <a:latin typeface="Calibri" panose="020F0502020204030204" pitchFamily="34" charset="0"/>
              </a:rPr>
              <a:t>по занимаемой памяти в стеке, что может приводить к ошибке переполнения стека (</a:t>
            </a:r>
            <a:r>
              <a:rPr lang="en-US" sz="2400" dirty="0" smtClean="0">
                <a:latin typeface="Calibri" panose="020F0502020204030204" pitchFamily="34" charset="0"/>
              </a:rPr>
              <a:t>STACK_OVERFLOW</a:t>
            </a:r>
            <a:r>
              <a:rPr lang="ru-RU" sz="2400" dirty="0" smtClean="0">
                <a:latin typeface="Calibri" panose="020F0502020204030204" pitchFamily="34" charset="0"/>
              </a:rPr>
              <a:t>)</a:t>
            </a:r>
            <a:endParaRPr lang="en-US" sz="2400" dirty="0" smtClean="0">
              <a:latin typeface="Calibri" panose="020F0502020204030204" pitchFamily="34" charset="0"/>
            </a:endParaRPr>
          </a:p>
        </p:txBody>
      </p:sp>
      <p:sp>
        <p:nvSpPr>
          <p:cNvPr id="6" name="Нижний колонтитул 5"/>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364579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41</a:t>
            </a:fld>
            <a:endParaRPr lang="en-US"/>
          </a:p>
        </p:txBody>
      </p:sp>
      <p:graphicFrame>
        <p:nvGraphicFramePr>
          <p:cNvPr id="14" name="Таблица 13"/>
          <p:cNvGraphicFramePr>
            <a:graphicFrameLocks noGrp="1"/>
          </p:cNvGraphicFramePr>
          <p:nvPr>
            <p:extLst/>
          </p:nvPr>
        </p:nvGraphicFramePr>
        <p:xfrm>
          <a:off x="251520" y="2708920"/>
          <a:ext cx="2451100" cy="3549142"/>
        </p:xfrm>
        <a:graphic>
          <a:graphicData uri="http://schemas.openxmlformats.org/drawingml/2006/table">
            <a:tbl>
              <a:tblPr>
                <a:tableStyleId>{5C22544A-7EE6-4342-B048-85BDC9FD1C3A}</a:tableStyleId>
              </a:tblPr>
              <a:tblGrid>
                <a:gridCol w="1225550"/>
                <a:gridCol w="1225550"/>
              </a:tblGrid>
              <a:tr h="215900">
                <a:tc>
                  <a:txBody>
                    <a:bodyPr/>
                    <a:lstStyle/>
                    <a:p>
                      <a:pPr marL="74295" fontAlgn="ctr">
                        <a:lnSpc>
                          <a:spcPct val="107000"/>
                        </a:lnSpc>
                        <a:spcAft>
                          <a:spcPts val="0"/>
                        </a:spcAft>
                      </a:pPr>
                      <a:endParaRPr lang="ru-RU" sz="11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lgn="ctr" fontAlgn="ctr">
                        <a:lnSpc>
                          <a:spcPct val="107000"/>
                        </a:lnSpc>
                        <a:spcAft>
                          <a:spcPts val="0"/>
                        </a:spcAft>
                      </a:pPr>
                      <a:r>
                        <a:rPr lang="ru-RU" sz="1100" b="1"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b="1" dirty="0" smtClean="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rPr>
                        <a:t>/ \/ \/</a:t>
                      </a:r>
                      <a:endParaRPr lang="ru-RU" sz="1100" b="1"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lumMod val="95000"/>
                      </a:schemeClr>
                    </a:solidFill>
                  </a:tcPr>
                </a:tc>
              </a:tr>
              <a:tr h="215900">
                <a:tc>
                  <a:txBody>
                    <a:bodyPr/>
                    <a:lstStyle/>
                    <a:p>
                      <a:pPr marL="74295" fontAlgn="ctr">
                        <a:lnSpc>
                          <a:spcPct val="107000"/>
                        </a:lnSpc>
                        <a:spcAft>
                          <a:spcPts val="0"/>
                        </a:spcAft>
                      </a:pPr>
                      <a:r>
                        <a:rPr lang="ru-RU" sz="1800" kern="1200" dirty="0">
                          <a:effectLst/>
                        </a:rPr>
                        <a:t>Иванов</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dirty="0">
                          <a:effectLst/>
                        </a:rPr>
                        <a:t>Александр</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Ковалёв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dirty="0">
                          <a:effectLst/>
                        </a:rPr>
                        <a:t>Алексей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Козлов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Артем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Новиков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Владислав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Иванов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Даниил</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Ковалёв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Дмитрий</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Козлов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Иван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Новиков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Илья</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Иванов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Максим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Ковалёв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Михаил</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Козлов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dirty="0">
                          <a:effectLst/>
                        </a:rPr>
                        <a:t>Никита</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bl>
          </a:graphicData>
        </a:graphic>
      </p:graphicFrame>
      <p:graphicFrame>
        <p:nvGraphicFramePr>
          <p:cNvPr id="15" name="Таблица 14"/>
          <p:cNvGraphicFramePr>
            <a:graphicFrameLocks noGrp="1"/>
          </p:cNvGraphicFramePr>
          <p:nvPr>
            <p:extLst/>
          </p:nvPr>
        </p:nvGraphicFramePr>
        <p:xfrm>
          <a:off x="3347864" y="2708920"/>
          <a:ext cx="2451100" cy="3549142"/>
        </p:xfrm>
        <a:graphic>
          <a:graphicData uri="http://schemas.openxmlformats.org/drawingml/2006/table">
            <a:tbl>
              <a:tblPr>
                <a:tableStyleId>{5C22544A-7EE6-4342-B048-85BDC9FD1C3A}</a:tableStyleId>
              </a:tblPr>
              <a:tblGrid>
                <a:gridCol w="1225550"/>
                <a:gridCol w="1225550"/>
              </a:tblGrid>
              <a:tr h="215900">
                <a:tc>
                  <a:txBody>
                    <a:bodyPr/>
                    <a:lstStyle/>
                    <a:p>
                      <a:pPr marL="0" marR="0" lvl="0" indent="0" algn="ctr" defTabSz="914400" rtl="0" eaLnBrk="1" fontAlgn="ctr" latinLnBrk="0" hangingPunct="1">
                        <a:lnSpc>
                          <a:spcPct val="107000"/>
                        </a:lnSpc>
                        <a:spcBef>
                          <a:spcPts val="0"/>
                        </a:spcBef>
                        <a:spcAft>
                          <a:spcPts val="0"/>
                        </a:spcAft>
                        <a:buClrTx/>
                        <a:buSzTx/>
                        <a:buFontTx/>
                        <a:buNone/>
                        <a:tabLst/>
                        <a:defRPr/>
                      </a:pPr>
                      <a:r>
                        <a:rPr lang="ru-RU" sz="1100" b="1" kern="1200" noProof="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b="1" kern="1200" noProof="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a:t>
                      </a:r>
                      <a:endParaRPr lang="ru-RU" sz="1100" b="1" kern="1200" noProof="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74295" fontAlgn="ctr">
                        <a:lnSpc>
                          <a:spcPct val="107000"/>
                        </a:lnSpc>
                        <a:spcAft>
                          <a:spcPts val="0"/>
                        </a:spcAft>
                      </a:pPr>
                      <a:endParaRPr lang="ru-RU"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lumMod val="95000"/>
                      </a:schemeClr>
                    </a:solidFill>
                  </a:tcPr>
                </a:tc>
              </a:tr>
              <a:tr h="215900">
                <a:tc>
                  <a:txBody>
                    <a:bodyPr/>
                    <a:lstStyle/>
                    <a:p>
                      <a:pPr marL="74295" fontAlgn="ctr">
                        <a:lnSpc>
                          <a:spcPct val="107000"/>
                        </a:lnSpc>
                        <a:spcAft>
                          <a:spcPts val="0"/>
                        </a:spcAft>
                      </a:pPr>
                      <a:r>
                        <a:rPr lang="ru-RU" sz="1800" b="0" kern="1200" dirty="0">
                          <a:effectLst/>
                        </a:rPr>
                        <a:t>Иванов</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Александр</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b="0" kern="1200">
                          <a:effectLst/>
                        </a:rPr>
                        <a:t>Иванов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Даниил</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b="0" kern="1200">
                          <a:effectLst/>
                        </a:rPr>
                        <a:t>Иванов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Максим </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b="0" kern="1200">
                          <a:effectLst/>
                        </a:rPr>
                        <a:t>Ковалёв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Алексей </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b="0" kern="1200">
                          <a:effectLst/>
                        </a:rPr>
                        <a:t>Ковалёв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Дмитрий</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b="0" kern="1200">
                          <a:effectLst/>
                        </a:rPr>
                        <a:t>Ковалёв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Михаил</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b="0" kern="1200">
                          <a:effectLst/>
                        </a:rPr>
                        <a:t>Козлов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Артем </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b="0" kern="1200">
                          <a:effectLst/>
                        </a:rPr>
                        <a:t>Козлов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Иван </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b="0" kern="1200">
                          <a:effectLst/>
                        </a:rPr>
                        <a:t>Козлов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Никита</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b="0" kern="1200">
                          <a:effectLst/>
                        </a:rPr>
                        <a:t>Новиков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a:effectLst/>
                        </a:rPr>
                        <a:t>Владислав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b="0" kern="1200">
                          <a:effectLst/>
                        </a:rPr>
                        <a:t>Новиков</a:t>
                      </a:r>
                      <a:endParaRPr lang="ru-RU" sz="11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b="0" kern="1200" dirty="0">
                          <a:effectLst/>
                        </a:rPr>
                        <a:t>Илья</a:t>
                      </a:r>
                      <a:endParaRPr lang="ru-RU"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bl>
          </a:graphicData>
        </a:graphic>
      </p:graphicFrame>
      <p:graphicFrame>
        <p:nvGraphicFramePr>
          <p:cNvPr id="16" name="Таблица 15"/>
          <p:cNvGraphicFramePr>
            <a:graphicFrameLocks noGrp="1"/>
          </p:cNvGraphicFramePr>
          <p:nvPr>
            <p:extLst/>
          </p:nvPr>
        </p:nvGraphicFramePr>
        <p:xfrm>
          <a:off x="6444208" y="2708920"/>
          <a:ext cx="2451100" cy="3549142"/>
        </p:xfrm>
        <a:graphic>
          <a:graphicData uri="http://schemas.openxmlformats.org/drawingml/2006/table">
            <a:tbl>
              <a:tblPr>
                <a:tableStyleId>{5C22544A-7EE6-4342-B048-85BDC9FD1C3A}</a:tableStyleId>
              </a:tblPr>
              <a:tblGrid>
                <a:gridCol w="1225550"/>
                <a:gridCol w="1225550"/>
              </a:tblGrid>
              <a:tr h="215900">
                <a:tc>
                  <a:txBody>
                    <a:bodyPr/>
                    <a:lstStyle/>
                    <a:p>
                      <a:pPr marL="0" marR="0" lvl="0" indent="0" algn="ctr" defTabSz="914400" rtl="0" eaLnBrk="1" fontAlgn="ctr" latinLnBrk="0" hangingPunct="1">
                        <a:lnSpc>
                          <a:spcPct val="107000"/>
                        </a:lnSpc>
                        <a:spcBef>
                          <a:spcPts val="0"/>
                        </a:spcBef>
                        <a:spcAft>
                          <a:spcPts val="0"/>
                        </a:spcAft>
                        <a:buClrTx/>
                        <a:buSzTx/>
                        <a:buFontTx/>
                        <a:buNone/>
                        <a:tabLst/>
                        <a:defRPr/>
                      </a:pPr>
                      <a:r>
                        <a:rPr lang="ru-RU" sz="1100" b="1" kern="1200" noProof="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sz="1100" b="1" kern="1200" noProof="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a:t>
                      </a:r>
                      <a:endParaRPr lang="ru-RU" sz="1100" b="1" kern="1200" noProof="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74295" fontAlgn="ctr">
                        <a:lnSpc>
                          <a:spcPct val="107000"/>
                        </a:lnSpc>
                        <a:spcAft>
                          <a:spcPts val="0"/>
                        </a:spcAft>
                      </a:pPr>
                      <a:endParaRPr lang="ru-RU"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lumMod val="95000"/>
                      </a:schemeClr>
                    </a:solidFill>
                  </a:tcPr>
                </a:tc>
              </a:tr>
              <a:tr h="215900">
                <a:tc>
                  <a:txBody>
                    <a:bodyPr/>
                    <a:lstStyle/>
                    <a:p>
                      <a:pPr marL="74295" fontAlgn="ctr">
                        <a:lnSpc>
                          <a:spcPct val="107000"/>
                        </a:lnSpc>
                        <a:spcAft>
                          <a:spcPts val="0"/>
                        </a:spcAft>
                      </a:pPr>
                      <a:r>
                        <a:rPr lang="ru-RU" sz="1800" kern="1200" dirty="0">
                          <a:effectLst/>
                        </a:rPr>
                        <a:t>Иванов</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Даниил</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Иванов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dirty="0">
                          <a:effectLst/>
                        </a:rPr>
                        <a:t>Максим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Иванов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Александр</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Ковалёв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Дмитрий</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Ковалёв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Алексей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Ковалёв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Михаил</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dirty="0">
                          <a:effectLst/>
                        </a:rPr>
                        <a:t>Козлов</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Никита</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Козлов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Иван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Козлов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Артем </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Новиков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a:effectLst/>
                        </a:rPr>
                        <a:t>Илья</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r h="215900">
                <a:tc>
                  <a:txBody>
                    <a:bodyPr/>
                    <a:lstStyle/>
                    <a:p>
                      <a:pPr marL="74295" fontAlgn="ctr">
                        <a:lnSpc>
                          <a:spcPct val="107000"/>
                        </a:lnSpc>
                        <a:spcAft>
                          <a:spcPts val="0"/>
                        </a:spcAft>
                      </a:pPr>
                      <a:r>
                        <a:rPr lang="ru-RU" sz="1800" kern="1200">
                          <a:effectLst/>
                        </a:rPr>
                        <a:t>Новиков</a:t>
                      </a:r>
                      <a:endParaRPr lang="ru-RU"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74295" fontAlgn="ctr">
                        <a:lnSpc>
                          <a:spcPct val="107000"/>
                        </a:lnSpc>
                        <a:spcAft>
                          <a:spcPts val="0"/>
                        </a:spcAft>
                      </a:pPr>
                      <a:r>
                        <a:rPr lang="ru-RU" sz="1800" kern="1200" dirty="0">
                          <a:effectLst/>
                        </a:rPr>
                        <a:t>Владислав</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lnL w="19050" cap="flat" cmpd="sng" algn="ctr">
                      <a:solidFill>
                        <a:schemeClr val="bg1">
                          <a:lumMod val="75000"/>
                        </a:schemeClr>
                      </a:solidFill>
                      <a:prstDash val="solid"/>
                      <a:round/>
                      <a:headEnd type="none" w="med" len="med"/>
                      <a:tailEnd type="none" w="med" len="med"/>
                    </a:lnL>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r>
            </a:tbl>
          </a:graphicData>
        </a:graphic>
      </p:graphicFrame>
      <p:sp>
        <p:nvSpPr>
          <p:cNvPr id="17" name="TextBox 16"/>
          <p:cNvSpPr txBox="1"/>
          <p:nvPr/>
        </p:nvSpPr>
        <p:spPr>
          <a:xfrm>
            <a:off x="251520" y="2276872"/>
            <a:ext cx="2376264" cy="369332"/>
          </a:xfrm>
          <a:prstGeom prst="rect">
            <a:avLst/>
          </a:prstGeom>
          <a:noFill/>
        </p:spPr>
        <p:txBody>
          <a:bodyPr wrap="square" rtlCol="0">
            <a:spAutoFit/>
          </a:bodyPr>
          <a:lstStyle/>
          <a:p>
            <a:r>
              <a:rPr lang="ru-RU" dirty="0" smtClean="0">
                <a:solidFill>
                  <a:schemeClr val="bg1">
                    <a:lumMod val="50000"/>
                  </a:schemeClr>
                </a:solidFill>
              </a:rPr>
              <a:t>исходный массив</a:t>
            </a:r>
            <a:endParaRPr lang="ru-RU" dirty="0">
              <a:solidFill>
                <a:schemeClr val="bg1">
                  <a:lumMod val="50000"/>
                </a:schemeClr>
              </a:solidFill>
            </a:endParaRPr>
          </a:p>
        </p:txBody>
      </p:sp>
      <p:sp>
        <p:nvSpPr>
          <p:cNvPr id="18" name="TextBox 17"/>
          <p:cNvSpPr txBox="1"/>
          <p:nvPr/>
        </p:nvSpPr>
        <p:spPr>
          <a:xfrm>
            <a:off x="3347864" y="2060848"/>
            <a:ext cx="2376264" cy="646331"/>
          </a:xfrm>
          <a:prstGeom prst="rect">
            <a:avLst/>
          </a:prstGeom>
          <a:noFill/>
        </p:spPr>
        <p:txBody>
          <a:bodyPr wrap="square" rtlCol="0">
            <a:spAutoFit/>
          </a:bodyPr>
          <a:lstStyle/>
          <a:p>
            <a:r>
              <a:rPr lang="ru-RU" dirty="0" smtClean="0">
                <a:solidFill>
                  <a:schemeClr val="bg1">
                    <a:lumMod val="50000"/>
                  </a:schemeClr>
                </a:solidFill>
              </a:rPr>
              <a:t>отсортированный устойчивым методом</a:t>
            </a:r>
            <a:endParaRPr lang="ru-RU" dirty="0">
              <a:solidFill>
                <a:schemeClr val="bg1">
                  <a:lumMod val="50000"/>
                </a:schemeClr>
              </a:solidFill>
            </a:endParaRPr>
          </a:p>
        </p:txBody>
      </p:sp>
      <p:sp>
        <p:nvSpPr>
          <p:cNvPr id="19" name="TextBox 18"/>
          <p:cNvSpPr txBox="1"/>
          <p:nvPr/>
        </p:nvSpPr>
        <p:spPr>
          <a:xfrm>
            <a:off x="6444208" y="2060848"/>
            <a:ext cx="2520280" cy="646331"/>
          </a:xfrm>
          <a:prstGeom prst="rect">
            <a:avLst/>
          </a:prstGeom>
          <a:noFill/>
        </p:spPr>
        <p:txBody>
          <a:bodyPr wrap="square" rtlCol="0">
            <a:spAutoFit/>
          </a:bodyPr>
          <a:lstStyle/>
          <a:p>
            <a:r>
              <a:rPr lang="ru-RU" dirty="0" smtClean="0">
                <a:solidFill>
                  <a:schemeClr val="bg1">
                    <a:lumMod val="50000"/>
                  </a:schemeClr>
                </a:solidFill>
              </a:rPr>
              <a:t>отсортированный неустойчивым методом</a:t>
            </a:r>
            <a:endParaRPr lang="ru-RU" dirty="0">
              <a:solidFill>
                <a:schemeClr val="bg1">
                  <a:lumMod val="50000"/>
                </a:schemeClr>
              </a:solidFill>
            </a:endParaRPr>
          </a:p>
        </p:txBody>
      </p:sp>
      <p:sp>
        <p:nvSpPr>
          <p:cNvPr id="21" name="Заголовок 4"/>
          <p:cNvSpPr txBox="1">
            <a:spLocks/>
          </p:cNvSpPr>
          <p:nvPr/>
        </p:nvSpPr>
        <p:spPr>
          <a:xfrm>
            <a:off x="251520" y="0"/>
            <a:ext cx="8640960" cy="8381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smtClean="0">
                <a:solidFill>
                  <a:schemeClr val="bg1">
                    <a:lumMod val="65000"/>
                  </a:schemeClr>
                </a:solidFill>
              </a:rPr>
              <a:t>Быстрая сортировка</a:t>
            </a:r>
            <a:endParaRPr lang="ru-RU" b="1" dirty="0">
              <a:solidFill>
                <a:schemeClr val="bg1">
                  <a:lumMod val="65000"/>
                </a:schemeClr>
              </a:solidFill>
            </a:endParaRPr>
          </a:p>
        </p:txBody>
      </p:sp>
      <p:sp>
        <p:nvSpPr>
          <p:cNvPr id="22" name="Прямоугольник 21"/>
          <p:cNvSpPr/>
          <p:nvPr/>
        </p:nvSpPr>
        <p:spPr>
          <a:xfrm>
            <a:off x="252000" y="1053000"/>
            <a:ext cx="8640960" cy="461665"/>
          </a:xfrm>
          <a:prstGeom prst="rect">
            <a:avLst/>
          </a:prstGeom>
        </p:spPr>
        <p:txBody>
          <a:bodyPr wrap="square">
            <a:spAutoFit/>
          </a:bodyPr>
          <a:lstStyle/>
          <a:p>
            <a:r>
              <a:rPr lang="ru-RU" sz="2400" dirty="0" smtClean="0"/>
              <a:t>Является ли быстрая сортировка устойчивой?</a:t>
            </a:r>
            <a:endParaRPr lang="ru-RU" altLang="ru-RU" sz="2400" dirty="0"/>
          </a:p>
        </p:txBody>
      </p:sp>
      <p:sp>
        <p:nvSpPr>
          <p:cNvPr id="23" name="Прямоугольник 22"/>
          <p:cNvSpPr/>
          <p:nvPr/>
        </p:nvSpPr>
        <p:spPr>
          <a:xfrm>
            <a:off x="2700000" y="1413000"/>
            <a:ext cx="6120000" cy="461665"/>
          </a:xfrm>
          <a:prstGeom prst="rect">
            <a:avLst/>
          </a:prstGeom>
        </p:spPr>
        <p:txBody>
          <a:bodyPr wrap="square">
            <a:spAutoFit/>
          </a:bodyPr>
          <a:lstStyle/>
          <a:p>
            <a:r>
              <a:rPr lang="ru-RU" sz="2400" dirty="0">
                <a:solidFill>
                  <a:schemeClr val="bg1">
                    <a:lumMod val="50000"/>
                  </a:schemeClr>
                </a:solidFill>
              </a:rPr>
              <a:t>(</a:t>
            </a:r>
            <a:r>
              <a:rPr lang="ru-RU" sz="2400" dirty="0" smtClean="0">
                <a:solidFill>
                  <a:schemeClr val="bg1">
                    <a:lumMod val="50000"/>
                  </a:schemeClr>
                </a:solidFill>
              </a:rPr>
              <a:t>Быстрая сортировка является неустойчивой)</a:t>
            </a:r>
            <a:endParaRPr lang="ru-RU" altLang="ru-RU" sz="2400" dirty="0">
              <a:solidFill>
                <a:schemeClr val="bg1">
                  <a:lumMod val="50000"/>
                </a:schemeClr>
              </a:solidFill>
            </a:endParaRPr>
          </a:p>
        </p:txBody>
      </p:sp>
      <p:sp>
        <p:nvSpPr>
          <p:cNvPr id="9" name="Нижний колонтитул 8"/>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10" name="Дата 9"/>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331251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42</a:t>
            </a:fld>
            <a:endParaRPr lang="en-US"/>
          </a:p>
        </p:txBody>
      </p:sp>
      <p:sp>
        <p:nvSpPr>
          <p:cNvPr id="9" name="Заголовок 4"/>
          <p:cNvSpPr txBox="1">
            <a:spLocks/>
          </p:cNvSpPr>
          <p:nvPr/>
        </p:nvSpPr>
        <p:spPr>
          <a:xfrm>
            <a:off x="252000" y="20136"/>
            <a:ext cx="8640960" cy="694140"/>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smtClean="0">
                <a:solidFill>
                  <a:schemeClr val="bg1">
                    <a:lumMod val="65000"/>
                  </a:schemeClr>
                </a:solidFill>
              </a:rPr>
              <a:t>Шаблоны функций</a:t>
            </a:r>
            <a:endParaRPr lang="ru-RU" b="1" dirty="0">
              <a:solidFill>
                <a:schemeClr val="bg1">
                  <a:lumMod val="65000"/>
                </a:schemeClr>
              </a:solidFill>
            </a:endParaRPr>
          </a:p>
        </p:txBody>
      </p:sp>
      <p:sp>
        <p:nvSpPr>
          <p:cNvPr id="5" name="Прямоугольник 4"/>
          <p:cNvSpPr/>
          <p:nvPr/>
        </p:nvSpPr>
        <p:spPr>
          <a:xfrm>
            <a:off x="324000" y="621000"/>
            <a:ext cx="4104000" cy="1631216"/>
          </a:xfrm>
          <a:prstGeom prst="rect">
            <a:avLst/>
          </a:prstGeom>
          <a:ln w="19050">
            <a:solidFill>
              <a:srgbClr val="00B0F0"/>
            </a:solidFill>
          </a:ln>
        </p:spPr>
        <p:txBody>
          <a:bodyPr wrap="square">
            <a:spAutoFit/>
          </a:bodyPr>
          <a:lstStyle/>
          <a:p>
            <a:pPr>
              <a:lnSpc>
                <a:spcPct val="90000"/>
              </a:lnSpc>
            </a:pPr>
            <a:r>
              <a:rPr lang="en-US" sz="2000" dirty="0" smtClean="0">
                <a:solidFill>
                  <a:srgbClr val="0000FF"/>
                </a:solidFill>
                <a:highlight>
                  <a:srgbClr val="FFFFFF"/>
                </a:highlight>
                <a:latin typeface="Consolas" panose="020B0609020204030204" pitchFamily="49" charset="0"/>
              </a:rPr>
              <a:t>void</a:t>
            </a:r>
            <a:r>
              <a:rPr lang="en-US" sz="2000" dirty="0" smtClean="0">
                <a:solidFill>
                  <a:srgbClr val="000000"/>
                </a:solidFill>
                <a:highlight>
                  <a:srgbClr val="FFFFFF"/>
                </a:highlight>
                <a:latin typeface="Consolas" panose="020B0609020204030204" pitchFamily="49" charset="0"/>
              </a:rPr>
              <a:t> </a:t>
            </a:r>
            <a:r>
              <a:rPr lang="fr-FR" sz="2000" dirty="0" smtClean="0">
                <a:solidFill>
                  <a:srgbClr val="880000"/>
                </a:solidFill>
                <a:highlight>
                  <a:srgbClr val="FFFFFF"/>
                </a:highlight>
                <a:latin typeface="Consolas" panose="020B0609020204030204" pitchFamily="49" charset="0"/>
              </a:rPr>
              <a:t>swap</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&amp; </a:t>
            </a:r>
            <a:r>
              <a:rPr lang="en-US" sz="2000" dirty="0" smtClean="0">
                <a:solidFill>
                  <a:srgbClr val="000080"/>
                </a:solidFill>
                <a:highlight>
                  <a:srgbClr val="FFFFFF"/>
                </a:highlight>
                <a:latin typeface="Consolas" panose="020B0609020204030204" pitchFamily="49" charset="0"/>
              </a:rPr>
              <a:t>a</a:t>
            </a: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&amp; </a:t>
            </a:r>
            <a:r>
              <a:rPr lang="en-US" sz="2000" dirty="0" smtClean="0">
                <a:solidFill>
                  <a:srgbClr val="000080"/>
                </a:solidFill>
                <a:highlight>
                  <a:srgbClr val="FFFFFF"/>
                </a:highlight>
                <a:latin typeface="Consolas" panose="020B0609020204030204" pitchFamily="49" charset="0"/>
              </a:rPr>
              <a:t>b</a:t>
            </a:r>
            <a:r>
              <a:rPr lang="en-US" sz="2000" dirty="0" smtClean="0">
                <a:solidFill>
                  <a:srgbClr val="000000"/>
                </a:solidFill>
                <a:highlight>
                  <a:srgbClr val="FFFFFF"/>
                </a:highlight>
                <a:latin typeface="Consolas" panose="020B0609020204030204" pitchFamily="49" charset="0"/>
              </a:rPr>
              <a:t>)</a:t>
            </a:r>
          </a:p>
          <a:p>
            <a:pPr>
              <a:lnSpc>
                <a:spcPct val="90000"/>
              </a:lnSpc>
            </a:pPr>
            <a:r>
              <a:rPr lang="ru-RU" sz="2000" dirty="0" smtClean="0">
                <a:solidFill>
                  <a:srgbClr val="000000"/>
                </a:solidFill>
                <a:highlight>
                  <a:srgbClr val="FFFFFF"/>
                </a:highlight>
                <a:latin typeface="Consolas" panose="020B0609020204030204" pitchFamily="49" charset="0"/>
              </a:rPr>
              <a:t>{</a:t>
            </a:r>
          </a:p>
          <a:p>
            <a:pPr>
              <a:lnSpc>
                <a:spcPct val="70000"/>
              </a:lnSpc>
            </a:pP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int</a:t>
            </a:r>
            <a:r>
              <a:rPr lang="en-US" sz="2000" dirty="0" smtClean="0">
                <a:solidFill>
                  <a:srgbClr val="000000"/>
                </a:solidFill>
                <a:highlight>
                  <a:srgbClr val="FFFFFF"/>
                </a:highlight>
                <a:latin typeface="Consolas" panose="020B0609020204030204" pitchFamily="49" charset="0"/>
              </a:rPr>
              <a:t> </a:t>
            </a:r>
            <a:r>
              <a:rPr lang="en-US" sz="2000" dirty="0" err="1" smtClean="0">
                <a:solidFill>
                  <a:srgbClr val="000080"/>
                </a:solidFill>
                <a:highlight>
                  <a:srgbClr val="FFFFFF"/>
                </a:highlight>
                <a:latin typeface="Consolas" panose="020B0609020204030204" pitchFamily="49" charset="0"/>
              </a:rPr>
              <a:t>tmp</a:t>
            </a:r>
            <a:r>
              <a:rPr lang="en-US" sz="2000" dirty="0" smtClean="0">
                <a:solidFill>
                  <a:srgbClr val="000000"/>
                </a:solidFill>
                <a:highlight>
                  <a:srgbClr val="FFFFFF"/>
                </a:highlight>
                <a:latin typeface="Consolas" panose="020B0609020204030204" pitchFamily="49" charset="0"/>
              </a:rPr>
              <a:t> = </a:t>
            </a:r>
            <a:r>
              <a:rPr lang="en-US" sz="2000" dirty="0" smtClean="0">
                <a:solidFill>
                  <a:srgbClr val="000080"/>
                </a:solidFill>
                <a:highlight>
                  <a:srgbClr val="FFFFFF"/>
                </a:highlight>
                <a:latin typeface="Consolas" panose="020B0609020204030204" pitchFamily="49" charset="0"/>
              </a:rPr>
              <a:t>a</a:t>
            </a:r>
            <a:r>
              <a:rPr lang="en-US" sz="2000" dirty="0" smtClean="0">
                <a:solidFill>
                  <a:srgbClr val="000000"/>
                </a:solidFill>
                <a:highlight>
                  <a:srgbClr val="FFFFFF"/>
                </a:highlight>
                <a:latin typeface="Consolas" panose="020B0609020204030204" pitchFamily="49" charset="0"/>
              </a:rPr>
              <a:t>;</a:t>
            </a:r>
          </a:p>
          <a:p>
            <a:pPr>
              <a:lnSpc>
                <a:spcPct val="90000"/>
              </a:lnSpc>
            </a:pP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80"/>
                </a:solidFill>
                <a:highlight>
                  <a:srgbClr val="FFFFFF"/>
                </a:highlight>
                <a:latin typeface="Consolas" panose="020B0609020204030204" pitchFamily="49" charset="0"/>
              </a:rPr>
              <a:t>a</a:t>
            </a:r>
            <a:r>
              <a:rPr lang="en-US" sz="2000" dirty="0" smtClean="0">
                <a:solidFill>
                  <a:srgbClr val="000000"/>
                </a:solidFill>
                <a:highlight>
                  <a:srgbClr val="FFFFFF"/>
                </a:highlight>
                <a:latin typeface="Consolas" panose="020B0609020204030204" pitchFamily="49" charset="0"/>
              </a:rPr>
              <a:t> = </a:t>
            </a:r>
            <a:r>
              <a:rPr lang="en-US" sz="2000" dirty="0" smtClean="0">
                <a:solidFill>
                  <a:srgbClr val="000080"/>
                </a:solidFill>
                <a:highlight>
                  <a:srgbClr val="FFFFFF"/>
                </a:highlight>
                <a:latin typeface="Consolas" panose="020B0609020204030204" pitchFamily="49" charset="0"/>
              </a:rPr>
              <a:t>b</a:t>
            </a:r>
            <a:r>
              <a:rPr lang="en-US" sz="2000" dirty="0" smtClean="0">
                <a:solidFill>
                  <a:srgbClr val="000000"/>
                </a:solidFill>
                <a:highlight>
                  <a:srgbClr val="FFFFFF"/>
                </a:highlight>
                <a:latin typeface="Consolas" panose="020B0609020204030204" pitchFamily="49" charset="0"/>
              </a:rPr>
              <a:t>;</a:t>
            </a:r>
          </a:p>
          <a:p>
            <a:pPr>
              <a:lnSpc>
                <a:spcPct val="90000"/>
              </a:lnSpc>
            </a:pP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80"/>
                </a:solidFill>
                <a:highlight>
                  <a:srgbClr val="FFFFFF"/>
                </a:highlight>
                <a:latin typeface="Consolas" panose="020B0609020204030204" pitchFamily="49" charset="0"/>
              </a:rPr>
              <a:t>b</a:t>
            </a:r>
            <a:r>
              <a:rPr lang="en-US" sz="2000" dirty="0" smtClean="0">
                <a:solidFill>
                  <a:srgbClr val="000000"/>
                </a:solidFill>
                <a:highlight>
                  <a:srgbClr val="FFFFFF"/>
                </a:highlight>
                <a:latin typeface="Consolas" panose="020B0609020204030204" pitchFamily="49" charset="0"/>
              </a:rPr>
              <a:t> = </a:t>
            </a:r>
            <a:r>
              <a:rPr lang="en-US" sz="2000" dirty="0" err="1" smtClean="0">
                <a:solidFill>
                  <a:srgbClr val="000080"/>
                </a:solidFill>
                <a:highlight>
                  <a:srgbClr val="FFFFFF"/>
                </a:highlight>
                <a:latin typeface="Consolas" panose="020B0609020204030204" pitchFamily="49" charset="0"/>
              </a:rPr>
              <a:t>tmp</a:t>
            </a:r>
            <a:r>
              <a:rPr lang="en-US" sz="2000" dirty="0" smtClean="0">
                <a:solidFill>
                  <a:srgbClr val="000000"/>
                </a:solidFill>
                <a:highlight>
                  <a:srgbClr val="FFFFFF"/>
                </a:highlight>
                <a:latin typeface="Consolas" panose="020B0609020204030204" pitchFamily="49" charset="0"/>
              </a:rPr>
              <a:t>;</a:t>
            </a:r>
          </a:p>
          <a:p>
            <a:pPr>
              <a:lnSpc>
                <a:spcPct val="70000"/>
              </a:lnSpc>
            </a:pPr>
            <a:r>
              <a:rPr lang="ru-RU" sz="2000" dirty="0" smtClean="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p:txBody>
      </p:sp>
      <p:sp>
        <p:nvSpPr>
          <p:cNvPr id="6" name="Прямоугольник 5"/>
          <p:cNvSpPr/>
          <p:nvPr/>
        </p:nvSpPr>
        <p:spPr>
          <a:xfrm>
            <a:off x="324000" y="2349000"/>
            <a:ext cx="4248000" cy="1631216"/>
          </a:xfrm>
          <a:prstGeom prst="rect">
            <a:avLst/>
          </a:prstGeom>
          <a:ln w="19050">
            <a:solidFill>
              <a:srgbClr val="00B0F0"/>
            </a:solidFill>
          </a:ln>
        </p:spPr>
        <p:txBody>
          <a:bodyPr wrap="square">
            <a:spAutoFit/>
          </a:bodyPr>
          <a:lstStyle/>
          <a:p>
            <a:pPr>
              <a:lnSpc>
                <a:spcPct val="90000"/>
              </a:lnSpc>
            </a:pP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fr-FR" sz="2000" dirty="0" smtClean="0">
                <a:solidFill>
                  <a:srgbClr val="880000"/>
                </a:solidFill>
                <a:highlight>
                  <a:srgbClr val="FFFFFF"/>
                </a:highlight>
                <a:latin typeface="Consolas" panose="020B0609020204030204" pitchFamily="49" charset="0"/>
              </a:rPr>
              <a:t>swap</a:t>
            </a:r>
            <a:r>
              <a:rPr lang="en-US" sz="2000" dirty="0" smtClean="0">
                <a:solidFill>
                  <a:srgbClr val="000000"/>
                </a:solidFill>
                <a:highlight>
                  <a:srgbClr val="FFFFFF"/>
                </a:highlight>
                <a:latin typeface="Consolas" panose="020B0609020204030204" pitchFamily="49" charset="0"/>
              </a:rPr>
              <a:t>(</a:t>
            </a:r>
            <a:r>
              <a:rPr lang="en-US" sz="2000" dirty="0" smtClean="0">
                <a:solidFill>
                  <a:srgbClr val="0000FF"/>
                </a:solidFill>
                <a:highlight>
                  <a:srgbClr val="FFFFFF"/>
                </a:highlight>
                <a:latin typeface="Consolas" panose="020B0609020204030204" pitchFamily="49" charset="0"/>
              </a:rPr>
              <a:t>float</a:t>
            </a:r>
            <a:r>
              <a:rPr lang="en-US" sz="2000" dirty="0" smtClean="0">
                <a:solidFill>
                  <a:srgbClr val="000000"/>
                </a:solidFill>
                <a:highlight>
                  <a:srgbClr val="FFFFFF"/>
                </a:highlight>
                <a:latin typeface="Consolas" panose="020B0609020204030204" pitchFamily="49" charset="0"/>
              </a:rPr>
              <a:t>&amp; </a:t>
            </a:r>
            <a:r>
              <a:rPr lang="en-US" sz="2000" dirty="0" smtClean="0">
                <a:solidFill>
                  <a:srgbClr val="000080"/>
                </a:solidFill>
                <a:highlight>
                  <a:srgbClr val="FFFFFF"/>
                </a:highlight>
                <a:latin typeface="Consolas" panose="020B0609020204030204" pitchFamily="49" charset="0"/>
              </a:rPr>
              <a:t>a</a:t>
            </a:r>
            <a:r>
              <a:rPr lang="en-US" sz="2000" dirty="0">
                <a:solidFill>
                  <a:srgbClr val="000000"/>
                </a:solidFill>
                <a:highlight>
                  <a:srgbClr val="FFFFFF"/>
                </a:highlight>
                <a:latin typeface="Consolas" panose="020B0609020204030204" pitchFamily="49" charset="0"/>
              </a:rPr>
              <a:t>, </a:t>
            </a:r>
            <a:r>
              <a:rPr lang="en-US" sz="2000" dirty="0" smtClean="0">
                <a:solidFill>
                  <a:srgbClr val="0000FF"/>
                </a:solidFill>
                <a:highlight>
                  <a:srgbClr val="FFFFFF"/>
                </a:highlight>
                <a:latin typeface="Consolas" panose="020B0609020204030204" pitchFamily="49" charset="0"/>
              </a:rPr>
              <a:t>float</a:t>
            </a:r>
            <a:r>
              <a:rPr lang="en-US" sz="2000" dirty="0" smtClean="0">
                <a:solidFill>
                  <a:srgbClr val="000000"/>
                </a:solidFill>
                <a:highlight>
                  <a:srgbClr val="FFFFFF"/>
                </a:highlight>
                <a:latin typeface="Consolas" panose="020B0609020204030204" pitchFamily="49" charset="0"/>
              </a:rPr>
              <a:t>&amp; </a:t>
            </a:r>
            <a:r>
              <a:rPr lang="en-US" sz="2000" dirty="0" smtClean="0">
                <a:solidFill>
                  <a:srgbClr val="000080"/>
                </a:solidFill>
                <a:highlight>
                  <a:srgbClr val="FFFFFF"/>
                </a:highlight>
                <a:latin typeface="Consolas" panose="020B0609020204030204" pitchFamily="49" charset="0"/>
              </a:rPr>
              <a:t>b</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7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float</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tmp</a:t>
            </a:r>
            <a:r>
              <a:rPr lang="en-US" sz="2000" dirty="0">
                <a:solidFill>
                  <a:srgbClr val="000000"/>
                </a:solidFill>
                <a:highlight>
                  <a:srgbClr val="FFFFFF"/>
                </a:highlight>
                <a:latin typeface="Consolas" panose="020B0609020204030204" pitchFamily="49" charset="0"/>
              </a:rPr>
              <a:t> = </a:t>
            </a:r>
            <a:r>
              <a:rPr lang="en-US" sz="2000" dirty="0" smtClean="0">
                <a:solidFill>
                  <a:srgbClr val="000080"/>
                </a:solidFill>
                <a:highlight>
                  <a:srgbClr val="FFFFFF"/>
                </a:highlight>
                <a:latin typeface="Consolas" panose="020B0609020204030204" pitchFamily="49" charset="0"/>
              </a:rPr>
              <a:t>a</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smtClean="0">
                <a:solidFill>
                  <a:srgbClr val="000000"/>
                </a:solidFill>
                <a:highlight>
                  <a:srgbClr val="FFFFFF"/>
                </a:highlight>
                <a:latin typeface="Consolas" panose="020B0609020204030204" pitchFamily="49" charset="0"/>
              </a:rPr>
              <a:t>    </a:t>
            </a:r>
            <a:r>
              <a:rPr lang="en-US" sz="2000" dirty="0" smtClean="0">
                <a:solidFill>
                  <a:srgbClr val="000080"/>
                </a:solidFill>
                <a:highlight>
                  <a:srgbClr val="FFFFFF"/>
                </a:highlight>
                <a:latin typeface="Consolas" panose="020B0609020204030204" pitchFamily="49" charset="0"/>
              </a:rPr>
              <a:t>a</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en-US" sz="2000" dirty="0" smtClean="0">
                <a:solidFill>
                  <a:srgbClr val="000080"/>
                </a:solidFill>
                <a:highlight>
                  <a:srgbClr val="FFFFFF"/>
                </a:highlight>
                <a:latin typeface="Consolas" panose="020B0609020204030204" pitchFamily="49" charset="0"/>
              </a:rPr>
              <a:t>b</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smtClean="0">
                <a:solidFill>
                  <a:srgbClr val="000080"/>
                </a:solidFill>
                <a:highlight>
                  <a:srgbClr val="FFFFFF"/>
                </a:highlight>
                <a:latin typeface="Consolas" panose="020B0609020204030204" pitchFamily="49" charset="0"/>
              </a:rPr>
              <a:t>b</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tmp</a:t>
            </a:r>
            <a:r>
              <a:rPr lang="en-US" sz="2000" dirty="0">
                <a:solidFill>
                  <a:srgbClr val="000000"/>
                </a:solidFill>
                <a:highlight>
                  <a:srgbClr val="FFFFFF"/>
                </a:highlight>
                <a:latin typeface="Consolas" panose="020B0609020204030204" pitchFamily="49" charset="0"/>
              </a:rPr>
              <a:t>;</a:t>
            </a:r>
          </a:p>
          <a:p>
            <a:pPr>
              <a:lnSpc>
                <a:spcPct val="70000"/>
              </a:lnSpc>
            </a:pPr>
            <a:r>
              <a:rPr lang="ru-RU" sz="2000" dirty="0">
                <a:solidFill>
                  <a:srgbClr val="000000"/>
                </a:solidFill>
                <a:highlight>
                  <a:srgbClr val="FFFFFF"/>
                </a:highlight>
                <a:latin typeface="Consolas" panose="020B0609020204030204" pitchFamily="49" charset="0"/>
              </a:rPr>
              <a:t>}</a:t>
            </a:r>
          </a:p>
        </p:txBody>
      </p:sp>
      <p:sp>
        <p:nvSpPr>
          <p:cNvPr id="7" name="Прямоугольник 6"/>
          <p:cNvSpPr/>
          <p:nvPr/>
        </p:nvSpPr>
        <p:spPr>
          <a:xfrm>
            <a:off x="5508000" y="909000"/>
            <a:ext cx="3528000" cy="1908215"/>
          </a:xfrm>
          <a:prstGeom prst="rect">
            <a:avLst/>
          </a:prstGeom>
          <a:ln w="19050">
            <a:solidFill>
              <a:srgbClr val="00B0F0"/>
            </a:solidFill>
          </a:ln>
        </p:spPr>
        <p:txBody>
          <a:bodyPr wrap="square">
            <a:spAutoFit/>
          </a:bodyPr>
          <a:lstStyle/>
          <a:p>
            <a:pPr>
              <a:lnSpc>
                <a:spcPct val="90000"/>
              </a:lnSpc>
            </a:pPr>
            <a:r>
              <a:rPr lang="en-US" sz="2000" dirty="0">
                <a:solidFill>
                  <a:srgbClr val="0000FF"/>
                </a:solidFill>
                <a:highlight>
                  <a:srgbClr val="FFFFFF"/>
                </a:highlight>
                <a:latin typeface="Consolas" panose="020B0609020204030204" pitchFamily="49" charset="0"/>
              </a:rPr>
              <a:t>template</a:t>
            </a:r>
            <a:r>
              <a:rPr lang="en-US" sz="2000" dirty="0">
                <a:solidFill>
                  <a:srgbClr val="000000"/>
                </a:solidFill>
                <a:highlight>
                  <a:srgbClr val="FFFFFF"/>
                </a:highlight>
                <a:latin typeface="Consolas" panose="020B0609020204030204" pitchFamily="49" charset="0"/>
              </a:rPr>
              <a:t> &lt;</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&gt;</a:t>
            </a:r>
          </a:p>
          <a:p>
            <a:pPr>
              <a:lnSpc>
                <a:spcPct val="90000"/>
              </a:lnSpc>
            </a:pPr>
            <a:r>
              <a:rPr lang="fr-FR" sz="2000" dirty="0">
                <a:solidFill>
                  <a:srgbClr val="0000FF"/>
                </a:solidFill>
                <a:highlight>
                  <a:srgbClr val="FFFFFF"/>
                </a:highlight>
                <a:latin typeface="Consolas" panose="020B0609020204030204" pitchFamily="49" charset="0"/>
              </a:rPr>
              <a:t>void</a:t>
            </a:r>
            <a:r>
              <a:rPr lang="fr-FR" sz="2000" dirty="0">
                <a:solidFill>
                  <a:srgbClr val="000000"/>
                </a:solidFill>
                <a:highlight>
                  <a:srgbClr val="FFFFFF"/>
                </a:highlight>
                <a:latin typeface="Consolas" panose="020B0609020204030204" pitchFamily="49" charset="0"/>
              </a:rPr>
              <a:t> </a:t>
            </a:r>
            <a:r>
              <a:rPr lang="fr-FR" sz="2000" dirty="0" smtClean="0">
                <a:solidFill>
                  <a:srgbClr val="880000"/>
                </a:solidFill>
                <a:highlight>
                  <a:srgbClr val="FFFFFF"/>
                </a:highlight>
                <a:latin typeface="Consolas" panose="020B0609020204030204" pitchFamily="49" charset="0"/>
              </a:rPr>
              <a:t>swap</a:t>
            </a:r>
            <a:r>
              <a:rPr lang="fr-FR" sz="2000" dirty="0" smtClean="0">
                <a:solidFill>
                  <a:srgbClr val="000000"/>
                </a:solidFill>
                <a:highlight>
                  <a:srgbClr val="FFFFFF"/>
                </a:highlight>
                <a:latin typeface="Consolas" panose="020B0609020204030204" pitchFamily="49" charset="0"/>
              </a:rPr>
              <a:t>(</a:t>
            </a:r>
            <a:r>
              <a:rPr lang="fr-FR" sz="2000" i="1" dirty="0" smtClean="0">
                <a:solidFill>
                  <a:srgbClr val="000080"/>
                </a:solidFill>
                <a:highlight>
                  <a:srgbClr val="FFFFFF"/>
                </a:highlight>
                <a:latin typeface="Consolas" panose="020B0609020204030204" pitchFamily="49" charset="0"/>
              </a:rPr>
              <a:t>T</a:t>
            </a:r>
            <a:r>
              <a:rPr lang="en-US" sz="2000" dirty="0" smtClean="0">
                <a:solidFill>
                  <a:srgbClr val="000000"/>
                </a:solidFill>
                <a:highlight>
                  <a:srgbClr val="FFFFFF"/>
                </a:highlight>
                <a:latin typeface="Consolas" panose="020B0609020204030204" pitchFamily="49" charset="0"/>
              </a:rPr>
              <a:t>&amp;</a:t>
            </a:r>
            <a:r>
              <a:rPr lang="fr-FR" sz="2000" dirty="0" smtClean="0">
                <a:solidFill>
                  <a:srgbClr val="000000"/>
                </a:solidFill>
                <a:highlight>
                  <a:srgbClr val="FFFFFF"/>
                </a:highlight>
                <a:latin typeface="Consolas" panose="020B0609020204030204" pitchFamily="49" charset="0"/>
              </a:rPr>
              <a:t> </a:t>
            </a:r>
            <a:r>
              <a:rPr lang="fr-FR" sz="2000" dirty="0" smtClean="0">
                <a:solidFill>
                  <a:srgbClr val="000080"/>
                </a:solidFill>
                <a:highlight>
                  <a:srgbClr val="FFFFFF"/>
                </a:highlight>
                <a:latin typeface="Consolas" panose="020B0609020204030204" pitchFamily="49" charset="0"/>
              </a:rPr>
              <a:t>a</a:t>
            </a:r>
            <a:r>
              <a:rPr lang="fr-FR" sz="2000" dirty="0">
                <a:solidFill>
                  <a:srgbClr val="000000"/>
                </a:solidFill>
                <a:highlight>
                  <a:srgbClr val="FFFFFF"/>
                </a:highlight>
                <a:latin typeface="Consolas" panose="020B0609020204030204" pitchFamily="49" charset="0"/>
              </a:rPr>
              <a:t>, </a:t>
            </a:r>
            <a:r>
              <a:rPr lang="fr-FR" sz="2000" i="1" dirty="0" smtClean="0">
                <a:solidFill>
                  <a:srgbClr val="000080"/>
                </a:solidFill>
                <a:highlight>
                  <a:srgbClr val="FFFFFF"/>
                </a:highlight>
                <a:latin typeface="Consolas" panose="020B0609020204030204" pitchFamily="49" charset="0"/>
              </a:rPr>
              <a:t>T</a:t>
            </a:r>
            <a:r>
              <a:rPr lang="en-US" sz="2000" dirty="0" smtClean="0">
                <a:solidFill>
                  <a:srgbClr val="000000"/>
                </a:solidFill>
                <a:highlight>
                  <a:srgbClr val="FFFFFF"/>
                </a:highlight>
                <a:latin typeface="Consolas" panose="020B0609020204030204" pitchFamily="49" charset="0"/>
              </a:rPr>
              <a:t>&amp;</a:t>
            </a:r>
            <a:r>
              <a:rPr lang="fr-FR" sz="2000" dirty="0" smtClean="0">
                <a:solidFill>
                  <a:srgbClr val="000000"/>
                </a:solidFill>
                <a:highlight>
                  <a:srgbClr val="FFFFFF"/>
                </a:highlight>
                <a:latin typeface="Consolas" panose="020B0609020204030204" pitchFamily="49" charset="0"/>
              </a:rPr>
              <a:t> </a:t>
            </a:r>
            <a:r>
              <a:rPr lang="fr-FR" sz="2000" dirty="0" smtClean="0">
                <a:solidFill>
                  <a:srgbClr val="000080"/>
                </a:solidFill>
                <a:highlight>
                  <a:srgbClr val="FFFFFF"/>
                </a:highlight>
                <a:latin typeface="Consolas" panose="020B0609020204030204" pitchFamily="49" charset="0"/>
              </a:rPr>
              <a:t>b</a:t>
            </a:r>
            <a:r>
              <a:rPr lang="fr-FR"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70000"/>
              </a:lnSpc>
            </a:pPr>
            <a:r>
              <a:rPr lang="en-US" sz="2000" dirty="0">
                <a:solidFill>
                  <a:srgbClr val="000000"/>
                </a:solidFill>
                <a:highlight>
                  <a:srgbClr val="FFFFFF"/>
                </a:highlight>
                <a:latin typeface="Consolas" panose="020B0609020204030204" pitchFamily="49" charset="0"/>
              </a:rPr>
              <a:t>    </a:t>
            </a:r>
            <a:r>
              <a:rPr lang="en-US" sz="2000" i="1" dirty="0">
                <a:solidFill>
                  <a:srgbClr val="000080"/>
                </a:solidFill>
                <a:highlight>
                  <a:srgbClr val="FFFFFF"/>
                </a:highlight>
                <a:latin typeface="Consolas" panose="020B0609020204030204" pitchFamily="49" charset="0"/>
              </a:rPr>
              <a:t>T</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tmp</a:t>
            </a:r>
            <a:r>
              <a:rPr lang="en-US" sz="2000" dirty="0">
                <a:solidFill>
                  <a:srgbClr val="000000"/>
                </a:solidFill>
                <a:highlight>
                  <a:srgbClr val="FFFFFF"/>
                </a:highlight>
                <a:latin typeface="Consolas" panose="020B0609020204030204" pitchFamily="49" charset="0"/>
              </a:rPr>
              <a:t> = </a:t>
            </a:r>
            <a:r>
              <a:rPr lang="en-US" sz="2000" dirty="0" smtClean="0">
                <a:solidFill>
                  <a:srgbClr val="000080"/>
                </a:solidFill>
                <a:highlight>
                  <a:srgbClr val="FFFFFF"/>
                </a:highlight>
                <a:latin typeface="Consolas" panose="020B0609020204030204" pitchFamily="49" charset="0"/>
              </a:rPr>
              <a:t>a</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smtClean="0">
                <a:solidFill>
                  <a:srgbClr val="000080"/>
                </a:solidFill>
                <a:highlight>
                  <a:srgbClr val="FFFFFF"/>
                </a:highlight>
                <a:latin typeface="Consolas" panose="020B0609020204030204" pitchFamily="49" charset="0"/>
              </a:rPr>
              <a:t>a</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en-US" sz="2000" dirty="0" smtClean="0">
                <a:solidFill>
                  <a:srgbClr val="000080"/>
                </a:solidFill>
                <a:highlight>
                  <a:srgbClr val="FFFFFF"/>
                </a:highlight>
                <a:latin typeface="Consolas" panose="020B0609020204030204" pitchFamily="49" charset="0"/>
              </a:rPr>
              <a:t>b</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smtClean="0">
                <a:solidFill>
                  <a:srgbClr val="000080"/>
                </a:solidFill>
                <a:highlight>
                  <a:srgbClr val="FFFFFF"/>
                </a:highlight>
                <a:latin typeface="Consolas" panose="020B0609020204030204" pitchFamily="49" charset="0"/>
              </a:rPr>
              <a:t>b</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 </a:t>
            </a:r>
            <a:r>
              <a:rPr lang="en-US" sz="2000" dirty="0" err="1">
                <a:solidFill>
                  <a:srgbClr val="000080"/>
                </a:solidFill>
                <a:highlight>
                  <a:srgbClr val="FFFFFF"/>
                </a:highlight>
                <a:latin typeface="Consolas" panose="020B0609020204030204" pitchFamily="49" charset="0"/>
              </a:rPr>
              <a:t>tmp</a:t>
            </a:r>
            <a:r>
              <a:rPr lang="en-US" sz="2000" dirty="0">
                <a:solidFill>
                  <a:srgbClr val="000000"/>
                </a:solidFill>
                <a:highlight>
                  <a:srgbClr val="FFFFFF"/>
                </a:highlight>
                <a:latin typeface="Consolas" panose="020B0609020204030204" pitchFamily="49" charset="0"/>
              </a:rPr>
              <a:t>;</a:t>
            </a:r>
          </a:p>
          <a:p>
            <a:pPr>
              <a:lnSpc>
                <a:spcPct val="70000"/>
              </a:lnSpc>
            </a:pPr>
            <a:r>
              <a:rPr lang="ru-RU" sz="2000" dirty="0">
                <a:solidFill>
                  <a:srgbClr val="000000"/>
                </a:solidFill>
                <a:highlight>
                  <a:srgbClr val="FFFFFF"/>
                </a:highlight>
                <a:latin typeface="Consolas" panose="020B0609020204030204" pitchFamily="49" charset="0"/>
              </a:rPr>
              <a:t>}</a:t>
            </a:r>
          </a:p>
        </p:txBody>
      </p:sp>
      <p:sp>
        <p:nvSpPr>
          <p:cNvPr id="8" name="Прямоугольник 7"/>
          <p:cNvSpPr/>
          <p:nvPr/>
        </p:nvSpPr>
        <p:spPr>
          <a:xfrm>
            <a:off x="324000" y="4077000"/>
            <a:ext cx="5040000" cy="2232000"/>
          </a:xfrm>
          <a:prstGeom prst="rect">
            <a:avLst/>
          </a:prstGeom>
          <a:ln w="19050">
            <a:solidFill>
              <a:srgbClr val="00B0F0"/>
            </a:solidFill>
          </a:ln>
        </p:spPr>
        <p:txBody>
          <a:bodyPr wrap="square">
            <a:noAutofit/>
          </a:bodyPr>
          <a:lstStyle/>
          <a:p>
            <a:pPr>
              <a:lnSpc>
                <a:spcPct val="90000"/>
              </a:lnSpc>
            </a:pP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a:t>
            </a:r>
          </a:p>
          <a:p>
            <a:pPr>
              <a:lnSpc>
                <a:spcPct val="90000"/>
              </a:lnSpc>
            </a:pPr>
            <a:r>
              <a:rPr lang="ru-RU" sz="2000" dirty="0">
                <a:solidFill>
                  <a:srgbClr val="000000"/>
                </a:solidFill>
                <a:highlight>
                  <a:srgbClr val="FFFFFF"/>
                </a:highlight>
                <a:latin typeface="Consolas" panose="020B0609020204030204" pitchFamily="49" charset="0"/>
              </a:rPr>
              <a:t>{</a:t>
            </a:r>
          </a:p>
          <a:p>
            <a:pPr>
              <a:lnSpc>
                <a:spcPct val="7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 15,</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y</a:t>
            </a:r>
            <a:r>
              <a:rPr lang="en-US" sz="2000" dirty="0">
                <a:solidFill>
                  <a:srgbClr val="000000"/>
                </a:solidFill>
                <a:highlight>
                  <a:srgbClr val="FFFFFF"/>
                </a:highlight>
                <a:latin typeface="Consolas" panose="020B0609020204030204" pitchFamily="49" charset="0"/>
              </a:rPr>
              <a:t> = 2;</a:t>
            </a:r>
          </a:p>
          <a:p>
            <a:pPr>
              <a:lnSpc>
                <a:spcPct val="90000"/>
              </a:lnSpc>
            </a:pPr>
            <a:r>
              <a:rPr lang="en-US" sz="2000" dirty="0">
                <a:solidFill>
                  <a:srgbClr val="000000"/>
                </a:solidFill>
                <a:highlight>
                  <a:srgbClr val="FFFFFF"/>
                </a:highlight>
                <a:latin typeface="Consolas" panose="020B0609020204030204" pitchFamily="49" charset="0"/>
              </a:rPr>
              <a:t>    </a:t>
            </a:r>
            <a:r>
              <a:rPr lang="fr-FR" sz="2000" dirty="0" smtClean="0">
                <a:solidFill>
                  <a:srgbClr val="880000"/>
                </a:solidFill>
                <a:highlight>
                  <a:srgbClr val="FFFFFF"/>
                </a:highlight>
                <a:latin typeface="Consolas" panose="020B0609020204030204" pitchFamily="49" charset="0"/>
              </a:rPr>
              <a:t>swap</a:t>
            </a:r>
            <a:r>
              <a:rPr lang="en-US" sz="2000" dirty="0" smtClean="0">
                <a:solidFill>
                  <a:srgbClr val="000000"/>
                </a:solidFill>
                <a:highlight>
                  <a:srgbClr val="FFFFFF"/>
                </a:highlight>
                <a:latin typeface="Consolas" panose="020B0609020204030204" pitchFamily="49" charset="0"/>
              </a:rPr>
              <a:t>(</a:t>
            </a:r>
            <a:r>
              <a:rPr lang="en-US" sz="2000" i="1" dirty="0" smtClean="0">
                <a:solidFill>
                  <a:srgbClr val="6F008A"/>
                </a:solidFill>
                <a:highlight>
                  <a:srgbClr val="FFFFFF"/>
                </a:highlight>
                <a:latin typeface="Consolas" panose="020B0609020204030204" pitchFamily="49" charset="0"/>
              </a:rPr>
              <a:t>OUT </a:t>
            </a:r>
            <a:r>
              <a:rPr lang="en-US" sz="2000" dirty="0" smtClean="0">
                <a:solidFill>
                  <a:srgbClr val="000080"/>
                </a:solidFill>
                <a:highlight>
                  <a:srgbClr val="FFFFFF"/>
                </a:highlight>
                <a:latin typeface="Consolas" panose="020B0609020204030204" pitchFamily="49" charset="0"/>
              </a:rPr>
              <a:t>x</a:t>
            </a:r>
            <a:r>
              <a:rPr lang="en-US" sz="2000" dirty="0">
                <a:solidFill>
                  <a:srgbClr val="000000"/>
                </a:solidFill>
                <a:highlight>
                  <a:srgbClr val="FFFFFF"/>
                </a:highlight>
                <a:latin typeface="Consolas" panose="020B0609020204030204" pitchFamily="49" charset="0"/>
              </a:rPr>
              <a:t>, </a:t>
            </a:r>
            <a:r>
              <a:rPr lang="en-US" sz="2000" i="1" dirty="0">
                <a:solidFill>
                  <a:srgbClr val="6F008A"/>
                </a:solidFill>
                <a:highlight>
                  <a:srgbClr val="FFFFFF"/>
                </a:highlight>
                <a:latin typeface="Consolas" panose="020B0609020204030204" pitchFamily="49" charset="0"/>
              </a:rPr>
              <a:t>OUT </a:t>
            </a:r>
            <a:r>
              <a:rPr lang="en-US" sz="2000" dirty="0" smtClean="0">
                <a:solidFill>
                  <a:srgbClr val="000080"/>
                </a:solidFill>
                <a:highlight>
                  <a:srgbClr val="FFFFFF"/>
                </a:highlight>
                <a:latin typeface="Consolas" panose="020B0609020204030204" pitchFamily="49" charset="0"/>
              </a:rPr>
              <a:t>y</a:t>
            </a:r>
            <a:r>
              <a:rPr lang="en-US" sz="2000" dirty="0" smtClean="0">
                <a:solidFill>
                  <a:srgbClr val="000000"/>
                </a:solidFill>
                <a:highlight>
                  <a:srgbClr val="FFFFFF"/>
                </a:highlight>
                <a:latin typeface="Consolas" panose="020B0609020204030204" pitchFamily="49" charset="0"/>
              </a:rPr>
              <a:t>);</a:t>
            </a:r>
            <a:endParaRPr lang="ru-RU" sz="2000" dirty="0" smtClean="0">
              <a:solidFill>
                <a:srgbClr val="000000"/>
              </a:solidFill>
              <a:highlight>
                <a:srgbClr val="FFFFFF"/>
              </a:highlight>
              <a:latin typeface="Consolas" panose="020B0609020204030204" pitchFamily="49" charset="0"/>
            </a:endParaRPr>
          </a:p>
          <a:p>
            <a:r>
              <a:rPr lang="en-US" sz="2000" i="1" dirty="0" smtClean="0">
                <a:solidFill>
                  <a:srgbClr val="000080"/>
                </a:solidFill>
                <a:highlight>
                  <a:srgbClr val="FFFFFF"/>
                </a:highlight>
                <a:latin typeface="Consolas" panose="020B0609020204030204" pitchFamily="49" charset="0"/>
              </a:rPr>
              <a:t>    cout</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&lt;&lt; </a:t>
            </a:r>
            <a:r>
              <a:rPr lang="en-US" sz="2000" dirty="0" smtClean="0">
                <a:solidFill>
                  <a:srgbClr val="000080"/>
                </a:solidFill>
                <a:highlight>
                  <a:srgbClr val="FFFFFF"/>
                </a:highlight>
                <a:latin typeface="Consolas" panose="020B0609020204030204" pitchFamily="49" charset="0"/>
              </a:rPr>
              <a:t>x</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&lt;&lt; </a:t>
            </a:r>
            <a:r>
              <a:rPr lang="en-US" sz="2000" dirty="0" smtClean="0">
                <a:solidFill>
                  <a:srgbClr val="800000"/>
                </a:solidFill>
                <a:highlight>
                  <a:srgbClr val="FFFFFF"/>
                </a:highlight>
                <a:latin typeface="Consolas" panose="020B0609020204030204" pitchFamily="49" charset="0"/>
              </a:rPr>
              <a:t>" "</a:t>
            </a:r>
            <a:r>
              <a:rPr lang="ru-RU" sz="2000" dirty="0" smtClean="0">
                <a:solidFill>
                  <a:srgbClr val="000000"/>
                </a:solidFill>
                <a:highlight>
                  <a:srgbClr val="FFFFFF"/>
                </a:highlight>
                <a:latin typeface="Consolas" panose="020B0609020204030204" pitchFamily="49" charset="0"/>
              </a:rPr>
              <a:t> </a:t>
            </a:r>
            <a:r>
              <a:rPr lang="en-US" sz="2000" dirty="0" smtClean="0">
                <a:solidFill>
                  <a:srgbClr val="000000"/>
                </a:solidFill>
                <a:highlight>
                  <a:srgbClr val="FFFFFF"/>
                </a:highlight>
                <a:latin typeface="Consolas" panose="020B0609020204030204" pitchFamily="49" charset="0"/>
              </a:rPr>
              <a:t>&lt;&lt; </a:t>
            </a:r>
            <a:r>
              <a:rPr lang="en-US" sz="2000" dirty="0" smtClean="0">
                <a:solidFill>
                  <a:srgbClr val="000080"/>
                </a:solidFill>
                <a:highlight>
                  <a:srgbClr val="FFFFFF"/>
                </a:highlight>
                <a:latin typeface="Consolas" panose="020B0609020204030204" pitchFamily="49" charset="0"/>
              </a:rPr>
              <a:t>y</a:t>
            </a:r>
            <a:r>
              <a:rPr lang="en-US" sz="2000" dirty="0" smtClean="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&lt;&lt; </a:t>
            </a:r>
            <a:r>
              <a:rPr lang="en-US" sz="2000" i="1" dirty="0" smtClean="0">
                <a:solidFill>
                  <a:srgbClr val="880000"/>
                </a:solidFill>
                <a:highlight>
                  <a:srgbClr val="FFFFFF"/>
                </a:highlight>
                <a:latin typeface="Consolas" panose="020B0609020204030204" pitchFamily="49" charset="0"/>
              </a:rPr>
              <a:t>endl</a:t>
            </a:r>
            <a:r>
              <a:rPr lang="en-US" sz="2000" dirty="0">
                <a:solidFill>
                  <a:srgbClr val="000000"/>
                </a:solidFill>
                <a:highlight>
                  <a:srgbClr val="FFFFFF"/>
                </a:highlight>
                <a:latin typeface="Consolas" panose="020B0609020204030204" pitchFamily="49" charset="0"/>
              </a:rPr>
              <a:t>;</a:t>
            </a:r>
          </a:p>
          <a:p>
            <a:pPr>
              <a:lnSpc>
                <a:spcPct val="90000"/>
              </a:lnSpc>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0;</a:t>
            </a:r>
          </a:p>
          <a:p>
            <a:pPr>
              <a:lnSpc>
                <a:spcPct val="70000"/>
              </a:lnSpc>
            </a:pPr>
            <a:r>
              <a:rPr lang="ru-RU" sz="2000" dirty="0">
                <a:solidFill>
                  <a:srgbClr val="000000"/>
                </a:solidFill>
                <a:highlight>
                  <a:srgbClr val="FFFFFF"/>
                </a:highlight>
                <a:latin typeface="Consolas" panose="020B0609020204030204" pitchFamily="49" charset="0"/>
              </a:rPr>
              <a:t>}</a:t>
            </a:r>
            <a:endParaRPr lang="ru-RU" sz="2000" dirty="0"/>
          </a:p>
        </p:txBody>
      </p:sp>
      <p:sp>
        <p:nvSpPr>
          <p:cNvPr id="11" name="Скругленный прямоугольник 10"/>
          <p:cNvSpPr/>
          <p:nvPr/>
        </p:nvSpPr>
        <p:spPr>
          <a:xfrm>
            <a:off x="5580000" y="3717000"/>
            <a:ext cx="3312000" cy="2376000"/>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Эта функция обменивает значения передаваемых ей </a:t>
            </a:r>
            <a:r>
              <a:rPr lang="ru-RU" sz="2400" dirty="0" smtClean="0">
                <a:solidFill>
                  <a:schemeClr val="tx1"/>
                </a:solidFill>
              </a:rPr>
              <a:t>через указатели переменных</a:t>
            </a:r>
            <a:br>
              <a:rPr lang="ru-RU" sz="2400" dirty="0" smtClean="0">
                <a:solidFill>
                  <a:schemeClr val="tx1"/>
                </a:solidFill>
              </a:rPr>
            </a:br>
            <a:r>
              <a:rPr lang="ru-RU" sz="2400" dirty="0" smtClean="0">
                <a:solidFill>
                  <a:schemeClr val="tx1"/>
                </a:solidFill>
              </a:rPr>
              <a:t>любого типа</a:t>
            </a:r>
            <a:endParaRPr lang="ru-RU" sz="2400" dirty="0">
              <a:solidFill>
                <a:schemeClr val="tx1"/>
              </a:solidFill>
            </a:endParaRPr>
          </a:p>
        </p:txBody>
      </p:sp>
      <p:sp>
        <p:nvSpPr>
          <p:cNvPr id="13" name="Стрелка вниз 12"/>
          <p:cNvSpPr/>
          <p:nvPr/>
        </p:nvSpPr>
        <p:spPr>
          <a:xfrm rot="16200000">
            <a:off x="4600646" y="880354"/>
            <a:ext cx="576000" cy="777292"/>
          </a:xfrm>
          <a:prstGeom prst="downArrow">
            <a:avLst>
              <a:gd name="adj1" fmla="val 24818"/>
              <a:gd name="adj2" fmla="val 4832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Стрелка вниз 14"/>
          <p:cNvSpPr/>
          <p:nvPr/>
        </p:nvSpPr>
        <p:spPr>
          <a:xfrm rot="13794506">
            <a:off x="4754943" y="2031797"/>
            <a:ext cx="597805" cy="1132914"/>
          </a:xfrm>
          <a:prstGeom prst="downArrow">
            <a:avLst>
              <a:gd name="adj1" fmla="val 24818"/>
              <a:gd name="adj2" fmla="val 4832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Нижний колонтитул 11"/>
          <p:cNvSpPr>
            <a:spLocks noGrp="1"/>
          </p:cNvSpPr>
          <p:nvPr>
            <p:ph type="ftr" sz="quarter" idx="11"/>
          </p:nvPr>
        </p:nvSpPr>
        <p:spPr>
          <a:xfrm>
            <a:off x="2764639" y="6459786"/>
            <a:ext cx="4543665" cy="365125"/>
          </a:xfrm>
        </p:spPr>
        <p:txBody>
          <a:bodyPr/>
          <a:lstStyle/>
          <a:p>
            <a:r>
              <a:rPr lang="ru-RU" dirty="0" smtClean="0"/>
              <a:t>РЕКУРСИЯ</a:t>
            </a:r>
            <a:endParaRPr lang="en-US" dirty="0" smtClean="0"/>
          </a:p>
        </p:txBody>
      </p:sp>
      <p:sp>
        <p:nvSpPr>
          <p:cNvPr id="14" name="Дата 13"/>
          <p:cNvSpPr>
            <a:spLocks noGrp="1"/>
          </p:cNvSpPr>
          <p:nvPr>
            <p:ph type="dt" sz="half" idx="2"/>
          </p:nvPr>
        </p:nvSpPr>
        <p:spPr/>
        <p:txBody>
          <a:bodyPr/>
          <a:lstStyle/>
          <a:p>
            <a:pPr>
              <a:tabLst>
                <a:tab pos="1347788" algn="l"/>
              </a:tabLst>
            </a:pPr>
            <a:r>
              <a:rPr lang="ru-RU" dirty="0" smtClean="0"/>
              <a:t>Левкович Н.В.	2019/2020</a:t>
            </a:r>
            <a:endParaRPr lang="ru-RU" dirty="0"/>
          </a:p>
        </p:txBody>
      </p:sp>
      <p:cxnSp>
        <p:nvCxnSpPr>
          <p:cNvPr id="3" name="Прямая соединительная линия 2"/>
          <p:cNvCxnSpPr/>
          <p:nvPr/>
        </p:nvCxnSpPr>
        <p:spPr>
          <a:xfrm>
            <a:off x="612000" y="549000"/>
            <a:ext cx="3672000" cy="3528000"/>
          </a:xfrm>
          <a:prstGeom prst="line">
            <a:avLst/>
          </a:prstGeom>
          <a:ln w="53975"/>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flipH="1">
            <a:off x="620707" y="549000"/>
            <a:ext cx="3672000" cy="3528000"/>
          </a:xfrm>
          <a:prstGeom prst="line">
            <a:avLst/>
          </a:prstGeom>
          <a:ln w="539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7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animBg="1"/>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396000" y="3213000"/>
            <a:ext cx="3888000" cy="2462213"/>
          </a:xfrm>
          <a:prstGeom prst="rect">
            <a:avLst/>
          </a:prstGeom>
          <a:ln w="19050">
            <a:solidFill>
              <a:srgbClr val="00B0F0"/>
            </a:solidFill>
          </a:ln>
        </p:spPr>
        <p:txBody>
          <a:bodyPr wrap="square">
            <a:spAutoFit/>
          </a:bodyPr>
          <a:lstStyle/>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p>
          <a:p>
            <a:r>
              <a:rPr lang="ru-RU"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15,</a:t>
            </a:r>
          </a:p>
          <a:p>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 = 2</a:t>
            </a:r>
            <a:r>
              <a:rPr lang="en-US" dirty="0" smtClean="0">
                <a:solidFill>
                  <a:srgbClr val="000000"/>
                </a:solidFill>
                <a:highlight>
                  <a:srgbClr val="FFFFFF"/>
                </a:highlight>
                <a:latin typeface="Consolas" panose="020B0609020204030204" pitchFamily="49" charset="0"/>
              </a:rPr>
              <a:t>;</a:t>
            </a:r>
          </a:p>
          <a:p>
            <a:r>
              <a:rPr lang="en-US" i="1" dirty="0" smtClean="0">
                <a:solidFill>
                  <a:srgbClr val="880000"/>
                </a:solidFill>
                <a:highlight>
                  <a:srgbClr val="FFFFFF"/>
                </a:highlight>
                <a:latin typeface="Consolas" panose="020B0609020204030204" pitchFamily="49" charset="0"/>
              </a:rPr>
              <a:t>    swap</a:t>
            </a:r>
            <a:r>
              <a:rPr lang="en-US" dirty="0" smtClean="0">
                <a:solidFill>
                  <a:srgbClr val="000000"/>
                </a:solidFill>
                <a:highlight>
                  <a:srgbClr val="FFFFFF"/>
                </a:highlight>
                <a:latin typeface="Consolas" panose="020B0609020204030204" pitchFamily="49" charset="0"/>
              </a:rPr>
              <a:t>&lt;</a:t>
            </a:r>
            <a:r>
              <a:rPr lang="en-US" dirty="0" smtClean="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a:spcBef>
                <a:spcPts val="600"/>
              </a:spcBef>
            </a:pPr>
            <a:r>
              <a:rPr lang="en-US" dirty="0">
                <a:solidFill>
                  <a:srgbClr val="000000"/>
                </a:solidFill>
                <a:highlight>
                  <a:srgbClr val="FFFFFF"/>
                </a:highlight>
                <a:latin typeface="Consolas" panose="020B0609020204030204" pitchFamily="49" charset="0"/>
              </a:rPr>
              <a:t>    </a:t>
            </a:r>
            <a:r>
              <a:rPr lang="en-US" i="1" dirty="0" smtClean="0">
                <a:solidFill>
                  <a:srgbClr val="880000"/>
                </a:solidFill>
                <a:highlight>
                  <a:srgbClr val="FFFFFF"/>
                </a:highlight>
                <a:latin typeface="Consolas" panose="020B0609020204030204" pitchFamily="49" charset="0"/>
              </a:rPr>
              <a:t>swap</a:t>
            </a:r>
            <a:r>
              <a:rPr lang="en-US" dirty="0" smtClean="0">
                <a:solidFill>
                  <a:srgbClr val="000000"/>
                </a:solidFill>
                <a:highlight>
                  <a:srgbClr val="FFFFFF"/>
                </a:highlight>
                <a:latin typeface="Consolas" panose="020B0609020204030204" pitchFamily="49" charset="0"/>
              </a:rPr>
              <a:t>(</a:t>
            </a:r>
            <a:r>
              <a:rPr lang="en-US" dirty="0" smtClean="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smtClean="0">
                <a:solidFill>
                  <a:srgbClr val="000080"/>
                </a:solidFill>
                <a:highlight>
                  <a:srgbClr val="FFFFFF"/>
                </a:highlight>
                <a:latin typeface="Consolas" panose="020B0609020204030204" pitchFamily="49" charset="0"/>
              </a:rPr>
              <a:t>y</a:t>
            </a:r>
            <a:r>
              <a:rPr lang="en-US" dirty="0" smtClean="0">
                <a:solidFill>
                  <a:srgbClr val="000000"/>
                </a:solidFill>
                <a:highlight>
                  <a:srgbClr val="FFFFFF"/>
                </a:highlight>
                <a:latin typeface="Consolas" panose="020B0609020204030204" pitchFamily="49" charset="0"/>
              </a:rPr>
              <a:t>);</a:t>
            </a:r>
            <a:endParaRPr lang="ru-RU" dirty="0" smtClean="0">
              <a:solidFill>
                <a:srgbClr val="000000"/>
              </a:solidFill>
              <a:highlight>
                <a:srgbClr val="FFFFFF"/>
              </a:highlight>
              <a:latin typeface="Consolas" panose="020B0609020204030204" pitchFamily="49" charset="0"/>
            </a:endParaRPr>
          </a:p>
          <a:p>
            <a:pPr>
              <a:spcBef>
                <a:spcPts val="600"/>
              </a:spcBef>
            </a:pPr>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0;</a:t>
            </a:r>
          </a:p>
          <a:p>
            <a:r>
              <a:rPr lang="ru-RU" dirty="0">
                <a:solidFill>
                  <a:srgbClr val="000000"/>
                </a:solidFill>
                <a:highlight>
                  <a:srgbClr val="FFFFFF"/>
                </a:highlight>
                <a:latin typeface="Consolas" panose="020B0609020204030204" pitchFamily="49" charset="0"/>
              </a:rPr>
              <a:t>}</a:t>
            </a:r>
            <a:endParaRPr lang="ru-RU" dirty="0">
              <a:solidFill>
                <a:prstClr val="black"/>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43</a:t>
            </a:fld>
            <a:endParaRPr lang="en-US"/>
          </a:p>
        </p:txBody>
      </p:sp>
      <p:sp>
        <p:nvSpPr>
          <p:cNvPr id="7" name="Прямоугольник 6"/>
          <p:cNvSpPr/>
          <p:nvPr/>
        </p:nvSpPr>
        <p:spPr>
          <a:xfrm>
            <a:off x="396000" y="981000"/>
            <a:ext cx="3888000" cy="1837426"/>
          </a:xfrm>
          <a:prstGeom prst="rect">
            <a:avLst/>
          </a:prstGeom>
          <a:ln w="19050">
            <a:solidFill>
              <a:srgbClr val="00B0F0"/>
            </a:solidFill>
          </a:ln>
        </p:spPr>
        <p:txBody>
          <a:bodyPr wrap="square">
            <a:spAutoFit/>
          </a:bodyPr>
          <a:lstStyle/>
          <a:p>
            <a:pPr>
              <a:lnSpc>
                <a:spcPct val="90000"/>
              </a:lnSpc>
            </a:pPr>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pPr>
              <a:lnSpc>
                <a:spcPct val="90000"/>
              </a:lnSpc>
            </a:pPr>
            <a:r>
              <a:rPr lang="fr-FR" dirty="0">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a:t>
            </a:r>
            <a:r>
              <a:rPr lang="fr-FR" dirty="0" smtClean="0">
                <a:solidFill>
                  <a:srgbClr val="880000"/>
                </a:solidFill>
                <a:highlight>
                  <a:srgbClr val="FFFFFF"/>
                </a:highlight>
                <a:latin typeface="Consolas" panose="020B0609020204030204" pitchFamily="49" charset="0"/>
              </a:rPr>
              <a:t>swap</a:t>
            </a:r>
            <a:r>
              <a:rPr lang="fr-FR" dirty="0" smtClean="0">
                <a:solidFill>
                  <a:srgbClr val="000000"/>
                </a:solidFill>
                <a:highlight>
                  <a:srgbClr val="FFFFFF"/>
                </a:highlight>
                <a:latin typeface="Consolas" panose="020B0609020204030204" pitchFamily="49" charset="0"/>
              </a:rPr>
              <a:t>(</a:t>
            </a:r>
            <a:r>
              <a:rPr lang="fr-FR" i="1" dirty="0" smtClean="0">
                <a:solidFill>
                  <a:srgbClr val="000080"/>
                </a:solidFill>
                <a:highlight>
                  <a:srgbClr val="FFFFFF"/>
                </a:highlight>
                <a:latin typeface="Consolas" panose="020B0609020204030204" pitchFamily="49" charset="0"/>
              </a:rPr>
              <a:t>T</a:t>
            </a:r>
            <a:r>
              <a:rPr lang="fr-FR" dirty="0" smtClean="0">
                <a:solidFill>
                  <a:srgbClr val="000000"/>
                </a:solidFill>
                <a:highlight>
                  <a:srgbClr val="FFFFFF"/>
                </a:highlight>
                <a:latin typeface="Consolas" panose="020B0609020204030204" pitchFamily="49" charset="0"/>
              </a:rPr>
              <a:t>&amp;</a:t>
            </a:r>
            <a:r>
              <a:rPr lang="ru-RU" dirty="0" smtClean="0">
                <a:solidFill>
                  <a:srgbClr val="000000"/>
                </a:solidFill>
                <a:highlight>
                  <a:srgbClr val="FFFFFF"/>
                </a:highlight>
                <a:latin typeface="Consolas" panose="020B0609020204030204" pitchFamily="49" charset="0"/>
              </a:rPr>
              <a:t> </a:t>
            </a:r>
            <a:r>
              <a:rPr lang="fr-FR" dirty="0" smtClean="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i="1" dirty="0" smtClean="0">
                <a:solidFill>
                  <a:srgbClr val="000080"/>
                </a:solidFill>
                <a:highlight>
                  <a:srgbClr val="FFFFFF"/>
                </a:highlight>
                <a:latin typeface="Consolas" panose="020B0609020204030204" pitchFamily="49" charset="0"/>
              </a:rPr>
              <a:t>T</a:t>
            </a:r>
            <a:r>
              <a:rPr lang="fr-FR" dirty="0" smtClean="0">
                <a:solidFill>
                  <a:srgbClr val="000000"/>
                </a:solidFill>
                <a:highlight>
                  <a:srgbClr val="FFFFFF"/>
                </a:highlight>
                <a:latin typeface="Consolas" panose="020B0609020204030204" pitchFamily="49" charset="0"/>
              </a:rPr>
              <a:t>&amp;</a:t>
            </a:r>
            <a:r>
              <a:rPr lang="ru-RU" dirty="0" smtClean="0">
                <a:solidFill>
                  <a:srgbClr val="000000"/>
                </a:solidFill>
                <a:highlight>
                  <a:srgbClr val="FFFFFF"/>
                </a:highlight>
                <a:latin typeface="Consolas" panose="020B0609020204030204" pitchFamily="49" charset="0"/>
              </a:rPr>
              <a:t> </a:t>
            </a:r>
            <a:r>
              <a:rPr lang="fr-FR" dirty="0" smtClean="0">
                <a:solidFill>
                  <a:srgbClr val="000080"/>
                </a:solidFill>
                <a:highlight>
                  <a:srgbClr val="FFFFFF"/>
                </a:highlight>
                <a:latin typeface="Consolas" panose="020B0609020204030204" pitchFamily="49" charset="0"/>
              </a:rPr>
              <a:t>b</a:t>
            </a:r>
            <a:r>
              <a:rPr lang="fr-FR" dirty="0">
                <a:solidFill>
                  <a:srgbClr val="000000"/>
                </a:solidFill>
                <a:highlight>
                  <a:srgbClr val="FFFFFF"/>
                </a:highlight>
                <a:latin typeface="Consolas" panose="020B0609020204030204" pitchFamily="49" charset="0"/>
              </a:rPr>
              <a:t>)</a:t>
            </a:r>
          </a:p>
          <a:p>
            <a:pPr>
              <a:lnSpc>
                <a:spcPct val="90000"/>
              </a:lnSpc>
            </a:pPr>
            <a:r>
              <a:rPr lang="ru-RU"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tmp</a:t>
            </a:r>
            <a:r>
              <a:rPr lang="en-US" dirty="0">
                <a:solidFill>
                  <a:srgbClr val="000000"/>
                </a:solidFill>
                <a:highlight>
                  <a:srgbClr val="FFFFFF"/>
                </a:highlight>
                <a:latin typeface="Consolas" panose="020B0609020204030204" pitchFamily="49" charset="0"/>
              </a:rPr>
              <a:t> = </a:t>
            </a:r>
            <a:r>
              <a:rPr lang="en-US" dirty="0" smtClean="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smtClean="0">
                <a:solidFill>
                  <a:srgbClr val="000080"/>
                </a:solidFill>
                <a:highlight>
                  <a:srgbClr val="FFFFFF"/>
                </a:highlight>
                <a:latin typeface="Consolas" panose="020B0609020204030204" pitchFamily="49" charset="0"/>
              </a:rPr>
              <a:t>a</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smtClean="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a:lnSpc>
                <a:spcPct val="90000"/>
              </a:lnSpc>
            </a:pPr>
            <a:r>
              <a:rPr lang="en-US" dirty="0">
                <a:solidFill>
                  <a:srgbClr val="000000"/>
                </a:solidFill>
                <a:highlight>
                  <a:srgbClr val="FFFFFF"/>
                </a:highlight>
                <a:latin typeface="Consolas" panose="020B0609020204030204" pitchFamily="49" charset="0"/>
              </a:rPr>
              <a:t>    </a:t>
            </a:r>
            <a:r>
              <a:rPr lang="en-US" dirty="0" smtClean="0">
                <a:solidFill>
                  <a:srgbClr val="000080"/>
                </a:solidFill>
                <a:highlight>
                  <a:srgbClr val="FFFFFF"/>
                </a:highlight>
                <a:latin typeface="Consolas" panose="020B0609020204030204" pitchFamily="49" charset="0"/>
              </a:rPr>
              <a:t>b</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tmp</a:t>
            </a:r>
            <a:r>
              <a:rPr lang="en-US" dirty="0">
                <a:solidFill>
                  <a:srgbClr val="000000"/>
                </a:solidFill>
                <a:highlight>
                  <a:srgbClr val="FFFFFF"/>
                </a:highlight>
                <a:latin typeface="Consolas" panose="020B0609020204030204" pitchFamily="49" charset="0"/>
              </a:rPr>
              <a:t>;</a:t>
            </a:r>
          </a:p>
          <a:p>
            <a:pPr>
              <a:lnSpc>
                <a:spcPct val="90000"/>
              </a:lnSpc>
            </a:pPr>
            <a:r>
              <a:rPr lang="ru-RU" dirty="0">
                <a:solidFill>
                  <a:srgbClr val="000000"/>
                </a:solidFill>
                <a:highlight>
                  <a:srgbClr val="FFFFFF"/>
                </a:highlight>
                <a:latin typeface="Consolas" panose="020B0609020204030204" pitchFamily="49" charset="0"/>
              </a:rPr>
              <a:t>}</a:t>
            </a:r>
          </a:p>
        </p:txBody>
      </p:sp>
      <p:sp>
        <p:nvSpPr>
          <p:cNvPr id="13" name="Скругленный прямоугольник 12"/>
          <p:cNvSpPr/>
          <p:nvPr/>
        </p:nvSpPr>
        <p:spPr>
          <a:xfrm>
            <a:off x="5076000" y="2164002"/>
            <a:ext cx="3528000" cy="864000"/>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prstClr val="black"/>
                </a:solidFill>
              </a:rPr>
              <a:t>Явное указание типа шаблонного параметра</a:t>
            </a:r>
            <a:endParaRPr lang="ru-RU" sz="2400" dirty="0">
              <a:solidFill>
                <a:prstClr val="black"/>
              </a:solidFill>
            </a:endParaRPr>
          </a:p>
        </p:txBody>
      </p:sp>
      <p:cxnSp>
        <p:nvCxnSpPr>
          <p:cNvPr id="14" name="Прямая со стрелкой 13"/>
          <p:cNvCxnSpPr>
            <a:stCxn id="13" idx="1"/>
          </p:cNvCxnSpPr>
          <p:nvPr/>
        </p:nvCxnSpPr>
        <p:spPr>
          <a:xfrm flipH="1">
            <a:off x="2124000" y="2596002"/>
            <a:ext cx="2952000" cy="1804863"/>
          </a:xfrm>
          <a:prstGeom prst="straightConnector1">
            <a:avLst/>
          </a:prstGeom>
          <a:ln w="31750">
            <a:tailEnd type="arrow" w="med" len="lg"/>
          </a:ln>
        </p:spPr>
        <p:style>
          <a:lnRef idx="1">
            <a:schemeClr val="accent1"/>
          </a:lnRef>
          <a:fillRef idx="0">
            <a:schemeClr val="accent1"/>
          </a:fillRef>
          <a:effectRef idx="0">
            <a:schemeClr val="accent1"/>
          </a:effectRef>
          <a:fontRef idx="minor">
            <a:schemeClr val="tx1"/>
          </a:fontRef>
        </p:style>
      </p:cxnSp>
      <p:sp>
        <p:nvSpPr>
          <p:cNvPr id="6" name="Нижний колонтитул 5"/>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sp>
        <p:nvSpPr>
          <p:cNvPr id="15" name="Заголовок 4"/>
          <p:cNvSpPr txBox="1">
            <a:spLocks/>
          </p:cNvSpPr>
          <p:nvPr/>
        </p:nvSpPr>
        <p:spPr>
          <a:xfrm>
            <a:off x="252000" y="20136"/>
            <a:ext cx="8640960" cy="694140"/>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smtClean="0">
                <a:solidFill>
                  <a:schemeClr val="bg1">
                    <a:lumMod val="65000"/>
                  </a:schemeClr>
                </a:solidFill>
              </a:rPr>
              <a:t>Шаблоны функций</a:t>
            </a:r>
            <a:endParaRPr lang="ru-RU" b="1" dirty="0">
              <a:solidFill>
                <a:schemeClr val="bg1">
                  <a:lumMod val="65000"/>
                </a:schemeClr>
              </a:solidFill>
            </a:endParaRPr>
          </a:p>
        </p:txBody>
      </p:sp>
      <p:sp>
        <p:nvSpPr>
          <p:cNvPr id="17" name="Скругленный прямоугольник 16"/>
          <p:cNvSpPr/>
          <p:nvPr/>
        </p:nvSpPr>
        <p:spPr>
          <a:xfrm>
            <a:off x="5085600" y="3250426"/>
            <a:ext cx="3528000" cy="3058574"/>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prstClr val="black"/>
                </a:solidFill>
              </a:rPr>
              <a:t>Если тип шаблонного параметра не указан явно при вызове, то он будет определён автоматически по типам аргументов, передаваемых в функцию</a:t>
            </a:r>
            <a:endParaRPr lang="ru-RU" sz="2400" dirty="0">
              <a:solidFill>
                <a:prstClr val="black"/>
              </a:solidFill>
            </a:endParaRPr>
          </a:p>
        </p:txBody>
      </p:sp>
      <p:cxnSp>
        <p:nvCxnSpPr>
          <p:cNvPr id="18" name="Прямая со стрелкой 17"/>
          <p:cNvCxnSpPr/>
          <p:nvPr/>
        </p:nvCxnSpPr>
        <p:spPr>
          <a:xfrm flipH="1" flipV="1">
            <a:off x="2196000" y="5034652"/>
            <a:ext cx="2880000" cy="791348"/>
          </a:xfrm>
          <a:prstGeom prst="straightConnector1">
            <a:avLst/>
          </a:prstGeom>
          <a:ln w="31750">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62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35996D3A-6AFD-458C-90C1-256E03643476}" type="slidenum">
              <a:rPr lang="en-US" smtClean="0"/>
              <a:pPr/>
              <a:t>44</a:t>
            </a:fld>
            <a:endParaRPr lang="en-US"/>
          </a:p>
        </p:txBody>
      </p:sp>
      <p:sp>
        <p:nvSpPr>
          <p:cNvPr id="7" name="Прямоугольник 6"/>
          <p:cNvSpPr/>
          <p:nvPr/>
        </p:nvSpPr>
        <p:spPr>
          <a:xfrm>
            <a:off x="396000" y="981000"/>
            <a:ext cx="3888000" cy="1338828"/>
          </a:xfrm>
          <a:prstGeom prst="rect">
            <a:avLst/>
          </a:prstGeom>
          <a:ln w="19050">
            <a:solidFill>
              <a:srgbClr val="00B0F0"/>
            </a:solidFill>
          </a:ln>
        </p:spPr>
        <p:txBody>
          <a:bodyPr wrap="square">
            <a:spAutoFit/>
          </a:bodyPr>
          <a:lstStyle/>
          <a:p>
            <a:pPr>
              <a:lnSpc>
                <a:spcPct val="90000"/>
              </a:lnSpc>
            </a:pPr>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 &lt;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pPr>
              <a:lnSpc>
                <a:spcPct val="90000"/>
              </a:lnSpc>
            </a:pPr>
            <a:r>
              <a:rPr lang="fr-FR" dirty="0" smtClean="0">
                <a:solidFill>
                  <a:srgbClr val="0000FF"/>
                </a:solidFill>
                <a:highlight>
                  <a:srgbClr val="FFFFFF"/>
                </a:highlight>
                <a:latin typeface="Consolas" panose="020B0609020204030204" pitchFamily="49" charset="0"/>
              </a:rPr>
              <a:t>bool</a:t>
            </a:r>
            <a:r>
              <a:rPr lang="fr-FR" dirty="0" smtClean="0">
                <a:solidFill>
                  <a:srgbClr val="000000"/>
                </a:solidFill>
                <a:highlight>
                  <a:srgbClr val="FFFFFF"/>
                </a:highlight>
                <a:latin typeface="Consolas" panose="020B0609020204030204" pitchFamily="49" charset="0"/>
              </a:rPr>
              <a:t> </a:t>
            </a:r>
            <a:r>
              <a:rPr lang="fr-FR" dirty="0" smtClean="0">
                <a:solidFill>
                  <a:srgbClr val="880000"/>
                </a:solidFill>
                <a:highlight>
                  <a:srgbClr val="FFFFFF"/>
                </a:highlight>
                <a:latin typeface="Consolas" panose="020B0609020204030204" pitchFamily="49" charset="0"/>
              </a:rPr>
              <a:t>Greater</a:t>
            </a:r>
            <a:r>
              <a:rPr lang="fr-FR" dirty="0" smtClean="0">
                <a:solidFill>
                  <a:srgbClr val="000000"/>
                </a:solidFill>
                <a:highlight>
                  <a:srgbClr val="FFFFFF"/>
                </a:highlight>
                <a:latin typeface="Consolas" panose="020B0609020204030204" pitchFamily="49" charset="0"/>
              </a:rPr>
              <a:t>(</a:t>
            </a:r>
            <a:r>
              <a:rPr lang="fr-FR" i="1" dirty="0" smtClean="0">
                <a:solidFill>
                  <a:srgbClr val="000080"/>
                </a:solidFill>
                <a:highlight>
                  <a:srgbClr val="FFFFFF"/>
                </a:highlight>
                <a:latin typeface="Consolas" panose="020B0609020204030204" pitchFamily="49" charset="0"/>
              </a:rPr>
              <a:t>T</a:t>
            </a:r>
            <a:r>
              <a:rPr lang="ru-RU" dirty="0" smtClean="0">
                <a:solidFill>
                  <a:srgbClr val="000000"/>
                </a:solidFill>
                <a:highlight>
                  <a:srgbClr val="FFFFFF"/>
                </a:highlight>
                <a:latin typeface="Consolas" panose="020B0609020204030204" pitchFamily="49" charset="0"/>
              </a:rPr>
              <a:t> </a:t>
            </a:r>
            <a:r>
              <a:rPr lang="fr-FR" dirty="0" smtClean="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i="1" dirty="0" smtClean="0">
                <a:solidFill>
                  <a:srgbClr val="000080"/>
                </a:solidFill>
                <a:highlight>
                  <a:srgbClr val="FFFFFF"/>
                </a:highlight>
                <a:latin typeface="Consolas" panose="020B0609020204030204" pitchFamily="49" charset="0"/>
              </a:rPr>
              <a:t>T</a:t>
            </a:r>
            <a:r>
              <a:rPr lang="ru-RU" dirty="0" smtClean="0">
                <a:solidFill>
                  <a:srgbClr val="000000"/>
                </a:solidFill>
                <a:highlight>
                  <a:srgbClr val="FFFFFF"/>
                </a:highlight>
                <a:latin typeface="Consolas" panose="020B0609020204030204" pitchFamily="49" charset="0"/>
              </a:rPr>
              <a:t> </a:t>
            </a:r>
            <a:r>
              <a:rPr lang="fr-FR" dirty="0" smtClean="0">
                <a:solidFill>
                  <a:srgbClr val="000080"/>
                </a:solidFill>
                <a:highlight>
                  <a:srgbClr val="FFFFFF"/>
                </a:highlight>
                <a:latin typeface="Consolas" panose="020B0609020204030204" pitchFamily="49" charset="0"/>
              </a:rPr>
              <a:t>b</a:t>
            </a:r>
            <a:r>
              <a:rPr lang="fr-FR" dirty="0">
                <a:solidFill>
                  <a:srgbClr val="000000"/>
                </a:solidFill>
                <a:highlight>
                  <a:srgbClr val="FFFFFF"/>
                </a:highlight>
                <a:latin typeface="Consolas" panose="020B0609020204030204" pitchFamily="49" charset="0"/>
              </a:rPr>
              <a:t>)</a:t>
            </a:r>
          </a:p>
          <a:p>
            <a:pPr>
              <a:lnSpc>
                <a:spcPct val="90000"/>
              </a:lnSpc>
            </a:pPr>
            <a:r>
              <a:rPr lang="ru-RU" dirty="0" smtClean="0">
                <a:solidFill>
                  <a:srgbClr val="000000"/>
                </a:solidFill>
                <a:highlight>
                  <a:srgbClr val="FFFFFF"/>
                </a:highlight>
                <a:latin typeface="Consolas" panose="020B0609020204030204" pitchFamily="49" charset="0"/>
              </a:rPr>
              <a:t>{</a:t>
            </a:r>
            <a:endParaRPr lang="en-US" dirty="0" smtClean="0">
              <a:solidFill>
                <a:srgbClr val="000000"/>
              </a:solidFill>
              <a:highlight>
                <a:srgbClr val="FFFFFF"/>
              </a:highlight>
              <a:latin typeface="Consolas" panose="020B0609020204030204" pitchFamily="49" charset="0"/>
            </a:endParaRPr>
          </a:p>
          <a:p>
            <a:pPr>
              <a:lnSpc>
                <a:spcPct val="90000"/>
              </a:lnSpc>
            </a:pPr>
            <a:r>
              <a:rPr lang="fr-FR" dirty="0" smtClean="0">
                <a:solidFill>
                  <a:srgbClr val="0000FF"/>
                </a:solidFill>
                <a:highlight>
                  <a:srgbClr val="FFFFFF"/>
                </a:highlight>
                <a:latin typeface="Consolas" panose="020B0609020204030204" pitchFamily="49" charset="0"/>
              </a:rPr>
              <a:t>	return </a:t>
            </a:r>
            <a:r>
              <a:rPr lang="fr-FR" dirty="0" smtClean="0">
                <a:solidFill>
                  <a:srgbClr val="000080"/>
                </a:solidFill>
                <a:highlight>
                  <a:srgbClr val="FFFFFF"/>
                </a:highlight>
                <a:latin typeface="Consolas" panose="020B0609020204030204" pitchFamily="49" charset="0"/>
              </a:rPr>
              <a:t>a </a:t>
            </a:r>
            <a:r>
              <a:rPr lang="fr-FR" dirty="0" smtClean="0">
                <a:highlight>
                  <a:srgbClr val="FFFFFF"/>
                </a:highlight>
                <a:latin typeface="Consolas" panose="020B0609020204030204" pitchFamily="49" charset="0"/>
              </a:rPr>
              <a:t>&gt;</a:t>
            </a:r>
            <a:r>
              <a:rPr lang="fr-FR" dirty="0" smtClean="0">
                <a:solidFill>
                  <a:srgbClr val="000080"/>
                </a:solidFill>
                <a:highlight>
                  <a:srgbClr val="FFFFFF"/>
                </a:highlight>
                <a:latin typeface="Consolas" panose="020B0609020204030204" pitchFamily="49" charset="0"/>
              </a:rPr>
              <a:t> </a:t>
            </a:r>
            <a:r>
              <a:rPr lang="fr-FR" dirty="0">
                <a:solidFill>
                  <a:srgbClr val="000080"/>
                </a:solidFill>
                <a:highlight>
                  <a:srgbClr val="FFFFFF"/>
                </a:highlight>
                <a:latin typeface="Consolas" panose="020B0609020204030204" pitchFamily="49" charset="0"/>
              </a:rPr>
              <a:t>b</a:t>
            </a:r>
            <a:r>
              <a:rPr lang="fr-FR" dirty="0" smtClean="0">
                <a:highlight>
                  <a:srgbClr val="FFFFFF"/>
                </a:highlight>
                <a:latin typeface="Consolas" panose="020B0609020204030204" pitchFamily="49" charset="0"/>
              </a:rPr>
              <a:t>;</a:t>
            </a:r>
            <a:endParaRPr lang="ru-RU" dirty="0">
              <a:highlight>
                <a:srgbClr val="FFFFFF"/>
              </a:highlight>
              <a:latin typeface="Consolas" panose="020B0609020204030204" pitchFamily="49" charset="0"/>
            </a:endParaRPr>
          </a:p>
          <a:p>
            <a:pPr>
              <a:lnSpc>
                <a:spcPct val="90000"/>
              </a:lnSpc>
            </a:pPr>
            <a:r>
              <a:rPr lang="ru-RU" dirty="0" smtClean="0">
                <a:solidFill>
                  <a:srgbClr val="000000"/>
                </a:solidFill>
                <a:highlight>
                  <a:srgbClr val="FFFFFF"/>
                </a:highlight>
                <a:latin typeface="Consolas" panose="020B0609020204030204" pitchFamily="49" charset="0"/>
              </a:rPr>
              <a:t>}</a:t>
            </a:r>
            <a:endParaRPr lang="ru-RU" dirty="0">
              <a:solidFill>
                <a:srgbClr val="000000"/>
              </a:solidFill>
              <a:highlight>
                <a:srgbClr val="FFFFFF"/>
              </a:highlight>
              <a:latin typeface="Consolas" panose="020B0609020204030204" pitchFamily="49" charset="0"/>
            </a:endParaRPr>
          </a:p>
        </p:txBody>
      </p:sp>
      <p:sp>
        <p:nvSpPr>
          <p:cNvPr id="12" name="Скругленный прямоугольник 11"/>
          <p:cNvSpPr/>
          <p:nvPr/>
        </p:nvSpPr>
        <p:spPr>
          <a:xfrm>
            <a:off x="252000" y="4835749"/>
            <a:ext cx="8616630" cy="1296229"/>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400" dirty="0">
                <a:solidFill>
                  <a:schemeClr val="tx1"/>
                </a:solidFill>
              </a:rPr>
              <a:t>Шаблонная функция может быть перегружена другим шаблоном </a:t>
            </a:r>
            <a:r>
              <a:rPr lang="ru-RU" sz="2400" dirty="0" smtClean="0">
                <a:solidFill>
                  <a:schemeClr val="tx1"/>
                </a:solidFill>
              </a:rPr>
              <a:t>с </a:t>
            </a:r>
            <a:r>
              <a:rPr lang="ru-RU" sz="2400" dirty="0">
                <a:solidFill>
                  <a:schemeClr val="tx1"/>
                </a:solidFill>
              </a:rPr>
              <a:t>таким же именем, но с другим набором </a:t>
            </a:r>
            <a:r>
              <a:rPr lang="ru-RU" sz="2400" dirty="0" smtClean="0">
                <a:solidFill>
                  <a:schemeClr val="tx1"/>
                </a:solidFill>
              </a:rPr>
              <a:t>параметров.</a:t>
            </a:r>
            <a:endParaRPr lang="ru-RU" sz="2400" dirty="0">
              <a:solidFill>
                <a:schemeClr val="tx1"/>
              </a:solidFill>
            </a:endParaRPr>
          </a:p>
        </p:txBody>
      </p:sp>
      <p:sp>
        <p:nvSpPr>
          <p:cNvPr id="6" name="Нижний колонтитул 5"/>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8" name="Дата 7"/>
          <p:cNvSpPr>
            <a:spLocks noGrp="1"/>
          </p:cNvSpPr>
          <p:nvPr>
            <p:ph type="dt" sz="half" idx="2"/>
          </p:nvPr>
        </p:nvSpPr>
        <p:spPr/>
        <p:txBody>
          <a:bodyPr/>
          <a:lstStyle/>
          <a:p>
            <a:pPr>
              <a:tabLst>
                <a:tab pos="1347788" algn="l"/>
              </a:tabLst>
            </a:pPr>
            <a:r>
              <a:rPr lang="ru-RU" dirty="0" smtClean="0"/>
              <a:t>Левкович Н.В.	2019/2020</a:t>
            </a:r>
            <a:endParaRPr lang="ru-RU" dirty="0"/>
          </a:p>
        </p:txBody>
      </p:sp>
      <p:sp>
        <p:nvSpPr>
          <p:cNvPr id="15" name="Заголовок 4"/>
          <p:cNvSpPr txBox="1">
            <a:spLocks/>
          </p:cNvSpPr>
          <p:nvPr/>
        </p:nvSpPr>
        <p:spPr>
          <a:xfrm>
            <a:off x="252000" y="20136"/>
            <a:ext cx="8640960" cy="694140"/>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b="1" dirty="0" smtClean="0">
                <a:solidFill>
                  <a:schemeClr val="bg1">
                    <a:lumMod val="65000"/>
                  </a:schemeClr>
                </a:solidFill>
              </a:rPr>
              <a:t>Шаблоны функций</a:t>
            </a:r>
            <a:endParaRPr lang="ru-RU" b="1" dirty="0">
              <a:solidFill>
                <a:schemeClr val="bg1">
                  <a:lumMod val="65000"/>
                </a:schemeClr>
              </a:solidFill>
            </a:endParaRPr>
          </a:p>
        </p:txBody>
      </p:sp>
      <p:sp>
        <p:nvSpPr>
          <p:cNvPr id="17" name="Прямоугольник 16"/>
          <p:cNvSpPr/>
          <p:nvPr/>
        </p:nvSpPr>
        <p:spPr>
          <a:xfrm>
            <a:off x="4769474" y="981000"/>
            <a:ext cx="4050525" cy="1089529"/>
          </a:xfrm>
          <a:prstGeom prst="rect">
            <a:avLst/>
          </a:prstGeom>
          <a:ln w="19050">
            <a:solidFill>
              <a:srgbClr val="00B0F0"/>
            </a:solidFill>
          </a:ln>
        </p:spPr>
        <p:txBody>
          <a:bodyPr wrap="square">
            <a:spAutoFit/>
          </a:bodyPr>
          <a:lstStyle/>
          <a:p>
            <a:pPr>
              <a:lnSpc>
                <a:spcPct val="90000"/>
              </a:lnSpc>
            </a:pPr>
            <a:r>
              <a:rPr lang="fr-FR" dirty="0" smtClean="0">
                <a:solidFill>
                  <a:srgbClr val="0000FF"/>
                </a:solidFill>
                <a:highlight>
                  <a:srgbClr val="FFFFFF"/>
                </a:highlight>
                <a:latin typeface="Consolas" panose="020B0609020204030204" pitchFamily="49" charset="0"/>
              </a:rPr>
              <a:t>bool</a:t>
            </a:r>
            <a:r>
              <a:rPr lang="fr-FR" dirty="0" smtClean="0">
                <a:solidFill>
                  <a:srgbClr val="000000"/>
                </a:solidFill>
                <a:highlight>
                  <a:srgbClr val="FFFFFF"/>
                </a:highlight>
                <a:latin typeface="Consolas" panose="020B0609020204030204" pitchFamily="49" charset="0"/>
              </a:rPr>
              <a:t> </a:t>
            </a:r>
            <a:r>
              <a:rPr lang="fr-FR" dirty="0" smtClean="0">
                <a:solidFill>
                  <a:srgbClr val="880000"/>
                </a:solidFill>
                <a:highlight>
                  <a:srgbClr val="FFFFFF"/>
                </a:highlight>
                <a:latin typeface="Consolas" panose="020B0609020204030204" pitchFamily="49" charset="0"/>
              </a:rPr>
              <a:t>Greater</a:t>
            </a:r>
            <a:r>
              <a:rPr lang="fr-FR" dirty="0" smtClean="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char</a:t>
            </a:r>
            <a:r>
              <a:rPr lang="en-US" dirty="0">
                <a:highlight>
                  <a:srgbClr val="FFFFFF"/>
                </a:highlight>
                <a:latin typeface="Consolas" panose="020B0609020204030204" pitchFamily="49" charset="0"/>
              </a:rPr>
              <a:t>*</a:t>
            </a:r>
            <a:r>
              <a:rPr lang="ru-RU" dirty="0" smtClean="0">
                <a:solidFill>
                  <a:srgbClr val="000000"/>
                </a:solidFill>
                <a:highlight>
                  <a:srgbClr val="FFFFFF"/>
                </a:highlight>
                <a:latin typeface="Consolas" panose="020B0609020204030204" pitchFamily="49" charset="0"/>
              </a:rPr>
              <a:t> </a:t>
            </a:r>
            <a:r>
              <a:rPr lang="fr-FR" dirty="0" smtClean="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highlight>
                  <a:srgbClr val="FFFFFF"/>
                </a:highlight>
                <a:latin typeface="Consolas" panose="020B0609020204030204" pitchFamily="49" charset="0"/>
              </a:rPr>
              <a:t>*</a:t>
            </a:r>
            <a:r>
              <a:rPr lang="ru-RU" dirty="0" smtClean="0">
                <a:solidFill>
                  <a:srgbClr val="000000"/>
                </a:solidFill>
                <a:highlight>
                  <a:srgbClr val="FFFFFF"/>
                </a:highlight>
                <a:latin typeface="Consolas" panose="020B0609020204030204" pitchFamily="49" charset="0"/>
              </a:rPr>
              <a:t> </a:t>
            </a:r>
            <a:r>
              <a:rPr lang="fr-FR" dirty="0" smtClean="0">
                <a:solidFill>
                  <a:srgbClr val="000080"/>
                </a:solidFill>
                <a:highlight>
                  <a:srgbClr val="FFFFFF"/>
                </a:highlight>
                <a:latin typeface="Consolas" panose="020B0609020204030204" pitchFamily="49" charset="0"/>
              </a:rPr>
              <a:t>b</a:t>
            </a:r>
            <a:r>
              <a:rPr lang="fr-FR" dirty="0">
                <a:solidFill>
                  <a:srgbClr val="000000"/>
                </a:solidFill>
                <a:highlight>
                  <a:srgbClr val="FFFFFF"/>
                </a:highlight>
                <a:latin typeface="Consolas" panose="020B0609020204030204" pitchFamily="49" charset="0"/>
              </a:rPr>
              <a:t>)</a:t>
            </a:r>
          </a:p>
          <a:p>
            <a:pPr>
              <a:lnSpc>
                <a:spcPct val="90000"/>
              </a:lnSpc>
            </a:pPr>
            <a:r>
              <a:rPr lang="ru-RU" dirty="0" smtClean="0">
                <a:solidFill>
                  <a:srgbClr val="000000"/>
                </a:solidFill>
                <a:highlight>
                  <a:srgbClr val="FFFFFF"/>
                </a:highlight>
                <a:latin typeface="Consolas" panose="020B0609020204030204" pitchFamily="49" charset="0"/>
              </a:rPr>
              <a:t>{</a:t>
            </a:r>
            <a:endParaRPr lang="en-US" dirty="0" smtClean="0">
              <a:solidFill>
                <a:srgbClr val="000000"/>
              </a:solidFill>
              <a:highlight>
                <a:srgbClr val="FFFFFF"/>
              </a:highlight>
              <a:latin typeface="Consolas" panose="020B0609020204030204" pitchFamily="49" charset="0"/>
            </a:endParaRPr>
          </a:p>
          <a:p>
            <a:pPr>
              <a:lnSpc>
                <a:spcPct val="90000"/>
              </a:lnSpc>
            </a:pPr>
            <a:r>
              <a:rPr lang="fr-FR" dirty="0" smtClean="0">
                <a:solidFill>
                  <a:srgbClr val="0000FF"/>
                </a:solidFill>
                <a:highlight>
                  <a:srgbClr val="FFFFFF"/>
                </a:highlight>
                <a:latin typeface="Consolas" panose="020B0609020204030204" pitchFamily="49" charset="0"/>
              </a:rPr>
              <a:t>	return </a:t>
            </a:r>
            <a:r>
              <a:rPr lang="fr-FR" dirty="0" smtClean="0">
                <a:solidFill>
                  <a:srgbClr val="880000"/>
                </a:solidFill>
                <a:highlight>
                  <a:srgbClr val="FFFFFF"/>
                </a:highlight>
                <a:latin typeface="Consolas" panose="020B0609020204030204" pitchFamily="49" charset="0"/>
              </a:rPr>
              <a:t>strcmp</a:t>
            </a:r>
            <a:r>
              <a:rPr lang="fr-FR" dirty="0" smtClean="0">
                <a:highlight>
                  <a:srgbClr val="FFFFFF"/>
                </a:highlight>
                <a:latin typeface="Consolas" panose="020B0609020204030204" pitchFamily="49" charset="0"/>
              </a:rPr>
              <a:t>(</a:t>
            </a:r>
            <a:r>
              <a:rPr lang="fr-FR" dirty="0" smtClean="0">
                <a:solidFill>
                  <a:srgbClr val="000080"/>
                </a:solidFill>
                <a:highlight>
                  <a:srgbClr val="FFFFFF"/>
                </a:highlight>
                <a:latin typeface="Consolas" panose="020B0609020204030204" pitchFamily="49" charset="0"/>
              </a:rPr>
              <a:t>a</a:t>
            </a:r>
            <a:r>
              <a:rPr lang="fr-FR" dirty="0" smtClean="0">
                <a:highlight>
                  <a:srgbClr val="FFFFFF"/>
                </a:highlight>
                <a:latin typeface="Consolas" panose="020B0609020204030204" pitchFamily="49" charset="0"/>
              </a:rPr>
              <a:t>,</a:t>
            </a:r>
            <a:r>
              <a:rPr lang="fr-FR" dirty="0" smtClean="0">
                <a:solidFill>
                  <a:srgbClr val="000080"/>
                </a:solidFill>
                <a:highlight>
                  <a:srgbClr val="FFFFFF"/>
                </a:highlight>
                <a:latin typeface="Consolas" panose="020B0609020204030204" pitchFamily="49" charset="0"/>
              </a:rPr>
              <a:t> b</a:t>
            </a:r>
            <a:r>
              <a:rPr lang="fr-FR" dirty="0" smtClean="0">
                <a:highlight>
                  <a:srgbClr val="FFFFFF"/>
                </a:highlight>
                <a:latin typeface="Consolas" panose="020B0609020204030204" pitchFamily="49" charset="0"/>
              </a:rPr>
              <a:t>) &gt; 0;</a:t>
            </a:r>
            <a:endParaRPr lang="ru-RU" dirty="0">
              <a:highlight>
                <a:srgbClr val="FFFFFF"/>
              </a:highlight>
              <a:latin typeface="Consolas" panose="020B0609020204030204" pitchFamily="49" charset="0"/>
            </a:endParaRPr>
          </a:p>
          <a:p>
            <a:pPr>
              <a:lnSpc>
                <a:spcPct val="90000"/>
              </a:lnSpc>
            </a:pPr>
            <a:r>
              <a:rPr lang="ru-RU" dirty="0" smtClean="0">
                <a:solidFill>
                  <a:srgbClr val="000000"/>
                </a:solidFill>
                <a:highlight>
                  <a:srgbClr val="FFFFFF"/>
                </a:highlight>
                <a:latin typeface="Consolas" panose="020B0609020204030204" pitchFamily="49" charset="0"/>
              </a:rPr>
              <a:t>}</a:t>
            </a:r>
            <a:endParaRPr lang="ru-RU" dirty="0">
              <a:solidFill>
                <a:srgbClr val="000000"/>
              </a:solidFill>
              <a:highlight>
                <a:srgbClr val="FFFFFF"/>
              </a:highlight>
              <a:latin typeface="Consolas" panose="020B0609020204030204" pitchFamily="49" charset="0"/>
            </a:endParaRPr>
          </a:p>
        </p:txBody>
      </p:sp>
      <p:sp>
        <p:nvSpPr>
          <p:cNvPr id="18" name="Скругленный прямоугольник 17"/>
          <p:cNvSpPr/>
          <p:nvPr/>
        </p:nvSpPr>
        <p:spPr>
          <a:xfrm>
            <a:off x="278934" y="2491915"/>
            <a:ext cx="8567999" cy="2171746"/>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400" dirty="0">
                <a:solidFill>
                  <a:schemeClr val="tx1"/>
                </a:solidFill>
              </a:rPr>
              <a:t>Шаблонная функция может быть перегружена </a:t>
            </a:r>
            <a:r>
              <a:rPr lang="ru-RU" sz="2400" dirty="0" smtClean="0">
                <a:solidFill>
                  <a:schemeClr val="tx1"/>
                </a:solidFill>
              </a:rPr>
              <a:t>не шаблонной функцией. В этом случае не шаблонная функция будет иметь приоритет.</a:t>
            </a:r>
            <a:br>
              <a:rPr lang="ru-RU" sz="2400" dirty="0" smtClean="0">
                <a:solidFill>
                  <a:schemeClr val="tx1"/>
                </a:solidFill>
              </a:rPr>
            </a:br>
            <a:r>
              <a:rPr lang="ru-RU" sz="2400" dirty="0" smtClean="0">
                <a:solidFill>
                  <a:schemeClr val="tx1"/>
                </a:solidFill>
              </a:rPr>
              <a:t>Это удобно использовать при реализации алгоритма сортировки через шаблонную функцию.</a:t>
            </a:r>
            <a:endParaRPr lang="ru-RU" sz="2400" dirty="0">
              <a:solidFill>
                <a:schemeClr val="tx1"/>
              </a:solidFill>
            </a:endParaRPr>
          </a:p>
        </p:txBody>
      </p:sp>
    </p:spTree>
    <p:extLst>
      <p:ext uri="{BB962C8B-B14F-4D97-AF65-F5344CB8AC3E}">
        <p14:creationId xmlns:p14="http://schemas.microsoft.com/office/powerpoint/2010/main" val="424449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4294967295"/>
          </p:nvPr>
        </p:nvSpPr>
        <p:spPr>
          <a:xfrm>
            <a:off x="252000" y="1341000"/>
            <a:ext cx="8640232" cy="4464000"/>
          </a:xfrm>
        </p:spPr>
        <p:txBody>
          <a:bodyPr>
            <a:noAutofit/>
          </a:bodyPr>
          <a:lstStyle/>
          <a:p>
            <a:pPr marL="457200" lvl="0" indent="-457200">
              <a:lnSpc>
                <a:spcPct val="115000"/>
              </a:lnSpc>
              <a:spcAft>
                <a:spcPts val="0"/>
              </a:spcAft>
              <a:buFont typeface="+mj-lt"/>
              <a:buAutoNum type="arabicPeriod" startAt="65"/>
              <a:tabLst>
                <a:tab pos="358775" algn="l"/>
              </a:tabLst>
            </a:pPr>
            <a:r>
              <a:rPr lang="ru-RU" sz="2400" dirty="0">
                <a:latin typeface="Calibri" panose="020F0502020204030204" pitchFamily="34" charset="0"/>
                <a:ea typeface="Calibri" panose="020F0502020204030204" pitchFamily="34" charset="0"/>
                <a:cs typeface="Times New Roman" panose="02020603050405020304" pitchFamily="18" charset="0"/>
              </a:rPr>
              <a:t>Рекурсия. Рекурсивные определения. Сравнение рекурсивной и </a:t>
            </a:r>
            <a:r>
              <a:rPr lang="ru-RU" sz="2400" dirty="0" smtClean="0">
                <a:latin typeface="Calibri" panose="020F0502020204030204" pitchFamily="34" charset="0"/>
                <a:ea typeface="Calibri" panose="020F0502020204030204" pitchFamily="34" charset="0"/>
                <a:cs typeface="Times New Roman" panose="02020603050405020304" pitchFamily="18" charset="0"/>
              </a:rPr>
              <a:t>итерационной реализаций алгоритмов.</a:t>
            </a:r>
            <a:r>
              <a:rPr lang="en-US" sz="2400" dirty="0" smtClean="0">
                <a:latin typeface="Calibri" panose="020F0502020204030204" pitchFamily="34" charset="0"/>
                <a:ea typeface="Calibri" panose="020F0502020204030204" pitchFamily="34" charset="0"/>
                <a:cs typeface="Times New Roman" panose="02020603050405020304" pitchFamily="18" charset="0"/>
              </a:rPr>
              <a:t/>
            </a:r>
            <a:br>
              <a:rPr lang="en-US" sz="2400" dirty="0" smtClean="0">
                <a:latin typeface="Calibri" panose="020F0502020204030204" pitchFamily="34" charset="0"/>
                <a:ea typeface="Calibri" panose="020F0502020204030204" pitchFamily="34" charset="0"/>
                <a:cs typeface="Times New Roman" panose="02020603050405020304" pitchFamily="18" charset="0"/>
              </a:rPr>
            </a:br>
            <a:r>
              <a:rPr lang="ru-RU" sz="2400" dirty="0" smtClean="0">
                <a:latin typeface="Calibri" panose="020F0502020204030204" pitchFamily="34" charset="0"/>
                <a:ea typeface="Calibri" panose="020F0502020204030204" pitchFamily="34" charset="0"/>
                <a:cs typeface="Times New Roman" panose="02020603050405020304" pitchFamily="18" charset="0"/>
              </a:rPr>
              <a:t>Глубина </a:t>
            </a:r>
            <a:r>
              <a:rPr lang="ru-RU" sz="2400" dirty="0">
                <a:latin typeface="Calibri" panose="020F0502020204030204" pitchFamily="34" charset="0"/>
                <a:ea typeface="Calibri" panose="020F0502020204030204" pitchFamily="34" charset="0"/>
                <a:cs typeface="Times New Roman" panose="02020603050405020304" pitchFamily="18" charset="0"/>
              </a:rPr>
              <a:t>и текущий уровень рекурсии. Конечность рекурсии. </a:t>
            </a:r>
          </a:p>
          <a:p>
            <a:pPr marL="457200" lvl="0" indent="-457200">
              <a:lnSpc>
                <a:spcPct val="115000"/>
              </a:lnSpc>
              <a:spcAft>
                <a:spcPts val="0"/>
              </a:spcAft>
              <a:buFont typeface="+mj-lt"/>
              <a:buAutoNum type="arabicPeriod" startAt="65"/>
              <a:tabLst>
                <a:tab pos="358775" algn="l"/>
              </a:tabLst>
            </a:pPr>
            <a:r>
              <a:rPr lang="ru-RU" sz="2400" dirty="0" smtClean="0">
                <a:latin typeface="Calibri" panose="020F0502020204030204" pitchFamily="34" charset="0"/>
                <a:ea typeface="Calibri" panose="020F0502020204030204" pitchFamily="34" charset="0"/>
                <a:cs typeface="Times New Roman" panose="02020603050405020304" pitchFamily="18" charset="0"/>
              </a:rPr>
              <a:t>Структура </a:t>
            </a:r>
            <a:r>
              <a:rPr lang="ru-RU" sz="2400" dirty="0">
                <a:latin typeface="Calibri" panose="020F0502020204030204" pitchFamily="34" charset="0"/>
                <a:ea typeface="Calibri" panose="020F0502020204030204" pitchFamily="34" charset="0"/>
                <a:cs typeface="Times New Roman" panose="02020603050405020304" pitchFamily="18" charset="0"/>
              </a:rPr>
              <a:t>рекурсивных </a:t>
            </a:r>
            <a:r>
              <a:rPr lang="ru-RU" sz="2400" dirty="0" smtClean="0">
                <a:latin typeface="Calibri" panose="020F0502020204030204" pitchFamily="34" charset="0"/>
                <a:ea typeface="Calibri" panose="020F0502020204030204" pitchFamily="34" charset="0"/>
                <a:cs typeface="Times New Roman" panose="02020603050405020304" pitchFamily="18" charset="0"/>
              </a:rPr>
              <a:t>процедур:</a:t>
            </a:r>
            <a:br>
              <a:rPr lang="ru-RU" sz="2400" dirty="0" smtClean="0">
                <a:latin typeface="Calibri" panose="020F0502020204030204" pitchFamily="34" charset="0"/>
                <a:ea typeface="Calibri" panose="020F0502020204030204" pitchFamily="34" charset="0"/>
                <a:cs typeface="Times New Roman" panose="02020603050405020304" pitchFamily="18" charset="0"/>
              </a:rPr>
            </a:br>
            <a:r>
              <a:rPr lang="ru-RU" sz="2400" dirty="0" smtClean="0">
                <a:latin typeface="Calibri" panose="020F0502020204030204" pitchFamily="34" charset="0"/>
                <a:ea typeface="Calibri" panose="020F0502020204030204" pitchFamily="34" charset="0"/>
                <a:cs typeface="Times New Roman" panose="02020603050405020304" pitchFamily="18" charset="0"/>
              </a:rPr>
              <a:t>вычисления </a:t>
            </a:r>
            <a:r>
              <a:rPr lang="ru-RU" sz="2400" dirty="0">
                <a:latin typeface="Calibri" panose="020F0502020204030204" pitchFamily="34" charset="0"/>
                <a:ea typeface="Calibri" panose="020F0502020204030204" pitchFamily="34" charset="0"/>
                <a:cs typeface="Times New Roman" panose="02020603050405020304" pitchFamily="18" charset="0"/>
              </a:rPr>
              <a:t>на рекурсивном спуске и рекурсивном возврате. </a:t>
            </a:r>
          </a:p>
          <a:p>
            <a:pPr marL="457200" lvl="0" indent="-457200">
              <a:lnSpc>
                <a:spcPct val="115000"/>
              </a:lnSpc>
              <a:spcAft>
                <a:spcPts val="0"/>
              </a:spcAft>
              <a:buFont typeface="+mj-lt"/>
              <a:buAutoNum type="arabicPeriod" startAt="65"/>
              <a:tabLst>
                <a:tab pos="358775" algn="l"/>
              </a:tabLst>
            </a:pPr>
            <a:r>
              <a:rPr lang="ru-RU" sz="2400" dirty="0" smtClean="0">
                <a:latin typeface="Calibri" panose="020F0502020204030204" pitchFamily="34" charset="0"/>
                <a:ea typeface="Calibri" panose="020F0502020204030204" pitchFamily="34" charset="0"/>
                <a:cs typeface="Times New Roman" panose="02020603050405020304" pitchFamily="18" charset="0"/>
              </a:rPr>
              <a:t>Рекурсивный </a:t>
            </a:r>
            <a:r>
              <a:rPr lang="ru-RU" sz="2400" dirty="0">
                <a:latin typeface="Calibri" panose="020F0502020204030204" pitchFamily="34" charset="0"/>
                <a:ea typeface="Calibri" panose="020F0502020204030204" pitchFamily="34" charset="0"/>
                <a:cs typeface="Times New Roman" panose="02020603050405020304" pitchFamily="18" charset="0"/>
              </a:rPr>
              <a:t>алгоритм быстрой </a:t>
            </a:r>
            <a:r>
              <a:rPr lang="ru-RU" sz="2400" dirty="0" smtClean="0">
                <a:latin typeface="Calibri" panose="020F0502020204030204" pitchFamily="34" charset="0"/>
                <a:ea typeface="Calibri" panose="020F0502020204030204" pitchFamily="34" charset="0"/>
                <a:cs typeface="Times New Roman" panose="02020603050405020304" pitchFamily="18" charset="0"/>
              </a:rPr>
              <a:t>сортировки.</a:t>
            </a:r>
            <a:r>
              <a:rPr lang="en-US" sz="2400" dirty="0" smtClean="0">
                <a:latin typeface="Calibri" panose="020F0502020204030204" pitchFamily="34" charset="0"/>
                <a:ea typeface="Calibri" panose="020F0502020204030204" pitchFamily="34" charset="0"/>
                <a:cs typeface="Times New Roman" panose="02020603050405020304" pitchFamily="18" charset="0"/>
              </a:rPr>
              <a:t/>
            </a:r>
            <a:br>
              <a:rPr lang="en-US" sz="2400" dirty="0" smtClean="0">
                <a:latin typeface="Calibri" panose="020F0502020204030204" pitchFamily="34" charset="0"/>
                <a:ea typeface="Calibri" panose="020F0502020204030204" pitchFamily="34" charset="0"/>
                <a:cs typeface="Times New Roman" panose="02020603050405020304" pitchFamily="18" charset="0"/>
              </a:rPr>
            </a:br>
            <a:r>
              <a:rPr lang="ru-RU" sz="2400" dirty="0" smtClean="0">
                <a:latin typeface="Calibri" panose="020F0502020204030204" pitchFamily="34" charset="0"/>
                <a:ea typeface="Calibri" panose="020F0502020204030204" pitchFamily="34" charset="0"/>
                <a:cs typeface="Times New Roman" panose="02020603050405020304" pitchFamily="18" charset="0"/>
              </a:rPr>
              <a:t>Оценка </a:t>
            </a:r>
            <a:r>
              <a:rPr lang="ru-RU" sz="2400" dirty="0">
                <a:latin typeface="Calibri" panose="020F0502020204030204" pitchFamily="34" charset="0"/>
                <a:ea typeface="Calibri" panose="020F0502020204030204" pitchFamily="34" charset="0"/>
                <a:cs typeface="Times New Roman" panose="02020603050405020304" pitchFamily="18" charset="0"/>
              </a:rPr>
              <a:t>сложности быстрой сортировки.</a:t>
            </a:r>
          </a:p>
          <a:p>
            <a:pPr marL="457200" lvl="0" indent="-457200">
              <a:lnSpc>
                <a:spcPct val="115000"/>
              </a:lnSpc>
              <a:spcAft>
                <a:spcPts val="0"/>
              </a:spcAft>
              <a:buFont typeface="+mj-lt"/>
              <a:buAutoNum type="arabicPeriod" startAt="65"/>
              <a:tabLst>
                <a:tab pos="358775" algn="l"/>
              </a:tabLst>
            </a:pPr>
            <a:r>
              <a:rPr lang="ru-RU" sz="2400" dirty="0" smtClean="0">
                <a:latin typeface="Calibri" panose="020F0502020204030204" pitchFamily="34" charset="0"/>
                <a:ea typeface="Calibri" panose="020F0502020204030204" pitchFamily="34" charset="0"/>
                <a:cs typeface="Times New Roman" panose="02020603050405020304" pitchFamily="18" charset="0"/>
              </a:rPr>
              <a:t>Повторное </a:t>
            </a:r>
            <a:r>
              <a:rPr lang="ru-RU" sz="2400" dirty="0">
                <a:latin typeface="Calibri" panose="020F0502020204030204" pitchFamily="34" charset="0"/>
                <a:ea typeface="Calibri" panose="020F0502020204030204" pitchFamily="34" charset="0"/>
                <a:cs typeface="Times New Roman" panose="02020603050405020304" pitchFamily="18" charset="0"/>
              </a:rPr>
              <a:t>использование исходного </a:t>
            </a:r>
            <a:r>
              <a:rPr lang="ru-RU" sz="2400" dirty="0" smtClean="0">
                <a:latin typeface="Calibri" panose="020F0502020204030204" pitchFamily="34" charset="0"/>
                <a:ea typeface="Calibri" panose="020F0502020204030204" pitchFamily="34" charset="0"/>
                <a:cs typeface="Times New Roman" panose="02020603050405020304" pitchFamily="18" charset="0"/>
              </a:rPr>
              <a:t>кода.</a:t>
            </a:r>
            <a:r>
              <a:rPr lang="en-US" sz="2400" dirty="0" smtClean="0">
                <a:latin typeface="Calibri" panose="020F0502020204030204" pitchFamily="34" charset="0"/>
                <a:ea typeface="Calibri" panose="020F0502020204030204" pitchFamily="34" charset="0"/>
                <a:cs typeface="Times New Roman" panose="02020603050405020304" pitchFamily="18" charset="0"/>
              </a:rPr>
              <a:t/>
            </a:r>
            <a:br>
              <a:rPr lang="en-US" sz="2400" dirty="0" smtClean="0">
                <a:latin typeface="Calibri" panose="020F0502020204030204" pitchFamily="34" charset="0"/>
                <a:ea typeface="Calibri" panose="020F0502020204030204" pitchFamily="34" charset="0"/>
                <a:cs typeface="Times New Roman" panose="02020603050405020304" pitchFamily="18" charset="0"/>
              </a:rPr>
            </a:br>
            <a:r>
              <a:rPr lang="ru-RU" sz="2400" dirty="0" smtClean="0">
                <a:latin typeface="Calibri" panose="020F0502020204030204" pitchFamily="34" charset="0"/>
                <a:ea typeface="Calibri" panose="020F0502020204030204" pitchFamily="34" charset="0"/>
                <a:cs typeface="Times New Roman" panose="02020603050405020304" pitchFamily="18" charset="0"/>
              </a:rPr>
              <a:t>Шаблоны </a:t>
            </a:r>
            <a:r>
              <a:rPr lang="ru-RU" sz="2400" dirty="0">
                <a:latin typeface="Calibri" panose="020F0502020204030204" pitchFamily="34" charset="0"/>
                <a:ea typeface="Calibri" panose="020F0502020204030204" pitchFamily="34" charset="0"/>
                <a:cs typeface="Times New Roman" panose="02020603050405020304" pitchFamily="18" charset="0"/>
              </a:rPr>
              <a:t>функций. </a:t>
            </a:r>
          </a:p>
        </p:txBody>
      </p:sp>
      <p:sp>
        <p:nvSpPr>
          <p:cNvPr id="6" name="Заголовок 1"/>
          <p:cNvSpPr txBox="1">
            <a:spLocks/>
          </p:cNvSpPr>
          <p:nvPr/>
        </p:nvSpPr>
        <p:spPr>
          <a:xfrm>
            <a:off x="791580" y="240423"/>
            <a:ext cx="81009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smtClean="0">
                <a:solidFill>
                  <a:schemeClr val="tx1">
                    <a:lumMod val="50000"/>
                    <a:lumOff val="50000"/>
                  </a:schemeClr>
                </a:solidFill>
              </a:rPr>
              <a:t>Вопросы</a:t>
            </a:r>
            <a:endParaRPr lang="ru-RU" sz="3600" b="1" dirty="0">
              <a:solidFill>
                <a:schemeClr val="tx1">
                  <a:lumMod val="50000"/>
                  <a:lumOff val="50000"/>
                </a:schemeClr>
              </a:solidFill>
            </a:endParaRPr>
          </a:p>
        </p:txBody>
      </p:sp>
      <p:sp>
        <p:nvSpPr>
          <p:cNvPr id="8" name="Номер слайда 7"/>
          <p:cNvSpPr>
            <a:spLocks noGrp="1"/>
          </p:cNvSpPr>
          <p:nvPr>
            <p:ph type="sldNum" sz="quarter" idx="12"/>
          </p:nvPr>
        </p:nvSpPr>
        <p:spPr/>
        <p:txBody>
          <a:bodyPr/>
          <a:lstStyle/>
          <a:p>
            <a:fld id="{35996D3A-6AFD-458C-90C1-256E03643476}" type="slidenum">
              <a:rPr lang="en-US" smtClean="0"/>
              <a:pPr/>
              <a:t>45</a:t>
            </a:fld>
            <a:endParaRPr lang="en-US" dirty="0"/>
          </a:p>
        </p:txBody>
      </p:sp>
      <p:sp>
        <p:nvSpPr>
          <p:cNvPr id="3" name="Дата 2"/>
          <p:cNvSpPr>
            <a:spLocks noGrp="1"/>
          </p:cNvSpPr>
          <p:nvPr>
            <p:ph type="dt" sz="half" idx="2"/>
          </p:nvPr>
        </p:nvSpPr>
        <p:spPr/>
        <p:txBody>
          <a:bodyPr/>
          <a:lstStyle/>
          <a:p>
            <a:pPr>
              <a:tabLst>
                <a:tab pos="1347788" algn="l"/>
              </a:tabLst>
            </a:pPr>
            <a:r>
              <a:rPr lang="ru-RU" dirty="0" smtClean="0"/>
              <a:t>Левкович Н.В.	2019/2020</a:t>
            </a:r>
            <a:endParaRPr lang="ru-RU" dirty="0"/>
          </a:p>
        </p:txBody>
      </p:sp>
      <p:sp>
        <p:nvSpPr>
          <p:cNvPr id="4" name="Нижний колонтитул 3"/>
          <p:cNvSpPr>
            <a:spLocks noGrp="1"/>
          </p:cNvSpPr>
          <p:nvPr>
            <p:ph type="ftr" sz="quarter" idx="11"/>
          </p:nvPr>
        </p:nvSpPr>
        <p:spPr/>
        <p:txBody>
          <a:bodyPr/>
          <a:lstStyle/>
          <a:p>
            <a:r>
              <a:rPr lang="ru-RU" smtClean="0"/>
              <a:t>РЕКУРСИЯ</a:t>
            </a:r>
            <a:endParaRPr lang="en-US" dirty="0" smtClean="0"/>
          </a:p>
        </p:txBody>
      </p:sp>
    </p:spTree>
    <p:extLst>
      <p:ext uri="{BB962C8B-B14F-4D97-AF65-F5344CB8AC3E}">
        <p14:creationId xmlns:p14="http://schemas.microsoft.com/office/powerpoint/2010/main" val="3884467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smtClean="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5</a:t>
            </a:fld>
            <a:endParaRPr lang="en-US"/>
          </a:p>
        </p:txBody>
      </p:sp>
      <p:sp>
        <p:nvSpPr>
          <p:cNvPr id="7" name="Прямоугольник 6"/>
          <p:cNvSpPr/>
          <p:nvPr/>
        </p:nvSpPr>
        <p:spPr>
          <a:xfrm>
            <a:off x="252000" y="1485000"/>
            <a:ext cx="4608000" cy="1938992"/>
          </a:xfrm>
          <a:prstGeom prst="rect">
            <a:avLst/>
          </a:prstGeom>
          <a:ln w="19050">
            <a:solidFill>
              <a:schemeClr val="accent1"/>
            </a:solidFill>
          </a:ln>
        </p:spPr>
        <p:txBody>
          <a:bodyPr wrap="square" lIns="36000" rIns="36000">
            <a:spAutoFit/>
          </a:bodyPr>
          <a:lstStyle/>
          <a:p>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880000"/>
                </a:solidFill>
                <a:highlight>
                  <a:srgbClr val="FFFFFF"/>
                </a:highlight>
                <a:latin typeface="Consolas" panose="020B0609020204030204" pitchFamily="49" charset="0"/>
              </a:rPr>
              <a:t>factorial</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a:t>
            </a:r>
          </a:p>
          <a:p>
            <a:r>
              <a:rPr lang="ru-RU"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if</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 0)</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1;</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 </a:t>
            </a:r>
            <a:r>
              <a:rPr lang="en-US" sz="2000" dirty="0">
                <a:solidFill>
                  <a:srgbClr val="880000"/>
                </a:solidFill>
                <a:highlight>
                  <a:srgbClr val="FFFFFF"/>
                </a:highlight>
                <a:latin typeface="Consolas" panose="020B0609020204030204" pitchFamily="49" charset="0"/>
              </a:rPr>
              <a:t>factorial</a:t>
            </a:r>
            <a:r>
              <a:rPr lang="en-US" sz="2000" dirty="0">
                <a:solidFill>
                  <a:srgbClr val="000000"/>
                </a:solidFill>
                <a:highlight>
                  <a:srgbClr val="FFFFFF"/>
                </a:highlight>
                <a:latin typeface="Consolas" panose="020B0609020204030204" pitchFamily="49" charset="0"/>
              </a:rPr>
              <a:t>(</a:t>
            </a:r>
            <a:r>
              <a:rPr lang="en-US" sz="2000" dirty="0">
                <a:solidFill>
                  <a:srgbClr val="000080"/>
                </a:solidFill>
                <a:highlight>
                  <a:srgbClr val="FFFFFF"/>
                </a:highlight>
                <a:latin typeface="Consolas" panose="020B0609020204030204" pitchFamily="49" charset="0"/>
              </a:rPr>
              <a:t>n</a:t>
            </a:r>
            <a:r>
              <a:rPr lang="en-US" sz="2000" dirty="0">
                <a:solidFill>
                  <a:srgbClr val="000000"/>
                </a:solidFill>
                <a:highlight>
                  <a:srgbClr val="FFFFFF"/>
                </a:highlight>
                <a:latin typeface="Consolas" panose="020B0609020204030204" pitchFamily="49" charset="0"/>
              </a:rPr>
              <a:t> - l);</a:t>
            </a:r>
          </a:p>
          <a:p>
            <a:r>
              <a:rPr lang="ru-RU" sz="2000" dirty="0">
                <a:solidFill>
                  <a:srgbClr val="000000"/>
                </a:solidFill>
                <a:highlight>
                  <a:srgbClr val="FFFFFF"/>
                </a:highlight>
                <a:latin typeface="Consolas" panose="020B0609020204030204" pitchFamily="49" charset="0"/>
              </a:rPr>
              <a:t>}</a:t>
            </a:r>
            <a:endParaRPr lang="ru-RU" sz="2000" dirty="0"/>
          </a:p>
        </p:txBody>
      </p:sp>
      <p:sp>
        <p:nvSpPr>
          <p:cNvPr id="9" name="Прямоугольник 8"/>
          <p:cNvSpPr/>
          <p:nvPr/>
        </p:nvSpPr>
        <p:spPr>
          <a:xfrm>
            <a:off x="5004000" y="1485000"/>
            <a:ext cx="4032000" cy="1015663"/>
          </a:xfrm>
          <a:prstGeom prst="rect">
            <a:avLst/>
          </a:prstGeom>
          <a:ln w="19050">
            <a:solidFill>
              <a:schemeClr val="accent1"/>
            </a:solidFill>
          </a:ln>
        </p:spPr>
        <p:txBody>
          <a:bodyPr wrap="square" lIns="36000" rIns="36000">
            <a:spAutoFit/>
          </a:bodyPr>
          <a:lstStyle/>
          <a:p>
            <a:r>
              <a:rPr lang="en-US" sz="2000" dirty="0">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factorial</a:t>
            </a:r>
            <a:r>
              <a:rPr lang="en-US" sz="2000" dirty="0">
                <a:solidFill>
                  <a:srgbClr val="000000"/>
                </a:solidFill>
                <a:highlight>
                  <a:srgbClr val="FFFFFF"/>
                </a:highlight>
                <a:latin typeface="Consolas" panose="020B0609020204030204" pitchFamily="49" charset="0"/>
              </a:rPr>
              <a:t> = 1;</a:t>
            </a:r>
          </a:p>
          <a:p>
            <a:r>
              <a:rPr lang="nn-NO" sz="2000" dirty="0">
                <a:solidFill>
                  <a:srgbClr val="0000FF"/>
                </a:solidFill>
                <a:highlight>
                  <a:srgbClr val="FFFFFF"/>
                </a:highlight>
                <a:latin typeface="Consolas" panose="020B0609020204030204" pitchFamily="49" charset="0"/>
              </a:rPr>
              <a:t>for</a:t>
            </a:r>
            <a:r>
              <a:rPr lang="nn-NO" sz="2000" dirty="0">
                <a:solidFill>
                  <a:srgbClr val="000000"/>
                </a:solidFill>
                <a:highlight>
                  <a:srgbClr val="FFFFFF"/>
                </a:highlight>
                <a:latin typeface="Consolas" panose="020B0609020204030204" pitchFamily="49" charset="0"/>
              </a:rPr>
              <a:t> (</a:t>
            </a:r>
            <a:r>
              <a:rPr lang="nn-NO" sz="2000" dirty="0">
                <a:solidFill>
                  <a:srgbClr val="0000FF"/>
                </a:solidFill>
                <a:highlight>
                  <a:srgbClr val="FFFFFF"/>
                </a:highlight>
                <a:latin typeface="Consolas" panose="020B0609020204030204" pitchFamily="49" charset="0"/>
              </a:rPr>
              <a:t>int</a:t>
            </a:r>
            <a:r>
              <a:rPr lang="nn-NO" sz="2000" dirty="0">
                <a:solidFill>
                  <a:srgbClr val="000000"/>
                </a:solidFill>
                <a:highlight>
                  <a:srgbClr val="FFFFFF"/>
                </a:highlight>
                <a:latin typeface="Consolas" panose="020B0609020204030204" pitchFamily="49" charset="0"/>
              </a:rPr>
              <a:t> </a:t>
            </a:r>
            <a:r>
              <a:rPr lang="nn-NO" sz="2000" dirty="0">
                <a:solidFill>
                  <a:srgbClr val="000080"/>
                </a:solidFill>
                <a:highlight>
                  <a:srgbClr val="FFFFFF"/>
                </a:highlight>
                <a:latin typeface="Consolas" panose="020B0609020204030204" pitchFamily="49" charset="0"/>
              </a:rPr>
              <a:t>i</a:t>
            </a:r>
            <a:r>
              <a:rPr lang="nn-NO" sz="2000" dirty="0">
                <a:solidFill>
                  <a:srgbClr val="000000"/>
                </a:solidFill>
                <a:highlight>
                  <a:srgbClr val="FFFFFF"/>
                </a:highlight>
                <a:latin typeface="Consolas" panose="020B0609020204030204" pitchFamily="49" charset="0"/>
              </a:rPr>
              <a:t> = </a:t>
            </a:r>
            <a:r>
              <a:rPr lang="ru-RU" sz="2000" dirty="0" smtClean="0">
                <a:solidFill>
                  <a:srgbClr val="000000"/>
                </a:solidFill>
                <a:highlight>
                  <a:srgbClr val="FFFFFF"/>
                </a:highlight>
                <a:latin typeface="Consolas" panose="020B0609020204030204" pitchFamily="49" charset="0"/>
              </a:rPr>
              <a:t>2</a:t>
            </a:r>
            <a:r>
              <a:rPr lang="nn-NO" sz="2000" dirty="0" smtClean="0">
                <a:solidFill>
                  <a:srgbClr val="000000"/>
                </a:solidFill>
                <a:highlight>
                  <a:srgbClr val="FFFFFF"/>
                </a:highlight>
                <a:latin typeface="Consolas" panose="020B0609020204030204" pitchFamily="49" charset="0"/>
              </a:rPr>
              <a:t>; </a:t>
            </a:r>
            <a:r>
              <a:rPr lang="nn-NO" sz="2000" dirty="0">
                <a:solidFill>
                  <a:srgbClr val="000080"/>
                </a:solidFill>
                <a:highlight>
                  <a:srgbClr val="FFFFFF"/>
                </a:highlight>
                <a:latin typeface="Consolas" panose="020B0609020204030204" pitchFamily="49" charset="0"/>
              </a:rPr>
              <a:t>i</a:t>
            </a:r>
            <a:r>
              <a:rPr lang="nn-NO" sz="2000" dirty="0">
                <a:solidFill>
                  <a:srgbClr val="000000"/>
                </a:solidFill>
                <a:highlight>
                  <a:srgbClr val="FFFFFF"/>
                </a:highlight>
                <a:latin typeface="Consolas" panose="020B0609020204030204" pitchFamily="49" charset="0"/>
              </a:rPr>
              <a:t> &lt;= </a:t>
            </a:r>
            <a:r>
              <a:rPr lang="nn-NO" sz="2000" dirty="0">
                <a:solidFill>
                  <a:srgbClr val="000080"/>
                </a:solidFill>
                <a:highlight>
                  <a:srgbClr val="FFFFFF"/>
                </a:highlight>
                <a:latin typeface="Consolas" panose="020B0609020204030204" pitchFamily="49" charset="0"/>
              </a:rPr>
              <a:t>N</a:t>
            </a:r>
            <a:r>
              <a:rPr lang="nn-NO" sz="2000" dirty="0">
                <a:solidFill>
                  <a:srgbClr val="000000"/>
                </a:solidFill>
                <a:highlight>
                  <a:srgbClr val="FFFFFF"/>
                </a:highlight>
                <a:latin typeface="Consolas" panose="020B0609020204030204" pitchFamily="49" charset="0"/>
              </a:rPr>
              <a:t>; </a:t>
            </a:r>
            <a:r>
              <a:rPr lang="nn-NO" sz="2000" dirty="0">
                <a:solidFill>
                  <a:srgbClr val="000080"/>
                </a:solidFill>
                <a:highlight>
                  <a:srgbClr val="FFFFFF"/>
                </a:highlight>
                <a:latin typeface="Consolas" panose="020B0609020204030204" pitchFamily="49" charset="0"/>
              </a:rPr>
              <a:t>i</a:t>
            </a:r>
            <a:r>
              <a:rPr lang="nn-NO"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80"/>
                </a:solidFill>
                <a:highlight>
                  <a:srgbClr val="FFFFFF"/>
                </a:highlight>
                <a:latin typeface="Consolas" panose="020B0609020204030204" pitchFamily="49" charset="0"/>
              </a:rPr>
              <a:t>factorial</a:t>
            </a:r>
            <a:r>
              <a:rPr lang="en-US" sz="2000" dirty="0">
                <a:solidFill>
                  <a:srgbClr val="000000"/>
                </a:solidFill>
                <a:highlight>
                  <a:srgbClr val="FFFFFF"/>
                </a:highlight>
                <a:latin typeface="Consolas" panose="020B0609020204030204" pitchFamily="49" charset="0"/>
              </a:rPr>
              <a:t> *= </a:t>
            </a:r>
            <a:r>
              <a:rPr lang="en-US" sz="2000" dirty="0">
                <a:solidFill>
                  <a:srgbClr val="000080"/>
                </a:solidFill>
                <a:highlight>
                  <a:srgbClr val="FFFFFF"/>
                </a:highlight>
                <a:latin typeface="Consolas" panose="020B0609020204030204" pitchFamily="49" charset="0"/>
              </a:rPr>
              <a:t>i</a:t>
            </a:r>
            <a:r>
              <a:rPr lang="en-US" sz="2000" dirty="0">
                <a:solidFill>
                  <a:srgbClr val="000000"/>
                </a:solidFill>
                <a:highlight>
                  <a:srgbClr val="FFFFFF"/>
                </a:highlight>
                <a:latin typeface="Consolas" panose="020B0609020204030204" pitchFamily="49" charset="0"/>
              </a:rPr>
              <a:t>;</a:t>
            </a:r>
            <a:endParaRPr lang="ru-RU" sz="2000" dirty="0"/>
          </a:p>
        </p:txBody>
      </p:sp>
      <p:sp>
        <p:nvSpPr>
          <p:cNvPr id="12" name="Прямоугольник 11"/>
          <p:cNvSpPr/>
          <p:nvPr/>
        </p:nvSpPr>
        <p:spPr>
          <a:xfrm>
            <a:off x="180000" y="3645000"/>
            <a:ext cx="8640960" cy="2169825"/>
          </a:xfrm>
          <a:prstGeom prst="rect">
            <a:avLst/>
          </a:prstGeom>
        </p:spPr>
        <p:txBody>
          <a:bodyPr wrap="square">
            <a:spAutoFit/>
          </a:bodyPr>
          <a:lstStyle/>
          <a:p>
            <a:pPr marL="342900" indent="-342900">
              <a:spcAft>
                <a:spcPts val="600"/>
              </a:spcAft>
              <a:buFont typeface="Arial" panose="020B0604020202020204" pitchFamily="34" charset="0"/>
              <a:buChar char="•"/>
            </a:pPr>
            <a:r>
              <a:rPr lang="ru-RU" sz="2400" dirty="0" smtClean="0"/>
              <a:t>Любую рекурсивную функцию всегда </a:t>
            </a:r>
            <a:r>
              <a:rPr lang="ru-RU" sz="2400" dirty="0"/>
              <a:t>можно преобразовать в </a:t>
            </a:r>
            <a:r>
              <a:rPr lang="ru-RU" sz="2400" dirty="0" smtClean="0"/>
              <a:t>итерационную, </a:t>
            </a:r>
            <a:r>
              <a:rPr lang="ru-RU" sz="2400" dirty="0"/>
              <a:t>которая выполняет такое же </a:t>
            </a:r>
            <a:r>
              <a:rPr lang="ru-RU" sz="2400" dirty="0" smtClean="0"/>
              <a:t>вычисление.</a:t>
            </a:r>
          </a:p>
          <a:p>
            <a:pPr marL="342900" indent="-342900">
              <a:spcBef>
                <a:spcPts val="1200"/>
              </a:spcBef>
              <a:buFont typeface="Arial" panose="020B0604020202020204" pitchFamily="34" charset="0"/>
              <a:buChar char="•"/>
            </a:pPr>
            <a:r>
              <a:rPr lang="ru-RU" sz="2400" dirty="0" smtClean="0"/>
              <a:t>И </a:t>
            </a:r>
            <a:r>
              <a:rPr lang="ru-RU" sz="2400" dirty="0"/>
              <a:t>наоборот, используя </a:t>
            </a:r>
            <a:r>
              <a:rPr lang="ru-RU" sz="2400" dirty="0" smtClean="0"/>
              <a:t>рекурсию</a:t>
            </a:r>
            <a:r>
              <a:rPr lang="ru-RU" sz="2400" dirty="0"/>
              <a:t>, любое вычисление, предполагающее выполнение циклов, можно реализовать, не </a:t>
            </a:r>
            <a:r>
              <a:rPr lang="ru-RU" sz="2400" dirty="0" smtClean="0"/>
              <a:t>прибегая </a:t>
            </a:r>
            <a:r>
              <a:rPr lang="ru-RU" sz="2400" dirty="0"/>
              <a:t>к циклам. </a:t>
            </a:r>
          </a:p>
        </p:txBody>
      </p:sp>
      <p:sp>
        <p:nvSpPr>
          <p:cNvPr id="6" name="TextBox 5"/>
          <p:cNvSpPr txBox="1"/>
          <p:nvPr/>
        </p:nvSpPr>
        <p:spPr>
          <a:xfrm>
            <a:off x="180000" y="1053000"/>
            <a:ext cx="3096000" cy="430887"/>
          </a:xfrm>
          <a:prstGeom prst="rect">
            <a:avLst/>
          </a:prstGeom>
          <a:noFill/>
        </p:spPr>
        <p:txBody>
          <a:bodyPr wrap="square" rtlCol="0">
            <a:spAutoFit/>
          </a:bodyPr>
          <a:lstStyle/>
          <a:p>
            <a:r>
              <a:rPr lang="ru-RU" sz="2200" dirty="0" smtClean="0">
                <a:solidFill>
                  <a:schemeClr val="bg1">
                    <a:lumMod val="65000"/>
                  </a:schemeClr>
                </a:solidFill>
              </a:rPr>
              <a:t>рекурсивный алгоритм</a:t>
            </a:r>
            <a:endParaRPr lang="ru-RU" sz="2200" dirty="0">
              <a:solidFill>
                <a:schemeClr val="bg1">
                  <a:lumMod val="65000"/>
                </a:schemeClr>
              </a:solidFill>
            </a:endParaRPr>
          </a:p>
        </p:txBody>
      </p:sp>
      <p:sp>
        <p:nvSpPr>
          <p:cNvPr id="10" name="TextBox 9"/>
          <p:cNvSpPr txBox="1"/>
          <p:nvPr/>
        </p:nvSpPr>
        <p:spPr>
          <a:xfrm>
            <a:off x="5004000" y="1053000"/>
            <a:ext cx="3744000" cy="430887"/>
          </a:xfrm>
          <a:prstGeom prst="rect">
            <a:avLst/>
          </a:prstGeom>
          <a:noFill/>
        </p:spPr>
        <p:txBody>
          <a:bodyPr wrap="square" rtlCol="0">
            <a:spAutoFit/>
          </a:bodyPr>
          <a:lstStyle/>
          <a:p>
            <a:r>
              <a:rPr lang="ru-RU" sz="2200" dirty="0" smtClean="0">
                <a:solidFill>
                  <a:schemeClr val="bg1">
                    <a:lumMod val="65000"/>
                  </a:schemeClr>
                </a:solidFill>
              </a:rPr>
              <a:t>итерационный алгоритм</a:t>
            </a:r>
            <a:endParaRPr lang="ru-RU" sz="2200" dirty="0">
              <a:solidFill>
                <a:schemeClr val="bg1">
                  <a:lumMod val="65000"/>
                </a:schemeClr>
              </a:solidFill>
            </a:endParaRPr>
          </a:p>
        </p:txBody>
      </p:sp>
      <p:sp>
        <p:nvSpPr>
          <p:cNvPr id="11" name="Нижний колонтитул 10"/>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13" name="Дата 12"/>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320068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smtClean="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6</a:t>
            </a:fld>
            <a:endParaRPr lang="en-US"/>
          </a:p>
        </p:txBody>
      </p:sp>
      <p:sp>
        <p:nvSpPr>
          <p:cNvPr id="6" name="Прямоугольник 5"/>
          <p:cNvSpPr/>
          <p:nvPr/>
        </p:nvSpPr>
        <p:spPr>
          <a:xfrm>
            <a:off x="539552" y="1484784"/>
            <a:ext cx="5472608" cy="286232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puzzle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r>
              <a:rPr lang="ru-RU" dirty="0" smtClean="0">
                <a:solidFill>
                  <a:srgbClr val="000000"/>
                </a:solidFill>
                <a:highlight>
                  <a:srgbClr val="FFFFFF"/>
                </a:highlight>
                <a:latin typeface="Consolas" panose="020B0609020204030204" pitchFamily="49" charset="0"/>
              </a:rPr>
              <a:t>{</a:t>
            </a:r>
            <a:endParaRPr lang="en-US" dirty="0" smtClean="0">
              <a:solidFill>
                <a:srgbClr val="000000"/>
              </a:solidFill>
              <a:highlight>
                <a:srgbClr val="FFFFFF"/>
              </a:highlight>
              <a:latin typeface="Consolas" panose="020B0609020204030204" pitchFamily="49" charset="0"/>
            </a:endParaRPr>
          </a:p>
          <a:p>
            <a:r>
              <a:rPr lang="en-US" i="1" dirty="0" smtClean="0">
                <a:solidFill>
                  <a:srgbClr val="000080"/>
                </a:solidFill>
                <a:highlight>
                  <a:srgbClr val="FFFFFF"/>
                </a:highlight>
                <a:latin typeface="Consolas" panose="020B0609020204030204" pitchFamily="49" charset="0"/>
              </a:rPr>
              <a:t>    cout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&lt;&lt; </a:t>
            </a:r>
            <a:r>
              <a:rPr lang="en-US" dirty="0">
                <a:solidFill>
                  <a:srgbClr val="800000"/>
                </a:solidFill>
                <a:highlight>
                  <a:srgbClr val="FFFFFF"/>
                </a:highlight>
                <a:latin typeface="Consolas" panose="020B0609020204030204" pitchFamily="49" charset="0"/>
              </a:rPr>
              <a:t>"puzzle("</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&lt;&lt; </a:t>
            </a:r>
            <a:r>
              <a:rPr lang="en-US" dirty="0">
                <a:solidFill>
                  <a:srgbClr val="8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&lt;&lt; </a:t>
            </a:r>
            <a:r>
              <a:rPr lang="en-US" i="1" dirty="0">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endParaRPr lang="ru-RU"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 1)</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1;</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 2 == 0)</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puzzle</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 2);</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puzzle</a:t>
            </a:r>
            <a:r>
              <a:rPr lang="en-US" dirty="0">
                <a:solidFill>
                  <a:srgbClr val="000000"/>
                </a:solidFill>
                <a:highlight>
                  <a:srgbClr val="FFFFFF"/>
                </a:highlight>
                <a:latin typeface="Consolas" panose="020B0609020204030204" pitchFamily="49" charset="0"/>
              </a:rPr>
              <a:t>(3 *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+ 1);</a:t>
            </a:r>
          </a:p>
          <a:p>
            <a:r>
              <a:rPr lang="ru-RU" dirty="0">
                <a:solidFill>
                  <a:srgbClr val="000000"/>
                </a:solidFill>
                <a:highlight>
                  <a:srgbClr val="FFFFFF"/>
                </a:highlight>
                <a:latin typeface="Consolas" panose="020B0609020204030204" pitchFamily="49" charset="0"/>
              </a:rPr>
              <a:t>}</a:t>
            </a:r>
            <a:endParaRPr lang="ru-RU" dirty="0"/>
          </a:p>
        </p:txBody>
      </p:sp>
      <p:sp>
        <p:nvSpPr>
          <p:cNvPr id="7" name="Прямоугольник 6"/>
          <p:cNvSpPr/>
          <p:nvPr/>
        </p:nvSpPr>
        <p:spPr>
          <a:xfrm>
            <a:off x="6804248" y="1700808"/>
            <a:ext cx="1656184" cy="2554545"/>
          </a:xfrm>
          <a:prstGeom prst="rect">
            <a:avLst/>
          </a:prstGeom>
          <a:solidFill>
            <a:schemeClr val="tx1"/>
          </a:solidFill>
        </p:spPr>
        <p:txBody>
          <a:bodyPr wrap="square">
            <a:spAutoFit/>
          </a:bodyPr>
          <a:lstStyle/>
          <a:p>
            <a:r>
              <a:rPr lang="ru-RU" sz="2000" dirty="0" err="1">
                <a:solidFill>
                  <a:schemeClr val="bg1">
                    <a:lumMod val="95000"/>
                  </a:schemeClr>
                </a:solidFill>
              </a:rPr>
              <a:t>puzzle</a:t>
            </a:r>
            <a:r>
              <a:rPr lang="ru-RU" sz="2000" dirty="0">
                <a:solidFill>
                  <a:schemeClr val="bg1">
                    <a:lumMod val="95000"/>
                  </a:schemeClr>
                </a:solidFill>
              </a:rPr>
              <a:t>(3)</a:t>
            </a:r>
          </a:p>
          <a:p>
            <a:r>
              <a:rPr lang="ru-RU" sz="2000" dirty="0" err="1" smtClean="0">
                <a:solidFill>
                  <a:schemeClr val="bg1">
                    <a:lumMod val="95000"/>
                  </a:schemeClr>
                </a:solidFill>
              </a:rPr>
              <a:t>puzzle</a:t>
            </a:r>
            <a:r>
              <a:rPr lang="ru-RU" sz="2000" dirty="0" smtClean="0">
                <a:solidFill>
                  <a:schemeClr val="bg1">
                    <a:lumMod val="95000"/>
                  </a:schemeClr>
                </a:solidFill>
              </a:rPr>
              <a:t>(10</a:t>
            </a:r>
            <a:r>
              <a:rPr lang="ru-RU" sz="2000" dirty="0">
                <a:solidFill>
                  <a:schemeClr val="bg1">
                    <a:lumMod val="95000"/>
                  </a:schemeClr>
                </a:solidFill>
              </a:rPr>
              <a:t>)</a:t>
            </a:r>
          </a:p>
          <a:p>
            <a:r>
              <a:rPr lang="ru-RU" sz="2000" dirty="0" err="1" smtClean="0">
                <a:solidFill>
                  <a:schemeClr val="bg1">
                    <a:lumMod val="95000"/>
                  </a:schemeClr>
                </a:solidFill>
              </a:rPr>
              <a:t>puzzle</a:t>
            </a:r>
            <a:r>
              <a:rPr lang="ru-RU" sz="2000" dirty="0" smtClean="0">
                <a:solidFill>
                  <a:schemeClr val="bg1">
                    <a:lumMod val="95000"/>
                  </a:schemeClr>
                </a:solidFill>
              </a:rPr>
              <a:t>(5</a:t>
            </a:r>
            <a:r>
              <a:rPr lang="ru-RU" sz="2000" dirty="0">
                <a:solidFill>
                  <a:schemeClr val="bg1">
                    <a:lumMod val="95000"/>
                  </a:schemeClr>
                </a:solidFill>
              </a:rPr>
              <a:t>)</a:t>
            </a:r>
          </a:p>
          <a:p>
            <a:r>
              <a:rPr lang="en-US" sz="2000" dirty="0">
                <a:solidFill>
                  <a:schemeClr val="bg1">
                    <a:lumMod val="95000"/>
                  </a:schemeClr>
                </a:solidFill>
              </a:rPr>
              <a:t>p</a:t>
            </a:r>
            <a:r>
              <a:rPr lang="ru-RU" sz="2000" dirty="0" err="1" smtClean="0">
                <a:solidFill>
                  <a:schemeClr val="bg1">
                    <a:lumMod val="95000"/>
                  </a:schemeClr>
                </a:solidFill>
              </a:rPr>
              <a:t>uzzle</a:t>
            </a:r>
            <a:r>
              <a:rPr lang="ru-RU" sz="2000" dirty="0" smtClean="0">
                <a:solidFill>
                  <a:schemeClr val="bg1">
                    <a:lumMod val="95000"/>
                  </a:schemeClr>
                </a:solidFill>
              </a:rPr>
              <a:t>(16</a:t>
            </a:r>
            <a:r>
              <a:rPr lang="ru-RU" sz="2000" dirty="0">
                <a:solidFill>
                  <a:schemeClr val="bg1">
                    <a:lumMod val="95000"/>
                  </a:schemeClr>
                </a:solidFill>
              </a:rPr>
              <a:t>)</a:t>
            </a:r>
          </a:p>
          <a:p>
            <a:r>
              <a:rPr lang="ru-RU" sz="2000" dirty="0" err="1">
                <a:solidFill>
                  <a:schemeClr val="bg1">
                    <a:lumMod val="95000"/>
                  </a:schemeClr>
                </a:solidFill>
              </a:rPr>
              <a:t>puzzle</a:t>
            </a:r>
            <a:r>
              <a:rPr lang="ru-RU" sz="2000" dirty="0">
                <a:solidFill>
                  <a:schemeClr val="bg1">
                    <a:lumMod val="95000"/>
                  </a:schemeClr>
                </a:solidFill>
              </a:rPr>
              <a:t>(8)</a:t>
            </a:r>
          </a:p>
          <a:p>
            <a:r>
              <a:rPr lang="ru-RU" sz="2000" dirty="0" err="1">
                <a:solidFill>
                  <a:schemeClr val="bg1">
                    <a:lumMod val="95000"/>
                  </a:schemeClr>
                </a:solidFill>
              </a:rPr>
              <a:t>puzzle</a:t>
            </a:r>
            <a:r>
              <a:rPr lang="ru-RU" sz="2000" dirty="0">
                <a:solidFill>
                  <a:schemeClr val="bg1">
                    <a:lumMod val="95000"/>
                  </a:schemeClr>
                </a:solidFill>
              </a:rPr>
              <a:t>(4)</a:t>
            </a:r>
          </a:p>
          <a:p>
            <a:r>
              <a:rPr lang="ru-RU" sz="2000" dirty="0" err="1">
                <a:solidFill>
                  <a:schemeClr val="bg1">
                    <a:lumMod val="95000"/>
                  </a:schemeClr>
                </a:solidFill>
              </a:rPr>
              <a:t>puzzle</a:t>
            </a:r>
            <a:r>
              <a:rPr lang="ru-RU" sz="2000" dirty="0">
                <a:solidFill>
                  <a:schemeClr val="bg1">
                    <a:lumMod val="95000"/>
                  </a:schemeClr>
                </a:solidFill>
              </a:rPr>
              <a:t>(2)</a:t>
            </a:r>
          </a:p>
          <a:p>
            <a:r>
              <a:rPr lang="ru-RU" sz="2000" dirty="0" err="1">
                <a:solidFill>
                  <a:schemeClr val="bg1">
                    <a:lumMod val="95000"/>
                  </a:schemeClr>
                </a:solidFill>
              </a:rPr>
              <a:t>puzzle</a:t>
            </a:r>
            <a:r>
              <a:rPr lang="ru-RU" sz="2000" dirty="0">
                <a:solidFill>
                  <a:schemeClr val="bg1">
                    <a:lumMod val="95000"/>
                  </a:schemeClr>
                </a:solidFill>
              </a:rPr>
              <a:t>(1)</a:t>
            </a:r>
          </a:p>
        </p:txBody>
      </p:sp>
      <p:sp>
        <p:nvSpPr>
          <p:cNvPr id="9" name="Прямоугольник 8"/>
          <p:cNvSpPr/>
          <p:nvPr/>
        </p:nvSpPr>
        <p:spPr>
          <a:xfrm>
            <a:off x="755576" y="4437112"/>
            <a:ext cx="7776864" cy="1584176"/>
          </a:xfrm>
          <a:prstGeom prst="rect">
            <a:avLst/>
          </a:prstGeom>
          <a:solidFill>
            <a:schemeClr val="bg1"/>
          </a:solidFill>
          <a:ln w="31750">
            <a:solidFill>
              <a:schemeClr val="accent2"/>
            </a:solidFill>
          </a:ln>
        </p:spPr>
        <p:txBody>
          <a:bodyPr wrap="square">
            <a:noAutofit/>
          </a:bodyPr>
          <a:lstStyle/>
          <a:p>
            <a:r>
              <a:rPr lang="ru-RU" sz="2400" dirty="0" smtClean="0"/>
              <a:t>Рекомендация: в </a:t>
            </a:r>
            <a:r>
              <a:rPr lang="ru-RU" sz="2400" dirty="0"/>
              <a:t>каждом рекурсивном вызове должны использоваться меньшие значения </a:t>
            </a:r>
            <a:r>
              <a:rPr lang="ru-RU" sz="2400" dirty="0" smtClean="0"/>
              <a:t>аргументов,</a:t>
            </a:r>
          </a:p>
          <a:p>
            <a:r>
              <a:rPr lang="ru-RU" sz="2400" dirty="0" smtClean="0"/>
              <a:t>иначе невозможно гарантировать что рекурсивная программа когда-нибудь завершится.</a:t>
            </a:r>
            <a:endParaRPr lang="ru-RU" sz="2400" dirty="0"/>
          </a:p>
        </p:txBody>
      </p:sp>
      <p:sp>
        <p:nvSpPr>
          <p:cNvPr id="10" name="Прямоугольник 9"/>
          <p:cNvSpPr/>
          <p:nvPr/>
        </p:nvSpPr>
        <p:spPr>
          <a:xfrm>
            <a:off x="539552" y="836712"/>
            <a:ext cx="4996881" cy="369332"/>
          </a:xfrm>
          <a:prstGeom prst="rect">
            <a:avLst/>
          </a:prstGeom>
        </p:spPr>
        <p:txBody>
          <a:bodyPr wrap="none">
            <a:spAutoFit/>
          </a:bodyPr>
          <a:lstStyle/>
          <a:p>
            <a:r>
              <a:rPr lang="en-US" dirty="0" smtClean="0">
                <a:solidFill>
                  <a:srgbClr val="008000"/>
                </a:solidFill>
                <a:latin typeface="Consolas" panose="020B0609020204030204" pitchFamily="49" charset="0"/>
                <a:cs typeface="Consolas" panose="020B0609020204030204" pitchFamily="49" charset="0"/>
              </a:rPr>
              <a:t>// </a:t>
            </a:r>
            <a:r>
              <a:rPr lang="ru-RU" dirty="0" smtClean="0">
                <a:solidFill>
                  <a:srgbClr val="008000"/>
                </a:solidFill>
                <a:latin typeface="Consolas" panose="020B0609020204030204" pitchFamily="49" charset="0"/>
                <a:cs typeface="Consolas" panose="020B0609020204030204" pitchFamily="49" charset="0"/>
              </a:rPr>
              <a:t>Сомнительная </a:t>
            </a:r>
            <a:r>
              <a:rPr lang="ru-RU" dirty="0">
                <a:solidFill>
                  <a:srgbClr val="008000"/>
                </a:solidFill>
                <a:latin typeface="Consolas" panose="020B0609020204030204" pitchFamily="49" charset="0"/>
                <a:cs typeface="Consolas" panose="020B0609020204030204" pitchFamily="49" charset="0"/>
              </a:rPr>
              <a:t>рекурсивная программа </a:t>
            </a:r>
          </a:p>
        </p:txBody>
      </p:sp>
      <p:sp>
        <p:nvSpPr>
          <p:cNvPr id="11" name="Прямоугольник 10"/>
          <p:cNvSpPr/>
          <p:nvPr/>
        </p:nvSpPr>
        <p:spPr>
          <a:xfrm>
            <a:off x="539552" y="1124744"/>
            <a:ext cx="7782900" cy="369332"/>
          </a:xfrm>
          <a:prstGeom prst="rect">
            <a:avLst/>
          </a:prstGeom>
        </p:spPr>
        <p:txBody>
          <a:bodyPr wrap="none">
            <a:spAutoFit/>
          </a:bodyPr>
          <a:lstStyle/>
          <a:p>
            <a:r>
              <a:rPr lang="en-US" dirty="0" smtClean="0">
                <a:solidFill>
                  <a:srgbClr val="008000"/>
                </a:solidFill>
                <a:latin typeface="Consolas" panose="020B0609020204030204" pitchFamily="49" charset="0"/>
                <a:cs typeface="Consolas" panose="020B0609020204030204" pitchFamily="49" charset="0"/>
              </a:rPr>
              <a:t>// </a:t>
            </a:r>
            <a:r>
              <a:rPr lang="ru-RU" dirty="0" smtClean="0">
                <a:solidFill>
                  <a:srgbClr val="008000"/>
                </a:solidFill>
                <a:latin typeface="Consolas" panose="020B0609020204030204" pitchFamily="49" charset="0"/>
                <a:cs typeface="Consolas" panose="020B0609020204030204" pitchFamily="49" charset="0"/>
              </a:rPr>
              <a:t>Заранее нельзя предсказать завершится ли она когда-нибудь</a:t>
            </a:r>
            <a:endParaRPr lang="ru-RU" dirty="0">
              <a:solidFill>
                <a:srgbClr val="008000"/>
              </a:solidFill>
              <a:latin typeface="Consolas" panose="020B0609020204030204" pitchFamily="49" charset="0"/>
              <a:cs typeface="Consolas" panose="020B0609020204030204" pitchFamily="49" charset="0"/>
            </a:endParaRPr>
          </a:p>
        </p:txBody>
      </p:sp>
      <p:sp>
        <p:nvSpPr>
          <p:cNvPr id="12" name="Прямоугольник 11"/>
          <p:cNvSpPr/>
          <p:nvPr/>
        </p:nvSpPr>
        <p:spPr>
          <a:xfrm>
            <a:off x="899592" y="2060848"/>
            <a:ext cx="5184576" cy="288032"/>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Нижний колонтитул 12"/>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14" name="Дата 13"/>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70955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smtClean="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7</a:t>
            </a:fld>
            <a:endParaRPr lang="en-US"/>
          </a:p>
        </p:txBody>
      </p:sp>
      <p:sp>
        <p:nvSpPr>
          <p:cNvPr id="8" name="Прямоугольник 7"/>
          <p:cNvSpPr/>
          <p:nvPr/>
        </p:nvSpPr>
        <p:spPr>
          <a:xfrm>
            <a:off x="467544" y="1412776"/>
            <a:ext cx="8424936" cy="2308324"/>
          </a:xfrm>
          <a:prstGeom prst="rect">
            <a:avLst/>
          </a:prstGeom>
        </p:spPr>
        <p:txBody>
          <a:bodyPr wrap="square">
            <a:spAutoFit/>
          </a:bodyPr>
          <a:lstStyle/>
          <a:p>
            <a:pPr lvl="0" defTabSz="914400" fontAlgn="base">
              <a:spcBef>
                <a:spcPct val="0"/>
              </a:spcBef>
              <a:spcAft>
                <a:spcPct val="0"/>
              </a:spcAft>
            </a:pPr>
            <a:r>
              <a:rPr lang="ru-RU" altLang="ru-RU" sz="2400" dirty="0">
                <a:solidFill>
                  <a:srgbClr val="000000"/>
                </a:solidFill>
              </a:rPr>
              <a:t>Максимальное число рекурсивных вызовов </a:t>
            </a:r>
            <a:r>
              <a:rPr lang="ru-RU" altLang="ru-RU" sz="2400" dirty="0" smtClean="0">
                <a:solidFill>
                  <a:srgbClr val="000000"/>
                </a:solidFill>
              </a:rPr>
              <a:t>функции без </a:t>
            </a:r>
            <a:r>
              <a:rPr lang="ru-RU" altLang="ru-RU" sz="2400" dirty="0">
                <a:solidFill>
                  <a:srgbClr val="000000"/>
                </a:solidFill>
              </a:rPr>
              <a:t>возвратов, которое происходит во время выполнения программы, называется </a:t>
            </a:r>
            <a:r>
              <a:rPr lang="ru-RU" altLang="ru-RU" sz="2400" b="1" i="1" u="sng" dirty="0">
                <a:solidFill>
                  <a:schemeClr val="bg1">
                    <a:lumMod val="50000"/>
                  </a:schemeClr>
                </a:solidFill>
              </a:rPr>
              <a:t>глубиной рекурсии</a:t>
            </a:r>
            <a:r>
              <a:rPr lang="ru-RU" altLang="ru-RU" sz="2400" dirty="0"/>
              <a:t>.</a:t>
            </a:r>
          </a:p>
          <a:p>
            <a:pPr lvl="0" defTabSz="914400" fontAlgn="base">
              <a:spcBef>
                <a:spcPct val="0"/>
              </a:spcBef>
              <a:spcAft>
                <a:spcPct val="0"/>
              </a:spcAft>
            </a:pPr>
            <a:endParaRPr lang="ru-RU" altLang="ru-RU" sz="2400" dirty="0">
              <a:solidFill>
                <a:srgbClr val="000000"/>
              </a:solidFill>
            </a:endParaRPr>
          </a:p>
          <a:p>
            <a:pPr lvl="0" defTabSz="914400" fontAlgn="base">
              <a:spcBef>
                <a:spcPct val="0"/>
              </a:spcBef>
              <a:spcAft>
                <a:spcPct val="0"/>
              </a:spcAft>
            </a:pPr>
            <a:r>
              <a:rPr lang="ru-RU" altLang="ru-RU" sz="2400" dirty="0">
                <a:solidFill>
                  <a:srgbClr val="000000"/>
                </a:solidFill>
              </a:rPr>
              <a:t>Число рекурсивных вызовов в каждый конкретный момент времени, называется </a:t>
            </a:r>
            <a:r>
              <a:rPr lang="ru-RU" altLang="ru-RU" sz="2400" b="1" i="1" u="sng" dirty="0">
                <a:solidFill>
                  <a:schemeClr val="bg1">
                    <a:lumMod val="50000"/>
                  </a:schemeClr>
                </a:solidFill>
              </a:rPr>
              <a:t>текущим уровнем рекурсии</a:t>
            </a:r>
            <a:r>
              <a:rPr lang="ru-RU" altLang="ru-RU" sz="2400" dirty="0"/>
              <a:t>.</a:t>
            </a:r>
          </a:p>
        </p:txBody>
      </p:sp>
      <p:sp>
        <p:nvSpPr>
          <p:cNvPr id="7" name="Нижний колонтитул 6"/>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9" name="Дата 8"/>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155573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smtClean="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8</a:t>
            </a:fld>
            <a:endParaRPr lang="en-US"/>
          </a:p>
        </p:txBody>
      </p:sp>
      <p:sp>
        <p:nvSpPr>
          <p:cNvPr id="6" name="Прямоугольник 5"/>
          <p:cNvSpPr/>
          <p:nvPr/>
        </p:nvSpPr>
        <p:spPr>
          <a:xfrm>
            <a:off x="179512" y="3429000"/>
            <a:ext cx="5976664" cy="2308324"/>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gcd</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m</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r>
              <a:rPr lang="ru-RU"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i="1" dirty="0">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00000"/>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gcd</a:t>
            </a:r>
            <a:r>
              <a:rPr lang="en-US" dirty="0">
                <a:solidFill>
                  <a:srgbClr val="8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m</a:t>
            </a:r>
            <a:r>
              <a:rPr lang="en-US" dirty="0">
                <a:solidFill>
                  <a:srgbClr val="000000"/>
                </a:solidFill>
                <a:highlight>
                  <a:srgbClr val="FFFFFF"/>
                </a:highlight>
                <a:latin typeface="Consolas" panose="020B0609020204030204" pitchFamily="49" charset="0"/>
              </a:rPr>
              <a:t> &lt;&lt; </a:t>
            </a:r>
            <a:r>
              <a:rPr lang="en-US" dirty="0">
                <a:solidFill>
                  <a:srgbClr val="8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&lt;&lt;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&lt;&lt; </a:t>
            </a:r>
            <a:r>
              <a:rPr lang="en-US" dirty="0">
                <a:solidFill>
                  <a:srgbClr val="80000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&lt;&lt; </a:t>
            </a:r>
            <a:r>
              <a:rPr lang="en-US" i="1" dirty="0">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 0)</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m</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gcd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m</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r>
              <a:rPr lang="ru-RU" dirty="0">
                <a:solidFill>
                  <a:srgbClr val="000000"/>
                </a:solidFill>
                <a:highlight>
                  <a:srgbClr val="FFFFFF"/>
                </a:highlight>
                <a:latin typeface="Consolas" panose="020B0609020204030204" pitchFamily="49" charset="0"/>
              </a:rPr>
              <a:t>}</a:t>
            </a:r>
            <a:endParaRPr lang="ru-RU" dirty="0"/>
          </a:p>
        </p:txBody>
      </p:sp>
      <p:sp>
        <p:nvSpPr>
          <p:cNvPr id="7" name="Прямоугольник 6"/>
          <p:cNvSpPr/>
          <p:nvPr/>
        </p:nvSpPr>
        <p:spPr>
          <a:xfrm>
            <a:off x="6372200" y="2996952"/>
            <a:ext cx="2520280" cy="3170099"/>
          </a:xfrm>
          <a:prstGeom prst="rect">
            <a:avLst/>
          </a:prstGeom>
          <a:solidFill>
            <a:schemeClr val="tx1"/>
          </a:solidFill>
        </p:spPr>
        <p:txBody>
          <a:bodyPr wrap="square">
            <a:spAutoFit/>
          </a:bodyPr>
          <a:lstStyle/>
          <a:p>
            <a:r>
              <a:rPr lang="en-US" sz="2000" dirty="0" err="1">
                <a:solidFill>
                  <a:schemeClr val="bg1">
                    <a:lumMod val="95000"/>
                  </a:schemeClr>
                </a:solidFill>
              </a:rPr>
              <a:t>gcd</a:t>
            </a:r>
            <a:r>
              <a:rPr lang="en-US" sz="2000" dirty="0">
                <a:solidFill>
                  <a:schemeClr val="bg1">
                    <a:lumMod val="95000"/>
                  </a:schemeClr>
                </a:solidFill>
              </a:rPr>
              <a:t>(314159, 271828)</a:t>
            </a:r>
          </a:p>
          <a:p>
            <a:r>
              <a:rPr lang="en-US" sz="2000" dirty="0" err="1">
                <a:solidFill>
                  <a:schemeClr val="bg1">
                    <a:lumMod val="95000"/>
                  </a:schemeClr>
                </a:solidFill>
              </a:rPr>
              <a:t>gcd</a:t>
            </a:r>
            <a:r>
              <a:rPr lang="en-US" sz="2000" dirty="0">
                <a:solidFill>
                  <a:schemeClr val="bg1">
                    <a:lumMod val="95000"/>
                  </a:schemeClr>
                </a:solidFill>
              </a:rPr>
              <a:t>(271828, 42331)</a:t>
            </a:r>
          </a:p>
          <a:p>
            <a:r>
              <a:rPr lang="en-US" sz="2000" dirty="0" err="1">
                <a:solidFill>
                  <a:schemeClr val="bg1">
                    <a:lumMod val="95000"/>
                  </a:schemeClr>
                </a:solidFill>
              </a:rPr>
              <a:t>gcd</a:t>
            </a:r>
            <a:r>
              <a:rPr lang="en-US" sz="2000" dirty="0">
                <a:solidFill>
                  <a:schemeClr val="bg1">
                    <a:lumMod val="95000"/>
                  </a:schemeClr>
                </a:solidFill>
              </a:rPr>
              <a:t>(42331, 17842)</a:t>
            </a:r>
          </a:p>
          <a:p>
            <a:r>
              <a:rPr lang="en-US" sz="2000" dirty="0" err="1">
                <a:solidFill>
                  <a:schemeClr val="bg1">
                    <a:lumMod val="95000"/>
                  </a:schemeClr>
                </a:solidFill>
              </a:rPr>
              <a:t>gcd</a:t>
            </a:r>
            <a:r>
              <a:rPr lang="en-US" sz="2000" dirty="0">
                <a:solidFill>
                  <a:schemeClr val="bg1">
                    <a:lumMod val="95000"/>
                  </a:schemeClr>
                </a:solidFill>
              </a:rPr>
              <a:t>(17842, 6647)</a:t>
            </a:r>
          </a:p>
          <a:p>
            <a:r>
              <a:rPr lang="en-US" sz="2000" dirty="0" err="1">
                <a:solidFill>
                  <a:schemeClr val="bg1">
                    <a:lumMod val="95000"/>
                  </a:schemeClr>
                </a:solidFill>
              </a:rPr>
              <a:t>gcd</a:t>
            </a:r>
            <a:r>
              <a:rPr lang="en-US" sz="2000" dirty="0">
                <a:solidFill>
                  <a:schemeClr val="bg1">
                    <a:lumMod val="95000"/>
                  </a:schemeClr>
                </a:solidFill>
              </a:rPr>
              <a:t>(6647, 4548)</a:t>
            </a:r>
          </a:p>
          <a:p>
            <a:r>
              <a:rPr lang="en-US" sz="2000" dirty="0" err="1">
                <a:solidFill>
                  <a:schemeClr val="bg1">
                    <a:lumMod val="95000"/>
                  </a:schemeClr>
                </a:solidFill>
              </a:rPr>
              <a:t>gcd</a:t>
            </a:r>
            <a:r>
              <a:rPr lang="en-US" sz="2000" dirty="0">
                <a:solidFill>
                  <a:schemeClr val="bg1">
                    <a:lumMod val="95000"/>
                  </a:schemeClr>
                </a:solidFill>
              </a:rPr>
              <a:t>(4548, 2099)</a:t>
            </a:r>
          </a:p>
          <a:p>
            <a:r>
              <a:rPr lang="en-US" sz="2000" dirty="0" err="1">
                <a:solidFill>
                  <a:schemeClr val="bg1">
                    <a:lumMod val="95000"/>
                  </a:schemeClr>
                </a:solidFill>
              </a:rPr>
              <a:t>gcd</a:t>
            </a:r>
            <a:r>
              <a:rPr lang="en-US" sz="2000" dirty="0">
                <a:solidFill>
                  <a:schemeClr val="bg1">
                    <a:lumMod val="95000"/>
                  </a:schemeClr>
                </a:solidFill>
              </a:rPr>
              <a:t>(2099, 350)</a:t>
            </a:r>
          </a:p>
          <a:p>
            <a:r>
              <a:rPr lang="en-US" sz="2000" dirty="0" err="1">
                <a:solidFill>
                  <a:schemeClr val="bg1">
                    <a:lumMod val="95000"/>
                  </a:schemeClr>
                </a:solidFill>
              </a:rPr>
              <a:t>gcd</a:t>
            </a:r>
            <a:r>
              <a:rPr lang="en-US" sz="2000" dirty="0">
                <a:solidFill>
                  <a:schemeClr val="bg1">
                    <a:lumMod val="95000"/>
                  </a:schemeClr>
                </a:solidFill>
              </a:rPr>
              <a:t>(350, 349)</a:t>
            </a:r>
          </a:p>
          <a:p>
            <a:r>
              <a:rPr lang="en-US" sz="2000" dirty="0" err="1">
                <a:solidFill>
                  <a:schemeClr val="bg1">
                    <a:lumMod val="95000"/>
                  </a:schemeClr>
                </a:solidFill>
              </a:rPr>
              <a:t>gcd</a:t>
            </a:r>
            <a:r>
              <a:rPr lang="en-US" sz="2000" dirty="0">
                <a:solidFill>
                  <a:schemeClr val="bg1">
                    <a:lumMod val="95000"/>
                  </a:schemeClr>
                </a:solidFill>
              </a:rPr>
              <a:t>(349, 1)</a:t>
            </a:r>
          </a:p>
          <a:p>
            <a:r>
              <a:rPr lang="en-US" sz="2000" dirty="0" err="1">
                <a:solidFill>
                  <a:schemeClr val="bg1">
                    <a:lumMod val="95000"/>
                  </a:schemeClr>
                </a:solidFill>
              </a:rPr>
              <a:t>gcd</a:t>
            </a:r>
            <a:r>
              <a:rPr lang="en-US" sz="2000" dirty="0">
                <a:solidFill>
                  <a:schemeClr val="bg1">
                    <a:lumMod val="95000"/>
                  </a:schemeClr>
                </a:solidFill>
              </a:rPr>
              <a:t>(1, 0</a:t>
            </a:r>
            <a:r>
              <a:rPr lang="en-US" sz="2000" dirty="0" smtClean="0">
                <a:solidFill>
                  <a:schemeClr val="bg1">
                    <a:lumMod val="95000"/>
                  </a:schemeClr>
                </a:solidFill>
              </a:rPr>
              <a:t>)</a:t>
            </a:r>
            <a:endParaRPr lang="en-US" sz="2000" dirty="0">
              <a:solidFill>
                <a:schemeClr val="bg1">
                  <a:lumMod val="75000"/>
                </a:schemeClr>
              </a:solidFill>
            </a:endParaRPr>
          </a:p>
        </p:txBody>
      </p:sp>
      <p:sp>
        <p:nvSpPr>
          <p:cNvPr id="8" name="Прямоугольник 7"/>
          <p:cNvSpPr/>
          <p:nvPr/>
        </p:nvSpPr>
        <p:spPr>
          <a:xfrm>
            <a:off x="108000" y="980728"/>
            <a:ext cx="8928000" cy="1569660"/>
          </a:xfrm>
          <a:prstGeom prst="rect">
            <a:avLst/>
          </a:prstGeom>
        </p:spPr>
        <p:txBody>
          <a:bodyPr wrap="square">
            <a:spAutoFit/>
          </a:bodyPr>
          <a:lstStyle/>
          <a:p>
            <a:r>
              <a:rPr lang="ru-RU" sz="2400" u="sng" dirty="0" smtClean="0"/>
              <a:t>Алгоритм </a:t>
            </a:r>
            <a:r>
              <a:rPr lang="ru-RU" sz="2400" u="sng" dirty="0"/>
              <a:t>Евклида</a:t>
            </a:r>
            <a:r>
              <a:rPr lang="ru-RU" sz="2400" dirty="0"/>
              <a:t> для </a:t>
            </a:r>
            <a:r>
              <a:rPr lang="ru-RU" sz="2400" dirty="0" smtClean="0"/>
              <a:t>нахождения наибольшего общего </a:t>
            </a:r>
            <a:r>
              <a:rPr lang="ru-RU" sz="2400" dirty="0"/>
              <a:t>делителя для двух целых </a:t>
            </a:r>
            <a:r>
              <a:rPr lang="ru-RU" sz="2400" dirty="0" smtClean="0"/>
              <a:t>чисел. Основывается </a:t>
            </a:r>
            <a:r>
              <a:rPr lang="ru-RU" sz="2400" dirty="0"/>
              <a:t>на </a:t>
            </a:r>
            <a:r>
              <a:rPr lang="ru-RU" sz="2400" dirty="0" smtClean="0"/>
              <a:t>наблюдении,</a:t>
            </a:r>
            <a:br>
              <a:rPr lang="ru-RU" sz="2400" dirty="0" smtClean="0"/>
            </a:br>
            <a:r>
              <a:rPr lang="ru-RU" sz="2400" dirty="0" smtClean="0"/>
              <a:t>что </a:t>
            </a:r>
            <a:r>
              <a:rPr lang="ru-RU" sz="2400" dirty="0"/>
              <a:t>наибольший общий делитель двух целых чисел </a:t>
            </a:r>
            <a:r>
              <a:rPr lang="en-US" sz="2400" dirty="0" smtClean="0"/>
              <a:t>n</a:t>
            </a:r>
            <a:r>
              <a:rPr lang="ru-RU" sz="2400" dirty="0" smtClean="0"/>
              <a:t> </a:t>
            </a:r>
            <a:r>
              <a:rPr lang="ru-RU" sz="2400" dirty="0"/>
              <a:t>и </a:t>
            </a:r>
            <a:r>
              <a:rPr lang="en-US" sz="2400" dirty="0" smtClean="0"/>
              <a:t>m</a:t>
            </a:r>
            <a:r>
              <a:rPr lang="ru-RU" sz="2400" dirty="0"/>
              <a:t> </a:t>
            </a:r>
            <a:r>
              <a:rPr lang="ru-RU" sz="2400" dirty="0" smtClean="0"/>
              <a:t>(</a:t>
            </a:r>
            <a:r>
              <a:rPr lang="en-US" sz="2400" dirty="0" smtClean="0"/>
              <a:t>m</a:t>
            </a:r>
            <a:r>
              <a:rPr lang="ru-RU" sz="2400" dirty="0" smtClean="0"/>
              <a:t> </a:t>
            </a:r>
            <a:r>
              <a:rPr lang="ru-RU" sz="2400" dirty="0"/>
              <a:t>&gt; </a:t>
            </a:r>
            <a:r>
              <a:rPr lang="en-US" sz="2400" dirty="0" smtClean="0"/>
              <a:t>n</a:t>
            </a:r>
            <a:r>
              <a:rPr lang="ru-RU" sz="2400" dirty="0" smtClean="0"/>
              <a:t>), </a:t>
            </a:r>
            <a:r>
              <a:rPr lang="ru-RU" sz="2400" dirty="0"/>
              <a:t>совпадает с наибольшим общим </a:t>
            </a:r>
            <a:r>
              <a:rPr lang="ru-RU" sz="2400" dirty="0" smtClean="0"/>
              <a:t>делителем чисел </a:t>
            </a:r>
            <a:r>
              <a:rPr lang="en-US" sz="2400" dirty="0"/>
              <a:t>n</a:t>
            </a:r>
            <a:r>
              <a:rPr lang="ru-RU" sz="2400" dirty="0" smtClean="0"/>
              <a:t> </a:t>
            </a:r>
            <a:r>
              <a:rPr lang="ru-RU" sz="2400" dirty="0"/>
              <a:t>и </a:t>
            </a:r>
            <a:r>
              <a:rPr lang="ru-RU" sz="2400" dirty="0" smtClean="0"/>
              <a:t>(</a:t>
            </a:r>
            <a:r>
              <a:rPr lang="en-US" sz="2400" dirty="0"/>
              <a:t>m</a:t>
            </a:r>
            <a:r>
              <a:rPr lang="ru-RU" sz="2400" dirty="0" smtClean="0"/>
              <a:t> </a:t>
            </a:r>
            <a:r>
              <a:rPr lang="en-US" sz="2400" dirty="0" smtClean="0"/>
              <a:t>%</a:t>
            </a:r>
            <a:r>
              <a:rPr lang="ru-RU" sz="2400" dirty="0" smtClean="0"/>
              <a:t> </a:t>
            </a:r>
            <a:r>
              <a:rPr lang="en-US" sz="2400" dirty="0"/>
              <a:t>n</a:t>
            </a:r>
            <a:r>
              <a:rPr lang="ru-RU" sz="2400" dirty="0" smtClean="0"/>
              <a:t>).</a:t>
            </a:r>
            <a:endParaRPr lang="ru-RU" sz="2400" dirty="0"/>
          </a:p>
        </p:txBody>
      </p:sp>
      <p:sp>
        <p:nvSpPr>
          <p:cNvPr id="10" name="Прямоугольник 9"/>
          <p:cNvSpPr/>
          <p:nvPr/>
        </p:nvSpPr>
        <p:spPr>
          <a:xfrm>
            <a:off x="395536" y="4005064"/>
            <a:ext cx="5040560" cy="576064"/>
          </a:xfrm>
          <a:prstGeom prst="rect">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Нижний колонтитул 10"/>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12" name="Дата 11"/>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156836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251520" y="0"/>
            <a:ext cx="7543800" cy="838140"/>
          </a:xfrm>
        </p:spPr>
        <p:txBody>
          <a:bodyPr/>
          <a:lstStyle/>
          <a:p>
            <a:r>
              <a:rPr lang="ru-RU" altLang="ru-RU" b="1" dirty="0" smtClean="0">
                <a:solidFill>
                  <a:schemeClr val="bg1">
                    <a:lumMod val="65000"/>
                  </a:schemeClr>
                </a:solidFill>
              </a:rPr>
              <a:t>Рекурсия</a:t>
            </a:r>
            <a:endParaRPr lang="ru-RU" b="1" dirty="0">
              <a:solidFill>
                <a:schemeClr val="bg1">
                  <a:lumMod val="65000"/>
                </a:schemeClr>
              </a:solidFill>
            </a:endParaRPr>
          </a:p>
        </p:txBody>
      </p:sp>
      <p:sp>
        <p:nvSpPr>
          <p:cNvPr id="4" name="Номер слайда 3"/>
          <p:cNvSpPr>
            <a:spLocks noGrp="1"/>
          </p:cNvSpPr>
          <p:nvPr>
            <p:ph type="sldNum" sz="quarter" idx="12"/>
          </p:nvPr>
        </p:nvSpPr>
        <p:spPr/>
        <p:txBody>
          <a:bodyPr/>
          <a:lstStyle/>
          <a:p>
            <a:fld id="{35996D3A-6AFD-458C-90C1-256E03643476}" type="slidenum">
              <a:rPr lang="en-US" smtClean="0"/>
              <a:pPr/>
              <a:t>9</a:t>
            </a:fld>
            <a:endParaRPr lang="en-US"/>
          </a:p>
        </p:txBody>
      </p:sp>
      <p:sp>
        <p:nvSpPr>
          <p:cNvPr id="9" name="Прямоугольник 8"/>
          <p:cNvSpPr/>
          <p:nvPr/>
        </p:nvSpPr>
        <p:spPr>
          <a:xfrm>
            <a:off x="252000" y="765000"/>
            <a:ext cx="8496000" cy="461665"/>
          </a:xfrm>
          <a:prstGeom prst="rect">
            <a:avLst/>
          </a:prstGeom>
        </p:spPr>
        <p:txBody>
          <a:bodyPr wrap="square">
            <a:spAutoFit/>
          </a:bodyPr>
          <a:lstStyle/>
          <a:p>
            <a:r>
              <a:rPr lang="ru-RU" sz="2400" b="1" i="1" dirty="0" smtClean="0"/>
              <a:t>Рекурсивные функции могут принимать </a:t>
            </a:r>
            <a:r>
              <a:rPr lang="ru-RU" sz="2400" b="1" i="1" dirty="0"/>
              <a:t>три </a:t>
            </a:r>
            <a:r>
              <a:rPr lang="ru-RU" sz="2400" b="1" i="1" dirty="0" smtClean="0"/>
              <a:t>формы:</a:t>
            </a:r>
            <a:endParaRPr lang="ru-RU" sz="2400" b="1" i="1" dirty="0"/>
          </a:p>
        </p:txBody>
      </p:sp>
      <p:sp>
        <p:nvSpPr>
          <p:cNvPr id="12" name="Прямоугольник 11"/>
          <p:cNvSpPr/>
          <p:nvPr/>
        </p:nvSpPr>
        <p:spPr>
          <a:xfrm>
            <a:off x="108000" y="1413000"/>
            <a:ext cx="3024000" cy="2123658"/>
          </a:xfrm>
          <a:prstGeom prst="rect">
            <a:avLst/>
          </a:prstGeom>
          <a:ln>
            <a:solidFill>
              <a:schemeClr val="accent1"/>
            </a:solidFill>
          </a:ln>
        </p:spPr>
        <p:txBody>
          <a:bodyPr wrap="square" lIns="36000" rIns="36000">
            <a:spAutoFit/>
          </a:bodyPr>
          <a:lstStyle/>
          <a:p>
            <a:pPr lvl="0"/>
            <a:r>
              <a:rPr lang="ru-RU" sz="2200" dirty="0">
                <a:solidFill>
                  <a:prstClr val="black"/>
                </a:solidFill>
              </a:rPr>
              <a:t>Выполнение </a:t>
            </a:r>
            <a:r>
              <a:rPr lang="ru-RU" sz="2200" dirty="0" smtClean="0">
                <a:solidFill>
                  <a:prstClr val="black"/>
                </a:solidFill>
              </a:rPr>
              <a:t>действий</a:t>
            </a:r>
            <a:br>
              <a:rPr lang="ru-RU" sz="2200" dirty="0" smtClean="0">
                <a:solidFill>
                  <a:prstClr val="black"/>
                </a:solidFill>
              </a:rPr>
            </a:br>
            <a:r>
              <a:rPr lang="ru-RU" sz="2200" u="sng" dirty="0" smtClean="0">
                <a:solidFill>
                  <a:prstClr val="black"/>
                </a:solidFill>
              </a:rPr>
              <a:t>до</a:t>
            </a:r>
            <a:r>
              <a:rPr lang="ru-RU" sz="2200" dirty="0" smtClean="0">
                <a:solidFill>
                  <a:prstClr val="black"/>
                </a:solidFill>
              </a:rPr>
              <a:t> </a:t>
            </a:r>
            <a:r>
              <a:rPr lang="ru-RU" sz="2200" dirty="0">
                <a:solidFill>
                  <a:prstClr val="black"/>
                </a:solidFill>
              </a:rPr>
              <a:t>рекурсивного </a:t>
            </a:r>
            <a:r>
              <a:rPr lang="ru-RU" sz="2200" dirty="0" smtClean="0">
                <a:solidFill>
                  <a:prstClr val="black"/>
                </a:solidFill>
              </a:rPr>
              <a:t>вызова </a:t>
            </a:r>
            <a:r>
              <a:rPr lang="ru-RU" sz="2200" dirty="0">
                <a:solidFill>
                  <a:prstClr val="black"/>
                </a:solidFill>
              </a:rPr>
              <a:t/>
            </a:r>
            <a:br>
              <a:rPr lang="ru-RU" sz="2200" dirty="0">
                <a:solidFill>
                  <a:prstClr val="black"/>
                </a:solidFill>
              </a:rPr>
            </a:br>
            <a:r>
              <a:rPr lang="ru-RU" sz="2200" i="1" dirty="0">
                <a:solidFill>
                  <a:prstClr val="black"/>
                </a:solidFill>
              </a:rPr>
              <a:t>(с выполнением </a:t>
            </a:r>
            <a:r>
              <a:rPr lang="ru-RU" sz="2200" i="1" dirty="0" smtClean="0">
                <a:solidFill>
                  <a:prstClr val="black"/>
                </a:solidFill>
              </a:rPr>
              <a:t>действий</a:t>
            </a:r>
            <a:br>
              <a:rPr lang="ru-RU" sz="2200" i="1" dirty="0" smtClean="0">
                <a:solidFill>
                  <a:prstClr val="black"/>
                </a:solidFill>
              </a:rPr>
            </a:br>
            <a:r>
              <a:rPr lang="ru-RU" sz="2200" b="1" i="1" dirty="0" smtClean="0">
                <a:solidFill>
                  <a:prstClr val="black"/>
                </a:solidFill>
              </a:rPr>
              <a:t>на </a:t>
            </a:r>
            <a:r>
              <a:rPr lang="ru-RU" sz="2200" b="1" i="1" dirty="0">
                <a:solidFill>
                  <a:prstClr val="black"/>
                </a:solidFill>
              </a:rPr>
              <a:t>рекурсивном спуске</a:t>
            </a:r>
            <a:r>
              <a:rPr lang="ru-RU" sz="2200" i="1" dirty="0">
                <a:solidFill>
                  <a:prstClr val="black"/>
                </a:solidFill>
              </a:rPr>
              <a:t>).</a:t>
            </a:r>
          </a:p>
        </p:txBody>
      </p:sp>
      <p:sp>
        <p:nvSpPr>
          <p:cNvPr id="14" name="Прямоугольник 13"/>
          <p:cNvSpPr/>
          <p:nvPr/>
        </p:nvSpPr>
        <p:spPr>
          <a:xfrm>
            <a:off x="252000" y="4005000"/>
            <a:ext cx="2502000" cy="2246769"/>
          </a:xfrm>
          <a:prstGeom prst="rect">
            <a:avLst/>
          </a:prstGeom>
          <a:ln>
            <a:solidFill>
              <a:schemeClr val="accent1"/>
            </a:solidFill>
          </a:ln>
        </p:spPr>
        <p:txBody>
          <a:bodyPr wrap="square">
            <a:spAutoFit/>
          </a:bodyPr>
          <a:lstStyle/>
          <a:p>
            <a:pPr lvl="0"/>
            <a:r>
              <a:rPr lang="en-US" sz="2000" dirty="0">
                <a:solidFill>
                  <a:srgbClr val="0000FF"/>
                </a:solidFill>
                <a:latin typeface="Consolas" panose="020B0609020204030204" pitchFamily="49" charset="0"/>
                <a:cs typeface="Consolas" panose="020B0609020204030204" pitchFamily="49" charset="0"/>
              </a:rPr>
              <a:t>void</a:t>
            </a:r>
            <a:r>
              <a:rPr lang="en-US"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Rec</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en-US" sz="2000" dirty="0">
                <a:solidFill>
                  <a:prstClr val="black"/>
                </a:solidFill>
                <a:latin typeface="Consolas" panose="020B0609020204030204" pitchFamily="49" charset="0"/>
                <a:cs typeface="Consolas" panose="020B0609020204030204" pitchFamily="49" charset="0"/>
              </a:rPr>
              <a:t>{ </a:t>
            </a:r>
            <a:endParaRPr lang="ru-RU" sz="2000" dirty="0">
              <a:solidFill>
                <a:prstClr val="black"/>
              </a:solidFill>
              <a:latin typeface="Consolas" panose="020B0609020204030204" pitchFamily="49" charset="0"/>
              <a:cs typeface="Consolas" panose="020B0609020204030204" pitchFamily="49" charset="0"/>
            </a:endParaRPr>
          </a:p>
          <a:p>
            <a:pPr lvl="0"/>
            <a:r>
              <a:rPr lang="ru-RU" sz="2000" dirty="0">
                <a:solidFill>
                  <a:prstClr val="black"/>
                </a:solidFill>
                <a:latin typeface="Consolas" panose="020B0609020204030204" pitchFamily="49" charset="0"/>
                <a:cs typeface="Consolas" panose="020B0609020204030204" pitchFamily="49" charset="0"/>
              </a:rPr>
              <a:t>  </a:t>
            </a:r>
            <a:r>
              <a:rPr lang="en-US" sz="2000" dirty="0">
                <a:solidFill>
                  <a:prstClr val="black"/>
                </a:solidFill>
                <a:latin typeface="Consolas" panose="020B0609020204030204" pitchFamily="49" charset="0"/>
                <a:cs typeface="Consolas" panose="020B0609020204030204" pitchFamily="49" charset="0"/>
              </a:rPr>
              <a:t>  </a:t>
            </a:r>
            <a:r>
              <a:rPr lang="ru-RU"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S</a:t>
            </a:r>
            <a:r>
              <a:rPr lang="ru-RU" sz="2000" dirty="0">
                <a:solidFill>
                  <a:prstClr val="black"/>
                </a:solidFill>
                <a:latin typeface="Consolas" panose="020B0609020204030204" pitchFamily="49" charset="0"/>
                <a:cs typeface="Consolas" panose="020B0609020204030204" pitchFamily="49" charset="0"/>
              </a:rPr>
              <a:t> … </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ru-RU" sz="2000" dirty="0">
                <a:solidFill>
                  <a:prstClr val="black"/>
                </a:solidFill>
                <a:latin typeface="Consolas" panose="020B0609020204030204" pitchFamily="49" charset="0"/>
                <a:cs typeface="Consolas" panose="020B0609020204030204" pitchFamily="49" charset="0"/>
              </a:rPr>
              <a:t>   </a:t>
            </a:r>
            <a:r>
              <a:rPr lang="en-US" sz="2000" dirty="0">
                <a:solidFill>
                  <a:prstClr val="black"/>
                </a:solidFill>
                <a:latin typeface="Consolas" panose="020B0609020204030204" pitchFamily="49" charset="0"/>
                <a:cs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if</a:t>
            </a:r>
            <a:r>
              <a:rPr lang="en-US" sz="2000" dirty="0">
                <a:solidFill>
                  <a:prstClr val="black"/>
                </a:solidFill>
                <a:latin typeface="Consolas" panose="020B0609020204030204" pitchFamily="49" charset="0"/>
                <a:cs typeface="Consolas" panose="020B0609020204030204" pitchFamily="49" charset="0"/>
              </a:rPr>
              <a:t> (</a:t>
            </a:r>
            <a:r>
              <a:rPr lang="ru-RU" sz="2000" dirty="0">
                <a:solidFill>
                  <a:srgbClr val="880000"/>
                </a:solidFill>
                <a:highlight>
                  <a:srgbClr val="FFFFFF"/>
                </a:highlight>
                <a:latin typeface="Consolas" panose="020B0609020204030204" pitchFamily="49" charset="0"/>
              </a:rPr>
              <a:t>условие</a:t>
            </a:r>
            <a:r>
              <a:rPr lang="en-US" sz="2000" dirty="0">
                <a:solidFill>
                  <a:prstClr val="black"/>
                </a:solidFill>
                <a:latin typeface="Consolas" panose="020B0609020204030204" pitchFamily="49" charset="0"/>
                <a:cs typeface="Consolas" panose="020B0609020204030204" pitchFamily="49" charset="0"/>
              </a:rPr>
              <a:t>)</a:t>
            </a:r>
            <a:r>
              <a:rPr lang="ru-RU" sz="2000" dirty="0">
                <a:solidFill>
                  <a:prstClr val="black"/>
                </a:solidFill>
                <a:latin typeface="Consolas" panose="020B0609020204030204" pitchFamily="49" charset="0"/>
                <a:cs typeface="Consolas" panose="020B0609020204030204" pitchFamily="49" charset="0"/>
              </a:rPr>
              <a:t/>
            </a:r>
            <a:br>
              <a:rPr lang="ru-RU" sz="2000" dirty="0">
                <a:solidFill>
                  <a:prstClr val="black"/>
                </a:solidFill>
                <a:latin typeface="Consolas" panose="020B0609020204030204" pitchFamily="49" charset="0"/>
                <a:cs typeface="Consolas" panose="020B0609020204030204" pitchFamily="49" charset="0"/>
              </a:rPr>
            </a:br>
            <a:r>
              <a:rPr lang="ru-RU"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Rec</a:t>
            </a:r>
            <a:r>
              <a:rPr lang="en-US" sz="2000" dirty="0">
                <a:solidFill>
                  <a:prstClr val="black"/>
                </a:solidFill>
                <a:latin typeface="Consolas" panose="020B0609020204030204" pitchFamily="49" charset="0"/>
                <a:cs typeface="Consolas" panose="020B0609020204030204" pitchFamily="49" charset="0"/>
              </a:rPr>
              <a:t>(); </a:t>
            </a:r>
          </a:p>
          <a:p>
            <a:pPr lvl="0"/>
            <a:r>
              <a:rPr lang="en-US" sz="2000" dirty="0">
                <a:solidFill>
                  <a:prstClr val="black"/>
                </a:solidFill>
                <a:latin typeface="Consolas" panose="020B0609020204030204" pitchFamily="49" charset="0"/>
                <a:cs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return</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p:txBody>
      </p:sp>
      <p:sp>
        <p:nvSpPr>
          <p:cNvPr id="15" name="Прямоугольник 14"/>
          <p:cNvSpPr/>
          <p:nvPr/>
        </p:nvSpPr>
        <p:spPr>
          <a:xfrm>
            <a:off x="3204000" y="1413000"/>
            <a:ext cx="2880000" cy="2462213"/>
          </a:xfrm>
          <a:prstGeom prst="rect">
            <a:avLst/>
          </a:prstGeom>
          <a:ln>
            <a:solidFill>
              <a:schemeClr val="accent1"/>
            </a:solidFill>
          </a:ln>
        </p:spPr>
        <p:txBody>
          <a:bodyPr wrap="square" lIns="36000" rIns="36000">
            <a:spAutoFit/>
          </a:bodyPr>
          <a:lstStyle/>
          <a:p>
            <a:pPr lvl="0"/>
            <a:r>
              <a:rPr lang="ru-RU" sz="2200" dirty="0">
                <a:solidFill>
                  <a:prstClr val="black"/>
                </a:solidFill>
              </a:rPr>
              <a:t>Выполнение </a:t>
            </a:r>
            <a:r>
              <a:rPr lang="ru-RU" sz="2200" dirty="0" smtClean="0">
                <a:solidFill>
                  <a:prstClr val="black"/>
                </a:solidFill>
              </a:rPr>
              <a:t>действий</a:t>
            </a:r>
            <a:br>
              <a:rPr lang="ru-RU" sz="2200" dirty="0" smtClean="0">
                <a:solidFill>
                  <a:prstClr val="black"/>
                </a:solidFill>
              </a:rPr>
            </a:br>
            <a:r>
              <a:rPr lang="ru-RU" sz="2200" u="sng" dirty="0" smtClean="0">
                <a:solidFill>
                  <a:prstClr val="black"/>
                </a:solidFill>
              </a:rPr>
              <a:t>после</a:t>
            </a:r>
            <a:r>
              <a:rPr lang="ru-RU" sz="2200" dirty="0" smtClean="0">
                <a:solidFill>
                  <a:prstClr val="black"/>
                </a:solidFill>
              </a:rPr>
              <a:t> рекурсивного </a:t>
            </a:r>
            <a:r>
              <a:rPr lang="ru-RU" sz="2200" dirty="0">
                <a:solidFill>
                  <a:prstClr val="black"/>
                </a:solidFill>
              </a:rPr>
              <a:t>вызова </a:t>
            </a:r>
            <a:br>
              <a:rPr lang="ru-RU" sz="2200" dirty="0">
                <a:solidFill>
                  <a:prstClr val="black"/>
                </a:solidFill>
              </a:rPr>
            </a:br>
            <a:r>
              <a:rPr lang="ru-RU" sz="2200" i="1" dirty="0">
                <a:solidFill>
                  <a:prstClr val="black"/>
                </a:solidFill>
              </a:rPr>
              <a:t>(с выполнением </a:t>
            </a:r>
            <a:r>
              <a:rPr lang="ru-RU" sz="2200" i="1" dirty="0" smtClean="0">
                <a:solidFill>
                  <a:prstClr val="black"/>
                </a:solidFill>
              </a:rPr>
              <a:t>действий</a:t>
            </a:r>
            <a:br>
              <a:rPr lang="ru-RU" sz="2200" i="1" dirty="0" smtClean="0">
                <a:solidFill>
                  <a:prstClr val="black"/>
                </a:solidFill>
              </a:rPr>
            </a:br>
            <a:r>
              <a:rPr lang="ru-RU" sz="2200" b="1" i="1" dirty="0" smtClean="0">
                <a:solidFill>
                  <a:prstClr val="black"/>
                </a:solidFill>
              </a:rPr>
              <a:t>на </a:t>
            </a:r>
            <a:r>
              <a:rPr lang="ru-RU" sz="2200" b="1" i="1" dirty="0">
                <a:solidFill>
                  <a:prstClr val="black"/>
                </a:solidFill>
              </a:rPr>
              <a:t>рекурсивном </a:t>
            </a:r>
            <a:r>
              <a:rPr lang="ru-RU" sz="2200" b="1" i="1" dirty="0" smtClean="0">
                <a:solidFill>
                  <a:prstClr val="black"/>
                </a:solidFill>
              </a:rPr>
              <a:t>возврате</a:t>
            </a:r>
            <a:r>
              <a:rPr lang="ru-RU" sz="2200" i="1" dirty="0" smtClean="0">
                <a:solidFill>
                  <a:prstClr val="black"/>
                </a:solidFill>
              </a:rPr>
              <a:t>).</a:t>
            </a:r>
            <a:endParaRPr lang="ru-RU" sz="2200" i="1" dirty="0">
              <a:solidFill>
                <a:prstClr val="black"/>
              </a:solidFill>
            </a:endParaRPr>
          </a:p>
        </p:txBody>
      </p:sp>
      <p:sp>
        <p:nvSpPr>
          <p:cNvPr id="16" name="Прямоугольник 15"/>
          <p:cNvSpPr/>
          <p:nvPr/>
        </p:nvSpPr>
        <p:spPr>
          <a:xfrm>
            <a:off x="3420000" y="4005000"/>
            <a:ext cx="2502000" cy="2246769"/>
          </a:xfrm>
          <a:prstGeom prst="rect">
            <a:avLst/>
          </a:prstGeom>
          <a:ln>
            <a:solidFill>
              <a:schemeClr val="accent1"/>
            </a:solidFill>
          </a:ln>
        </p:spPr>
        <p:txBody>
          <a:bodyPr wrap="square">
            <a:spAutoFit/>
          </a:bodyPr>
          <a:lstStyle/>
          <a:p>
            <a:pPr lvl="0"/>
            <a:r>
              <a:rPr lang="en-US" sz="2000" dirty="0">
                <a:solidFill>
                  <a:srgbClr val="0000FF"/>
                </a:solidFill>
                <a:latin typeface="Consolas" panose="020B0609020204030204" pitchFamily="49" charset="0"/>
                <a:cs typeface="Consolas" panose="020B0609020204030204" pitchFamily="49" charset="0"/>
              </a:rPr>
              <a:t>void</a:t>
            </a:r>
            <a:r>
              <a:rPr lang="en-US"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Rec</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en-US" sz="2000" dirty="0">
                <a:solidFill>
                  <a:prstClr val="black"/>
                </a:solidFill>
                <a:latin typeface="Consolas" panose="020B0609020204030204" pitchFamily="49" charset="0"/>
                <a:cs typeface="Consolas" panose="020B0609020204030204" pitchFamily="49" charset="0"/>
              </a:rPr>
              <a:t>{ </a:t>
            </a:r>
            <a:endParaRPr lang="ru-RU" sz="2000" dirty="0">
              <a:solidFill>
                <a:prstClr val="black"/>
              </a:solidFill>
              <a:latin typeface="Consolas" panose="020B0609020204030204" pitchFamily="49" charset="0"/>
              <a:cs typeface="Consolas" panose="020B0609020204030204" pitchFamily="49" charset="0"/>
            </a:endParaRPr>
          </a:p>
          <a:p>
            <a:pPr lvl="0"/>
            <a:r>
              <a:rPr lang="ru-RU" sz="2000" dirty="0" smtClean="0">
                <a:solidFill>
                  <a:srgbClr val="0000FF"/>
                </a:solidFill>
                <a:latin typeface="Consolas" panose="020B0609020204030204" pitchFamily="49" charset="0"/>
                <a:cs typeface="Consolas" panose="020B0609020204030204" pitchFamily="49" charset="0"/>
              </a:rPr>
              <a:t>    </a:t>
            </a:r>
            <a:r>
              <a:rPr lang="en-US" sz="2000" dirty="0" smtClean="0">
                <a:solidFill>
                  <a:srgbClr val="0000FF"/>
                </a:solidFill>
                <a:latin typeface="Consolas" panose="020B0609020204030204" pitchFamily="49" charset="0"/>
                <a:cs typeface="Consolas" panose="020B0609020204030204" pitchFamily="49" charset="0"/>
              </a:rPr>
              <a:t>if</a:t>
            </a:r>
            <a:r>
              <a:rPr lang="en-US" sz="2000" dirty="0" smtClean="0">
                <a:solidFill>
                  <a:prstClr val="black"/>
                </a:solidFill>
                <a:latin typeface="Consolas" panose="020B0609020204030204" pitchFamily="49" charset="0"/>
                <a:cs typeface="Consolas" panose="020B0609020204030204" pitchFamily="49" charset="0"/>
              </a:rPr>
              <a:t> </a:t>
            </a:r>
            <a:r>
              <a:rPr lang="en-US" sz="2000" dirty="0">
                <a:solidFill>
                  <a:prstClr val="black"/>
                </a:solidFill>
                <a:latin typeface="Consolas" panose="020B0609020204030204" pitchFamily="49" charset="0"/>
                <a:cs typeface="Consolas" panose="020B0609020204030204" pitchFamily="49" charset="0"/>
              </a:rPr>
              <a:t>(</a:t>
            </a:r>
            <a:r>
              <a:rPr lang="ru-RU" sz="2000" dirty="0">
                <a:solidFill>
                  <a:srgbClr val="880000"/>
                </a:solidFill>
                <a:highlight>
                  <a:srgbClr val="FFFFFF"/>
                </a:highlight>
                <a:latin typeface="Consolas" panose="020B0609020204030204" pitchFamily="49" charset="0"/>
              </a:rPr>
              <a:t>условие</a:t>
            </a:r>
            <a:r>
              <a:rPr lang="en-US" sz="2000" dirty="0">
                <a:solidFill>
                  <a:prstClr val="black"/>
                </a:solidFill>
                <a:latin typeface="Consolas" panose="020B0609020204030204" pitchFamily="49" charset="0"/>
                <a:cs typeface="Consolas" panose="020B0609020204030204" pitchFamily="49" charset="0"/>
              </a:rPr>
              <a:t>)</a:t>
            </a:r>
            <a:r>
              <a:rPr lang="ru-RU" sz="2000" dirty="0">
                <a:solidFill>
                  <a:prstClr val="black"/>
                </a:solidFill>
                <a:latin typeface="Consolas" panose="020B0609020204030204" pitchFamily="49" charset="0"/>
                <a:cs typeface="Consolas" panose="020B0609020204030204" pitchFamily="49" charset="0"/>
              </a:rPr>
              <a:t/>
            </a:r>
            <a:br>
              <a:rPr lang="ru-RU" sz="2000" dirty="0">
                <a:solidFill>
                  <a:prstClr val="black"/>
                </a:solidFill>
                <a:latin typeface="Consolas" panose="020B0609020204030204" pitchFamily="49" charset="0"/>
                <a:cs typeface="Consolas" panose="020B0609020204030204" pitchFamily="49" charset="0"/>
              </a:rPr>
            </a:br>
            <a:r>
              <a:rPr lang="ru-RU"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Rec</a:t>
            </a:r>
            <a:r>
              <a:rPr lang="en-US" sz="2000" dirty="0">
                <a:solidFill>
                  <a:prstClr val="black"/>
                </a:solidFill>
                <a:latin typeface="Consolas" panose="020B0609020204030204" pitchFamily="49" charset="0"/>
                <a:cs typeface="Consolas" panose="020B0609020204030204" pitchFamily="49" charset="0"/>
              </a:rPr>
              <a:t>(); </a:t>
            </a:r>
            <a:endParaRPr lang="ru-RU" sz="2000" dirty="0" smtClean="0">
              <a:solidFill>
                <a:prstClr val="black"/>
              </a:solidFill>
              <a:latin typeface="Consolas" panose="020B0609020204030204" pitchFamily="49" charset="0"/>
              <a:cs typeface="Consolas" panose="020B0609020204030204" pitchFamily="49" charset="0"/>
            </a:endParaRPr>
          </a:p>
          <a:p>
            <a:pPr lvl="0"/>
            <a:r>
              <a:rPr lang="ru-RU" sz="2000" dirty="0" smtClean="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 </a:t>
            </a:r>
            <a:r>
              <a:rPr lang="ru-RU"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S</a:t>
            </a:r>
            <a:r>
              <a:rPr lang="ru-RU" sz="2000" dirty="0">
                <a:solidFill>
                  <a:prstClr val="black"/>
                </a:solidFill>
                <a:latin typeface="Consolas" panose="020B0609020204030204" pitchFamily="49" charset="0"/>
                <a:cs typeface="Consolas" panose="020B0609020204030204" pitchFamily="49" charset="0"/>
              </a:rPr>
              <a:t> … </a:t>
            </a:r>
            <a:r>
              <a:rPr lang="en-US" sz="2000" dirty="0">
                <a:solidFill>
                  <a:prstClr val="black"/>
                </a:solidFill>
                <a:latin typeface="Consolas" panose="020B0609020204030204" pitchFamily="49" charset="0"/>
                <a:cs typeface="Consolas" panose="020B0609020204030204" pitchFamily="49" charset="0"/>
              </a:rPr>
              <a:t>;</a:t>
            </a:r>
          </a:p>
          <a:p>
            <a:pPr lvl="0"/>
            <a:r>
              <a:rPr lang="en-US" sz="2000" dirty="0">
                <a:solidFill>
                  <a:prstClr val="black"/>
                </a:solidFill>
                <a:latin typeface="Consolas" panose="020B0609020204030204" pitchFamily="49" charset="0"/>
                <a:cs typeface="Consolas" panose="020B0609020204030204" pitchFamily="49" charset="0"/>
              </a:rPr>
              <a:t>    </a:t>
            </a:r>
            <a:r>
              <a:rPr lang="en-US" sz="2000" dirty="0">
                <a:solidFill>
                  <a:srgbClr val="0000FF"/>
                </a:solidFill>
                <a:latin typeface="Consolas" panose="020B0609020204030204" pitchFamily="49" charset="0"/>
                <a:cs typeface="Consolas" panose="020B0609020204030204" pitchFamily="49" charset="0"/>
              </a:rPr>
              <a:t>return</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p:txBody>
      </p:sp>
      <p:sp>
        <p:nvSpPr>
          <p:cNvPr id="17" name="Прямоугольник 16"/>
          <p:cNvSpPr/>
          <p:nvPr/>
        </p:nvSpPr>
        <p:spPr>
          <a:xfrm>
            <a:off x="6372000" y="3645000"/>
            <a:ext cx="2502000" cy="2554545"/>
          </a:xfrm>
          <a:prstGeom prst="rect">
            <a:avLst/>
          </a:prstGeom>
          <a:ln>
            <a:solidFill>
              <a:schemeClr val="accent1"/>
            </a:solidFill>
          </a:ln>
        </p:spPr>
        <p:txBody>
          <a:bodyPr wrap="square">
            <a:spAutoFit/>
          </a:bodyPr>
          <a:lstStyle/>
          <a:p>
            <a:pPr lvl="0"/>
            <a:r>
              <a:rPr lang="en-US" sz="2000" dirty="0">
                <a:solidFill>
                  <a:srgbClr val="0000FF"/>
                </a:solidFill>
                <a:latin typeface="Consolas" panose="020B0609020204030204" pitchFamily="49" charset="0"/>
                <a:cs typeface="Consolas" panose="020B0609020204030204" pitchFamily="49" charset="0"/>
              </a:rPr>
              <a:t>void</a:t>
            </a:r>
            <a:r>
              <a:rPr lang="en-US"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Rec</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en-US" sz="2000" dirty="0">
                <a:solidFill>
                  <a:prstClr val="black"/>
                </a:solidFill>
                <a:latin typeface="Consolas" panose="020B0609020204030204" pitchFamily="49" charset="0"/>
                <a:cs typeface="Consolas" panose="020B0609020204030204" pitchFamily="49" charset="0"/>
              </a:rPr>
              <a:t>{ </a:t>
            </a:r>
            <a:endParaRPr lang="ru-RU" sz="2000" dirty="0" smtClean="0">
              <a:solidFill>
                <a:prstClr val="black"/>
              </a:solidFill>
              <a:latin typeface="Consolas" panose="020B0609020204030204" pitchFamily="49" charset="0"/>
              <a:cs typeface="Consolas" panose="020B0609020204030204" pitchFamily="49" charset="0"/>
            </a:endParaRPr>
          </a:p>
          <a:p>
            <a:pPr lvl="0"/>
            <a:r>
              <a:rPr lang="ru-RU" sz="2000" dirty="0" smtClean="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 </a:t>
            </a:r>
            <a:r>
              <a:rPr lang="ru-RU"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S</a:t>
            </a:r>
            <a:r>
              <a:rPr lang="ru-RU" sz="2000" dirty="0">
                <a:solidFill>
                  <a:prstClr val="black"/>
                </a:solidFill>
                <a:latin typeface="Consolas" panose="020B0609020204030204" pitchFamily="49" charset="0"/>
                <a:cs typeface="Consolas" panose="020B0609020204030204" pitchFamily="49" charset="0"/>
              </a:rPr>
              <a:t> … </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ru-RU" sz="2000" dirty="0" smtClean="0">
                <a:solidFill>
                  <a:srgbClr val="0000FF"/>
                </a:solidFill>
                <a:latin typeface="Consolas" panose="020B0609020204030204" pitchFamily="49" charset="0"/>
                <a:cs typeface="Consolas" panose="020B0609020204030204" pitchFamily="49" charset="0"/>
              </a:rPr>
              <a:t>    </a:t>
            </a:r>
            <a:r>
              <a:rPr lang="en-US" sz="2000" dirty="0" smtClean="0">
                <a:solidFill>
                  <a:srgbClr val="0000FF"/>
                </a:solidFill>
                <a:latin typeface="Consolas" panose="020B0609020204030204" pitchFamily="49" charset="0"/>
                <a:cs typeface="Consolas" panose="020B0609020204030204" pitchFamily="49" charset="0"/>
              </a:rPr>
              <a:t>if</a:t>
            </a:r>
            <a:r>
              <a:rPr lang="en-US" sz="2000" dirty="0" smtClean="0">
                <a:solidFill>
                  <a:prstClr val="black"/>
                </a:solidFill>
                <a:latin typeface="Consolas" panose="020B0609020204030204" pitchFamily="49" charset="0"/>
                <a:cs typeface="Consolas" panose="020B0609020204030204" pitchFamily="49" charset="0"/>
              </a:rPr>
              <a:t> </a:t>
            </a:r>
            <a:r>
              <a:rPr lang="en-US" sz="2000" dirty="0">
                <a:solidFill>
                  <a:prstClr val="black"/>
                </a:solidFill>
                <a:latin typeface="Consolas" panose="020B0609020204030204" pitchFamily="49" charset="0"/>
                <a:cs typeface="Consolas" panose="020B0609020204030204" pitchFamily="49" charset="0"/>
              </a:rPr>
              <a:t>(</a:t>
            </a:r>
            <a:r>
              <a:rPr lang="ru-RU" sz="2000" dirty="0">
                <a:solidFill>
                  <a:srgbClr val="880000"/>
                </a:solidFill>
                <a:highlight>
                  <a:srgbClr val="FFFFFF"/>
                </a:highlight>
                <a:latin typeface="Consolas" panose="020B0609020204030204" pitchFamily="49" charset="0"/>
              </a:rPr>
              <a:t>условие</a:t>
            </a:r>
            <a:r>
              <a:rPr lang="en-US" sz="2000" dirty="0">
                <a:solidFill>
                  <a:prstClr val="black"/>
                </a:solidFill>
                <a:latin typeface="Consolas" panose="020B0609020204030204" pitchFamily="49" charset="0"/>
                <a:cs typeface="Consolas" panose="020B0609020204030204" pitchFamily="49" charset="0"/>
              </a:rPr>
              <a:t>)</a:t>
            </a:r>
            <a:r>
              <a:rPr lang="ru-RU" sz="2000" dirty="0">
                <a:solidFill>
                  <a:prstClr val="black"/>
                </a:solidFill>
                <a:latin typeface="Consolas" panose="020B0609020204030204" pitchFamily="49" charset="0"/>
                <a:cs typeface="Consolas" panose="020B0609020204030204" pitchFamily="49" charset="0"/>
              </a:rPr>
              <a:t/>
            </a:r>
            <a:br>
              <a:rPr lang="ru-RU" sz="2000" dirty="0">
                <a:solidFill>
                  <a:prstClr val="black"/>
                </a:solidFill>
                <a:latin typeface="Consolas" panose="020B0609020204030204" pitchFamily="49" charset="0"/>
                <a:cs typeface="Consolas" panose="020B0609020204030204" pitchFamily="49" charset="0"/>
              </a:rPr>
            </a:br>
            <a:r>
              <a:rPr lang="ru-RU"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Rec</a:t>
            </a:r>
            <a:r>
              <a:rPr lang="en-US" sz="2000" dirty="0">
                <a:solidFill>
                  <a:prstClr val="black"/>
                </a:solidFill>
                <a:latin typeface="Consolas" panose="020B0609020204030204" pitchFamily="49" charset="0"/>
                <a:cs typeface="Consolas" panose="020B0609020204030204" pitchFamily="49" charset="0"/>
              </a:rPr>
              <a:t>(); </a:t>
            </a:r>
            <a:endParaRPr lang="ru-RU" sz="2000" dirty="0" smtClean="0">
              <a:solidFill>
                <a:prstClr val="black"/>
              </a:solidFill>
              <a:latin typeface="Consolas" panose="020B0609020204030204" pitchFamily="49" charset="0"/>
              <a:cs typeface="Consolas" panose="020B0609020204030204" pitchFamily="49" charset="0"/>
            </a:endParaRPr>
          </a:p>
          <a:p>
            <a:pPr lvl="0"/>
            <a:r>
              <a:rPr lang="ru-RU" sz="2000" dirty="0" smtClean="0">
                <a:solidFill>
                  <a:prstClr val="black"/>
                </a:solidFill>
                <a:latin typeface="Consolas" panose="020B0609020204030204" pitchFamily="49" charset="0"/>
                <a:cs typeface="Consolas" panose="020B0609020204030204" pitchFamily="49" charset="0"/>
              </a:rPr>
              <a:t>   </a:t>
            </a:r>
            <a:r>
              <a:rPr lang="en-US" sz="2000" dirty="0" smtClean="0">
                <a:solidFill>
                  <a:prstClr val="black"/>
                </a:solidFill>
                <a:latin typeface="Consolas" panose="020B0609020204030204" pitchFamily="49" charset="0"/>
                <a:cs typeface="Consolas" panose="020B0609020204030204" pitchFamily="49" charset="0"/>
              </a:rPr>
              <a:t> </a:t>
            </a:r>
            <a:r>
              <a:rPr lang="ru-RU" sz="2000" dirty="0">
                <a:solidFill>
                  <a:prstClr val="black"/>
                </a:solidFill>
                <a:latin typeface="Consolas" panose="020B0609020204030204" pitchFamily="49" charset="0"/>
                <a:cs typeface="Consolas" panose="020B0609020204030204" pitchFamily="49" charset="0"/>
              </a:rPr>
              <a:t>… </a:t>
            </a:r>
            <a:r>
              <a:rPr lang="en-US" sz="2000" dirty="0">
                <a:solidFill>
                  <a:srgbClr val="880000"/>
                </a:solidFill>
                <a:highlight>
                  <a:srgbClr val="FFFFFF"/>
                </a:highlight>
                <a:latin typeface="Consolas" panose="020B0609020204030204" pitchFamily="49" charset="0"/>
              </a:rPr>
              <a:t>S</a:t>
            </a:r>
            <a:r>
              <a:rPr lang="ru-RU" sz="2000" dirty="0">
                <a:solidFill>
                  <a:prstClr val="black"/>
                </a:solidFill>
                <a:latin typeface="Consolas" panose="020B0609020204030204" pitchFamily="49" charset="0"/>
                <a:cs typeface="Consolas" panose="020B0609020204030204" pitchFamily="49" charset="0"/>
              </a:rPr>
              <a:t> … </a:t>
            </a:r>
            <a:r>
              <a:rPr lang="en-US" sz="2000" dirty="0">
                <a:solidFill>
                  <a:prstClr val="black"/>
                </a:solidFill>
                <a:latin typeface="Consolas" panose="020B0609020204030204" pitchFamily="49" charset="0"/>
                <a:cs typeface="Consolas" panose="020B0609020204030204" pitchFamily="49" charset="0"/>
              </a:rPr>
              <a:t>;</a:t>
            </a:r>
            <a:endParaRPr lang="ru-RU" sz="2000" dirty="0" smtClean="0">
              <a:solidFill>
                <a:prstClr val="black"/>
              </a:solidFill>
              <a:latin typeface="Consolas" panose="020B0609020204030204" pitchFamily="49" charset="0"/>
              <a:cs typeface="Consolas" panose="020B0609020204030204" pitchFamily="49" charset="0"/>
            </a:endParaRPr>
          </a:p>
          <a:p>
            <a:pPr lvl="0"/>
            <a:r>
              <a:rPr lang="ru-RU" sz="2000" dirty="0" smtClean="0">
                <a:solidFill>
                  <a:srgbClr val="0000FF"/>
                </a:solidFill>
                <a:latin typeface="Consolas" panose="020B0609020204030204" pitchFamily="49" charset="0"/>
                <a:cs typeface="Consolas" panose="020B0609020204030204" pitchFamily="49" charset="0"/>
              </a:rPr>
              <a:t>    </a:t>
            </a:r>
            <a:r>
              <a:rPr lang="en-US" sz="2000" dirty="0" smtClean="0">
                <a:solidFill>
                  <a:srgbClr val="0000FF"/>
                </a:solidFill>
                <a:latin typeface="Consolas" panose="020B0609020204030204" pitchFamily="49" charset="0"/>
                <a:cs typeface="Consolas" panose="020B0609020204030204" pitchFamily="49" charset="0"/>
              </a:rPr>
              <a:t>return</a:t>
            </a:r>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a:p>
            <a:pPr lvl="0"/>
            <a:r>
              <a:rPr lang="en-US" sz="2000" dirty="0">
                <a:solidFill>
                  <a:prstClr val="black"/>
                </a:solidFill>
                <a:latin typeface="Consolas" panose="020B0609020204030204" pitchFamily="49" charset="0"/>
                <a:cs typeface="Consolas" panose="020B0609020204030204" pitchFamily="49" charset="0"/>
              </a:rPr>
              <a:t>}</a:t>
            </a:r>
            <a:endParaRPr lang="ru-RU" sz="2000" dirty="0">
              <a:solidFill>
                <a:prstClr val="black"/>
              </a:solidFill>
              <a:latin typeface="Consolas" panose="020B0609020204030204" pitchFamily="49" charset="0"/>
              <a:cs typeface="Consolas" panose="020B0609020204030204" pitchFamily="49" charset="0"/>
            </a:endParaRPr>
          </a:p>
        </p:txBody>
      </p:sp>
      <p:sp>
        <p:nvSpPr>
          <p:cNvPr id="18" name="Прямоугольник 17"/>
          <p:cNvSpPr/>
          <p:nvPr/>
        </p:nvSpPr>
        <p:spPr>
          <a:xfrm>
            <a:off x="6156000" y="1413000"/>
            <a:ext cx="2880000" cy="1107996"/>
          </a:xfrm>
          <a:prstGeom prst="rect">
            <a:avLst/>
          </a:prstGeom>
          <a:ln>
            <a:solidFill>
              <a:schemeClr val="accent1"/>
            </a:solidFill>
          </a:ln>
        </p:spPr>
        <p:txBody>
          <a:bodyPr wrap="square" lIns="36000" rIns="36000">
            <a:spAutoFit/>
          </a:bodyPr>
          <a:lstStyle/>
          <a:p>
            <a:pPr lvl="0"/>
            <a:r>
              <a:rPr lang="ru-RU" sz="2200" dirty="0">
                <a:solidFill>
                  <a:prstClr val="black"/>
                </a:solidFill>
              </a:rPr>
              <a:t>Выполнение </a:t>
            </a:r>
            <a:r>
              <a:rPr lang="ru-RU" sz="2200" dirty="0" smtClean="0">
                <a:solidFill>
                  <a:prstClr val="black"/>
                </a:solidFill>
              </a:rPr>
              <a:t>действий</a:t>
            </a:r>
            <a:br>
              <a:rPr lang="ru-RU" sz="2200" dirty="0" smtClean="0">
                <a:solidFill>
                  <a:prstClr val="black"/>
                </a:solidFill>
              </a:rPr>
            </a:br>
            <a:r>
              <a:rPr lang="ru-RU" sz="2200" dirty="0" smtClean="0">
                <a:solidFill>
                  <a:prstClr val="black"/>
                </a:solidFill>
              </a:rPr>
              <a:t>и </a:t>
            </a:r>
            <a:r>
              <a:rPr lang="ru-RU" sz="2200" u="sng" dirty="0" smtClean="0">
                <a:solidFill>
                  <a:prstClr val="black"/>
                </a:solidFill>
              </a:rPr>
              <a:t>до</a:t>
            </a:r>
            <a:r>
              <a:rPr lang="ru-RU" sz="2200" dirty="0" smtClean="0">
                <a:solidFill>
                  <a:prstClr val="black"/>
                </a:solidFill>
              </a:rPr>
              <a:t> и </a:t>
            </a:r>
            <a:r>
              <a:rPr lang="ru-RU" sz="2200" u="sng" dirty="0" smtClean="0">
                <a:solidFill>
                  <a:prstClr val="black"/>
                </a:solidFill>
              </a:rPr>
              <a:t>после </a:t>
            </a:r>
            <a:r>
              <a:rPr lang="ru-RU" sz="2200" dirty="0">
                <a:solidFill>
                  <a:prstClr val="black"/>
                </a:solidFill>
              </a:rPr>
              <a:t>рекурсивного вызова </a:t>
            </a:r>
            <a:endParaRPr lang="ru-RU" sz="2200" i="1" dirty="0">
              <a:solidFill>
                <a:prstClr val="black"/>
              </a:solidFill>
            </a:endParaRPr>
          </a:p>
        </p:txBody>
      </p:sp>
      <p:sp>
        <p:nvSpPr>
          <p:cNvPr id="20" name="Нижний колонтитул 19"/>
          <p:cNvSpPr>
            <a:spLocks noGrp="1"/>
          </p:cNvSpPr>
          <p:nvPr>
            <p:ph type="ftr" sz="quarter" idx="11"/>
          </p:nvPr>
        </p:nvSpPr>
        <p:spPr>
          <a:xfrm>
            <a:off x="2764639" y="6459786"/>
            <a:ext cx="4543665" cy="365125"/>
          </a:xfrm>
        </p:spPr>
        <p:txBody>
          <a:bodyPr/>
          <a:lstStyle/>
          <a:p>
            <a:r>
              <a:rPr lang="ru-RU" smtClean="0"/>
              <a:t>РЕКУРСИЯ</a:t>
            </a:r>
            <a:endParaRPr lang="en-US" dirty="0" smtClean="0"/>
          </a:p>
        </p:txBody>
      </p:sp>
      <p:sp>
        <p:nvSpPr>
          <p:cNvPr id="21" name="Дата 20"/>
          <p:cNvSpPr>
            <a:spLocks noGrp="1"/>
          </p:cNvSpPr>
          <p:nvPr>
            <p:ph type="dt" sz="half" idx="2"/>
          </p:nvPr>
        </p:nvSpPr>
        <p:spPr/>
        <p:txBody>
          <a:bodyPr/>
          <a:lstStyle/>
          <a:p>
            <a:pPr>
              <a:tabLst>
                <a:tab pos="1347788" algn="l"/>
              </a:tabLst>
            </a:pPr>
            <a:r>
              <a:rPr lang="ru-RU" dirty="0" smtClean="0"/>
              <a:t>Левкович Н.В.	2019/2020</a:t>
            </a:r>
            <a:endParaRPr lang="ru-RU" dirty="0"/>
          </a:p>
        </p:txBody>
      </p:sp>
    </p:spTree>
    <p:extLst>
      <p:ext uri="{BB962C8B-B14F-4D97-AF65-F5344CB8AC3E}">
        <p14:creationId xmlns:p14="http://schemas.microsoft.com/office/powerpoint/2010/main" val="358199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solidFill>
          <a:schemeClr val="accent2"/>
        </a:solidFill>
        <a:ln>
          <a:noFill/>
        </a:ln>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15877</TotalTime>
  <Words>3843</Words>
  <Application>Microsoft Office PowerPoint</Application>
  <PresentationFormat>Экран (4:3)</PresentationFormat>
  <Paragraphs>1193</Paragraphs>
  <Slides>45</Slides>
  <Notes>45</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45</vt:i4>
      </vt:variant>
    </vt:vector>
  </HeadingPairs>
  <TitlesOfParts>
    <vt:vector size="53" baseType="lpstr">
      <vt:lpstr>Arial</vt:lpstr>
      <vt:lpstr>Calibri</vt:lpstr>
      <vt:lpstr>Calibri Light</vt:lpstr>
      <vt:lpstr>Consolas</vt:lpstr>
      <vt:lpstr>Courier New</vt:lpstr>
      <vt:lpstr>Times New Roman</vt:lpstr>
      <vt:lpstr>Wingdings</vt:lpstr>
      <vt:lpstr>Ретро</vt:lpstr>
      <vt:lpstr>Презентация PowerPoint</vt:lpstr>
      <vt:lpstr>Рекурсия</vt:lpstr>
      <vt:lpstr>Рекурсия</vt:lpstr>
      <vt:lpstr>Рекурсия</vt:lpstr>
      <vt:lpstr>Рекурсия</vt:lpstr>
      <vt:lpstr>Рекурсия</vt:lpstr>
      <vt:lpstr>Рекурсия</vt:lpstr>
      <vt:lpstr>Рекурсия</vt:lpstr>
      <vt:lpstr>Рекурсия</vt:lpstr>
      <vt:lpstr>Рекурсия</vt:lpstr>
      <vt:lpstr>Рекурсия</vt:lpstr>
      <vt:lpstr>Принцип "разделяй и властвуй"</vt:lpstr>
      <vt:lpstr>Принцип "разделяй и властвуй"</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Быстрая сортировка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Рекурсия</dc:title>
  <dc:creator>.</dc:creator>
  <cp:lastModifiedBy>Windows User</cp:lastModifiedBy>
  <cp:revision>1078</cp:revision>
  <dcterms:created xsi:type="dcterms:W3CDTF">2017-05-18T18:58:30Z</dcterms:created>
  <dcterms:modified xsi:type="dcterms:W3CDTF">2019-12-23T22:19:53Z</dcterms:modified>
</cp:coreProperties>
</file>