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9" r:id="rId4"/>
    <p:sldId id="279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80" r:id="rId13"/>
    <p:sldId id="274" r:id="rId14"/>
    <p:sldId id="275" r:id="rId15"/>
    <p:sldId id="277" r:id="rId16"/>
    <p:sldId id="282" r:id="rId17"/>
    <p:sldId id="283" r:id="rId18"/>
    <p:sldId id="281" r:id="rId19"/>
    <p:sldId id="278" r:id="rId20"/>
    <p:sldId id="285" r:id="rId21"/>
    <p:sldId id="287" r:id="rId22"/>
    <p:sldId id="288" r:id="rId23"/>
    <p:sldId id="290" r:id="rId24"/>
    <p:sldId id="289" r:id="rId25"/>
    <p:sldId id="291" r:id="rId26"/>
    <p:sldId id="293" r:id="rId27"/>
    <p:sldId id="292" r:id="rId28"/>
    <p:sldId id="294" r:id="rId29"/>
    <p:sldId id="295" r:id="rId30"/>
    <p:sldId id="296" r:id="rId31"/>
    <p:sldId id="297" r:id="rId32"/>
    <p:sldId id="298" r:id="rId33"/>
    <p:sldId id="300" r:id="rId34"/>
    <p:sldId id="302" r:id="rId35"/>
    <p:sldId id="259" r:id="rId36"/>
  </p:sldIdLst>
  <p:sldSz cx="18288000" cy="10287000"/>
  <p:notesSz cx="6858000" cy="9144000"/>
  <p:embeddedFontLst>
    <p:embeddedFont>
      <p:font typeface="Abril Fatface" panose="02000503000000020003" pitchFamily="2" charset="0"/>
      <p:regular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2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7FFC7-AF2F-411B-916F-80C53CFD2F20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CDFFA-C520-44EF-86EF-DF6BD5FE4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1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CDFFA-C520-44EF-86EF-DF6BD5FE4B1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2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38225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600201" y="4152900"/>
            <a:ext cx="15087598" cy="1678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 dirty="0">
                <a:solidFill>
                  <a:srgbClr val="393831"/>
                </a:solidFill>
                <a:latin typeface="Abril Fatface"/>
                <a:ea typeface="Abril Fatface"/>
                <a:cs typeface="Abril Fatface"/>
                <a:sym typeface="Abril Fatface"/>
              </a:rPr>
              <a:t>Large Language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6667C5-6912-28ED-BB02-8DA85C7C9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62FF31C0-B2D7-B304-4DDE-90F0635CD8A2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7E7D9-0198-006F-B599-8AE70CD5BDFE}"/>
              </a:ext>
            </a:extLst>
          </p:cNvPr>
          <p:cNvSpPr txBox="1"/>
          <p:nvPr/>
        </p:nvSpPr>
        <p:spPr>
          <a:xfrm>
            <a:off x="457200" y="342900"/>
            <a:ext cx="4800599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10.1 Large Language Models with Transformers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80A52-64D6-DC95-2615-FC5B9C38868C}"/>
              </a:ext>
            </a:extLst>
          </p:cNvPr>
          <p:cNvSpPr txBox="1"/>
          <p:nvPr/>
        </p:nvSpPr>
        <p:spPr>
          <a:xfrm>
            <a:off x="2667003" y="3619500"/>
            <a:ext cx="12953997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b="1" dirty="0" err="1"/>
              <a:t>그리디</a:t>
            </a:r>
            <a:r>
              <a:rPr lang="ko-KR" altLang="en-US" sz="2500" b="1" dirty="0"/>
              <a:t> 디코딩 </a:t>
            </a:r>
            <a:r>
              <a:rPr lang="en-US" altLang="ko-KR" sz="2500" b="1" dirty="0"/>
              <a:t>(Greedy Decoding) : </a:t>
            </a:r>
            <a:r>
              <a:rPr lang="ko-KR" altLang="en-US" sz="2500" dirty="0"/>
              <a:t>각 단계를 생성할 때 어떤 단어를 선택할까</a:t>
            </a:r>
            <a:r>
              <a:rPr lang="en-US" altLang="ko-KR" sz="2500" dirty="0"/>
              <a:t>?</a:t>
            </a:r>
          </a:p>
          <a:p>
            <a:endParaRPr lang="en-US" altLang="ko-KR" sz="2500" dirty="0"/>
          </a:p>
          <a:p>
            <a:r>
              <a:rPr lang="ko-KR" altLang="en-US" sz="2500" dirty="0"/>
              <a:t>가장 간단한 방법 중 하나는 주어진 문맥에서 가장 높은 확률을 가진 단어를 항상 생성하는 것</a:t>
            </a:r>
            <a:endParaRPr lang="en-US" altLang="ko-KR" sz="2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B986FE-D0B4-6D12-B8BC-09BE0DC92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1" y="5524500"/>
            <a:ext cx="4234366" cy="66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9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FB8E7F-AD39-D12E-08A4-BCA0C2550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52F58C25-985B-28D7-84E4-28CD328B436C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546021-A09C-BAE3-1BFA-E973CBCD1DC2}"/>
              </a:ext>
            </a:extLst>
          </p:cNvPr>
          <p:cNvSpPr txBox="1"/>
          <p:nvPr/>
        </p:nvSpPr>
        <p:spPr>
          <a:xfrm>
            <a:off x="457200" y="342900"/>
            <a:ext cx="4800599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10.1 Large Language Models with Transformers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BD9FBC-5636-14EC-51DB-9A84ACB3C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070" y="2894871"/>
            <a:ext cx="9707330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8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15237A-BA6E-CD40-2607-3F85B6F40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5A5E306-83C5-8C0A-D0C4-A93813AF6504}"/>
              </a:ext>
            </a:extLst>
          </p:cNvPr>
          <p:cNvSpPr/>
          <p:nvPr/>
        </p:nvSpPr>
        <p:spPr>
          <a:xfrm>
            <a:off x="1038225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37238-9088-3C32-2E57-452D011F278A}"/>
              </a:ext>
            </a:extLst>
          </p:cNvPr>
          <p:cNvSpPr txBox="1"/>
          <p:nvPr/>
        </p:nvSpPr>
        <p:spPr>
          <a:xfrm>
            <a:off x="4572000" y="4229100"/>
            <a:ext cx="9143999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5000" b="1" dirty="0"/>
              <a:t>10.2 Sampling for LLM Generation</a:t>
            </a:r>
          </a:p>
          <a:p>
            <a:endParaRPr lang="en-US" altLang="ko-KR" sz="5400" dirty="0"/>
          </a:p>
          <a:p>
            <a:endParaRPr lang="en-US" altLang="ko-KR" sz="5000" b="1" dirty="0"/>
          </a:p>
        </p:txBody>
      </p:sp>
    </p:spTree>
    <p:extLst>
      <p:ext uri="{BB962C8B-B14F-4D97-AF65-F5344CB8AC3E}">
        <p14:creationId xmlns:p14="http://schemas.microsoft.com/office/powerpoint/2010/main" val="118190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A29783-0FF7-F9BF-6D3C-E8FBBEF20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17D10D31-FC53-233E-031C-B32DCC6204C6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C8168-B3A9-F6C0-1EFF-E050E7F14428}"/>
              </a:ext>
            </a:extLst>
          </p:cNvPr>
          <p:cNvSpPr txBox="1"/>
          <p:nvPr/>
        </p:nvSpPr>
        <p:spPr>
          <a:xfrm>
            <a:off x="457200" y="342900"/>
            <a:ext cx="4800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1800" dirty="0"/>
              <a:t>10.2 Sampling for LLM Generation</a:t>
            </a:r>
          </a:p>
          <a:p>
            <a:endParaRPr lang="en-US" altLang="ko-KR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E0B99-25C1-35B5-1DF2-37F2348281AD}"/>
              </a:ext>
            </a:extLst>
          </p:cNvPr>
          <p:cNvSpPr txBox="1"/>
          <p:nvPr/>
        </p:nvSpPr>
        <p:spPr>
          <a:xfrm>
            <a:off x="4419600" y="3695700"/>
            <a:ext cx="9144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/>
              <a:t>Decoding </a:t>
            </a:r>
            <a:r>
              <a:rPr lang="en-US" altLang="ko-KR" sz="2500" dirty="0"/>
              <a:t>: </a:t>
            </a:r>
            <a:r>
              <a:rPr lang="ko-KR" altLang="en-US" sz="2500" dirty="0"/>
              <a:t>모델의 확률에 기반해 단어를 선택하는 작업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572A5C-B7ED-DFE1-1099-DF0872325D76}"/>
              </a:ext>
            </a:extLst>
          </p:cNvPr>
          <p:cNvSpPr txBox="1"/>
          <p:nvPr/>
        </p:nvSpPr>
        <p:spPr>
          <a:xfrm>
            <a:off x="4419600" y="4867752"/>
            <a:ext cx="9144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/>
              <a:t>Autoregressive generation / Causal LM generation :</a:t>
            </a:r>
          </a:p>
          <a:p>
            <a:endParaRPr lang="en-US" altLang="ko-KR" sz="2500" b="1" dirty="0"/>
          </a:p>
          <a:p>
            <a:r>
              <a:rPr lang="ko-KR" altLang="en-US" sz="2500" dirty="0"/>
              <a:t>이전 선택에 따라 반복적으로 다음 단어를 선택하는 과정</a:t>
            </a:r>
          </a:p>
        </p:txBody>
      </p:sp>
    </p:spTree>
    <p:extLst>
      <p:ext uri="{BB962C8B-B14F-4D97-AF65-F5344CB8AC3E}">
        <p14:creationId xmlns:p14="http://schemas.microsoft.com/office/powerpoint/2010/main" val="309237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638390-AB93-C3F7-B40A-D4858D37A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D8E7D05D-9AEF-E0E8-AC88-C74EEB4039DA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07BEF-CB91-37C9-BAC7-9F87566E806A}"/>
              </a:ext>
            </a:extLst>
          </p:cNvPr>
          <p:cNvSpPr txBox="1"/>
          <p:nvPr/>
        </p:nvSpPr>
        <p:spPr>
          <a:xfrm>
            <a:off x="457200" y="342900"/>
            <a:ext cx="4800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1800" dirty="0"/>
              <a:t>10.2 Sampling for LLM Generation</a:t>
            </a:r>
          </a:p>
          <a:p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A02D72-DEB5-85C2-F2CD-7D765B268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298" y="4694417"/>
            <a:ext cx="2917016" cy="23540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F96987-D8F7-334C-4995-D07F5654CAE2}"/>
              </a:ext>
            </a:extLst>
          </p:cNvPr>
          <p:cNvSpPr txBox="1"/>
          <p:nvPr/>
        </p:nvSpPr>
        <p:spPr>
          <a:xfrm>
            <a:off x="2971805" y="2400300"/>
            <a:ext cx="1333499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/>
              <a:t>모델의 분포로부터 </a:t>
            </a:r>
            <a:r>
              <a:rPr lang="ko-KR" altLang="en-US" sz="2500" dirty="0" err="1"/>
              <a:t>샘플링한다는</a:t>
            </a:r>
            <a:r>
              <a:rPr lang="ko-KR" altLang="en-US" sz="2500" dirty="0"/>
              <a:t> 것은</a:t>
            </a:r>
            <a:endParaRPr lang="en-US" altLang="ko-KR" sz="2500" dirty="0"/>
          </a:p>
          <a:p>
            <a:r>
              <a:rPr lang="ko-KR" altLang="en-US" sz="2500" dirty="0"/>
              <a:t>모델이</a:t>
            </a:r>
            <a:r>
              <a:rPr lang="en-US" altLang="ko-KR" sz="2500" dirty="0"/>
              <a:t> </a:t>
            </a:r>
            <a:r>
              <a:rPr lang="ko-KR" altLang="en-US" sz="2500" dirty="0"/>
              <a:t>각 단어에 할당한 확률에 따라 단어를 무작위로 선택하는 것을 의미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즉</a:t>
            </a:r>
            <a:r>
              <a:rPr lang="en-US" altLang="ko-KR" sz="2500" dirty="0"/>
              <a:t>, </a:t>
            </a:r>
            <a:r>
              <a:rPr lang="ko-KR" altLang="en-US" sz="2500" dirty="0"/>
              <a:t>컨텍스트에서 주어진 확률에 따라 단어를 반복적으로 선택하며 단어를 생성하는 방식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CF1C2A-E766-000D-3027-5B241738E043}"/>
              </a:ext>
            </a:extLst>
          </p:cNvPr>
          <p:cNvSpPr txBox="1"/>
          <p:nvPr/>
        </p:nvSpPr>
        <p:spPr>
          <a:xfrm>
            <a:off x="7207001" y="7311291"/>
            <a:ext cx="24383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&lt; random sampling &gt;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64497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506A29-9D10-1094-2154-F6A81A5DF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70F817EA-11EC-B180-B4E5-7BF3FCDEBA83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381F55-985F-C6C5-56F5-5F755EDF1B70}"/>
              </a:ext>
            </a:extLst>
          </p:cNvPr>
          <p:cNvSpPr txBox="1"/>
          <p:nvPr/>
        </p:nvSpPr>
        <p:spPr>
          <a:xfrm>
            <a:off x="457200" y="342900"/>
            <a:ext cx="4800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1800" dirty="0"/>
              <a:t>10.2 Sampling for LLM Generation</a:t>
            </a:r>
          </a:p>
          <a:p>
            <a:endParaRPr lang="en-US" altLang="ko-KR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092E9-66F2-3A45-88C3-B3CD9FC3B7F1}"/>
              </a:ext>
            </a:extLst>
          </p:cNvPr>
          <p:cNvSpPr txBox="1"/>
          <p:nvPr/>
        </p:nvSpPr>
        <p:spPr>
          <a:xfrm>
            <a:off x="3810000" y="2716768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10.2.1 Top-k sampling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CDE4C8-AC64-1E7D-D226-565ED5829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924" y="3552358"/>
            <a:ext cx="9145276" cy="33437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CE9C0C-3D39-1EBB-58C8-DF77DADCADED}"/>
              </a:ext>
            </a:extLst>
          </p:cNvPr>
          <p:cNvSpPr txBox="1"/>
          <p:nvPr/>
        </p:nvSpPr>
        <p:spPr>
          <a:xfrm>
            <a:off x="11125200" y="5411569"/>
            <a:ext cx="5309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선택된 상위 </a:t>
            </a:r>
            <a:r>
              <a:rPr lang="en-US" altLang="ko-KR" dirty="0">
                <a:solidFill>
                  <a:srgbClr val="FF0000"/>
                </a:solidFill>
              </a:rPr>
              <a:t>k</a:t>
            </a:r>
            <a:r>
              <a:rPr lang="ko-KR" altLang="en-US" dirty="0">
                <a:solidFill>
                  <a:srgbClr val="FF0000"/>
                </a:solidFill>
              </a:rPr>
              <a:t>개의 단어들의 확률을 다시 계산하여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그 합이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이 되도록 조정하는 과정</a:t>
            </a:r>
          </a:p>
        </p:txBody>
      </p:sp>
    </p:spTree>
    <p:extLst>
      <p:ext uri="{BB962C8B-B14F-4D97-AF65-F5344CB8AC3E}">
        <p14:creationId xmlns:p14="http://schemas.microsoft.com/office/powerpoint/2010/main" val="234314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2ABA7F-4B26-4FD8-727E-21D58A0D5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B0D36628-D935-F38B-A57E-E6CDE12E136B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94DDC-5E79-FFDA-BB08-68C2E22463BD}"/>
              </a:ext>
            </a:extLst>
          </p:cNvPr>
          <p:cNvSpPr txBox="1"/>
          <p:nvPr/>
        </p:nvSpPr>
        <p:spPr>
          <a:xfrm>
            <a:off x="457200" y="342900"/>
            <a:ext cx="4800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1800" dirty="0"/>
              <a:t>10.2 Sampling for LLM Generation</a:t>
            </a:r>
          </a:p>
          <a:p>
            <a:endParaRPr lang="en-US" altLang="ko-KR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8B17F-E8AA-9E04-D97C-4246BF91F357}"/>
              </a:ext>
            </a:extLst>
          </p:cNvPr>
          <p:cNvSpPr txBox="1"/>
          <p:nvPr/>
        </p:nvSpPr>
        <p:spPr>
          <a:xfrm>
            <a:off x="3861390" y="3009900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10.2.2 Nucleus or top-p sampling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EF8F6C-EBAA-203D-8F96-9E4BF90B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4469368"/>
            <a:ext cx="3670354" cy="135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01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8139A7-8FE6-BCEF-109D-CFE0BB338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4F7D3F9D-B225-2BA3-9E55-8346FC5747A3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7E5EA-0674-D2D5-F539-1B2D4E1046A2}"/>
              </a:ext>
            </a:extLst>
          </p:cNvPr>
          <p:cNvSpPr txBox="1"/>
          <p:nvPr/>
        </p:nvSpPr>
        <p:spPr>
          <a:xfrm>
            <a:off x="457200" y="342900"/>
            <a:ext cx="4800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1800" dirty="0"/>
              <a:t>10.2 Sampling for LLM Generation</a:t>
            </a:r>
          </a:p>
          <a:p>
            <a:endParaRPr lang="en-US" altLang="ko-KR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D1BEB-4722-15F0-9E4D-87E9A46DFBE2}"/>
              </a:ext>
            </a:extLst>
          </p:cNvPr>
          <p:cNvSpPr txBox="1"/>
          <p:nvPr/>
        </p:nvSpPr>
        <p:spPr>
          <a:xfrm>
            <a:off x="3668400" y="25527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10.2.3 Temperature sampling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F754C3-49C9-D4E3-E653-B5AF7C6AD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792" y="4000500"/>
            <a:ext cx="2616565" cy="609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013CA8-5C16-2A55-0DDB-FC2B3822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792" y="5143500"/>
            <a:ext cx="2794389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8DC704-506A-50B4-CCD0-FD942DB0A36F}"/>
              </a:ext>
            </a:extLst>
          </p:cNvPr>
          <p:cNvSpPr txBox="1"/>
          <p:nvPr/>
        </p:nvSpPr>
        <p:spPr>
          <a:xfrm>
            <a:off x="6019800" y="6701826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가장 가능성 높은 단어의 확률을 증가시키고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희귀한 단어의 확률을 감소시킴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16397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CACB05-FE46-C114-7900-24F2EC592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25C2B4D-7FF8-022A-CF5F-DDF9FCE86077}"/>
              </a:ext>
            </a:extLst>
          </p:cNvPr>
          <p:cNvSpPr/>
          <p:nvPr/>
        </p:nvSpPr>
        <p:spPr>
          <a:xfrm>
            <a:off x="1038225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18CA4-7158-3312-5CF8-CD708DB66A5B}"/>
              </a:ext>
            </a:extLst>
          </p:cNvPr>
          <p:cNvSpPr txBox="1"/>
          <p:nvPr/>
        </p:nvSpPr>
        <p:spPr>
          <a:xfrm>
            <a:off x="3733800" y="4281726"/>
            <a:ext cx="1082039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b="1" dirty="0"/>
              <a:t>10.3 Pretraining 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3704045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B16B5D-F096-A94A-3CF0-7ECA16491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31352C96-6363-6DF8-47C7-D48D3FFCEB9E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B90D9-9AE8-2F4E-2CF3-4D543EF42531}"/>
              </a:ext>
            </a:extLst>
          </p:cNvPr>
          <p:cNvSpPr txBox="1"/>
          <p:nvPr/>
        </p:nvSpPr>
        <p:spPr>
          <a:xfrm>
            <a:off x="457200" y="342900"/>
            <a:ext cx="480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1800" dirty="0"/>
              <a:t>10.3 </a:t>
            </a:r>
            <a:r>
              <a:rPr lang="en-US" altLang="ko-KR" dirty="0"/>
              <a:t>Pretraining Large Language Models</a:t>
            </a: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E54DA-9EE4-9F32-D5C3-46754D5DB625}"/>
              </a:ext>
            </a:extLst>
          </p:cNvPr>
          <p:cNvSpPr txBox="1"/>
          <p:nvPr/>
        </p:nvSpPr>
        <p:spPr>
          <a:xfrm>
            <a:off x="4191000" y="4520252"/>
            <a:ext cx="9144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b="1" dirty="0"/>
              <a:t>트랜스포머를 언어 모델로 학습시키려면 어떻게 해야 할까</a:t>
            </a:r>
            <a:r>
              <a:rPr lang="en-US" altLang="ko-KR" sz="2500" b="1" dirty="0"/>
              <a:t>?</a:t>
            </a:r>
          </a:p>
          <a:p>
            <a:endParaRPr lang="en-US" altLang="ko-KR" sz="2500" b="1" dirty="0"/>
          </a:p>
          <a:p>
            <a:r>
              <a:rPr lang="ko-KR" altLang="en-US" sz="2500" b="1" dirty="0"/>
              <a:t>어떤 알고리즘을 사용하며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어떤 데이터를 학습에 사용 해야 할까</a:t>
            </a:r>
            <a:r>
              <a:rPr lang="en-US" altLang="ko-KR" sz="2500" b="1" dirty="0"/>
              <a:t>?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38977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/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587D1-EA91-AF02-1B39-9D4A0BE32764}"/>
              </a:ext>
            </a:extLst>
          </p:cNvPr>
          <p:cNvSpPr txBox="1"/>
          <p:nvPr/>
        </p:nvSpPr>
        <p:spPr>
          <a:xfrm>
            <a:off x="1752601" y="2337286"/>
            <a:ext cx="1173479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10.1 Large Language Models with Transformers</a:t>
            </a:r>
          </a:p>
          <a:p>
            <a:endParaRPr lang="en-US" altLang="ko-KR" sz="3500" dirty="0"/>
          </a:p>
          <a:p>
            <a:r>
              <a:rPr lang="da-DK" altLang="ko-KR" sz="3500" dirty="0"/>
              <a:t>10.2 Sampling for LLM Generation</a:t>
            </a:r>
          </a:p>
          <a:p>
            <a:endParaRPr lang="en-US" altLang="ko-KR" sz="3500" dirty="0"/>
          </a:p>
          <a:p>
            <a:r>
              <a:rPr lang="en-US" altLang="ko-KR" sz="3500" dirty="0"/>
              <a:t>10.3 Pretraining Large Language Models</a:t>
            </a:r>
          </a:p>
          <a:p>
            <a:endParaRPr lang="en-US" altLang="ko-KR" sz="3500" dirty="0"/>
          </a:p>
          <a:p>
            <a:r>
              <a:rPr lang="en-US" altLang="ko-KR" sz="3500" dirty="0"/>
              <a:t>10.4 Evaluating Large Language Models</a:t>
            </a:r>
          </a:p>
          <a:p>
            <a:endParaRPr lang="en-US" altLang="ko-KR" sz="3500" dirty="0"/>
          </a:p>
          <a:p>
            <a:r>
              <a:rPr lang="en-US" altLang="ko-KR" sz="3500" dirty="0"/>
              <a:t>10.5 Dealing with Scale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E9948-B7A0-6C16-614F-08E64AA89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AAE5128A-6BE8-4053-9E21-209CEE9CC530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5C700C-0CD4-15DD-56F8-5FC79DEB8023}"/>
              </a:ext>
            </a:extLst>
          </p:cNvPr>
          <p:cNvSpPr txBox="1"/>
          <p:nvPr/>
        </p:nvSpPr>
        <p:spPr>
          <a:xfrm>
            <a:off x="457200" y="342900"/>
            <a:ext cx="480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1800" dirty="0"/>
              <a:t>10.3 </a:t>
            </a:r>
            <a:r>
              <a:rPr lang="en-US" altLang="ko-KR" dirty="0"/>
              <a:t>Pretraining Large Language Models</a:t>
            </a: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81396-D31F-707C-79DF-DA362CD5799A}"/>
              </a:ext>
            </a:extLst>
          </p:cNvPr>
          <p:cNvSpPr txBox="1"/>
          <p:nvPr/>
        </p:nvSpPr>
        <p:spPr>
          <a:xfrm>
            <a:off x="2438402" y="1730395"/>
            <a:ext cx="4407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10.3.1 Self-supervised training algorithm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1F187B-13AC-0F9A-8F84-29348059D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2" y="3653193"/>
            <a:ext cx="3738622" cy="914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E89533-4703-EB99-F0BE-2BC4E8E77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2" y="5457115"/>
            <a:ext cx="4277019" cy="7531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2CCF20B-95A9-578F-233D-33F507B6BB95}"/>
              </a:ext>
            </a:extLst>
          </p:cNvPr>
          <p:cNvSpPr txBox="1"/>
          <p:nvPr/>
        </p:nvSpPr>
        <p:spPr>
          <a:xfrm>
            <a:off x="6096002" y="7233166"/>
            <a:ext cx="6934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데이터에 추가적인 </a:t>
            </a:r>
            <a:r>
              <a:rPr lang="en-US" altLang="ko-KR" sz="2000" dirty="0"/>
              <a:t>label</a:t>
            </a:r>
            <a:r>
              <a:rPr lang="ko-KR" altLang="en-US" sz="2000" dirty="0"/>
              <a:t>을 부여할 필요 없이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단어 시퀀스 자체가 자연스럽게 지도</a:t>
            </a:r>
            <a:r>
              <a:rPr lang="en-US" altLang="ko-KR" sz="2000" dirty="0"/>
              <a:t>(super vision)</a:t>
            </a:r>
            <a:r>
              <a:rPr lang="ko-KR" altLang="en-US" sz="2000" dirty="0"/>
              <a:t> 역할을 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오류를 최소화 하도록 </a:t>
            </a:r>
            <a:r>
              <a:rPr lang="en-US" altLang="ko-KR" sz="2000" dirty="0"/>
              <a:t>training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FC23D-2268-A7C5-B756-02B7B8128B64}"/>
              </a:ext>
            </a:extLst>
          </p:cNvPr>
          <p:cNvSpPr txBox="1"/>
          <p:nvPr/>
        </p:nvSpPr>
        <p:spPr>
          <a:xfrm>
            <a:off x="6716176" y="2628900"/>
            <a:ext cx="4028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손실함수로 </a:t>
            </a:r>
            <a:r>
              <a:rPr lang="en-US" altLang="ko-KR" sz="2000" dirty="0"/>
              <a:t>Cross – entropy </a:t>
            </a:r>
            <a:r>
              <a:rPr lang="ko-KR" altLang="en-US" sz="2000" dirty="0"/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2620556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B02D95-B326-A47C-D750-D4A5E1650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7D9B6330-F6F0-2FDA-3FBB-DD1DA9F024A8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09BCE3-A06B-146B-14A6-07FDADE6289D}"/>
              </a:ext>
            </a:extLst>
          </p:cNvPr>
          <p:cNvSpPr txBox="1"/>
          <p:nvPr/>
        </p:nvSpPr>
        <p:spPr>
          <a:xfrm>
            <a:off x="457200" y="342900"/>
            <a:ext cx="480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1800" dirty="0"/>
              <a:t>10.3 </a:t>
            </a:r>
            <a:r>
              <a:rPr lang="en-US" altLang="ko-KR" dirty="0"/>
              <a:t>Pretraining Large Language Models</a:t>
            </a: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C3694-A198-2D18-9DE6-93D98A5AC231}"/>
              </a:ext>
            </a:extLst>
          </p:cNvPr>
          <p:cNvSpPr txBox="1"/>
          <p:nvPr/>
        </p:nvSpPr>
        <p:spPr>
          <a:xfrm>
            <a:off x="2743202" y="1866900"/>
            <a:ext cx="4947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10.3.2 Training corpora for large language models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730474-45CF-7484-70CB-DE940875D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310" y="2914158"/>
            <a:ext cx="6540089" cy="360094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9AD1D18-BCE7-A4F9-E5F4-E0F5ADEA1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2" y="7200900"/>
            <a:ext cx="1203959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대형 언어 모델은 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text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큐레이션된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말뭉치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에서 훈련 데이터를 얻습니다.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Crawl과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같은 대규모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크롤링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데이터, 위키피디아, 특허 문서, 뉴스 기사 등이 사용됩니다.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이러한 데이터는 자연스러운 언어 패턴과 구조를 학습하는 데 매우 유용합니다. </a:t>
            </a:r>
          </a:p>
        </p:txBody>
      </p:sp>
    </p:spTree>
    <p:extLst>
      <p:ext uri="{BB962C8B-B14F-4D97-AF65-F5344CB8AC3E}">
        <p14:creationId xmlns:p14="http://schemas.microsoft.com/office/powerpoint/2010/main" val="1098766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0687AF-555F-AAB0-7A95-9004F8672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094F5856-65D8-A1B9-3C17-FB7E3D0526F7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65CEE-B774-258D-E6BA-565A7942AD41}"/>
              </a:ext>
            </a:extLst>
          </p:cNvPr>
          <p:cNvSpPr txBox="1"/>
          <p:nvPr/>
        </p:nvSpPr>
        <p:spPr>
          <a:xfrm>
            <a:off x="457200" y="342900"/>
            <a:ext cx="480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1800" dirty="0"/>
              <a:t>10.3 </a:t>
            </a:r>
            <a:r>
              <a:rPr lang="en-US" altLang="ko-KR" dirty="0"/>
              <a:t>Pretraining Large Language Models</a:t>
            </a: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9DAB1-5173-5D70-6F88-262377D993E0}"/>
              </a:ext>
            </a:extLst>
          </p:cNvPr>
          <p:cNvSpPr txBox="1"/>
          <p:nvPr/>
        </p:nvSpPr>
        <p:spPr>
          <a:xfrm>
            <a:off x="2514600" y="184818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10.3.3 Finetuning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B3F419-06B2-D9A8-1D0D-556B7F4B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816807"/>
            <a:ext cx="8774521" cy="32375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1386EA-E1D4-431B-D0EF-9E0207844DC6}"/>
              </a:ext>
            </a:extLst>
          </p:cNvPr>
          <p:cNvSpPr txBox="1"/>
          <p:nvPr/>
        </p:nvSpPr>
        <p:spPr>
          <a:xfrm>
            <a:off x="3505200" y="2801720"/>
            <a:ext cx="10134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b="1" dirty="0"/>
              <a:t>사전 학습된 모델을 가져와 새로운 데이터를 사용하여 추가 학습을 수행하는 과정</a:t>
            </a:r>
          </a:p>
        </p:txBody>
      </p:sp>
    </p:spTree>
    <p:extLst>
      <p:ext uri="{BB962C8B-B14F-4D97-AF65-F5344CB8AC3E}">
        <p14:creationId xmlns:p14="http://schemas.microsoft.com/office/powerpoint/2010/main" val="2654408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62B6C5-AAE1-A041-A945-F21D6F6C2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1286B702-0986-C070-EF59-C7E44E29CB5A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25786-54FE-D3A4-24B9-A4BFC1910030}"/>
              </a:ext>
            </a:extLst>
          </p:cNvPr>
          <p:cNvSpPr txBox="1"/>
          <p:nvPr/>
        </p:nvSpPr>
        <p:spPr>
          <a:xfrm>
            <a:off x="457200" y="342900"/>
            <a:ext cx="480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1800" dirty="0"/>
              <a:t>10.3 </a:t>
            </a:r>
            <a:r>
              <a:rPr lang="en-US" altLang="ko-KR" dirty="0"/>
              <a:t>Pretraining Large Language Models</a:t>
            </a:r>
            <a:endParaRPr lang="en-US" altLang="ko-KR" sz="1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586017-01F7-E102-CCDE-4E1242721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1" y="1714500"/>
            <a:ext cx="11582399" cy="787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Fine Tuning </a:t>
            </a:r>
            <a:r>
              <a:rPr kumimoji="0" lang="ko-KR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ko-KR" altLang="en-US" sz="2300" b="1" dirty="0">
                <a:latin typeface="Arial" panose="020B0604020202020204" pitchFamily="34" charset="0"/>
              </a:rPr>
              <a:t>여러</a:t>
            </a:r>
            <a:r>
              <a:rPr kumimoji="0" lang="ko-KR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방식</a:t>
            </a:r>
            <a:endParaRPr kumimoji="0" lang="en-US" altLang="ko-KR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전체 매개변수 </a:t>
            </a:r>
            <a:r>
              <a:rPr kumimoji="0" lang="ko-KR" altLang="ko-KR" sz="2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재학습</a:t>
            </a:r>
            <a:r>
              <a:rPr kumimoji="0" lang="en-US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ko-KR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모델의 모든 매개변수를 새로운 데이터로 학습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사전 학습 데이터의 확장처럼 작동하며 "</a:t>
            </a:r>
            <a:r>
              <a:rPr kumimoji="0" lang="ko-KR" altLang="ko-KR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continued</a:t>
            </a:r>
            <a:r>
              <a:rPr kumimoji="0" lang="ko-KR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pre-training"이라고도</a:t>
            </a:r>
            <a:r>
              <a:rPr kumimoji="0" lang="ko-KR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2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2300" b="1" dirty="0">
                <a:latin typeface="Arial" panose="020B0604020202020204" pitchFamily="34" charset="0"/>
              </a:rPr>
              <a:t> </a:t>
            </a:r>
            <a:r>
              <a:rPr kumimoji="0" lang="ko-KR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매개변수 효율적 미세 조정(</a:t>
            </a:r>
            <a:r>
              <a:rPr kumimoji="0" lang="ko-KR" altLang="ko-KR" sz="2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Parameter-Efficient</a:t>
            </a:r>
            <a:r>
              <a:rPr kumimoji="0" lang="ko-KR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Fine-Tuning</a:t>
            </a:r>
            <a:r>
              <a:rPr kumimoji="0" lang="ko-KR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PEFT)</a:t>
            </a:r>
            <a:r>
              <a:rPr kumimoji="0" lang="en-US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ko-KR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일부 매개변수만 조정하고 나머지는 동결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효율적이고 자원 소모가 적은 방식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2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분류를 위한 모델 학습</a:t>
            </a:r>
            <a:r>
              <a:rPr kumimoji="0" lang="en-US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ko-KR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추가적인 신경 회로(</a:t>
            </a:r>
            <a:r>
              <a:rPr kumimoji="0" lang="ko-KR" altLang="ko-KR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</a:t>
            </a:r>
            <a:r>
              <a:rPr kumimoji="0" lang="ko-KR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</a:t>
            </a:r>
            <a:r>
              <a:rPr kumimoji="0" lang="ko-KR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추가하여 특정 작업(예: 감정 분류)을 수행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대부분의 사전 학습된 모델은 동결되고, 추가된 분류 헤드만 학습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2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지시 기반 미세 조정(</a:t>
            </a:r>
            <a:r>
              <a:rPr kumimoji="0" lang="ko-KR" altLang="ko-KR" sz="2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Supervised</a:t>
            </a:r>
            <a:r>
              <a:rPr kumimoji="0" lang="ko-KR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Fine-Tuning</a:t>
            </a:r>
            <a:r>
              <a:rPr kumimoji="0" lang="ko-KR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SFT)</a:t>
            </a:r>
            <a:r>
              <a:rPr kumimoji="0" lang="en-US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ko-KR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모델이 텍스트 지시를 따르도록 학습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데이터셋(질문-응답, 명령-실행)을 사용하여 정답에 따라 모델을 지도 학습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59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3CCD9-192A-AA8B-9FC5-BA702CFCF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7DC5542-4B67-7A1E-903A-34DE37141FBD}"/>
              </a:ext>
            </a:extLst>
          </p:cNvPr>
          <p:cNvSpPr/>
          <p:nvPr/>
        </p:nvSpPr>
        <p:spPr>
          <a:xfrm>
            <a:off x="1038225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43800-BDEF-EF47-1758-DF192C08FD84}"/>
              </a:ext>
            </a:extLst>
          </p:cNvPr>
          <p:cNvSpPr txBox="1"/>
          <p:nvPr/>
        </p:nvSpPr>
        <p:spPr>
          <a:xfrm>
            <a:off x="3886200" y="4281726"/>
            <a:ext cx="105156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b="1" dirty="0"/>
              <a:t>10.4 Evaluating 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4088422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7CEDB6-214C-F7BE-0C16-D91405AAC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C4B0F61A-2F99-A67A-458D-095757116168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E85569-44ED-2EB2-26B9-B8D0485CDA61}"/>
              </a:ext>
            </a:extLst>
          </p:cNvPr>
          <p:cNvSpPr txBox="1"/>
          <p:nvPr/>
        </p:nvSpPr>
        <p:spPr>
          <a:xfrm>
            <a:off x="457201" y="342900"/>
            <a:ext cx="396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1800" dirty="0"/>
              <a:t>10.4 </a:t>
            </a:r>
            <a:r>
              <a:rPr lang="en-US" altLang="ko-KR" dirty="0"/>
              <a:t>Evaluating Large Language Models</a:t>
            </a: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F31F3-9D65-6941-0E5D-32FE95B3165E}"/>
              </a:ext>
            </a:extLst>
          </p:cNvPr>
          <p:cNvSpPr txBox="1"/>
          <p:nvPr/>
        </p:nvSpPr>
        <p:spPr>
          <a:xfrm>
            <a:off x="4495810" y="2400300"/>
            <a:ext cx="922019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/>
              <a:t>언어 모델을 평가하는 방법 중 하나는</a:t>
            </a:r>
            <a:endParaRPr lang="en-US" altLang="ko-KR" sz="2500" dirty="0"/>
          </a:p>
          <a:p>
            <a:r>
              <a:rPr lang="ko-KR" altLang="en-US" sz="2500" b="1" dirty="0"/>
              <a:t>모델이 보지 못한 텍스트를 얼마나 잘 예측하는지</a:t>
            </a:r>
            <a:r>
              <a:rPr lang="ko-KR" altLang="en-US" sz="2500" dirty="0"/>
              <a:t>를 측정하는 것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6D0C8E-7BDD-23CF-EBE0-A8F2615E2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164" y="4076700"/>
            <a:ext cx="7717046" cy="1447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384FFC-09A3-92EC-E0AB-40FC207C7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0" y="6253730"/>
            <a:ext cx="6248400" cy="15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92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342664-3132-FC83-7344-6B39FCB52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819EA7E8-F32B-64EB-A361-C056A676069B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F18C4-AB58-9ABC-2E3C-94C5590EBB06}"/>
              </a:ext>
            </a:extLst>
          </p:cNvPr>
          <p:cNvSpPr txBox="1"/>
          <p:nvPr/>
        </p:nvSpPr>
        <p:spPr>
          <a:xfrm>
            <a:off x="457201" y="342900"/>
            <a:ext cx="396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1800" dirty="0"/>
              <a:t>10.4 </a:t>
            </a:r>
            <a:r>
              <a:rPr lang="en-US" altLang="ko-KR" dirty="0"/>
              <a:t>Evaluating Large Language Models</a:t>
            </a:r>
            <a:endParaRPr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84642-685D-AE54-45D9-EA823F2FD34D}"/>
              </a:ext>
            </a:extLst>
          </p:cNvPr>
          <p:cNvSpPr txBox="1"/>
          <p:nvPr/>
        </p:nvSpPr>
        <p:spPr>
          <a:xfrm>
            <a:off x="3962400" y="3162300"/>
            <a:ext cx="10363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이후의 장에서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다운스트림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기계 번역</a:t>
            </a:r>
            <a:r>
              <a:rPr lang="en-US" altLang="ko-KR" sz="2000" dirty="0"/>
              <a:t>, </a:t>
            </a:r>
            <a:r>
              <a:rPr lang="ko-KR" altLang="en-US" sz="2000" dirty="0"/>
              <a:t>요약</a:t>
            </a:r>
            <a:r>
              <a:rPr lang="en-US" altLang="ko-KR" sz="2000" dirty="0"/>
              <a:t>, </a:t>
            </a:r>
            <a:r>
              <a:rPr lang="ko-KR" altLang="en-US" sz="2000" dirty="0"/>
              <a:t>질문 응답</a:t>
            </a:r>
            <a:r>
              <a:rPr lang="en-US" altLang="ko-KR" sz="2000" dirty="0"/>
              <a:t>, </a:t>
            </a:r>
            <a:r>
              <a:rPr lang="ko-KR" altLang="en-US" sz="2000" dirty="0"/>
              <a:t>음성 인식</a:t>
            </a:r>
            <a:r>
              <a:rPr lang="en-US" altLang="ko-KR" sz="2000" dirty="0"/>
              <a:t>, </a:t>
            </a:r>
            <a:r>
              <a:rPr lang="ko-KR" altLang="en-US" sz="2000" dirty="0"/>
              <a:t>대화 등</a:t>
            </a:r>
            <a:r>
              <a:rPr lang="en-US" altLang="ko-KR" sz="2000" dirty="0"/>
              <a:t>)</a:t>
            </a:r>
            <a:r>
              <a:rPr lang="ko-KR" altLang="en-US" sz="2000" dirty="0"/>
              <a:t> 작업에서</a:t>
            </a:r>
            <a:r>
              <a:rPr lang="en-US" altLang="ko-KR" sz="2000" dirty="0"/>
              <a:t>,</a:t>
            </a:r>
          </a:p>
          <a:p>
            <a:endParaRPr lang="en-US" altLang="ko-KR" sz="2000" dirty="0"/>
          </a:p>
          <a:p>
            <a:r>
              <a:rPr lang="ko-KR" altLang="en-US" sz="2000" dirty="0"/>
              <a:t>언어 모델이 얼마나 정확히 작동하는지 평가할 수 있는 </a:t>
            </a:r>
            <a:r>
              <a:rPr lang="ko-KR" altLang="en-US" sz="2000" b="1" dirty="0"/>
              <a:t>특정 지표</a:t>
            </a:r>
            <a:r>
              <a:rPr lang="ko-KR" altLang="en-US" sz="2000" dirty="0"/>
              <a:t>를 소개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A3988CB-3110-06B2-59BF-5BB2DB4A5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43500"/>
            <a:ext cx="937259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b="1" dirty="0">
                <a:latin typeface="Arial" panose="020B0604020202020204" pitchFamily="34" charset="0"/>
              </a:rPr>
              <a:t> Ex)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 크기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모델이 얼마나 큰지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훈련 시간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추론 시간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모델을 훈련하거나 추론하는 데 걸리는 시간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메모리 제한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GPU가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고정된 메모리 크기를 사용하는 경우, 메모리 제약이 있을 수 있음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에너지 효율성</a:t>
            </a: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공정성</a:t>
            </a:r>
            <a:endParaRPr kumimoji="0" lang="ko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23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90373E-90CF-BC95-3762-B06A96E47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CEE25CE-AE09-D990-5DCA-7844F8771E11}"/>
              </a:ext>
            </a:extLst>
          </p:cNvPr>
          <p:cNvSpPr/>
          <p:nvPr/>
        </p:nvSpPr>
        <p:spPr>
          <a:xfrm>
            <a:off x="1038225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5EE38-6584-9AAA-5382-728195E51944}"/>
              </a:ext>
            </a:extLst>
          </p:cNvPr>
          <p:cNvSpPr txBox="1"/>
          <p:nvPr/>
        </p:nvSpPr>
        <p:spPr>
          <a:xfrm>
            <a:off x="5981700" y="4274106"/>
            <a:ext cx="63246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b="1" dirty="0"/>
              <a:t>10.5 Dealing with Scale</a:t>
            </a:r>
          </a:p>
        </p:txBody>
      </p:sp>
    </p:spTree>
    <p:extLst>
      <p:ext uri="{BB962C8B-B14F-4D97-AF65-F5344CB8AC3E}">
        <p14:creationId xmlns:p14="http://schemas.microsoft.com/office/powerpoint/2010/main" val="2826198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EE4F71-2096-B24A-DF3C-BD227851E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E23FA4A5-A9A9-CEB9-3E81-78DBE5FA4F22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950DD-8690-4F45-5434-66B354B73FFB}"/>
              </a:ext>
            </a:extLst>
          </p:cNvPr>
          <p:cNvSpPr txBox="1"/>
          <p:nvPr/>
        </p:nvSpPr>
        <p:spPr>
          <a:xfrm>
            <a:off x="457201" y="342900"/>
            <a:ext cx="2438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1800" dirty="0"/>
              <a:t>10.5 </a:t>
            </a:r>
            <a:r>
              <a:rPr lang="en-US" altLang="ko-KR" sz="1800" dirty="0"/>
              <a:t>Dealing with Scale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30651-4CE1-804E-37EF-EF7FB44FF0D3}"/>
              </a:ext>
            </a:extLst>
          </p:cNvPr>
          <p:cNvSpPr txBox="1"/>
          <p:nvPr/>
        </p:nvSpPr>
        <p:spPr>
          <a:xfrm>
            <a:off x="4114801" y="1887931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/>
              <a:t>Meta</a:t>
            </a:r>
            <a:r>
              <a:rPr lang="ko-KR" altLang="en-US" sz="2200" dirty="0"/>
              <a:t>의 </a:t>
            </a:r>
            <a:r>
              <a:rPr lang="en-US" altLang="ko-KR" sz="2200" b="1" dirty="0"/>
              <a:t>Llama 3.1 405B Instruct</a:t>
            </a:r>
            <a:r>
              <a:rPr lang="ko-KR" altLang="en-US" sz="2200" dirty="0"/>
              <a:t> 모델은 </a:t>
            </a:r>
            <a:r>
              <a:rPr lang="en-US" altLang="ko-KR" sz="2200" b="1" dirty="0"/>
              <a:t>4050</a:t>
            </a:r>
            <a:r>
              <a:rPr lang="ko-KR" altLang="en-US" sz="2200" b="1" dirty="0"/>
              <a:t>억 개의 매개변수</a:t>
            </a:r>
            <a:r>
              <a:rPr lang="ko-KR" altLang="en-US" sz="2200" dirty="0"/>
              <a:t>를 포함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69160F-0983-C897-BF36-976E69DB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560" y="3107131"/>
            <a:ext cx="6144482" cy="35152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B643D1-8638-16CF-0297-687A314B3673}"/>
              </a:ext>
            </a:extLst>
          </p:cNvPr>
          <p:cNvSpPr txBox="1"/>
          <p:nvPr/>
        </p:nvSpPr>
        <p:spPr>
          <a:xfrm>
            <a:off x="4038601" y="7468969"/>
            <a:ext cx="9905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매개변수</a:t>
            </a:r>
            <a:r>
              <a:rPr lang="en-US" altLang="ko-KR" dirty="0">
                <a:latin typeface="Arial" panose="020B0604020202020204" pitchFamily="34" charset="0"/>
              </a:rPr>
              <a:t> 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모델이 학습 과정에서 조정하는 값들로, 주로 가중치(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)와 편향(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)을 포함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89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F05EB7-F0C9-1A86-B46D-6CA68A7A2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03220180-601C-D5F8-0037-AB732AE80E89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8D599-22E2-A662-47DF-9C850D83FCC2}"/>
              </a:ext>
            </a:extLst>
          </p:cNvPr>
          <p:cNvSpPr txBox="1"/>
          <p:nvPr/>
        </p:nvSpPr>
        <p:spPr>
          <a:xfrm>
            <a:off x="457201" y="342900"/>
            <a:ext cx="2438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1800" dirty="0"/>
              <a:t>10.5 </a:t>
            </a:r>
            <a:r>
              <a:rPr lang="en-US" altLang="ko-KR" sz="1800" dirty="0"/>
              <a:t>Dealing with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50D11-C85D-D332-4E34-6A8093364141}"/>
              </a:ext>
            </a:extLst>
          </p:cNvPr>
          <p:cNvSpPr txBox="1"/>
          <p:nvPr/>
        </p:nvSpPr>
        <p:spPr>
          <a:xfrm>
            <a:off x="4770924" y="4699962"/>
            <a:ext cx="791276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2200" b="1" dirty="0"/>
              <a:t> 모델 크기 </a:t>
            </a:r>
            <a:r>
              <a:rPr lang="en-US" altLang="ko-KR" sz="2200" b="1" dirty="0"/>
              <a:t>(N):</a:t>
            </a:r>
            <a:r>
              <a:rPr lang="ko-KR" altLang="en-US" sz="2200" dirty="0"/>
              <a:t> 모델의 매개변수 개수</a:t>
            </a:r>
            <a:endParaRPr lang="en-US" altLang="ko-KR" sz="2200" dirty="0"/>
          </a:p>
          <a:p>
            <a:pPr>
              <a:buFont typeface="+mj-lt"/>
              <a:buAutoNum type="arabicPeriod"/>
            </a:pPr>
            <a:endParaRPr lang="en-US" altLang="ko-KR" sz="2200" dirty="0"/>
          </a:p>
          <a:p>
            <a:pPr>
              <a:buFont typeface="+mj-lt"/>
              <a:buAutoNum type="arabicPeriod"/>
            </a:pPr>
            <a:r>
              <a:rPr lang="ko-KR" altLang="en-US" sz="2200" b="1" dirty="0"/>
              <a:t> 데이터 크기 </a:t>
            </a:r>
            <a:r>
              <a:rPr lang="en-US" altLang="ko-KR" sz="2200" b="1" dirty="0"/>
              <a:t>(D):</a:t>
            </a:r>
            <a:r>
              <a:rPr lang="ko-KR" altLang="en-US" sz="2200" dirty="0"/>
              <a:t> 모델을 학습시키는 데 사용된 데이터의 양</a:t>
            </a:r>
            <a:endParaRPr lang="en-US" altLang="ko-KR" sz="2200" dirty="0"/>
          </a:p>
          <a:p>
            <a:pPr>
              <a:buFont typeface="+mj-lt"/>
              <a:buAutoNum type="arabicPeriod"/>
            </a:pPr>
            <a:endParaRPr lang="en-US" altLang="ko-KR" sz="2200" dirty="0"/>
          </a:p>
          <a:p>
            <a:pPr>
              <a:buFont typeface="+mj-lt"/>
              <a:buAutoNum type="arabicPeriod"/>
            </a:pPr>
            <a:r>
              <a:rPr lang="ko-KR" altLang="en-US" sz="2200" b="1" dirty="0"/>
              <a:t> 컴퓨팅 리소스 </a:t>
            </a:r>
            <a:r>
              <a:rPr lang="en-US" altLang="ko-KR" sz="2200" b="1" dirty="0"/>
              <a:t>(C):</a:t>
            </a:r>
            <a:r>
              <a:rPr lang="ko-KR" altLang="en-US" sz="2200" dirty="0"/>
              <a:t> 모델 학습에 사용된 계산 자원의 양</a:t>
            </a:r>
            <a:endParaRPr lang="en-US" altLang="ko-KR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C53D85-764E-6CB2-DB52-AD1091B1956F}"/>
              </a:ext>
            </a:extLst>
          </p:cNvPr>
          <p:cNvSpPr txBox="1"/>
          <p:nvPr/>
        </p:nvSpPr>
        <p:spPr>
          <a:xfrm>
            <a:off x="2286007" y="2913846"/>
            <a:ext cx="1386839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/>
              <a:t>Scaling Laws </a:t>
            </a:r>
            <a:r>
              <a:rPr lang="en-US" altLang="ko-KR" sz="2500" dirty="0"/>
              <a:t>: language</a:t>
            </a:r>
            <a:r>
              <a:rPr lang="ko-KR" altLang="en-US" sz="2500" dirty="0"/>
              <a:t> </a:t>
            </a:r>
            <a:r>
              <a:rPr lang="en-US" altLang="ko-KR" sz="2500" dirty="0"/>
              <a:t>model</a:t>
            </a:r>
            <a:r>
              <a:rPr lang="ko-KR" altLang="en-US" sz="2500" dirty="0"/>
              <a:t>의 성능을 세 가지 주요 요소와의 관계를 이용하여 수학적으로 표현</a:t>
            </a:r>
          </a:p>
        </p:txBody>
      </p:sp>
    </p:spTree>
    <p:extLst>
      <p:ext uri="{BB962C8B-B14F-4D97-AF65-F5344CB8AC3E}">
        <p14:creationId xmlns:p14="http://schemas.microsoft.com/office/powerpoint/2010/main" val="168083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5C4B16-17B5-68EB-BDA5-152D5941E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A1C7D0A0-BE97-D2F9-A06E-3A247F84E485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1345B-6586-215C-F7F6-E16A161AA88D}"/>
              </a:ext>
            </a:extLst>
          </p:cNvPr>
          <p:cNvSpPr txBox="1"/>
          <p:nvPr/>
        </p:nvSpPr>
        <p:spPr>
          <a:xfrm>
            <a:off x="2638425" y="3771900"/>
            <a:ext cx="130111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이번 </a:t>
            </a:r>
            <a:r>
              <a:rPr lang="en-US" altLang="ko-KR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10 </a:t>
            </a:r>
            <a:r>
              <a:rPr lang="ko-KR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에서는</a:t>
            </a:r>
            <a:r>
              <a:rPr lang="en-US" altLang="ko-KR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사전 학습</a:t>
            </a:r>
            <a:r>
              <a:rPr lang="en-US" altLang="ko-KR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(pretraining)</a:t>
            </a:r>
            <a:r>
              <a:rPr lang="ko-KR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의 개념을 구체화</a:t>
            </a:r>
            <a:endParaRPr lang="en-US" altLang="ko-KR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=&gt;  </a:t>
            </a:r>
            <a:r>
              <a:rPr lang="ko-KR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방대한 양의 텍스트로부터 언어와 세상에 대한 지식을 학습하는 과정</a:t>
            </a:r>
            <a:endParaRPr lang="en-US" altLang="ko-KR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3000" b="1" dirty="0">
                <a:latin typeface="+mn-ea"/>
                <a:cs typeface="Calibri" panose="020F0502020204030204" pitchFamily="34" charset="0"/>
              </a:rPr>
              <a:t>large language models  : </a:t>
            </a:r>
            <a:r>
              <a:rPr lang="ko-KR" altLang="en-US" sz="3000" b="1" dirty="0">
                <a:latin typeface="+mj-lt"/>
                <a:cs typeface="Calibri" panose="020F0502020204030204" pitchFamily="34" charset="0"/>
              </a:rPr>
              <a:t>이를 통해 만들어진 사전 학습된 언어 모델</a:t>
            </a:r>
            <a:endParaRPr lang="en-US" altLang="ko-KR" sz="3000" b="1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81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0304F6-EB25-A406-0EAA-6D5F88342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6F565034-4005-AD99-40AE-96CD84A2BF6B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B15145-4200-625A-BA28-9BCA3B6900D6}"/>
              </a:ext>
            </a:extLst>
          </p:cNvPr>
          <p:cNvSpPr txBox="1"/>
          <p:nvPr/>
        </p:nvSpPr>
        <p:spPr>
          <a:xfrm>
            <a:off x="457201" y="342900"/>
            <a:ext cx="2438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1800" dirty="0"/>
              <a:t>10.5 </a:t>
            </a:r>
            <a:r>
              <a:rPr lang="en-US" altLang="ko-KR" sz="1800" dirty="0"/>
              <a:t>Dealing with Scale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0EC332-95EF-9297-82B1-DF4ACF5B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1" y="3695700"/>
            <a:ext cx="3200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83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69D9C1-95D7-3512-0F81-A4C041BAB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80ABF2A9-0688-9873-9E40-5E55FE0619C2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2E576-5CB2-3C1D-E7B9-5B9046202A82}"/>
              </a:ext>
            </a:extLst>
          </p:cNvPr>
          <p:cNvSpPr txBox="1"/>
          <p:nvPr/>
        </p:nvSpPr>
        <p:spPr>
          <a:xfrm>
            <a:off x="457201" y="342900"/>
            <a:ext cx="2438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1800" dirty="0"/>
              <a:t>10.5 </a:t>
            </a:r>
            <a:r>
              <a:rPr lang="en-US" altLang="ko-KR" sz="1800" dirty="0"/>
              <a:t>Dealing with Scale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08584-3771-30EB-FA35-5A10DA3E0BE1}"/>
              </a:ext>
            </a:extLst>
          </p:cNvPr>
          <p:cNvSpPr txBox="1"/>
          <p:nvPr/>
        </p:nvSpPr>
        <p:spPr>
          <a:xfrm>
            <a:off x="1143000" y="3390900"/>
            <a:ext cx="15830452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 dirty="0"/>
              <a:t>=&gt;</a:t>
            </a:r>
            <a:r>
              <a:rPr lang="ko-KR" altLang="en-US" sz="2200" b="1" dirty="0"/>
              <a:t> 모델 성능을 예측하고 리소스를 효율적으로 사용하는 방법</a:t>
            </a:r>
            <a:r>
              <a:rPr lang="ko-KR" altLang="en-US" sz="2200" dirty="0"/>
              <a:t>을 알려줍니다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b="1" dirty="0"/>
              <a:t>Ex)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 더 큰 모델을 만들고 싶다면 얼마나 많은 데이터와 계산 자원이 추가로 필요한지 예측할 수 있습니다</a:t>
            </a: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 반대로</a:t>
            </a:r>
            <a:r>
              <a:rPr lang="en-US" altLang="ko-KR" sz="2200" dirty="0"/>
              <a:t>, </a:t>
            </a:r>
            <a:r>
              <a:rPr lang="ko-KR" altLang="en-US" sz="2200" dirty="0"/>
              <a:t>주어진 데이터 크기나 계산 자원에서 최적의 모델 크기를 결정할 수 있습니다</a:t>
            </a: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 학습 초기 단계에서 손실의 감소율을 보고</a:t>
            </a:r>
            <a:r>
              <a:rPr lang="en-US" altLang="ko-KR" sz="2200" dirty="0"/>
              <a:t>, </a:t>
            </a:r>
            <a:r>
              <a:rPr lang="ko-KR" altLang="en-US" sz="2200" dirty="0"/>
              <a:t>더 많은 데이터나 자원을 추가하면 얼마나 더 성능이 개선될지를 예측할 수 있습니다</a:t>
            </a: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 스케일링 법칙을 사용하면 불필요하게 큰 모델이나 자원 낭비를 방지할 수 있습니다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056337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623F95-4833-29C3-855E-360159C83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817A8F0F-08D3-28E3-D6E1-47FFF2292CD6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593BD7-554E-E67E-3CCC-B696A1044CF4}"/>
              </a:ext>
            </a:extLst>
          </p:cNvPr>
          <p:cNvSpPr txBox="1"/>
          <p:nvPr/>
        </p:nvSpPr>
        <p:spPr>
          <a:xfrm>
            <a:off x="457201" y="342900"/>
            <a:ext cx="2438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1800" dirty="0"/>
              <a:t>10.5 </a:t>
            </a:r>
            <a:r>
              <a:rPr lang="en-US" altLang="ko-KR" sz="1800" dirty="0"/>
              <a:t>Dealing with Scale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36736-9FD7-F03A-44DE-39D276F41E99}"/>
              </a:ext>
            </a:extLst>
          </p:cNvPr>
          <p:cNvSpPr txBox="1"/>
          <p:nvPr/>
        </p:nvSpPr>
        <p:spPr>
          <a:xfrm>
            <a:off x="2667000" y="1685442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10.5.2 KV Cache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C0CA46-C74C-59DA-E83E-3344C4E15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524" y="4945887"/>
            <a:ext cx="3260151" cy="9233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216DCB-3C8D-59D0-E2CB-B2CF46CFE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049" y="4484533"/>
            <a:ext cx="8525307" cy="27693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E7F723-2C0C-485D-1807-47617F0039AF}"/>
              </a:ext>
            </a:extLst>
          </p:cNvPr>
          <p:cNvSpPr txBox="1"/>
          <p:nvPr/>
        </p:nvSpPr>
        <p:spPr>
          <a:xfrm>
            <a:off x="4572000" y="2552700"/>
            <a:ext cx="9144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 dirty="0"/>
              <a:t>KV cache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:</a:t>
            </a:r>
            <a:r>
              <a:rPr lang="ko-KR" altLang="en-US" sz="2200" dirty="0"/>
              <a:t> 최적화 기법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이는 모델이 </a:t>
            </a:r>
            <a:r>
              <a:rPr lang="ko-KR" altLang="en-US" sz="2200" b="1" dirty="0" err="1"/>
              <a:t>어텐션</a:t>
            </a:r>
            <a:r>
              <a:rPr lang="en-US" altLang="ko-KR" sz="2200" b="1" dirty="0"/>
              <a:t>(attention)</a:t>
            </a:r>
            <a:r>
              <a:rPr lang="ko-KR" altLang="en-US" sz="2200" dirty="0"/>
              <a:t> 계산 시 효율성을 높이는 방법에 관한 것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D9F2E7D3-16E1-0F91-E4F8-B8A5C61E6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7985093"/>
            <a:ext cx="1082039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기존 방식</a:t>
            </a:r>
            <a:r>
              <a:rPr lang="ko-KR" altLang="en-US" sz="2200" dirty="0">
                <a:latin typeface="Arial" panose="020B0604020202020204" pitchFamily="34" charset="0"/>
              </a:rPr>
              <a:t>이</a:t>
            </a:r>
            <a:r>
              <a:rPr kumimoji="0" lang="ko-KR" altLang="ko-KR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새로운 작업을 시작할 때, 이전 작업 결과를 다시 계산하는 것</a:t>
            </a:r>
            <a:r>
              <a:rPr lang="ko-KR" altLang="en-US" sz="2200" dirty="0">
                <a:latin typeface="Arial" panose="020B0604020202020204" pitchFamily="34" charset="0"/>
              </a:rPr>
              <a:t>이라면</a:t>
            </a:r>
            <a:endParaRPr kumimoji="0" lang="ko-KR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KV </a:t>
            </a:r>
            <a:r>
              <a:rPr kumimoji="0" lang="en-US" altLang="ko-KR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cache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방식</a:t>
            </a:r>
            <a:r>
              <a:rPr lang="ko-KR" alt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은</a:t>
            </a:r>
            <a:r>
              <a:rPr kumimoji="0" lang="ko-KR" altLang="ko-KR" sz="2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이전 작업 결과를 메모장에 적어 두고, 필요할 때 바로 참고하는 것 </a:t>
            </a:r>
          </a:p>
        </p:txBody>
      </p:sp>
    </p:spTree>
    <p:extLst>
      <p:ext uri="{BB962C8B-B14F-4D97-AF65-F5344CB8AC3E}">
        <p14:creationId xmlns:p14="http://schemas.microsoft.com/office/powerpoint/2010/main" val="787928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A4B962-83C6-A7B0-F3F1-41DD02EEA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44B8B935-F72C-8458-5A57-7BFACF9BB17D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F0248-C9CB-7FA6-7697-93BBD8451D72}"/>
              </a:ext>
            </a:extLst>
          </p:cNvPr>
          <p:cNvSpPr txBox="1"/>
          <p:nvPr/>
        </p:nvSpPr>
        <p:spPr>
          <a:xfrm>
            <a:off x="457201" y="342900"/>
            <a:ext cx="2438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1800" dirty="0"/>
              <a:t>10.5 </a:t>
            </a:r>
            <a:r>
              <a:rPr lang="en-US" altLang="ko-KR" sz="1800" dirty="0"/>
              <a:t>Dealing with Scale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55E4C-9220-3B39-7980-34E763455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701" y="3848100"/>
            <a:ext cx="2895600" cy="652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7F22A2-144B-34B2-9F09-F2B7FE6A0A8D}"/>
              </a:ext>
            </a:extLst>
          </p:cNvPr>
          <p:cNvSpPr txBox="1"/>
          <p:nvPr/>
        </p:nvSpPr>
        <p:spPr>
          <a:xfrm>
            <a:off x="2667000" y="17907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10.5.3 Parameter Efficient Fine Tuning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420631-DF05-9A68-7AA8-CA1E5148D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1" y="1485900"/>
            <a:ext cx="5562600" cy="46900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427A06-5621-6252-9C65-5FD787593E47}"/>
              </a:ext>
            </a:extLst>
          </p:cNvPr>
          <p:cNvSpPr txBox="1"/>
          <p:nvPr/>
        </p:nvSpPr>
        <p:spPr>
          <a:xfrm>
            <a:off x="4308909" y="6743700"/>
            <a:ext cx="9829797" cy="2508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/>
              <a:t>PEFT</a:t>
            </a:r>
            <a:r>
              <a:rPr lang="ko-KR" altLang="en-US" sz="2200" dirty="0"/>
              <a:t> </a:t>
            </a:r>
            <a:r>
              <a:rPr lang="en-US" altLang="ko-KR" sz="2200" dirty="0"/>
              <a:t>:</a:t>
            </a:r>
            <a:r>
              <a:rPr lang="ko-KR" altLang="en-US" sz="2200" dirty="0"/>
              <a:t> 모든 매개변수를 업데이트하지 않고</a:t>
            </a:r>
            <a:r>
              <a:rPr lang="en-US" altLang="ko-KR" sz="2200" dirty="0"/>
              <a:t>, </a:t>
            </a:r>
            <a:r>
              <a:rPr lang="ko-KR" altLang="en-US" sz="2200" dirty="0"/>
              <a:t>일부만 선택적으로 조정하는 방법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모델의 대부분 매개변수를 고정합니다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ko-KR" altLang="en-US" sz="2200" dirty="0"/>
              <a:t>필요한 일부 매개변수만 업데이트하여 미세 조정을 수행합니다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ko-KR" altLang="en-US" sz="2200" dirty="0"/>
              <a:t>자원 소모를 크게 줄이고 효율성을 높이는 장점이 있습니다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9692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5B62AD-EEE9-359B-AE56-068D72534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4D796A33-4C06-C672-1413-BEA566C50406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1D3896-CB13-EC18-288D-B518732A2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781300"/>
            <a:ext cx="155448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다양한 NLP 작업</a:t>
            </a:r>
            <a:r>
              <a:rPr kumimoji="0" lang="ko-KR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 사용됨</a:t>
            </a:r>
            <a:endParaRPr kumimoji="0" lang="en-US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대형 언어 모델은 보통 수백억 개의 단어로 이루어진 대규모 데이터셋에서 </a:t>
            </a:r>
            <a:r>
              <a:rPr kumimoji="0" lang="ko-KR" altLang="ko-KR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사전학습되며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이 데이터는 보통 웹에서 </a:t>
            </a:r>
            <a:r>
              <a:rPr kumimoji="0" lang="ko-KR" altLang="ko-KR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크롤링</a:t>
            </a:r>
            <a:endParaRPr kumimoji="0" lang="en-US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이러한 데이터셋은 품질 필터링 및 도메인 균형을 맞추기 위해 </a:t>
            </a:r>
            <a:r>
              <a:rPr kumimoji="0" lang="ko-KR" altLang="ko-KR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업샘플링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및 </a:t>
            </a:r>
            <a:r>
              <a:rPr kumimoji="0" lang="ko-KR" altLang="ko-KR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다운샘플링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과정을 거쳐야 </a:t>
            </a:r>
            <a:r>
              <a:rPr kumimoji="0" lang="ko-KR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함</a:t>
            </a:r>
            <a:endParaRPr lang="en-US" altLang="ko-KR" sz="2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독성과 같은 사전학습 데이터 문제를 해결하는 것은 여전히 열려 있는 연구 문제</a:t>
            </a:r>
            <a:endParaRPr kumimoji="0" lang="en-US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대형 언어 모델에서 생성할 단어를 선택하는 작업은 일반적으로 샘플링 알고리즘을 사용하여 수행</a:t>
            </a:r>
            <a:endParaRPr kumimoji="0" lang="en-US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Perplexity는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언어 모델을 평가하는 데 사용되지만,</a:t>
            </a:r>
            <a:endParaRPr kumimoji="0" lang="en-US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200" b="1" dirty="0">
                <a:latin typeface="Arial" panose="020B0604020202020204" pitchFamily="34" charset="0"/>
              </a:rPr>
              <a:t>	</a:t>
            </a:r>
            <a:r>
              <a:rPr kumimoji="0" lang="ko-KR" altLang="ko-KR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다운스트림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작업의 정확도, 공정성, 에너지 사용량과 같은 기타 요소를 측정하는 평가도 중요</a:t>
            </a:r>
            <a:endParaRPr kumimoji="0" lang="en-US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대형 언어 모델을 더욱 효율적으로 만드는 다양한 계산 기법들이 존재. 예를 들어, KV 캐시와 </a:t>
            </a:r>
            <a:r>
              <a:rPr kumimoji="0" lang="en-US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PEFT</a:t>
            </a:r>
            <a:r>
              <a:rPr lang="en-US" altLang="ko-KR" sz="2200" b="1" dirty="0">
                <a:latin typeface="Arial" panose="020B0604020202020204" pitchFamily="34" charset="0"/>
              </a:rPr>
              <a:t> </a:t>
            </a:r>
            <a:r>
              <a:rPr lang="ko-KR" altLang="en-US" sz="2200" b="1" dirty="0">
                <a:latin typeface="Arial" panose="020B0604020202020204" pitchFamily="34" charset="0"/>
              </a:rPr>
              <a:t>등</a:t>
            </a:r>
            <a:endParaRPr lang="en-US" altLang="ko-KR" sz="2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이러한 모델이 많은 작업에 사용될 수 있다는 점에서, 환각(</a:t>
            </a:r>
            <a:r>
              <a:rPr kumimoji="0" lang="ko-KR" altLang="ko-KR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hallucination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편향(</a:t>
            </a:r>
            <a:r>
              <a:rPr kumimoji="0" lang="ko-KR" altLang="ko-KR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고정관념(</a:t>
            </a:r>
            <a:r>
              <a:rPr kumimoji="0" lang="ko-KR" altLang="ko-KR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stereotype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잘못된 정보(</a:t>
            </a:r>
            <a:r>
              <a:rPr kumimoji="0" lang="ko-KR" altLang="ko-KR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misinformation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프라이버시 및 저작권 침해와 같은 해악을 발생시킬 가능성</a:t>
            </a:r>
            <a:r>
              <a:rPr kumimoji="0" lang="en-US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존재</a:t>
            </a:r>
            <a:endParaRPr kumimoji="0" lang="ko-KR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8DC5D-381E-25F5-AD78-453774B3B5FD}"/>
              </a:ext>
            </a:extLst>
          </p:cNvPr>
          <p:cNvSpPr txBox="1"/>
          <p:nvPr/>
        </p:nvSpPr>
        <p:spPr>
          <a:xfrm>
            <a:off x="1309036" y="1790700"/>
            <a:ext cx="19811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Summary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38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248775"/>
            <a:ext cx="18288000" cy="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0" y="1038225"/>
            <a:ext cx="18288000" cy="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AutoShape 4"/>
          <p:cNvSpPr/>
          <p:nvPr/>
        </p:nvSpPr>
        <p:spPr>
          <a:xfrm>
            <a:off x="87815" y="1038225"/>
            <a:ext cx="18288000" cy="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5" name="Group 5"/>
          <p:cNvGrpSpPr/>
          <p:nvPr/>
        </p:nvGrpSpPr>
        <p:grpSpPr>
          <a:xfrm>
            <a:off x="8449758" y="435826"/>
            <a:ext cx="143109" cy="14310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761102" y="435826"/>
            <a:ext cx="143109" cy="14310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072445" y="435826"/>
            <a:ext cx="143109" cy="14310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383789" y="435826"/>
            <a:ext cx="143109" cy="14310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695132" y="435826"/>
            <a:ext cx="143109" cy="14310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831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FA4B0ED-A2B4-39F4-4C7C-0B5121AD5769}"/>
              </a:ext>
            </a:extLst>
          </p:cNvPr>
          <p:cNvSpPr txBox="1"/>
          <p:nvPr/>
        </p:nvSpPr>
        <p:spPr>
          <a:xfrm>
            <a:off x="6831089" y="4610100"/>
            <a:ext cx="510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/>
              <a:t>수고하셨습니다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A6D448-C4E0-8F29-EBEC-716FBE391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387EA86-49E6-9478-E917-B88BCE4D098E}"/>
              </a:ext>
            </a:extLst>
          </p:cNvPr>
          <p:cNvSpPr/>
          <p:nvPr/>
        </p:nvSpPr>
        <p:spPr>
          <a:xfrm>
            <a:off x="1038225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E146-027E-57B9-B94F-89819A3236D6}"/>
              </a:ext>
            </a:extLst>
          </p:cNvPr>
          <p:cNvSpPr txBox="1"/>
          <p:nvPr/>
        </p:nvSpPr>
        <p:spPr>
          <a:xfrm>
            <a:off x="2743200" y="4281726"/>
            <a:ext cx="128016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b="1" dirty="0"/>
              <a:t>10.1 Large Language Models with Transformers</a:t>
            </a:r>
          </a:p>
        </p:txBody>
      </p:sp>
    </p:spTree>
    <p:extLst>
      <p:ext uri="{BB962C8B-B14F-4D97-AF65-F5344CB8AC3E}">
        <p14:creationId xmlns:p14="http://schemas.microsoft.com/office/powerpoint/2010/main" val="250633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DD4A5E-67C0-305B-9474-E4DAC2D57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13DCD689-E442-11E9-D80B-CC1B5061E586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2E756-B4B7-CBD7-2C42-783F8F556CA2}"/>
              </a:ext>
            </a:extLst>
          </p:cNvPr>
          <p:cNvSpPr txBox="1"/>
          <p:nvPr/>
        </p:nvSpPr>
        <p:spPr>
          <a:xfrm>
            <a:off x="457200" y="342900"/>
            <a:ext cx="4800599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10.1 Large Language Models with Transformers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0FB34-292D-061B-2D3C-9F78BFF444B4}"/>
              </a:ext>
            </a:extLst>
          </p:cNvPr>
          <p:cNvSpPr txBox="1"/>
          <p:nvPr/>
        </p:nvSpPr>
        <p:spPr>
          <a:xfrm>
            <a:off x="533400" y="4701064"/>
            <a:ext cx="164592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b="1" dirty="0">
                <a:latin typeface="+mn-ea"/>
              </a:rPr>
              <a:t> </a:t>
            </a:r>
            <a:r>
              <a:rPr lang="en-US" altLang="ko-KR" sz="3000" b="1" dirty="0">
                <a:latin typeface="+mn-ea"/>
              </a:rPr>
              <a:t>10.</a:t>
            </a:r>
            <a:r>
              <a:rPr lang="ko-KR" altLang="en-US" sz="3000" b="1" dirty="0">
                <a:latin typeface="+mn-ea"/>
              </a:rPr>
              <a:t> 트랜스포머 기반 대형 언어 모델(LLM)의 나머지 측면인 </a:t>
            </a:r>
            <a:r>
              <a:rPr lang="ko-KR" altLang="en-US" sz="3000" b="1" dirty="0" err="1">
                <a:latin typeface="+mn-ea"/>
              </a:rPr>
              <a:t>sampling과</a:t>
            </a: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training에</a:t>
            </a:r>
            <a:r>
              <a:rPr lang="ko-KR" altLang="en-US" sz="3000" b="1" dirty="0">
                <a:latin typeface="+mn-ea"/>
              </a:rPr>
              <a:t> 대해 다룸</a:t>
            </a:r>
            <a:endParaRPr lang="en-US" altLang="ko-KR" sz="30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486E7B-44CB-A5E2-2166-1CB631B04D20}"/>
              </a:ext>
            </a:extLst>
          </p:cNvPr>
          <p:cNvSpPr txBox="1"/>
          <p:nvPr/>
        </p:nvSpPr>
        <p:spPr>
          <a:xfrm>
            <a:off x="761999" y="3543300"/>
            <a:ext cx="136397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9. transformer block, multi-head attention </a:t>
            </a:r>
            <a:r>
              <a:rPr lang="ko-KR" altLang="en-US" sz="3000" b="1" dirty="0">
                <a:latin typeface="+mn-ea"/>
              </a:rPr>
              <a:t>등 트랜스포머 구조의 구조 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5C20E0-8073-3AFA-0BB2-1DEE3F1E6E8B}"/>
              </a:ext>
            </a:extLst>
          </p:cNvPr>
          <p:cNvSpPr txBox="1"/>
          <p:nvPr/>
        </p:nvSpPr>
        <p:spPr>
          <a:xfrm>
            <a:off x="761999" y="5835968"/>
            <a:ext cx="154100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b="1" dirty="0">
                <a:latin typeface="+mn-ea"/>
              </a:rPr>
              <a:t>이를 설명하기 전에,</a:t>
            </a:r>
            <a:endParaRPr lang="en-US" altLang="ko-KR" sz="3000" b="1" dirty="0">
              <a:latin typeface="+mn-ea"/>
            </a:endParaRPr>
          </a:p>
          <a:p>
            <a:r>
              <a:rPr lang="ko-KR" altLang="en-US" sz="3000" b="1" dirty="0">
                <a:latin typeface="+mn-ea"/>
              </a:rPr>
              <a:t> 왜 그리고 어떻게 트랜스포머 기반 대형 언어 모델을 NLP 작업에 적용할 수 있는지 논의</a:t>
            </a:r>
          </a:p>
        </p:txBody>
      </p:sp>
    </p:spTree>
    <p:extLst>
      <p:ext uri="{BB962C8B-B14F-4D97-AF65-F5344CB8AC3E}">
        <p14:creationId xmlns:p14="http://schemas.microsoft.com/office/powerpoint/2010/main" val="294274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F2912C-6202-0BFB-CFA9-C96633F56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A698FB52-2991-94F6-5675-A64BFEB3EE41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5386B-AF0F-CCDC-6C2E-9105A2E86E0C}"/>
              </a:ext>
            </a:extLst>
          </p:cNvPr>
          <p:cNvSpPr txBox="1"/>
          <p:nvPr/>
        </p:nvSpPr>
        <p:spPr>
          <a:xfrm>
            <a:off x="457200" y="342900"/>
            <a:ext cx="4800599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10.1 Large Language Models with Transformers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CC390-3D62-265C-6E60-86E187CA2862}"/>
              </a:ext>
            </a:extLst>
          </p:cNvPr>
          <p:cNvSpPr txBox="1"/>
          <p:nvPr/>
        </p:nvSpPr>
        <p:spPr>
          <a:xfrm>
            <a:off x="3581400" y="7048500"/>
            <a:ext cx="11811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/>
              <a:t>언어 모델은 텍스트 접두사를 받고 가능한 후속 텍스트를 생성하도록 </a:t>
            </a:r>
            <a:r>
              <a:rPr lang="ko-KR" altLang="en-US" sz="2500" dirty="0" err="1"/>
              <a:t>요청받음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트랜스포머 기반 대형 언어 모델이 매우 강력한 이유 </a:t>
            </a:r>
            <a:r>
              <a:rPr lang="en-US" altLang="ko-KR" sz="2500" dirty="0"/>
              <a:t>: </a:t>
            </a:r>
            <a:endParaRPr lang="ko-KR" altLang="en-US" sz="2500" dirty="0"/>
          </a:p>
          <a:p>
            <a:endParaRPr lang="en-US" altLang="ko-KR" sz="2500" dirty="0"/>
          </a:p>
          <a:p>
            <a:r>
              <a:rPr lang="ko-KR" altLang="en-US" sz="2500" dirty="0"/>
              <a:t>텍스트 생성 과정이 진행됨에 따라,</a:t>
            </a:r>
            <a:r>
              <a:rPr lang="en-US" altLang="ko-KR" sz="2500" dirty="0"/>
              <a:t> </a:t>
            </a:r>
            <a:r>
              <a:rPr lang="ko-KR" altLang="en-US" sz="2500" dirty="0"/>
              <a:t>모델은</a:t>
            </a:r>
            <a:r>
              <a:rPr lang="en-US" altLang="ko-KR" sz="2500" dirty="0"/>
              <a:t> </a:t>
            </a:r>
            <a:r>
              <a:rPr lang="ko-KR" altLang="en-US" sz="2500" dirty="0"/>
              <a:t>(대형 컨텍스트 윈도우에 맞는 한)</a:t>
            </a:r>
            <a:endParaRPr lang="en-US" altLang="ko-KR" sz="2500" dirty="0"/>
          </a:p>
          <a:p>
            <a:r>
              <a:rPr lang="ko-KR" altLang="en-US" sz="2500" dirty="0"/>
              <a:t>초기 </a:t>
            </a:r>
            <a:r>
              <a:rPr lang="ko-KR" altLang="en-US" sz="2500" dirty="0" err="1"/>
              <a:t>문맥뿐만</a:t>
            </a:r>
            <a:r>
              <a:rPr lang="ko-KR" altLang="en-US" sz="2500" dirty="0"/>
              <a:t> 아니라 이후에 생성된 출력 전체를 직접 참조할 수 있음</a:t>
            </a:r>
            <a:endParaRPr lang="en-US" altLang="ko-KR" sz="2500" dirty="0"/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C89855-3C71-6532-BC04-693A1A9B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33500"/>
            <a:ext cx="9143997" cy="53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3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1B8206-451A-4BE8-A743-5CB8ABB80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099D26AE-0926-8BA7-AE44-873017973BC9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47B1F2-D5BC-BDC8-0DEA-CA540D8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958" y="4686300"/>
            <a:ext cx="8825242" cy="10310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DB8EA1-5EAE-86AB-6CB7-8A604846B158}"/>
              </a:ext>
            </a:extLst>
          </p:cNvPr>
          <p:cNvSpPr txBox="1"/>
          <p:nvPr/>
        </p:nvSpPr>
        <p:spPr>
          <a:xfrm>
            <a:off x="457200" y="342900"/>
            <a:ext cx="4800599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10.1 Large Language Models with Transformers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8A76C-5C3F-CEBB-28BA-80A6DB5C5608}"/>
              </a:ext>
            </a:extLst>
          </p:cNvPr>
          <p:cNvSpPr txBox="1"/>
          <p:nvPr/>
        </p:nvSpPr>
        <p:spPr>
          <a:xfrm>
            <a:off x="5957558" y="6896100"/>
            <a:ext cx="56388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/>
              <a:t>조건부 확률을 비교하여 높은 쪽을 선택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631599-35E9-F97C-3A35-3914A7616C5B}"/>
              </a:ext>
            </a:extLst>
          </p:cNvPr>
          <p:cNvSpPr txBox="1"/>
          <p:nvPr/>
        </p:nvSpPr>
        <p:spPr>
          <a:xfrm>
            <a:off x="5275735" y="2781300"/>
            <a:ext cx="730724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/>
              <a:t>예를 들어</a:t>
            </a:r>
            <a:r>
              <a:rPr lang="en-US" altLang="ko-KR" sz="2500" dirty="0"/>
              <a:t>, </a:t>
            </a:r>
            <a:r>
              <a:rPr lang="ko-KR" altLang="en-US" sz="2500" dirty="0"/>
              <a:t>우리는 감정 분석</a:t>
            </a:r>
            <a:r>
              <a:rPr lang="en-US" altLang="ko-KR" sz="2500" dirty="0"/>
              <a:t>(sentiment analysis)</a:t>
            </a:r>
            <a:r>
              <a:rPr lang="ko-KR" altLang="en-US" sz="2500" dirty="0"/>
              <a:t>을</a:t>
            </a:r>
            <a:endParaRPr lang="en-US" altLang="ko-KR" sz="2500" dirty="0"/>
          </a:p>
          <a:p>
            <a:r>
              <a:rPr lang="ko-KR" altLang="en-US" sz="2500" dirty="0"/>
              <a:t>다음과 같이 언어 모델링으로 변환할 수 있습니다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29184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A063A6-CFDD-C4F7-1AF4-BEF94C2E0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E4E06FB0-993D-33C9-B458-ED77A09F4E86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82D28-54C9-346D-7516-B881180712F4}"/>
              </a:ext>
            </a:extLst>
          </p:cNvPr>
          <p:cNvSpPr txBox="1"/>
          <p:nvPr/>
        </p:nvSpPr>
        <p:spPr>
          <a:xfrm>
            <a:off x="457200" y="342900"/>
            <a:ext cx="4800599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10.1 Large Language Models with Transformers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169EB2-015A-610E-B23F-82038DA5C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081" y="3771900"/>
            <a:ext cx="9450119" cy="76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69388-98AF-8692-AAC3-D272146C8F96}"/>
              </a:ext>
            </a:extLst>
          </p:cNvPr>
          <p:cNvSpPr txBox="1"/>
          <p:nvPr/>
        </p:nvSpPr>
        <p:spPr>
          <a:xfrm>
            <a:off x="4571669" y="5377803"/>
            <a:ext cx="82289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/>
              <a:t>이제 </a:t>
            </a:r>
            <a:r>
              <a:rPr lang="en-US" altLang="ko-KR" sz="2500" dirty="0"/>
              <a:t>"Darwin"</a:t>
            </a:r>
            <a:r>
              <a:rPr lang="ko-KR" altLang="en-US" sz="2500" dirty="0"/>
              <a:t>이 가장 높은 확률을 가진 토큰임을 확인하고</a:t>
            </a:r>
            <a:endParaRPr lang="en-US" altLang="ko-KR" sz="2500" dirty="0"/>
          </a:p>
          <a:p>
            <a:r>
              <a:rPr lang="ko-KR" altLang="en-US" sz="2500" dirty="0"/>
              <a:t>이를 선택할 수 있습니다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66513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A8C86E-AF1F-9A79-ACF1-040ED6541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DEEC9887-B306-6F9C-C474-127BFD11BFA7}"/>
              </a:ext>
            </a:extLst>
          </p:cNvPr>
          <p:cNvSpPr/>
          <p:nvPr/>
        </p:nvSpPr>
        <p:spPr>
          <a:xfrm>
            <a:off x="17231730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275CBF-A43D-7270-FFB9-B865B1FD4361}"/>
              </a:ext>
            </a:extLst>
          </p:cNvPr>
          <p:cNvSpPr txBox="1"/>
          <p:nvPr/>
        </p:nvSpPr>
        <p:spPr>
          <a:xfrm>
            <a:off x="457200" y="342900"/>
            <a:ext cx="4800599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10.1 Large Language Models with Transformers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F2C52F-DF31-5382-C9E4-356EF1F5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308" y="1943100"/>
            <a:ext cx="9935292" cy="54100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00787A-E616-A2DB-3D86-7CF5640C6347}"/>
              </a:ext>
            </a:extLst>
          </p:cNvPr>
          <p:cNvSpPr txBox="1"/>
          <p:nvPr/>
        </p:nvSpPr>
        <p:spPr>
          <a:xfrm>
            <a:off x="4771308" y="8079003"/>
            <a:ext cx="869161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 err="1"/>
              <a:t>tl;dr</a:t>
            </a:r>
            <a:r>
              <a:rPr lang="ko-KR" altLang="en-US" sz="2500" dirty="0"/>
              <a:t> </a:t>
            </a:r>
            <a:r>
              <a:rPr lang="en-US" altLang="ko-KR" sz="2500" dirty="0"/>
              <a:t>: </a:t>
            </a:r>
            <a:r>
              <a:rPr lang="ko-KR" altLang="en-US" sz="2500" dirty="0"/>
              <a:t>"</a:t>
            </a:r>
            <a:r>
              <a:rPr lang="ko-KR" altLang="en-US" sz="2500" dirty="0" err="1"/>
              <a:t>too</a:t>
            </a:r>
            <a:r>
              <a:rPr lang="ko-KR" altLang="en-US" sz="2500" dirty="0"/>
              <a:t> </a:t>
            </a:r>
            <a:r>
              <a:rPr lang="ko-KR" altLang="en-US" sz="2500" dirty="0" err="1"/>
              <a:t>long</a:t>
            </a:r>
            <a:r>
              <a:rPr lang="ko-KR" altLang="en-US" sz="2500" dirty="0"/>
              <a:t>; </a:t>
            </a:r>
            <a:r>
              <a:rPr lang="ko-KR" altLang="en-US" sz="2500" dirty="0" err="1"/>
              <a:t>didn’t</a:t>
            </a:r>
            <a:r>
              <a:rPr lang="ko-KR" altLang="en-US" sz="2500" dirty="0"/>
              <a:t> </a:t>
            </a:r>
            <a:r>
              <a:rPr lang="ko-KR" altLang="en-US" sz="2500" dirty="0" err="1"/>
              <a:t>read</a:t>
            </a:r>
            <a:r>
              <a:rPr lang="ko-KR" altLang="en-US" sz="2500" dirty="0"/>
              <a:t>" (너무 길어서 읽지 않았다)의 약자</a:t>
            </a:r>
          </a:p>
        </p:txBody>
      </p:sp>
    </p:spTree>
    <p:extLst>
      <p:ext uri="{BB962C8B-B14F-4D97-AF65-F5344CB8AC3E}">
        <p14:creationId xmlns:p14="http://schemas.microsoft.com/office/powerpoint/2010/main" val="179848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1212</Words>
  <Application>Microsoft Office PowerPoint</Application>
  <PresentationFormat>사용자 지정</PresentationFormat>
  <Paragraphs>188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Calibri</vt:lpstr>
      <vt:lpstr>Arial</vt:lpstr>
      <vt:lpstr>Abril Fatface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페일 블루 매거진 스타일의 인테리어 디자이너 포트폴리오 프레젠테이션</dc:title>
  <dc:creator>선우임</dc:creator>
  <cp:lastModifiedBy>임 선우</cp:lastModifiedBy>
  <cp:revision>4</cp:revision>
  <dcterms:created xsi:type="dcterms:W3CDTF">2006-08-16T00:00:00Z</dcterms:created>
  <dcterms:modified xsi:type="dcterms:W3CDTF">2024-11-28T21:03:40Z</dcterms:modified>
  <dc:identifier>DAGL3OzP4X4</dc:identifier>
</cp:coreProperties>
</file>