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318" r:id="rId4"/>
    <p:sldId id="295" r:id="rId5"/>
    <p:sldId id="309" r:id="rId6"/>
    <p:sldId id="333" r:id="rId7"/>
    <p:sldId id="308" r:id="rId8"/>
    <p:sldId id="311" r:id="rId9"/>
    <p:sldId id="332" r:id="rId10"/>
    <p:sldId id="297" r:id="rId11"/>
    <p:sldId id="319" r:id="rId12"/>
    <p:sldId id="301" r:id="rId13"/>
    <p:sldId id="303" r:id="rId14"/>
    <p:sldId id="305" r:id="rId15"/>
    <p:sldId id="313" r:id="rId16"/>
    <p:sldId id="315" r:id="rId17"/>
    <p:sldId id="320" r:id="rId18"/>
    <p:sldId id="317" r:id="rId19"/>
    <p:sldId id="322" r:id="rId20"/>
    <p:sldId id="324" r:id="rId21"/>
    <p:sldId id="326" r:id="rId22"/>
    <p:sldId id="334" r:id="rId23"/>
    <p:sldId id="335" r:id="rId24"/>
    <p:sldId id="331" r:id="rId25"/>
    <p:sldId id="345" r:id="rId26"/>
    <p:sldId id="339" r:id="rId27"/>
    <p:sldId id="340" r:id="rId28"/>
    <p:sldId id="344" r:id="rId29"/>
    <p:sldId id="349" r:id="rId30"/>
    <p:sldId id="346" r:id="rId31"/>
    <p:sldId id="350" r:id="rId32"/>
    <p:sldId id="352" r:id="rId33"/>
    <p:sldId id="353" r:id="rId34"/>
    <p:sldId id="355" r:id="rId35"/>
    <p:sldId id="357" r:id="rId36"/>
    <p:sldId id="359" r:id="rId37"/>
  </p:sldIdLst>
  <p:sldSz cx="18288000" cy="10287000"/>
  <p:notesSz cx="6858000" cy="9144000"/>
  <p:embeddedFontLst>
    <p:embeddedFont>
      <p:font typeface="Cambria Math" panose="02040503050406030204" pitchFamily="18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6" autoAdjust="0"/>
    <p:restoredTop sz="94622" autoAdjust="0"/>
  </p:normalViewPr>
  <p:slideViewPr>
    <p:cSldViewPr>
      <p:cViewPr varScale="1">
        <p:scale>
          <a:sx n="70" d="100"/>
          <a:sy n="70" d="100"/>
        </p:scale>
        <p:origin x="3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5F428-0146-2BB4-6327-1AEFB9EDBC72}"/>
              </a:ext>
            </a:extLst>
          </p:cNvPr>
          <p:cNvSpPr txBox="1"/>
          <p:nvPr/>
        </p:nvSpPr>
        <p:spPr>
          <a:xfrm>
            <a:off x="6705600" y="4215449"/>
            <a:ext cx="502919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/>
              <a:t>RNNs and LSTMs</a:t>
            </a:r>
            <a:endParaRPr lang="ko-KR" altLang="en-US" sz="5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C51D2-C445-AEE7-51F6-E0A03F35D532}"/>
              </a:ext>
            </a:extLst>
          </p:cNvPr>
          <p:cNvSpPr txBox="1"/>
          <p:nvPr/>
        </p:nvSpPr>
        <p:spPr>
          <a:xfrm>
            <a:off x="16230600" y="9105900"/>
            <a:ext cx="114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임선우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82EBBC-A6D7-32A3-A0C8-43DF902EC416}"/>
              </a:ext>
            </a:extLst>
          </p:cNvPr>
          <p:cNvSpPr txBox="1"/>
          <p:nvPr/>
        </p:nvSpPr>
        <p:spPr>
          <a:xfrm>
            <a:off x="838200" y="647700"/>
            <a:ext cx="41909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8.1 Recurrent Neural Networks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033EBD-50F6-B7AC-CD64-6EFCD156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239" y="2895600"/>
            <a:ext cx="8408729" cy="4191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B31FF7-D22F-2608-1348-6BCA55221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439" y="3086100"/>
            <a:ext cx="2895761" cy="106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BE6174-7AF8-8077-69B7-1702D8B30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8015" y="5448300"/>
            <a:ext cx="1600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6BBA65-3876-BCCE-F67F-817B87805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6989CB6-4921-99CA-AEFB-4D25B9154F09}"/>
              </a:ext>
            </a:extLst>
          </p:cNvPr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18DAD-71BD-F971-A59D-044C6F68FF45}"/>
              </a:ext>
            </a:extLst>
          </p:cNvPr>
          <p:cNvSpPr txBox="1"/>
          <p:nvPr/>
        </p:nvSpPr>
        <p:spPr>
          <a:xfrm>
            <a:off x="4457701" y="4305300"/>
            <a:ext cx="9372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/>
              <a:t>8.2 </a:t>
            </a:r>
            <a:r>
              <a:rPr lang="en-US" altLang="ko-KR" sz="6000" dirty="0"/>
              <a:t>RNNs as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34087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86263-F632-0B80-B94B-94FAA43E9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302F3-C409-F2E1-5B4E-662E299CD901}"/>
              </a:ext>
            </a:extLst>
          </p:cNvPr>
          <p:cNvSpPr txBox="1"/>
          <p:nvPr/>
        </p:nvSpPr>
        <p:spPr>
          <a:xfrm>
            <a:off x="838200" y="647700"/>
            <a:ext cx="419099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8.2 RNNs as Language Models</a:t>
            </a:r>
          </a:p>
          <a:p>
            <a:endParaRPr lang="en-US" altLang="ko-KR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80B8E-1B71-E3F0-6452-DB1567EEF191}"/>
              </a:ext>
            </a:extLst>
          </p:cNvPr>
          <p:cNvSpPr txBox="1"/>
          <p:nvPr/>
        </p:nvSpPr>
        <p:spPr>
          <a:xfrm>
            <a:off x="5334000" y="2553271"/>
            <a:ext cx="708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RNN</a:t>
            </a:r>
            <a:r>
              <a:rPr lang="ko-KR" altLang="en-US" sz="3000" dirty="0"/>
              <a:t>을 언어 모델링 작업에 적용하는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42451F-F62E-8D6B-A090-493119E40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101" y="3848100"/>
            <a:ext cx="4267200" cy="815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79DC36-F95C-5B49-2539-F7409C39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27" y="5097516"/>
            <a:ext cx="4485653" cy="12651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F1EA64-686F-8AEA-7FD5-68E118B91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2" y="6631278"/>
            <a:ext cx="2425555" cy="148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3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7D1E4-E29E-0BD7-DD34-E881BFB9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0B39C5-CFC7-D131-F65E-C8510131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086100"/>
            <a:ext cx="6916115" cy="3620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FFC0D-9423-05C2-4BAA-922D79DD0C85}"/>
              </a:ext>
            </a:extLst>
          </p:cNvPr>
          <p:cNvSpPr txBox="1"/>
          <p:nvPr/>
        </p:nvSpPr>
        <p:spPr>
          <a:xfrm>
            <a:off x="838200" y="647700"/>
            <a:ext cx="419099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8.2 RNNs as Language Models</a:t>
            </a:r>
          </a:p>
          <a:p>
            <a:endParaRPr lang="en-US" altLang="ko-KR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BD43F-4752-6EDF-EA05-7654FCF8C510}"/>
              </a:ext>
            </a:extLst>
          </p:cNvPr>
          <p:cNvSpPr txBox="1"/>
          <p:nvPr/>
        </p:nvSpPr>
        <p:spPr>
          <a:xfrm>
            <a:off x="4724400" y="7048500"/>
            <a:ext cx="297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Feedforward Language Model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2F57E-FCDE-9589-7B33-522E559DEF8F}"/>
              </a:ext>
            </a:extLst>
          </p:cNvPr>
          <p:cNvSpPr txBox="1"/>
          <p:nvPr/>
        </p:nvSpPr>
        <p:spPr>
          <a:xfrm>
            <a:off x="8915400" y="7048500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RNNs as Language Models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09F7C3-E2B6-6A79-2F7A-AC73F57E4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00" y="4533900"/>
            <a:ext cx="3353268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9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D513D-32B4-8C26-BC0A-BD957BBBB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E3607-56CC-1D65-D6A7-0EC28D06D254}"/>
              </a:ext>
            </a:extLst>
          </p:cNvPr>
          <p:cNvSpPr txBox="1"/>
          <p:nvPr/>
        </p:nvSpPr>
        <p:spPr>
          <a:xfrm>
            <a:off x="838200" y="647700"/>
            <a:ext cx="419099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8.2 RNNs as Language Models</a:t>
            </a:r>
          </a:p>
          <a:p>
            <a:endParaRPr lang="en-US" altLang="ko-KR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BD85E1-AC62-EA03-13BB-B137A9BC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828777"/>
            <a:ext cx="10061745" cy="46294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5C6E5B-88BB-D542-1D50-000A7626D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7734300"/>
            <a:ext cx="2991267" cy="409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E5C02F-D8B9-A479-A0AD-45BD2F9B7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171647"/>
            <a:ext cx="4105848" cy="3810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EECAFD-0E77-ED17-F483-C6F4E246C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664" y="1433449"/>
            <a:ext cx="210531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2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DE9BA-EB54-6470-6B92-51079033E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3E858-C3C1-1DE8-69C4-B19706398C35}"/>
              </a:ext>
            </a:extLst>
          </p:cNvPr>
          <p:cNvSpPr txBox="1"/>
          <p:nvPr/>
        </p:nvSpPr>
        <p:spPr>
          <a:xfrm>
            <a:off x="838200" y="647700"/>
            <a:ext cx="419099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8.2 RNNs as Language Models</a:t>
            </a:r>
          </a:p>
          <a:p>
            <a:endParaRPr lang="en-US" altLang="ko-KR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03504A-9FA1-86AF-CA6F-E2108863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28" y="2578801"/>
            <a:ext cx="4532743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3ED916-B2F6-4410-4D29-D8D3BB85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610100"/>
            <a:ext cx="3893126" cy="76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D97918-5CCF-2D9C-CFD7-72B750EB4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7263709"/>
            <a:ext cx="5102535" cy="4599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A448D3-DD77-8706-7C10-8DE39BFF7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8790" y="7284965"/>
            <a:ext cx="4505941" cy="4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5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6857D-04A0-DF77-12F2-1F9415B83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1C6BC1-0AFE-3FB3-E371-888417357072}"/>
              </a:ext>
            </a:extLst>
          </p:cNvPr>
          <p:cNvSpPr txBox="1"/>
          <p:nvPr/>
        </p:nvSpPr>
        <p:spPr>
          <a:xfrm>
            <a:off x="838200" y="647700"/>
            <a:ext cx="419099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/>
              <a:t>8.2 RNNs as Language Models</a:t>
            </a:r>
          </a:p>
          <a:p>
            <a:endParaRPr lang="en-US" altLang="ko-KR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6F3176-1F5F-18CC-2F87-60EB700F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95700"/>
            <a:ext cx="5373148" cy="2133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979B24-47AD-C38F-3AAF-6E36CAD20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6643710"/>
            <a:ext cx="3519059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92F44F-23C5-7BCC-3999-36D26EBEB2B7}"/>
              </a:ext>
            </a:extLst>
          </p:cNvPr>
          <p:cNvSpPr txBox="1"/>
          <p:nvPr/>
        </p:nvSpPr>
        <p:spPr>
          <a:xfrm>
            <a:off x="6629400" y="2375599"/>
            <a:ext cx="2514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Weight Tying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3E9C10-E995-6EBE-02A1-9CBEAFA17D47}"/>
                  </a:ext>
                </a:extLst>
              </p:cNvPr>
              <p:cNvSpPr txBox="1"/>
              <p:nvPr/>
            </p:nvSpPr>
            <p:spPr>
              <a:xfrm>
                <a:off x="10744200" y="6643710"/>
                <a:ext cx="16002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dirty="0"/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3E9C10-E995-6EBE-02A1-9CBEAFA1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200" y="6643710"/>
                <a:ext cx="1600200" cy="553998"/>
              </a:xfrm>
              <a:prstGeom prst="rect">
                <a:avLst/>
              </a:prstGeom>
              <a:blipFill>
                <a:blip r:embed="rId4"/>
                <a:stretch>
                  <a:fillRect l="-9160" t="-13187" b="-34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36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4A5288-F0D6-AAE9-A0D2-509F8BC1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8AF3067-2057-4C77-370E-9F94FE3BC154}"/>
              </a:ext>
            </a:extLst>
          </p:cNvPr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B3423-C4CE-A9B1-330F-A913BA36D86C}"/>
              </a:ext>
            </a:extLst>
          </p:cNvPr>
          <p:cNvSpPr txBox="1"/>
          <p:nvPr/>
        </p:nvSpPr>
        <p:spPr>
          <a:xfrm>
            <a:off x="4591051" y="4305300"/>
            <a:ext cx="9105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/>
              <a:t>8.3 </a:t>
            </a:r>
            <a:r>
              <a:rPr lang="en-US" altLang="ko-KR" sz="6000" dirty="0"/>
              <a:t>RNNs for other NLP tasks</a:t>
            </a:r>
          </a:p>
        </p:txBody>
      </p:sp>
    </p:spTree>
    <p:extLst>
      <p:ext uri="{BB962C8B-B14F-4D97-AF65-F5344CB8AC3E}">
        <p14:creationId xmlns:p14="http://schemas.microsoft.com/office/powerpoint/2010/main" val="105815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A2641-6486-E650-084F-7A887F050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6B1F20-E328-C48B-6F3F-464726EAD8BB}"/>
              </a:ext>
            </a:extLst>
          </p:cNvPr>
          <p:cNvSpPr txBox="1"/>
          <p:nvPr/>
        </p:nvSpPr>
        <p:spPr>
          <a:xfrm>
            <a:off x="838200" y="647700"/>
            <a:ext cx="41909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8.3 RNNs for other NLP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F6F07-FAD0-F272-F4AD-79ACCA0F71C7}"/>
              </a:ext>
            </a:extLst>
          </p:cNvPr>
          <p:cNvSpPr txBox="1"/>
          <p:nvPr/>
        </p:nvSpPr>
        <p:spPr>
          <a:xfrm>
            <a:off x="5372100" y="2670364"/>
            <a:ext cx="75438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/>
              <a:t>이를 </a:t>
            </a:r>
            <a:r>
              <a:rPr lang="en-US" altLang="ko-KR" sz="3000" dirty="0"/>
              <a:t>NLP </a:t>
            </a:r>
            <a:r>
              <a:rPr lang="ko-KR" altLang="en-US" sz="3000" dirty="0"/>
              <a:t>작업들에 어떻게 적용할 수 있을까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982F9-C64F-DBFE-E5DD-F071D14D8B49}"/>
              </a:ext>
            </a:extLst>
          </p:cNvPr>
          <p:cNvSpPr txBox="1"/>
          <p:nvPr/>
        </p:nvSpPr>
        <p:spPr>
          <a:xfrm>
            <a:off x="5370496" y="4499164"/>
            <a:ext cx="62484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/>
              <a:t>시퀀스 레이블링</a:t>
            </a:r>
            <a:r>
              <a:rPr lang="en-US" altLang="ko-KR" sz="2500" dirty="0"/>
              <a:t>(Sequence Labeling)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/>
              <a:t>시퀀스 분류</a:t>
            </a:r>
            <a:r>
              <a:rPr lang="en-US" altLang="ko-KR" sz="2500" dirty="0"/>
              <a:t>(Sequence Classification)</a:t>
            </a:r>
          </a:p>
          <a:p>
            <a:endParaRPr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/>
              <a:t>텍스트 생성</a:t>
            </a:r>
            <a:r>
              <a:rPr lang="en-US" altLang="ko-KR" sz="2500" dirty="0"/>
              <a:t>(Text Generation)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2450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0F641-DC2F-63C3-CCAE-ACC0585BA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36D0B-072B-7430-B7AA-C1CB386DAC2E}"/>
              </a:ext>
            </a:extLst>
          </p:cNvPr>
          <p:cNvSpPr txBox="1"/>
          <p:nvPr/>
        </p:nvSpPr>
        <p:spPr>
          <a:xfrm>
            <a:off x="838200" y="647700"/>
            <a:ext cx="41909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8.3 RNNs for other NLP tasks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E16F67-DA4B-2200-E2F4-13966968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39" y="3390900"/>
            <a:ext cx="7388722" cy="381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DEAFEB-49C1-1ECE-0369-D1665E4B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62" y="2476500"/>
            <a:ext cx="246887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7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B0C58D-5923-399B-65E3-136E355A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A3B0AAE-5C47-CE42-BB72-C9F46B43E836}"/>
              </a:ext>
            </a:extLst>
          </p:cNvPr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204A3-ADF6-E3E1-B20D-1E940E8D82DE}"/>
              </a:ext>
            </a:extLst>
          </p:cNvPr>
          <p:cNvSpPr txBox="1"/>
          <p:nvPr/>
        </p:nvSpPr>
        <p:spPr>
          <a:xfrm>
            <a:off x="2895600" y="1790700"/>
            <a:ext cx="7609712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8.1 Recurrent Neural Networks</a:t>
            </a:r>
          </a:p>
          <a:p>
            <a:endParaRPr lang="en-US" altLang="ko-KR" sz="3000" dirty="0"/>
          </a:p>
          <a:p>
            <a:r>
              <a:rPr lang="en-US" altLang="ko-KR" sz="3000" dirty="0"/>
              <a:t>8.2 RNNs as Language Models</a:t>
            </a:r>
          </a:p>
          <a:p>
            <a:endParaRPr lang="en-US" altLang="ko-KR" sz="3000" dirty="0"/>
          </a:p>
          <a:p>
            <a:r>
              <a:rPr lang="en-US" altLang="ko-KR" sz="3000" dirty="0"/>
              <a:t>8.3 RNNs for other NLP tasks</a:t>
            </a:r>
          </a:p>
          <a:p>
            <a:endParaRPr lang="en-US" altLang="ko-KR" sz="3000" dirty="0"/>
          </a:p>
          <a:p>
            <a:r>
              <a:rPr lang="en-US" altLang="ko-KR" sz="3000" dirty="0"/>
              <a:t>8.4 Stacked and Bidirectional RNN architectures</a:t>
            </a:r>
          </a:p>
          <a:p>
            <a:endParaRPr lang="en-US" altLang="ko-KR" sz="3000" dirty="0"/>
          </a:p>
          <a:p>
            <a:r>
              <a:rPr lang="en-US" altLang="ko-KR" sz="3000" dirty="0"/>
              <a:t>8.5 The LSTM</a:t>
            </a:r>
          </a:p>
          <a:p>
            <a:endParaRPr lang="en-US" altLang="ko-KR" sz="3000" dirty="0"/>
          </a:p>
          <a:p>
            <a:r>
              <a:rPr lang="en-US" altLang="ko-KR" sz="3000" dirty="0"/>
              <a:t>8.7 The Encoder-Decoder Model with RNNs</a:t>
            </a:r>
          </a:p>
          <a:p>
            <a:endParaRPr lang="en-US" altLang="ko-KR" sz="3000" dirty="0"/>
          </a:p>
          <a:p>
            <a:r>
              <a:rPr lang="en-US" altLang="ko-KR" sz="3000" dirty="0"/>
              <a:t>8.8 Attention</a:t>
            </a:r>
          </a:p>
        </p:txBody>
      </p:sp>
    </p:spTree>
    <p:extLst>
      <p:ext uri="{BB962C8B-B14F-4D97-AF65-F5344CB8AC3E}">
        <p14:creationId xmlns:p14="http://schemas.microsoft.com/office/powerpoint/2010/main" val="192215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EA9A1-0D8E-8D28-0E7A-B169B74AE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7755E-1A39-DED0-34ED-9DA5D2CC8B4C}"/>
              </a:ext>
            </a:extLst>
          </p:cNvPr>
          <p:cNvSpPr txBox="1"/>
          <p:nvPr/>
        </p:nvSpPr>
        <p:spPr>
          <a:xfrm>
            <a:off x="838200" y="647700"/>
            <a:ext cx="41909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8.3 RNNs for other NLP tasks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D9AF82-0C47-1C70-6C5B-7F4AEF3BF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401" y="3695700"/>
            <a:ext cx="7269197" cy="3276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935CEB-08CE-AB7E-671A-8ABDB4CDD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001" y="2628900"/>
            <a:ext cx="3881431" cy="38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A29A20-C616-3EB5-BF95-02C70BC96F81}"/>
              </a:ext>
            </a:extLst>
          </p:cNvPr>
          <p:cNvSpPr txBox="1"/>
          <p:nvPr/>
        </p:nvSpPr>
        <p:spPr>
          <a:xfrm>
            <a:off x="5585601" y="7886700"/>
            <a:ext cx="759699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감정 분석</a:t>
            </a:r>
            <a:r>
              <a:rPr lang="en-US" altLang="ko-KR" sz="2500" dirty="0"/>
              <a:t>(</a:t>
            </a:r>
            <a:r>
              <a:rPr lang="ko-KR" altLang="en-US" sz="2500" dirty="0"/>
              <a:t>긍정</a:t>
            </a:r>
            <a:r>
              <a:rPr lang="en-US" altLang="ko-KR" sz="2500" dirty="0"/>
              <a:t>/</a:t>
            </a:r>
            <a:r>
              <a:rPr lang="ko-KR" altLang="en-US" sz="2500" dirty="0"/>
              <a:t>부정</a:t>
            </a:r>
            <a:r>
              <a:rPr lang="en-US" altLang="ko-KR" sz="2500" dirty="0"/>
              <a:t>), </a:t>
            </a:r>
            <a:r>
              <a:rPr lang="ko-KR" altLang="en-US" sz="2500" dirty="0"/>
              <a:t>스팸 메일 분류</a:t>
            </a:r>
            <a:r>
              <a:rPr lang="en-US" altLang="ko-KR" sz="2500" dirty="0"/>
              <a:t>(</a:t>
            </a:r>
            <a:r>
              <a:rPr lang="ko-KR" altLang="en-US" sz="2500" dirty="0"/>
              <a:t>스팸</a:t>
            </a:r>
            <a:r>
              <a:rPr lang="en-US" altLang="ko-KR" sz="2500" dirty="0"/>
              <a:t>/</a:t>
            </a:r>
            <a:r>
              <a:rPr lang="ko-KR" altLang="en-US" sz="2500" dirty="0" err="1"/>
              <a:t>비스팸</a:t>
            </a:r>
            <a:r>
              <a:rPr lang="en-US" altLang="ko-KR" sz="2500" dirty="0"/>
              <a:t>), …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22174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95181-F2C0-0CA3-CDF3-671E21D4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9D684-EAEF-51FB-25B6-E1FE27D897D4}"/>
              </a:ext>
            </a:extLst>
          </p:cNvPr>
          <p:cNvSpPr txBox="1"/>
          <p:nvPr/>
        </p:nvSpPr>
        <p:spPr>
          <a:xfrm>
            <a:off x="838200" y="647700"/>
            <a:ext cx="41909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8.3 RNNs for other NLP tasks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A7B0CC-7750-5BDF-0E43-BD4F25BA3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7" y="2628900"/>
            <a:ext cx="5264725" cy="381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E45DC4-2779-4E97-7981-5704B34B9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40" y="3543300"/>
            <a:ext cx="734012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8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789F20-516A-41C1-F4A4-BC7B404C8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95F911D-31AB-57F8-4898-ADE9E8A94014}"/>
              </a:ext>
            </a:extLst>
          </p:cNvPr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9C6AD-997F-FA66-136C-D5134B78D2C0}"/>
              </a:ext>
            </a:extLst>
          </p:cNvPr>
          <p:cNvSpPr txBox="1"/>
          <p:nvPr/>
        </p:nvSpPr>
        <p:spPr>
          <a:xfrm>
            <a:off x="2362201" y="4238068"/>
            <a:ext cx="137921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/>
              <a:t>8.4 Stacked and Bidirectional RNN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157884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41922-8E47-8132-9A18-6BD71264C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15A6C-830B-1C91-A313-AA54E455A608}"/>
              </a:ext>
            </a:extLst>
          </p:cNvPr>
          <p:cNvSpPr txBox="1"/>
          <p:nvPr/>
        </p:nvSpPr>
        <p:spPr>
          <a:xfrm>
            <a:off x="838200" y="647700"/>
            <a:ext cx="63246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8.4 Stacked and Bidirectional RNN architectures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B53676-6756-87F3-6C60-FACFD6B4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831673"/>
            <a:ext cx="12583207" cy="46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09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BCA09-EACF-0EB4-5CE9-5D265F7F6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4A1B5B-CE78-51CC-141F-31A39F277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60" y="4152900"/>
            <a:ext cx="6008241" cy="2991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4EF7A0-C318-A978-B066-80EE6927B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933700"/>
            <a:ext cx="2048161" cy="438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228CF77-3007-BF36-8E6F-4CEE8CBEE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0" y="2876489"/>
            <a:ext cx="2724530" cy="4382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B9FAD5-D1D8-9639-9585-423CE8564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3771899"/>
            <a:ext cx="6625593" cy="35814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3C0105-74CB-FEBE-92F5-F025D676358D}"/>
              </a:ext>
            </a:extLst>
          </p:cNvPr>
          <p:cNvSpPr txBox="1"/>
          <p:nvPr/>
        </p:nvSpPr>
        <p:spPr>
          <a:xfrm>
            <a:off x="838200" y="647700"/>
            <a:ext cx="63246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8.4 Stacked and Bidirectional RNN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814976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98627-6D43-5B4D-8AFC-E9A335A37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E401756-ACC9-B06F-EF48-DBC541E52572}"/>
              </a:ext>
            </a:extLst>
          </p:cNvPr>
          <p:cNvSpPr txBox="1"/>
          <p:nvPr/>
        </p:nvSpPr>
        <p:spPr>
          <a:xfrm>
            <a:off x="838200" y="647700"/>
            <a:ext cx="63246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8.4 Stacked and Bidirectional RNN architectures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1E598D-9BF2-C1B7-D783-1B73445574AA}"/>
              </a:ext>
            </a:extLst>
          </p:cNvPr>
          <p:cNvSpPr txBox="1"/>
          <p:nvPr/>
        </p:nvSpPr>
        <p:spPr>
          <a:xfrm>
            <a:off x="5029200" y="4289420"/>
            <a:ext cx="7924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Long – Term Memory</a:t>
            </a:r>
          </a:p>
          <a:p>
            <a:r>
              <a:rPr lang="en-US" altLang="ko-KR" sz="3500" dirty="0"/>
              <a:t>	</a:t>
            </a:r>
          </a:p>
          <a:p>
            <a:r>
              <a:rPr lang="en-US" altLang="ko-KR" sz="3500" dirty="0"/>
              <a:t>	=&gt;	Long</a:t>
            </a:r>
            <a:r>
              <a:rPr lang="ko-KR" altLang="en-US" sz="3500" dirty="0"/>
              <a:t> </a:t>
            </a:r>
            <a:r>
              <a:rPr lang="en-US" altLang="ko-KR" sz="3500" dirty="0"/>
              <a:t>Short</a:t>
            </a:r>
            <a:r>
              <a:rPr lang="ko-KR" altLang="en-US" sz="3500" dirty="0"/>
              <a:t> </a:t>
            </a:r>
            <a:r>
              <a:rPr lang="en-US" altLang="ko-KR" sz="3500" dirty="0"/>
              <a:t>Term</a:t>
            </a:r>
            <a:r>
              <a:rPr lang="ko-KR" altLang="en-US" sz="3500" dirty="0"/>
              <a:t> </a:t>
            </a:r>
            <a:r>
              <a:rPr lang="en-US" altLang="ko-KR" sz="3500" dirty="0"/>
              <a:t>Memory (LSTM)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965048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D517DF-E92B-FF95-7DAA-F14A38F1C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7545A62-B750-A125-CD93-21385270A4F8}"/>
              </a:ext>
            </a:extLst>
          </p:cNvPr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28B0F-193D-E4DC-A895-657B80FB1E20}"/>
              </a:ext>
            </a:extLst>
          </p:cNvPr>
          <p:cNvSpPr txBox="1"/>
          <p:nvPr/>
        </p:nvSpPr>
        <p:spPr>
          <a:xfrm>
            <a:off x="7096125" y="4381500"/>
            <a:ext cx="409574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/>
              <a:t>8.5 The LSTM</a:t>
            </a:r>
          </a:p>
        </p:txBody>
      </p:sp>
    </p:spTree>
    <p:extLst>
      <p:ext uri="{BB962C8B-B14F-4D97-AF65-F5344CB8AC3E}">
        <p14:creationId xmlns:p14="http://schemas.microsoft.com/office/powerpoint/2010/main" val="1251900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30A77-A31F-0A59-5FB9-586C4D5AA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300E7-ECEB-EE22-8837-460535A1729D}"/>
              </a:ext>
            </a:extLst>
          </p:cNvPr>
          <p:cNvSpPr txBox="1"/>
          <p:nvPr/>
        </p:nvSpPr>
        <p:spPr>
          <a:xfrm>
            <a:off x="838200" y="647700"/>
            <a:ext cx="63246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/>
              <a:t>8.5 The LSTM</a:t>
            </a: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218FC0-DD84-EFCF-89BD-FF393E13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14259"/>
            <a:ext cx="8383170" cy="50584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EA8EA5-6155-229D-C9E3-D9BA11108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353" y="5753100"/>
            <a:ext cx="6239746" cy="1781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75F5CA-8A51-C4E3-D939-0B6102880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353" y="2614259"/>
            <a:ext cx="319132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49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8495D3-7467-4DEA-63C4-3B3A38A61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2F49146-43EE-2E7A-6674-72D5EBD2A0E8}"/>
              </a:ext>
            </a:extLst>
          </p:cNvPr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3FE60-E1E1-B004-03E9-74F3659A7A73}"/>
              </a:ext>
            </a:extLst>
          </p:cNvPr>
          <p:cNvSpPr txBox="1"/>
          <p:nvPr/>
        </p:nvSpPr>
        <p:spPr>
          <a:xfrm>
            <a:off x="2362201" y="4305300"/>
            <a:ext cx="13639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/>
              <a:t>8.7 </a:t>
            </a:r>
            <a:r>
              <a:rPr lang="en-US" altLang="ko-KR" sz="6000" dirty="0"/>
              <a:t>The Encoder-Decoder Model with RNNs</a:t>
            </a:r>
            <a:endParaRPr lang="en-US" altLang="ko-KR" sz="5500" dirty="0"/>
          </a:p>
        </p:txBody>
      </p:sp>
    </p:spTree>
    <p:extLst>
      <p:ext uri="{BB962C8B-B14F-4D97-AF65-F5344CB8AC3E}">
        <p14:creationId xmlns:p14="http://schemas.microsoft.com/office/powerpoint/2010/main" val="994541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F34AD-12BB-139D-60F2-E915BDDF0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BCF58-5745-C21A-F24B-F1577660C3C8}"/>
              </a:ext>
            </a:extLst>
          </p:cNvPr>
          <p:cNvSpPr txBox="1"/>
          <p:nvPr/>
        </p:nvSpPr>
        <p:spPr>
          <a:xfrm>
            <a:off x="838200" y="647700"/>
            <a:ext cx="63246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8.7 The Encoder-Decoder Model with RNNs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D08231-9448-11F0-BBC0-C9DACB47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792" y="2862119"/>
            <a:ext cx="7682416" cy="4562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64C339-9C4E-776F-622D-0F9A2EE88844}"/>
              </a:ext>
            </a:extLst>
          </p:cNvPr>
          <p:cNvSpPr txBox="1"/>
          <p:nvPr/>
        </p:nvSpPr>
        <p:spPr>
          <a:xfrm>
            <a:off x="12039600" y="62103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Context Vector : Contextualized Representation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7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E5482-72F4-ADC0-FAE3-C20491F1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0C96624-892B-BB3D-ABC5-7389EFCC2A95}"/>
              </a:ext>
            </a:extLst>
          </p:cNvPr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56C48-4234-5864-3644-D725CF518D77}"/>
              </a:ext>
            </a:extLst>
          </p:cNvPr>
          <p:cNvSpPr txBox="1"/>
          <p:nvPr/>
        </p:nvSpPr>
        <p:spPr>
          <a:xfrm>
            <a:off x="4343401" y="4305300"/>
            <a:ext cx="9982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/>
              <a:t>8.1 </a:t>
            </a:r>
            <a:r>
              <a:rPr lang="en-US" altLang="ko-KR" sz="6000" dirty="0"/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07100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6BE18-D7C0-AD9A-E862-B01D52007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73BAD-55B1-E8D0-1645-BA03E52EDF98}"/>
              </a:ext>
            </a:extLst>
          </p:cNvPr>
          <p:cNvSpPr txBox="1"/>
          <p:nvPr/>
        </p:nvSpPr>
        <p:spPr>
          <a:xfrm>
            <a:off x="838200" y="647700"/>
            <a:ext cx="63246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8.7 The Encoder-Decoder Model with RNNs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6DA4D6-7246-A56F-5EA5-7D90449A1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61" y="2628900"/>
            <a:ext cx="10050278" cy="434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D2D868-523D-B155-2174-3B0A454E7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708" y="7734300"/>
            <a:ext cx="292458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1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D064C-7F39-E2E2-5C10-6EA2F0D0A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63DAF6-8341-B8B0-E5A4-C795E03056B6}"/>
              </a:ext>
            </a:extLst>
          </p:cNvPr>
          <p:cNvSpPr txBox="1"/>
          <p:nvPr/>
        </p:nvSpPr>
        <p:spPr>
          <a:xfrm>
            <a:off x="838200" y="647700"/>
            <a:ext cx="63246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8.7 The Encoder-Decoder Model with RNNs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778E9D-069D-D302-A6EE-366B032D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628900"/>
            <a:ext cx="7772400" cy="50867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A4D8F5-332C-4813-A77D-E2B8CB72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20" y="3390900"/>
            <a:ext cx="7794480" cy="426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83996-EF99-47A0-643C-6BEA8EE78233}"/>
              </a:ext>
            </a:extLst>
          </p:cNvPr>
          <p:cNvSpPr txBox="1"/>
          <p:nvPr/>
        </p:nvSpPr>
        <p:spPr>
          <a:xfrm>
            <a:off x="4800600" y="8115300"/>
            <a:ext cx="83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/>
              <a:t>추론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CDCAE-2329-E763-41AE-7143B9EC01EE}"/>
              </a:ext>
            </a:extLst>
          </p:cNvPr>
          <p:cNvSpPr txBox="1"/>
          <p:nvPr/>
        </p:nvSpPr>
        <p:spPr>
          <a:xfrm>
            <a:off x="13335000" y="7962900"/>
            <a:ext cx="83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3757430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634A6-869A-7400-9C21-6076D2D2D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32E5B98-4D44-4D8A-0DAF-779437249EB0}"/>
              </a:ext>
            </a:extLst>
          </p:cNvPr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BC213-D747-B4E8-4046-BC477E0FA178}"/>
              </a:ext>
            </a:extLst>
          </p:cNvPr>
          <p:cNvSpPr txBox="1"/>
          <p:nvPr/>
        </p:nvSpPr>
        <p:spPr>
          <a:xfrm>
            <a:off x="7391400" y="4357181"/>
            <a:ext cx="409574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/>
              <a:t>8.8 Attention</a:t>
            </a:r>
          </a:p>
        </p:txBody>
      </p:sp>
    </p:spTree>
    <p:extLst>
      <p:ext uri="{BB962C8B-B14F-4D97-AF65-F5344CB8AC3E}">
        <p14:creationId xmlns:p14="http://schemas.microsoft.com/office/powerpoint/2010/main" val="2707980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77E66-4DEA-EB87-8AC6-3F1ED837E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7CC5B3-E073-F437-26FD-37F5F000A0B9}"/>
              </a:ext>
            </a:extLst>
          </p:cNvPr>
          <p:cNvSpPr txBox="1"/>
          <p:nvPr/>
        </p:nvSpPr>
        <p:spPr>
          <a:xfrm>
            <a:off x="838200" y="647700"/>
            <a:ext cx="63246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8.8 Attention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690C3-8153-7A05-4525-30FFF5B9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203" y="3467100"/>
            <a:ext cx="8173591" cy="1352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431C34-10EB-45E6-892F-CBE6F3BF6920}"/>
              </a:ext>
            </a:extLst>
          </p:cNvPr>
          <p:cNvSpPr txBox="1"/>
          <p:nvPr/>
        </p:nvSpPr>
        <p:spPr>
          <a:xfrm>
            <a:off x="4495799" y="2199501"/>
            <a:ext cx="9296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/>
              <a:t>Attention : Bottleneck(</a:t>
            </a:r>
            <a:r>
              <a:rPr lang="ko-KR" altLang="en-US" sz="3000" dirty="0"/>
              <a:t>병목 문제</a:t>
            </a:r>
            <a:r>
              <a:rPr lang="en-US" altLang="ko-KR" sz="3000" dirty="0"/>
              <a:t>) </a:t>
            </a:r>
            <a:r>
              <a:rPr lang="ko-KR" altLang="en-US" sz="3000" dirty="0"/>
              <a:t>를 해결하기 위해 등장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FC1AD25-0BCB-F27F-5AAD-A68140DB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6210300"/>
            <a:ext cx="3200400" cy="63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34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9A7BC-BDD6-B542-02C0-BFB09B261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04BCCB-20E8-79C2-F9D7-27EE1E7A1193}"/>
              </a:ext>
            </a:extLst>
          </p:cNvPr>
          <p:cNvSpPr txBox="1"/>
          <p:nvPr/>
        </p:nvSpPr>
        <p:spPr>
          <a:xfrm>
            <a:off x="838200" y="647700"/>
            <a:ext cx="63246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8.8 Attention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543AA8-6F18-1FDF-AF15-D68EDFC1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3630703"/>
            <a:ext cx="3520559" cy="6745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C7B9B1-DDFA-3F7C-0B1E-74D80CD9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543300"/>
            <a:ext cx="5791200" cy="2781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EB226A-E0D8-85CF-07FB-ED0181E92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2171700"/>
            <a:ext cx="2935786" cy="6602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AA56EF-8357-F812-8EC1-E5FF77CE7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8678" y="5083170"/>
            <a:ext cx="4033722" cy="17367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695A23-EC19-1EB0-D7E8-F11ECBD9D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6417" y="7439652"/>
            <a:ext cx="2088466" cy="9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5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65CA3-7877-9B0D-15AB-556AD28BC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0E63ED-C93A-FD0B-8FB4-6D4EF3B3BA21}"/>
              </a:ext>
            </a:extLst>
          </p:cNvPr>
          <p:cNvSpPr txBox="1"/>
          <p:nvPr/>
        </p:nvSpPr>
        <p:spPr>
          <a:xfrm>
            <a:off x="838200" y="647700"/>
            <a:ext cx="63246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8.8 Attention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80142F-5268-07DE-129A-730C223D5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971730"/>
            <a:ext cx="9658110" cy="43435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7CA34F-A5C3-EA4F-ECD8-69E00838A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800" y="3730280"/>
            <a:ext cx="2789534" cy="5345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6D654E-AAEC-97AA-B571-9D00873CA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800" y="2910610"/>
            <a:ext cx="2326186" cy="5231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F7CFED-43BA-B8BE-6AD8-CFF194556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9800" y="4610100"/>
            <a:ext cx="3196142" cy="13761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656E25-68B2-FBB9-9829-406A273BA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9800" y="6301243"/>
            <a:ext cx="1654807" cy="7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10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9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B90B28-9794-6B2C-2069-79E637CF6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99EC788-C1A6-03BE-6C14-DEDC2469021E}"/>
              </a:ext>
            </a:extLst>
          </p:cNvPr>
          <p:cNvSpPr/>
          <p:nvPr/>
        </p:nvSpPr>
        <p:spPr>
          <a:xfrm>
            <a:off x="1038225" y="0"/>
            <a:ext cx="0" cy="10287000"/>
          </a:xfrm>
          <a:prstGeom prst="line">
            <a:avLst/>
          </a:prstGeom>
          <a:ln w="19050" cap="flat">
            <a:solidFill>
              <a:srgbClr val="3938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9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5C3473-7FB5-96A8-BD59-0E71EAED36B6}"/>
              </a:ext>
            </a:extLst>
          </p:cNvPr>
          <p:cNvSpPr txBox="1"/>
          <p:nvPr/>
        </p:nvSpPr>
        <p:spPr>
          <a:xfrm>
            <a:off x="838200" y="647700"/>
            <a:ext cx="41909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8.1 Recurrent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F8CA6E-5DCF-ED4A-2737-2A53B1F1FA8D}"/>
                  </a:ext>
                </a:extLst>
              </p:cNvPr>
              <p:cNvSpPr txBox="1"/>
              <p:nvPr/>
            </p:nvSpPr>
            <p:spPr>
              <a:xfrm>
                <a:off x="3357211" y="3390900"/>
                <a:ext cx="11573577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dirty="0"/>
                  <a:t>Sequential data : </a:t>
                </a:r>
                <a:r>
                  <a:rPr lang="ko-KR" altLang="en-US" sz="3000" dirty="0"/>
                  <a:t>시간 또는 순서를 나타내는 축이 존재하는 데이터</a:t>
                </a:r>
                <a:endParaRPr lang="en-US" altLang="ko-KR" sz="3000" dirty="0"/>
              </a:p>
              <a:p>
                <a:pPr lvl="2"/>
                <a:endParaRPr lang="en-US" altLang="ko-KR" sz="30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F8CA6E-5DCF-ED4A-2737-2A53B1F1F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211" y="3390900"/>
                <a:ext cx="11573577" cy="1554272"/>
              </a:xfrm>
              <a:prstGeom prst="rect">
                <a:avLst/>
              </a:prstGeom>
              <a:blipFill>
                <a:blip r:embed="rId2"/>
                <a:stretch>
                  <a:fillRect l="-1264" t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8AE9A0D-2549-9AE2-A7A5-2A096DF3F5F5}"/>
              </a:ext>
            </a:extLst>
          </p:cNvPr>
          <p:cNvSpPr txBox="1"/>
          <p:nvPr/>
        </p:nvSpPr>
        <p:spPr>
          <a:xfrm>
            <a:off x="3357211" y="5981700"/>
            <a:ext cx="7309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00" dirty="0"/>
              <a:t>MLP</a:t>
            </a:r>
            <a:r>
              <a:rPr lang="ko-KR" altLang="en-US" sz="2900" dirty="0"/>
              <a:t>는 데이터의 순서를 따로 고려하지 않음</a:t>
            </a:r>
            <a:r>
              <a:rPr lang="en-US" altLang="ko-KR" sz="2900" dirty="0"/>
              <a:t> </a:t>
            </a:r>
            <a:r>
              <a:rPr lang="ko-KR" altLang="en-US" sz="2900" dirty="0"/>
              <a:t>학습을 통해서만 순서가 고려됨</a:t>
            </a:r>
          </a:p>
        </p:txBody>
      </p:sp>
    </p:spTree>
    <p:extLst>
      <p:ext uri="{BB962C8B-B14F-4D97-AF65-F5344CB8AC3E}">
        <p14:creationId xmlns:p14="http://schemas.microsoft.com/office/powerpoint/2010/main" val="303770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21219-B2F4-39A8-BF18-F181CD47A75C}"/>
              </a:ext>
            </a:extLst>
          </p:cNvPr>
          <p:cNvSpPr txBox="1"/>
          <p:nvPr/>
        </p:nvSpPr>
        <p:spPr>
          <a:xfrm>
            <a:off x="838200" y="647700"/>
            <a:ext cx="41909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8.1 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BA51A4-457D-7645-2364-4D61C7714964}"/>
                  </a:ext>
                </a:extLst>
              </p:cNvPr>
              <p:cNvSpPr txBox="1"/>
              <p:nvPr/>
            </p:nvSpPr>
            <p:spPr>
              <a:xfrm>
                <a:off x="1981199" y="2628900"/>
                <a:ext cx="8973673" cy="363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dirty="0"/>
                  <a:t>RNN?</a:t>
                </a:r>
              </a:p>
              <a:p>
                <a:endParaRPr lang="en-US" altLang="ko-KR" sz="2500" dirty="0"/>
              </a:p>
              <a:p>
                <a:r>
                  <a:rPr lang="en-US" altLang="ko-KR" sz="2500" dirty="0"/>
                  <a:t>Time-series</a:t>
                </a:r>
                <a:r>
                  <a:rPr lang="ko-KR" altLang="en-US" sz="2500" dirty="0"/>
                  <a:t> </a:t>
                </a:r>
                <a:r>
                  <a:rPr lang="en-US" altLang="ko-KR" sz="2500" dirty="0"/>
                  <a:t>/</a:t>
                </a:r>
                <a:r>
                  <a:rPr lang="ko-KR" altLang="en-US" sz="2500" dirty="0"/>
                  <a:t> </a:t>
                </a:r>
                <a:r>
                  <a:rPr lang="en-US" altLang="ko-KR" sz="2500" dirty="0"/>
                  <a:t>Sequential data</a:t>
                </a:r>
                <a:r>
                  <a:rPr lang="ko-KR" altLang="en-US" sz="2500" dirty="0"/>
                  <a:t>에서 주로 사용되는</a:t>
                </a:r>
                <a:endParaRPr lang="en-US" altLang="ko-KR" sz="2500" dirty="0"/>
              </a:p>
              <a:p>
                <a:r>
                  <a:rPr lang="en-US" altLang="ko-KR" sz="2500" dirty="0"/>
                  <a:t>inductive bias (</a:t>
                </a:r>
                <a:r>
                  <a:rPr lang="ko-KR" altLang="en-US" sz="2500" dirty="0"/>
                  <a:t>특정 문제의 특성에 대한 사전 지식이나 가정</a:t>
                </a:r>
                <a:r>
                  <a:rPr lang="en-US" altLang="ko-KR" sz="2500" dirty="0"/>
                  <a:t>)</a:t>
                </a:r>
                <a:endParaRPr lang="ko-KR" altLang="en-US" sz="2500" dirty="0"/>
              </a:p>
              <a:p>
                <a:endParaRPr lang="en-US" altLang="ko-KR" sz="2500" dirty="0"/>
              </a:p>
              <a:p>
                <a:endParaRPr lang="en-US" altLang="ko-KR" sz="25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2500" dirty="0"/>
                  <a:t>이전 시점의 입력들 </a:t>
                </a:r>
                <a:endParaRPr lang="en-US" altLang="ko-KR" sz="25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ko-KR" alt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500" dirty="0"/>
                  <a:t> 사이의</a:t>
                </a:r>
                <a:r>
                  <a:rPr lang="en-US" altLang="ko-KR" sz="2500" dirty="0"/>
                  <a:t> </a:t>
                </a:r>
                <a:r>
                  <a:rPr lang="ko-KR" altLang="en-US" sz="2500" dirty="0"/>
                  <a:t>관계를 모델링 할 수 있음</a:t>
                </a:r>
                <a:endParaRPr lang="en-US" altLang="ko-KR" sz="25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2500" dirty="0"/>
                  <a:t>그러한 관계는 시점 </a:t>
                </a:r>
                <a:r>
                  <a:rPr lang="en-US" altLang="ko-KR" sz="2500" dirty="0"/>
                  <a:t>t</a:t>
                </a:r>
                <a:r>
                  <a:rPr lang="ko-KR" altLang="en-US" sz="2500" dirty="0"/>
                  <a:t>와 관계없이 항상 같음</a:t>
                </a:r>
                <a:endParaRPr lang="en-US" altLang="ko-KR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BA51A4-457D-7645-2364-4D61C771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99" y="2628900"/>
                <a:ext cx="8973673" cy="3639010"/>
              </a:xfrm>
              <a:prstGeom prst="rect">
                <a:avLst/>
              </a:prstGeom>
              <a:blipFill>
                <a:blip r:embed="rId2"/>
                <a:stretch>
                  <a:fillRect l="-1563" t="-2010" b="-3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대박! 시계열 데이터 분석, 이렇게 하는 거였다구요?">
            <a:extLst>
              <a:ext uri="{FF2B5EF4-FFF2-40B4-BE49-F238E27FC236}">
                <a16:creationId xmlns:a16="http://schemas.microsoft.com/office/drawing/2014/main" id="{D81406A0-5C6E-EB85-82C1-919E08E1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2448155"/>
            <a:ext cx="5334000" cy="470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7CD340-9440-6D9B-99E6-EFBC16B6A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129" y="7886700"/>
            <a:ext cx="4706471" cy="6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6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CF5F5-4CC7-2141-8A8E-B4EEE5441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C93973-7582-A149-1DDB-C3E785448434}"/>
              </a:ext>
            </a:extLst>
          </p:cNvPr>
          <p:cNvSpPr txBox="1"/>
          <p:nvPr/>
        </p:nvSpPr>
        <p:spPr>
          <a:xfrm>
            <a:off x="838200" y="647700"/>
            <a:ext cx="41909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8.1 Recurrent Neural Networks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F6ED14-37E6-F8C5-E54D-1CB4D41B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808" y="3735206"/>
            <a:ext cx="10088383" cy="30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2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285BA-6175-141F-10E2-51DA7EF66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4A1DF9-0CEE-C2FB-FB9E-2E09A2425D57}"/>
              </a:ext>
            </a:extLst>
          </p:cNvPr>
          <p:cNvSpPr txBox="1"/>
          <p:nvPr/>
        </p:nvSpPr>
        <p:spPr>
          <a:xfrm>
            <a:off x="838200" y="647700"/>
            <a:ext cx="41909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8.1 Recurrent Neural Networks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351AEB-1C39-A57E-5954-36979503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963826"/>
            <a:ext cx="5681846" cy="3922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98E8EB-AA7B-ECDA-8D8A-5D30FFD7BCAF}"/>
              </a:ext>
            </a:extLst>
          </p:cNvPr>
          <p:cNvSpPr txBox="1"/>
          <p:nvPr/>
        </p:nvSpPr>
        <p:spPr>
          <a:xfrm>
            <a:off x="7162800" y="7288768"/>
            <a:ext cx="251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단순 순환 신경망</a:t>
            </a:r>
            <a:r>
              <a:rPr lang="en-US" altLang="ko-KR" dirty="0"/>
              <a:t>(SRNN)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23261B-96CE-F1E1-F75E-7BB116A99465}"/>
                  </a:ext>
                </a:extLst>
              </p:cNvPr>
              <p:cNvSpPr txBox="1"/>
              <p:nvPr/>
            </p:nvSpPr>
            <p:spPr>
              <a:xfrm>
                <a:off x="12039600" y="4375802"/>
                <a:ext cx="2819400" cy="1061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3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3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sz="2300" dirty="0"/>
                  <a:t> </a:t>
                </a:r>
                <a:r>
                  <a:rPr lang="en-US" altLang="ko-KR" sz="2300" dirty="0"/>
                  <a:t>: current input </a:t>
                </a:r>
                <a:endParaRPr lang="en-US" altLang="ko-KR" sz="23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3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3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2300" dirty="0"/>
                  <a:t> : hidden layer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3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3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sz="2300" dirty="0"/>
                  <a:t> </a:t>
                </a:r>
                <a:r>
                  <a:rPr lang="en-US" altLang="ko-KR" sz="2300" dirty="0"/>
                  <a:t>: output</a:t>
                </a:r>
                <a:endParaRPr lang="ko-KR" altLang="en-US" sz="23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23261B-96CE-F1E1-F75E-7BB116A99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9600" y="4375802"/>
                <a:ext cx="2819400" cy="1061829"/>
              </a:xfrm>
              <a:prstGeom prst="rect">
                <a:avLst/>
              </a:prstGeom>
              <a:blipFill>
                <a:blip r:embed="rId3"/>
                <a:stretch>
                  <a:fillRect l="-3672" t="-8621" b="-160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44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08AF3-91EA-CB88-2933-F42F955D8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C2BB07-BCA0-E704-EBF1-A07BB9476861}"/>
              </a:ext>
            </a:extLst>
          </p:cNvPr>
          <p:cNvSpPr txBox="1"/>
          <p:nvPr/>
        </p:nvSpPr>
        <p:spPr>
          <a:xfrm>
            <a:off x="838200" y="647700"/>
            <a:ext cx="41909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8.1 Recurrent Neural Networks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FDE93D-616E-B27B-31B8-A5358369C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43" y="3390900"/>
            <a:ext cx="10707914" cy="37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5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AAE4D-0377-9288-C0C2-98C6A3F2C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F2ACC4-7B62-5574-F7BD-5FA3BB560208}"/>
              </a:ext>
            </a:extLst>
          </p:cNvPr>
          <p:cNvSpPr txBox="1"/>
          <p:nvPr/>
        </p:nvSpPr>
        <p:spPr>
          <a:xfrm>
            <a:off x="838200" y="647700"/>
            <a:ext cx="41909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8.1 Recurrent Neural Networks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4EC5AB-B7A8-9C9F-3565-980F1AAAB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88227"/>
            <a:ext cx="8645288" cy="55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6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374</Words>
  <Application>Microsoft Office PowerPoint</Application>
  <PresentationFormat>사용자 지정</PresentationFormat>
  <Paragraphs>84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Cambria Math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페일 블루 매거진 스타일의 인테리어 디자이너 포트폴리오 프레젠테이션</dc:title>
  <dc:creator>선우임</dc:creator>
  <cp:lastModifiedBy>임 선우</cp:lastModifiedBy>
  <cp:revision>4</cp:revision>
  <dcterms:created xsi:type="dcterms:W3CDTF">2006-08-16T00:00:00Z</dcterms:created>
  <dcterms:modified xsi:type="dcterms:W3CDTF">2024-11-15T01:43:05Z</dcterms:modified>
  <dc:identifier>DAGL3OzP4X4</dc:identifier>
</cp:coreProperties>
</file>