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2D84C-FD49-7CEA-8CD3-87C324126A12}" v="414" dt="2025-04-04T11:53:35.081"/>
    <p1510:client id="{A7B79342-749B-9BF8-8DF9-7DEE6BB9A10D}" v="7" dt="2025-04-04T11:38:27.771"/>
    <p1510:client id="{D8352806-5FC9-AA06-2A79-25873C98B409}" v="8" dt="2025-04-04T08:59:03.023"/>
    <p1510:client id="{E83126AB-EC60-7B6D-1347-4E8BC9AC1E83}" v="22" dt="2025-04-04T10:16:19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B12DF-5673-4DBE-A99E-B785622C6298}" type="datetimeFigureOut">
              <a:rPr lang="en-ZA" smtClean="0"/>
              <a:t>2025/05/14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3CB6F-4936-4842-A8F3-21BF72E4E8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5379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7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2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3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9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A84B307-3DB0-8475-869B-F97F901B07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708" b="7708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CYBERX CHATBOT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5600" dirty="0">
                <a:solidFill>
                  <a:srgbClr val="FFFFFF"/>
                </a:solidFill>
              </a:rPr>
              <a:t>PRESENTATION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5600" dirty="0">
                <a:solidFill>
                  <a:srgbClr val="FFFFFF"/>
                </a:solidFill>
              </a:rPr>
              <a:t>PART 1 AND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BY MUHLURI AVRIL NKUNA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ame 83">
            <a:extLst>
              <a:ext uri="{FF2B5EF4-FFF2-40B4-BE49-F238E27FC236}">
                <a16:creationId xmlns:a16="http://schemas.microsoft.com/office/drawing/2014/main" id="{18C4B595-1116-F2AF-535F-342F7BA25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962" y="136524"/>
            <a:ext cx="5537201" cy="6584947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5EED-17D6-EBF7-4933-CFE2188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Color Coding for Readability</a:t>
            </a:r>
            <a:br>
              <a:rPr lang="en-US" b="0">
                <a:ea typeface="+mj-lt"/>
                <a:cs typeface="+mj-lt"/>
              </a:rPr>
            </a:br>
            <a:r>
              <a:rPr lang="en-US" sz="2200" b="0">
                <a:ea typeface="+mj-lt"/>
                <a:cs typeface="+mj-lt"/>
              </a:rPr>
              <a:t>Color Integration</a:t>
            </a:r>
            <a:endParaRPr lang="en-US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203FD-D3DB-1E66-630C-5EA2BE1E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Console colors are used to highlight different types of messages: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Green for topic headings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Magenta for farewells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Red for errors or invalid inputs</a:t>
            </a:r>
            <a:endParaRPr lang="en-US"/>
          </a:p>
          <a:p>
            <a:endParaRPr lang="en-US"/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DD361D2-4A9B-F84D-D58D-A3867F11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4" y="4521735"/>
            <a:ext cx="5857875" cy="12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9478-A3F3-8D08-BAC7-2FD88DFC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Exiting the </a:t>
            </a:r>
            <a:r>
              <a:rPr lang="en-US" sz="3200">
                <a:ea typeface="+mj-lt"/>
                <a:cs typeface="+mj-lt"/>
              </a:rPr>
              <a:t>Chat</a:t>
            </a:r>
            <a:br>
              <a:rPr lang="en-US" b="0">
                <a:ea typeface="+mj-lt"/>
                <a:cs typeface="+mj-lt"/>
              </a:rPr>
            </a:br>
            <a:r>
              <a:rPr lang="en-US" sz="2200" b="0">
                <a:ea typeface="+mj-lt"/>
                <a:cs typeface="+mj-lt"/>
              </a:rPr>
              <a:t>User-Friendly Exit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DDB7-F66C-3A3F-A500-EF3C3F7E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When users choose to exit, CyberX closes the chat with a personalized thank-you message. This polite and respectful ending reinforces the importance of cybersecurity.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258CE-DA05-E2CF-35DD-689FE091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62" y="3999811"/>
            <a:ext cx="4305300" cy="6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5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27111-6BA3-9EB6-34DC-C71EF4C5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Conclusion</a:t>
            </a:r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786DE5-6231-3DF7-BD8C-465F7528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982865"/>
            <a:ext cx="5648193" cy="23073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0AF1-71C7-91BA-2BDA-F31FB7E2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CyberX is more than a chatbot , it's an interactive learning assistant. By combining text, color, typing simulation, and voice interaction, the program delivers a friendly and effective experience that raises awareness about staying safe online. Future improvements could include GUI implementation and real-time chat features.</a:t>
            </a:r>
            <a:endParaRPr lang="en-US"/>
          </a:p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5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02BEA-DEA8-E72D-EA1E-04096804E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sz="3600" b="1" dirty="0"/>
              <a:t>PART 2</a:t>
            </a: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8770CCC8-3ACF-B905-DC43-44A0BAB42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27708"/>
              </p:ext>
            </p:extLst>
          </p:nvPr>
        </p:nvGraphicFramePr>
        <p:xfrm>
          <a:off x="640080" y="1022340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6096296" imgH="3429229" progId="PowerPoint.Show.12">
                  <p:embed/>
                </p:oleObj>
              </mc:Choice>
              <mc:Fallback>
                <p:oleObj name="Presentation" r:id="rId2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" y="1022340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75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891C18-E9C2-D6BF-4711-6187D0E52315}"/>
              </a:ext>
            </a:extLst>
          </p:cNvPr>
          <p:cNvSpPr txBox="1"/>
          <p:nvPr/>
        </p:nvSpPr>
        <p:spPr>
          <a:xfrm>
            <a:off x="982980" y="1794510"/>
            <a:ext cx="80952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/>
              <a:t>Chatbot recognises cybersecurity-related keywords like 'password', 'scam', and 'privacy'.</a:t>
            </a:r>
          </a:p>
          <a:p>
            <a:r>
              <a:rPr lang="en-ZA" sz="2800" dirty="0"/>
              <a:t>Provides tips and guidance for each keyword.</a:t>
            </a:r>
          </a:p>
          <a:p>
            <a:r>
              <a:rPr lang="en-ZA" sz="2800" dirty="0"/>
              <a:t>Enhances user learning through relevant responses.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D7B04-4A87-6162-6D6E-B9BEF121E02A}"/>
              </a:ext>
            </a:extLst>
          </p:cNvPr>
          <p:cNvSpPr txBox="1"/>
          <p:nvPr/>
        </p:nvSpPr>
        <p:spPr>
          <a:xfrm>
            <a:off x="1323023" y="95833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600" b="1" dirty="0"/>
              <a:t>1. Keyword Recognition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32FC154-4DC5-AC07-94F9-0DC646F2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67" r="44931" b="-3"/>
          <a:stretch/>
        </p:blipFill>
        <p:spPr>
          <a:xfrm>
            <a:off x="8378190" y="0"/>
            <a:ext cx="3813810" cy="6583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C22F4-EC8E-00CF-735C-DA3922973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4185404"/>
            <a:ext cx="6172200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2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7E891-8A4D-54D0-C6B4-3808568D34CA}"/>
              </a:ext>
            </a:extLst>
          </p:cNvPr>
          <p:cNvSpPr txBox="1"/>
          <p:nvPr/>
        </p:nvSpPr>
        <p:spPr>
          <a:xfrm>
            <a:off x="845820" y="2263140"/>
            <a:ext cx="784383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Randomly selects one of several responses for topics like 'phishing'.</a:t>
            </a:r>
          </a:p>
          <a:p>
            <a:r>
              <a:rPr lang="en-US" sz="2800" dirty="0"/>
              <a:t>Uses arrays or lists to store responses.</a:t>
            </a:r>
          </a:p>
          <a:p>
            <a:r>
              <a:rPr lang="en-US" sz="2800" dirty="0"/>
              <a:t>Improves conversation </a:t>
            </a:r>
            <a:r>
              <a:rPr lang="en-US" sz="3200" dirty="0"/>
              <a:t>variety</a:t>
            </a:r>
            <a:r>
              <a:rPr lang="en-US" sz="2800" dirty="0"/>
              <a:t> and engagement.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F20CF-10E3-F84A-9D11-7186BC431ED4}"/>
              </a:ext>
            </a:extLst>
          </p:cNvPr>
          <p:cNvSpPr txBox="1"/>
          <p:nvPr/>
        </p:nvSpPr>
        <p:spPr>
          <a:xfrm>
            <a:off x="614363" y="1072634"/>
            <a:ext cx="6097904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ZA" sz="3600" b="1" dirty="0"/>
              <a:t>2. Randomised Responses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E8B6123A-FE77-521E-46E1-7868A963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67" r="44931" b="-3"/>
          <a:stretch/>
        </p:blipFill>
        <p:spPr>
          <a:xfrm>
            <a:off x="8689656" y="0"/>
            <a:ext cx="3502343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5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643DD-81BF-DFF3-ACF6-7D17FEE152B9}"/>
              </a:ext>
            </a:extLst>
          </p:cNvPr>
          <p:cNvSpPr txBox="1"/>
          <p:nvPr/>
        </p:nvSpPr>
        <p:spPr>
          <a:xfrm>
            <a:off x="891540" y="2235815"/>
            <a:ext cx="79467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Remembers user details like name and interests.</a:t>
            </a:r>
          </a:p>
          <a:p>
            <a:r>
              <a:rPr lang="en-US" sz="2800" dirty="0" err="1"/>
              <a:t>Personalises</a:t>
            </a:r>
            <a:r>
              <a:rPr lang="en-US" sz="2800" dirty="0"/>
              <a:t> cybersecurity advice.</a:t>
            </a:r>
          </a:p>
          <a:p>
            <a:r>
              <a:rPr lang="en-US" sz="2800" dirty="0"/>
              <a:t>Uses a dictionary to store and recall user data.</a:t>
            </a:r>
            <a:endParaRPr lang="en-Z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EB6AA-409A-B4AC-4185-56B4EF728A59}"/>
              </a:ext>
            </a:extLst>
          </p:cNvPr>
          <p:cNvSpPr txBox="1"/>
          <p:nvPr/>
        </p:nvSpPr>
        <p:spPr>
          <a:xfrm>
            <a:off x="1254443" y="821174"/>
            <a:ext cx="60979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ZA" sz="3600" dirty="0"/>
              <a:t>4. Memory and Recall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41992-7F27-9104-17B0-EE32155E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3620810"/>
            <a:ext cx="5071110" cy="1384994"/>
          </a:xfrm>
          <a:prstGeom prst="rect">
            <a:avLst/>
          </a:prstGeom>
        </p:spPr>
      </p:pic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87C16833-D652-BF86-AD3E-4E6E6ECD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67" r="44931" b="-3"/>
          <a:stretch/>
        </p:blipFill>
        <p:spPr>
          <a:xfrm>
            <a:off x="8698230" y="0"/>
            <a:ext cx="3493770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9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480CFE-CEA9-0E85-E71E-7BB19A77C1A7}"/>
              </a:ext>
            </a:extLst>
          </p:cNvPr>
          <p:cNvSpPr txBox="1"/>
          <p:nvPr/>
        </p:nvSpPr>
        <p:spPr>
          <a:xfrm>
            <a:off x="1163003" y="1938635"/>
            <a:ext cx="60979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Maintains topic continuity during follow-up questions.</a:t>
            </a:r>
          </a:p>
          <a:p>
            <a:r>
              <a:rPr lang="en-US" sz="2800" dirty="0"/>
              <a:t>Handles deeper or clarifying questions without restarting.</a:t>
            </a:r>
          </a:p>
          <a:p>
            <a:r>
              <a:rPr lang="en-US" sz="2800" dirty="0"/>
              <a:t>Supports natural, fluid conversation</a:t>
            </a:r>
            <a:endParaRPr lang="en-Z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66FB2-2868-6B2D-9616-C849E22434EA}"/>
              </a:ext>
            </a:extLst>
          </p:cNvPr>
          <p:cNvSpPr txBox="1"/>
          <p:nvPr/>
        </p:nvSpPr>
        <p:spPr>
          <a:xfrm>
            <a:off x="797243" y="741164"/>
            <a:ext cx="6097904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ZA" sz="3600" dirty="0"/>
              <a:t>3. Conversation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8644E4-6A04-A1DE-C8FC-BC120413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185404"/>
            <a:ext cx="6172200" cy="2537460"/>
          </a:xfrm>
          <a:prstGeom prst="rect">
            <a:avLst/>
          </a:prstGeom>
        </p:spPr>
      </p:pic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AE819472-E6B3-08DF-00AD-F3940A61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67" r="44931" b="-3"/>
          <a:stretch/>
        </p:blipFill>
        <p:spPr>
          <a:xfrm>
            <a:off x="8378190" y="0"/>
            <a:ext cx="3813810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1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48818B-67A3-FD42-2720-1F22A816191E}"/>
              </a:ext>
            </a:extLst>
          </p:cNvPr>
          <p:cNvSpPr txBox="1"/>
          <p:nvPr/>
        </p:nvSpPr>
        <p:spPr>
          <a:xfrm>
            <a:off x="980123" y="1561445"/>
            <a:ext cx="60979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Detects user emotions (worried, frustrated, curious).</a:t>
            </a:r>
          </a:p>
          <a:p>
            <a:r>
              <a:rPr lang="en-US" sz="3200" dirty="0"/>
              <a:t>Adjusts tone of response to be supportive.</a:t>
            </a:r>
          </a:p>
          <a:p>
            <a:r>
              <a:rPr lang="en-US" sz="3200" dirty="0"/>
              <a:t>Creates empathetic interaction for user comfort</a:t>
            </a:r>
            <a:endParaRPr lang="en-ZA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7F333-64D3-34D1-E0C0-56C036A12880}"/>
              </a:ext>
            </a:extLst>
          </p:cNvPr>
          <p:cNvSpPr txBox="1"/>
          <p:nvPr/>
        </p:nvSpPr>
        <p:spPr>
          <a:xfrm>
            <a:off x="980123" y="604004"/>
            <a:ext cx="60979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ZA" sz="3600" dirty="0"/>
              <a:t>. Sentiment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ACEF6-9FB7-B2B8-F93B-D19B9294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4526280"/>
            <a:ext cx="923925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0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D9AA2-2C7E-D5C0-056D-6F7391AD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2743200" cy="3865417"/>
          </a:xfrm>
        </p:spPr>
        <p:txBody>
          <a:bodyPr anchor="t"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Introduction to CyberX Chatbot</a:t>
            </a:r>
            <a:endParaRPr lang="en-US" sz="34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1FC8CC-145C-8745-889B-6521F9CCB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0ACA-9816-DE6E-F70E-7F3CCABCD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1" y="1371600"/>
            <a:ext cx="7507648" cy="4926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b="1">
                <a:ea typeface="+mn-lt"/>
                <a:cs typeface="+mn-lt"/>
              </a:rPr>
              <a:t>CyberX</a:t>
            </a:r>
            <a:r>
              <a:rPr lang="en-US" sz="1100">
                <a:ea typeface="+mn-lt"/>
                <a:cs typeface="+mn-lt"/>
              </a:rPr>
              <a:t> is an interactive, console-based chatbot developed in C# with the purpose of educating users about essential cybersecurity principles in a conversational and engaging manner. Designed with both beginners and everyday internet users in mind, CyberX offers a personalized experience that blends educational content with an approachable, user-friendly interface.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Upon launch, CyberX welcomes users with a custom ASCII logo and optional voice greeting, simulating a polished and professional virtual assistant. The chatbot employs real-time typing effects to enhance immersion and realism, making users feel as if they are chatting with a real cybersecurity coach.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CyberX focuses on </a:t>
            </a:r>
            <a:r>
              <a:rPr lang="en-US" sz="1100" b="1">
                <a:ea typeface="+mn-lt"/>
                <a:cs typeface="+mn-lt"/>
              </a:rPr>
              <a:t>six key areas</a:t>
            </a:r>
            <a:r>
              <a:rPr lang="en-US" sz="1100">
                <a:ea typeface="+mn-lt"/>
                <a:cs typeface="+mn-lt"/>
              </a:rPr>
              <a:t> of digital safety: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🔐 </a:t>
            </a:r>
            <a:r>
              <a:rPr lang="en-US" sz="1100" b="1">
                <a:ea typeface="+mn-lt"/>
                <a:cs typeface="+mn-lt"/>
              </a:rPr>
              <a:t>Password Safety</a:t>
            </a:r>
            <a:r>
              <a:rPr lang="en-US" sz="1100">
                <a:ea typeface="+mn-lt"/>
                <a:cs typeface="+mn-lt"/>
              </a:rPr>
              <a:t> – Best practices for creating and maintaining secure passwords.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🐟 </a:t>
            </a:r>
            <a:r>
              <a:rPr lang="en-US" sz="1100" b="1">
                <a:ea typeface="+mn-lt"/>
                <a:cs typeface="+mn-lt"/>
              </a:rPr>
              <a:t>Phishing Awareness</a:t>
            </a:r>
            <a:r>
              <a:rPr lang="en-US" sz="1100">
                <a:ea typeface="+mn-lt"/>
                <a:cs typeface="+mn-lt"/>
              </a:rPr>
              <a:t> – Recognizing and avoiding malicious emails and scams.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🌐 </a:t>
            </a:r>
            <a:r>
              <a:rPr lang="en-US" sz="1100" b="1">
                <a:ea typeface="+mn-lt"/>
                <a:cs typeface="+mn-lt"/>
              </a:rPr>
              <a:t>Safe Browsing Habits</a:t>
            </a:r>
            <a:r>
              <a:rPr lang="en-US" sz="1100">
                <a:ea typeface="+mn-lt"/>
                <a:cs typeface="+mn-lt"/>
              </a:rPr>
              <a:t> – Tips for navigating the internet securely.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📱 </a:t>
            </a:r>
            <a:r>
              <a:rPr lang="en-US" sz="1100" b="1">
                <a:ea typeface="+mn-lt"/>
                <a:cs typeface="+mn-lt"/>
              </a:rPr>
              <a:t>Social Media Security</a:t>
            </a:r>
            <a:r>
              <a:rPr lang="en-US" sz="1100">
                <a:ea typeface="+mn-lt"/>
                <a:cs typeface="+mn-lt"/>
              </a:rPr>
              <a:t> – How to protect your identity and privacy on platforms.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📶 </a:t>
            </a:r>
            <a:r>
              <a:rPr lang="en-US" sz="1100" b="1">
                <a:ea typeface="+mn-lt"/>
                <a:cs typeface="+mn-lt"/>
              </a:rPr>
              <a:t>Public Wi-Fi Risks</a:t>
            </a:r>
            <a:r>
              <a:rPr lang="en-US" sz="1100">
                <a:ea typeface="+mn-lt"/>
                <a:cs typeface="+mn-lt"/>
              </a:rPr>
              <a:t> – Understanding threats in unsecured networks.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🎭 </a:t>
            </a:r>
            <a:r>
              <a:rPr lang="en-US" sz="1100" b="1">
                <a:ea typeface="+mn-lt"/>
                <a:cs typeface="+mn-lt"/>
              </a:rPr>
              <a:t>Identifying Online Scams</a:t>
            </a:r>
            <a:r>
              <a:rPr lang="en-US" sz="1100">
                <a:ea typeface="+mn-lt"/>
                <a:cs typeface="+mn-lt"/>
              </a:rPr>
              <a:t> – Spotting and avoiding deceptive tactics.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By using </a:t>
            </a:r>
            <a:r>
              <a:rPr lang="en-US" sz="1100" b="1">
                <a:ea typeface="+mn-lt"/>
                <a:cs typeface="+mn-lt"/>
              </a:rPr>
              <a:t>color-coded text</a:t>
            </a:r>
            <a:r>
              <a:rPr lang="en-US" sz="1100">
                <a:ea typeface="+mn-lt"/>
                <a:cs typeface="+mn-lt"/>
              </a:rPr>
              <a:t>, </a:t>
            </a:r>
            <a:r>
              <a:rPr lang="en-US" sz="1100" b="1">
                <a:ea typeface="+mn-lt"/>
                <a:cs typeface="+mn-lt"/>
              </a:rPr>
              <a:t>simulated typing</a:t>
            </a:r>
            <a:r>
              <a:rPr lang="en-US" sz="1100">
                <a:ea typeface="+mn-lt"/>
                <a:cs typeface="+mn-lt"/>
              </a:rPr>
              <a:t>, and optional </a:t>
            </a:r>
            <a:r>
              <a:rPr lang="en-US" sz="1100" b="1">
                <a:ea typeface="+mn-lt"/>
                <a:cs typeface="+mn-lt"/>
              </a:rPr>
              <a:t>audio enhancements</a:t>
            </a:r>
            <a:r>
              <a:rPr lang="en-US" sz="1100">
                <a:ea typeface="+mn-lt"/>
                <a:cs typeface="+mn-lt"/>
              </a:rPr>
              <a:t>, CyberX goes beyond static content to deliver a dynamic learning experience. The structure is </a:t>
            </a:r>
            <a:r>
              <a:rPr lang="en-US" sz="1100" b="1">
                <a:ea typeface="+mn-lt"/>
                <a:cs typeface="+mn-lt"/>
              </a:rPr>
              <a:t>modular</a:t>
            </a:r>
            <a:r>
              <a:rPr lang="en-US" sz="1100">
                <a:ea typeface="+mn-lt"/>
                <a:cs typeface="+mn-lt"/>
              </a:rPr>
              <a:t>, allowing future integration with AI APIs, GUI frameworks (e.g., WinForms, WPF), or web interfaces.</a:t>
            </a:r>
            <a:endParaRPr lang="en-US" sz="1100"/>
          </a:p>
          <a:p>
            <a:pPr>
              <a:lnSpc>
                <a:spcPct val="11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58129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7D411-CF21-5D1D-A10A-7D353BBF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About CyberX</a:t>
            </a:r>
            <a:endParaRPr lang="en-US"/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D632655-5B5D-3312-F490-A61E7978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9" y="3014517"/>
            <a:ext cx="5648193" cy="12708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A5B4-DA26-3F67-D444-C45106C1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CyberX is an interactive console-based chatbot designed to educate users about cybersecurity in a friendly and engaging way. It opens with a stylized logo and audio greeting, followed by a menu-driven conversation where users can explore various cyber safety topics. The chatbot simulates typing and uses colored text to improve interaction and learning experience.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1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DFE6D-6A2B-7249-189A-8AFD293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4297680" cy="178960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ea typeface="+mj-lt"/>
                <a:cs typeface="+mj-lt"/>
              </a:rPr>
              <a:t>ASCII Branding</a:t>
            </a:r>
            <a:br>
              <a:rPr lang="en-US" b="0">
                <a:ea typeface="+mj-lt"/>
                <a:cs typeface="+mj-lt"/>
              </a:rPr>
            </a:br>
            <a:r>
              <a:rPr lang="en-US" sz="2000" b="0">
                <a:ea typeface="+mj-lt"/>
                <a:cs typeface="+mj-lt"/>
              </a:rPr>
              <a:t>CyberX ASCII Logo</a:t>
            </a:r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55FA015-46E8-790C-809F-FC0EFF4E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9" y="2775123"/>
            <a:ext cx="4224528" cy="9613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B19D-9C1B-76D6-AD1B-75841B5B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48" y="1371601"/>
            <a:ext cx="5888736" cy="4926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create a strong visual identity, the program features a branded ASCII logo displayed in green. This is the first element users see and helps build a recognizable and consistent interface.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1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81E67-B424-76B3-A08F-4FD1F19D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Voice Greeting Integration</a:t>
            </a:r>
          </a:p>
          <a:p>
            <a:pPr>
              <a:lnSpc>
                <a:spcPct val="90000"/>
              </a:lnSpc>
            </a:pPr>
            <a:r>
              <a:rPr lang="en-US" sz="2400" b="0">
                <a:ea typeface="+mj-lt"/>
                <a:cs typeface="+mj-lt"/>
              </a:rPr>
              <a:t>Voice Interaction – Welcome Sound</a:t>
            </a: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342F34D-0E7D-1E46-10B6-2AEE6C3B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521039"/>
            <a:ext cx="5648193" cy="17933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46EC-5AC1-638E-B8BA-D3EC8382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enhance accessibility and interactivity, the chatbot plays a voice greeting from a </a:t>
            </a:r>
            <a:r>
              <a:rPr lang="en-US">
                <a:latin typeface="Consolas"/>
              </a:rPr>
              <a:t>.wav</a:t>
            </a:r>
            <a:r>
              <a:rPr lang="en-US">
                <a:ea typeface="+mn-lt"/>
                <a:cs typeface="+mn-lt"/>
              </a:rPr>
              <a:t> file when the application starts. This makes the user feel welcomed and improves the overall experience.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0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6B178-FE09-557E-0894-1372845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ea typeface="+mj-lt"/>
                <a:cs typeface="+mj-lt"/>
              </a:rPr>
              <a:t>Personalized Chat Flow</a:t>
            </a:r>
            <a:br>
              <a:rPr lang="en-US" sz="3100" b="0">
                <a:ea typeface="+mj-lt"/>
                <a:cs typeface="+mj-lt"/>
              </a:rPr>
            </a:br>
            <a:r>
              <a:rPr lang="en-US" sz="3100" b="0">
                <a:ea typeface="+mj-lt"/>
                <a:cs typeface="+mj-lt"/>
              </a:rPr>
              <a:t>Engaging the User</a:t>
            </a:r>
            <a:endParaRPr lang="en-US" sz="3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742EC142-3658-44DC-ACFF-B8E77944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04" y="2980027"/>
            <a:ext cx="5648193" cy="13696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0997-AD4B-CA85-E34F-B7D487593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CyberX uses a simple question to check if the user wants assistance. If the answer is yes, it requests their name to personalize the responses, making the interaction feel human and relatable.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75849-912F-03DE-7A79-84D3B7E5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ea typeface="+mj-lt"/>
                <a:cs typeface="+mj-lt"/>
              </a:rPr>
              <a:t>Main Menu Navigation</a:t>
            </a:r>
            <a:br>
              <a:rPr lang="en-US" sz="3100" b="0">
                <a:ea typeface="+mj-lt"/>
                <a:cs typeface="+mj-lt"/>
              </a:rPr>
            </a:br>
            <a:r>
              <a:rPr lang="en-US" sz="2000" b="0">
                <a:ea typeface="+mj-lt"/>
                <a:cs typeface="+mj-lt"/>
              </a:rPr>
              <a:t>Cyber Topics Menu</a:t>
            </a:r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6EFF0505-1A3F-E8FA-6956-04C88E0A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351034"/>
            <a:ext cx="5648193" cy="213331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9127B7-10AE-0556-267B-D8DFBABB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main chatbot loop presents a clear menu of six key cybersecurity topics. Users can explore each section at their own pace, and the chatbot guides them with clear instructions and tips.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234E5-2907-BCBE-B01A-76622A2F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>
                <a:ea typeface="+mj-lt"/>
                <a:cs typeface="+mj-lt"/>
              </a:rPr>
              <a:t>Educational Tips – Exampl</a:t>
            </a:r>
            <a:r>
              <a:rPr lang="en-US" sz="2500">
                <a:ea typeface="+mj-lt"/>
                <a:cs typeface="+mj-lt"/>
              </a:rPr>
              <a:t>e</a:t>
            </a:r>
            <a:br>
              <a:rPr lang="en-US" sz="2500" b="0">
                <a:ea typeface="+mj-lt"/>
                <a:cs typeface="+mj-lt"/>
              </a:rPr>
            </a:br>
            <a:r>
              <a:rPr lang="en-US" sz="2500" b="0">
                <a:ea typeface="+mj-lt"/>
                <a:cs typeface="+mj-lt"/>
              </a:rPr>
              <a:t>Password Safety Guidance</a:t>
            </a:r>
            <a:br>
              <a:rPr lang="en-US" sz="2500" b="0">
                <a:ea typeface="+mj-lt"/>
                <a:cs typeface="+mj-lt"/>
              </a:rPr>
            </a:br>
            <a:endParaRPr lang="en-US" sz="250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710C8E9-138C-71A8-77B2-999BE482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0" y="2357769"/>
            <a:ext cx="5648193" cy="14826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308C-DF94-ED20-C266-F2867B44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Each menu option reveals a set of easy-to-understand, practical safety tips. For example, under "Password Safety", users learn about length, complexity, and the value of using password managers.</a:t>
            </a:r>
          </a:p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7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BD82C-2428-1FDB-94B8-342A7659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ea typeface="+mj-lt"/>
                <a:cs typeface="+mj-lt"/>
              </a:rPr>
              <a:t>Voice + Typing Effec</a:t>
            </a:r>
            <a:r>
              <a:rPr lang="en-US" sz="3400" b="0">
                <a:ea typeface="+mj-lt"/>
                <a:cs typeface="+mj-lt"/>
              </a:rPr>
              <a:t>t</a:t>
            </a:r>
            <a:br>
              <a:rPr lang="en-US" sz="3400" b="0">
                <a:ea typeface="+mj-lt"/>
                <a:cs typeface="+mj-lt"/>
              </a:rPr>
            </a:br>
            <a:r>
              <a:rPr lang="en-US" sz="2800" b="0">
                <a:ea typeface="+mj-lt"/>
                <a:cs typeface="+mj-lt"/>
              </a:rPr>
              <a:t>Typing Simulation</a:t>
            </a:r>
            <a:endParaRPr lang="en-US" sz="2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B226-96CF-9933-68A6-583A5EE4C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>
                <a:ea typeface="+mn-lt"/>
                <a:cs typeface="+mn-lt"/>
              </a:rPr>
              <a:t>To simulate a human conversation, the chatbot displays text character-by-character with a typing delay. This keeps the user focused and creates a calm reading pace.</a:t>
            </a:r>
          </a:p>
          <a:p>
            <a:pPr>
              <a:lnSpc>
                <a:spcPct val="110000"/>
              </a:lnSpc>
            </a:pPr>
            <a:r>
              <a:rPr lang="en-US" sz="1900">
                <a:ea typeface="+mn-lt"/>
                <a:cs typeface="+mn-lt"/>
              </a:rPr>
              <a:t>foreach (char c in message)</a:t>
            </a:r>
            <a:endParaRPr lang="en-US" sz="1900"/>
          </a:p>
          <a:p>
            <a:pPr>
              <a:lnSpc>
                <a:spcPct val="110000"/>
              </a:lnSpc>
            </a:pPr>
            <a:r>
              <a:rPr lang="en-US" sz="1900">
                <a:ea typeface="+mn-lt"/>
                <a:cs typeface="+mn-lt"/>
              </a:rPr>
              <a:t>{</a:t>
            </a:r>
            <a:endParaRPr lang="en-US" sz="1900"/>
          </a:p>
          <a:p>
            <a:pPr>
              <a:lnSpc>
                <a:spcPct val="110000"/>
              </a:lnSpc>
            </a:pPr>
            <a:r>
              <a:rPr lang="en-US" sz="1900">
                <a:ea typeface="+mn-lt"/>
                <a:cs typeface="+mn-lt"/>
              </a:rPr>
              <a:t>    </a:t>
            </a:r>
            <a:r>
              <a:rPr lang="en-US" sz="1900" err="1">
                <a:ea typeface="+mn-lt"/>
                <a:cs typeface="+mn-lt"/>
              </a:rPr>
              <a:t>Console.Write</a:t>
            </a:r>
            <a:r>
              <a:rPr lang="en-US" sz="1900">
                <a:ea typeface="+mn-lt"/>
                <a:cs typeface="+mn-lt"/>
              </a:rPr>
              <a:t>(c);</a:t>
            </a:r>
            <a:endParaRPr lang="en-US" sz="1900"/>
          </a:p>
          <a:p>
            <a:pPr>
              <a:lnSpc>
                <a:spcPct val="110000"/>
              </a:lnSpc>
            </a:pPr>
            <a:r>
              <a:rPr lang="en-US" sz="1900">
                <a:ea typeface="+mn-lt"/>
                <a:cs typeface="+mn-lt"/>
              </a:rPr>
              <a:t>    </a:t>
            </a:r>
            <a:r>
              <a:rPr lang="en-US" sz="1900" err="1">
                <a:ea typeface="+mn-lt"/>
                <a:cs typeface="+mn-lt"/>
              </a:rPr>
              <a:t>Thread.Sleep</a:t>
            </a:r>
            <a:r>
              <a:rPr lang="en-US" sz="1900">
                <a:ea typeface="+mn-lt"/>
                <a:cs typeface="+mn-lt"/>
              </a:rPr>
              <a:t>(delay);</a:t>
            </a:r>
            <a:endParaRPr lang="en-US" sz="1900"/>
          </a:p>
          <a:p>
            <a:pPr>
              <a:lnSpc>
                <a:spcPct val="110000"/>
              </a:lnSpc>
            </a:pPr>
            <a:r>
              <a:rPr lang="en-US" sz="1900">
                <a:ea typeface="+mn-lt"/>
                <a:cs typeface="+mn-lt"/>
              </a:rPr>
              <a:t>}</a:t>
            </a:r>
            <a:endParaRPr lang="en-US" sz="1900"/>
          </a:p>
          <a:p>
            <a:pPr>
              <a:lnSpc>
                <a:spcPct val="110000"/>
              </a:lnSpc>
            </a:pPr>
            <a:endParaRPr lang="en-US" sz="1900"/>
          </a:p>
        </p:txBody>
      </p:sp>
      <p:pic>
        <p:nvPicPr>
          <p:cNvPr id="19" name="Picture 18" descr="Computer script on a screen">
            <a:extLst>
              <a:ext uri="{FF2B5EF4-FFF2-40B4-BE49-F238E27FC236}">
                <a16:creationId xmlns:a16="http://schemas.microsoft.com/office/drawing/2014/main" id="{AF5B508E-945B-41C8-0395-F0B68ED7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67" r="44931" b="-3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1402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846</Words>
  <Application>Microsoft Office PowerPoint</Application>
  <PresentationFormat>Widescreen</PresentationFormat>
  <Paragraphs>64</Paragraphs>
  <Slides>18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Grandview Display</vt:lpstr>
      <vt:lpstr>DashVTI</vt:lpstr>
      <vt:lpstr>Microsoft PowerPoint Presentation</vt:lpstr>
      <vt:lpstr>CYBERX CHATBOT PRESENTATION PART 1 AND 2</vt:lpstr>
      <vt:lpstr>Introduction to CyberX Chatbot</vt:lpstr>
      <vt:lpstr>About CyberX</vt:lpstr>
      <vt:lpstr>ASCII Branding CyberX ASCII Logo</vt:lpstr>
      <vt:lpstr>Voice Greeting Integration Voice Interaction – Welcome Sound </vt:lpstr>
      <vt:lpstr>Personalized Chat Flow Engaging the User</vt:lpstr>
      <vt:lpstr>Main Menu Navigation Cyber Topics Menu</vt:lpstr>
      <vt:lpstr>Educational Tips – Example Password Safety Guidance </vt:lpstr>
      <vt:lpstr>Voice + Typing Effect Typing Simulation</vt:lpstr>
      <vt:lpstr>Color Coding for Readability Color Integration</vt:lpstr>
      <vt:lpstr>Exiting the Chat User-Friendly Exit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KD Nkuna</dc:creator>
  <cp:lastModifiedBy>Muhluri Avril</cp:lastModifiedBy>
  <cp:revision>2</cp:revision>
  <dcterms:created xsi:type="dcterms:W3CDTF">2025-04-04T08:49:01Z</dcterms:created>
  <dcterms:modified xsi:type="dcterms:W3CDTF">2025-05-14T17:32:52Z</dcterms:modified>
</cp:coreProperties>
</file>