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58" r:id="rId4"/>
    <p:sldId id="263" r:id="rId5"/>
    <p:sldId id="259"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D92036-BA7D-F342-913C-0BA822D16D7F}" v="98" dt="2025-04-04T10:50:33.007"/>
    <p1510:client id="{B6F1702F-B798-1360-AB11-DA7FC69A5696}" v="563" dt="2025-04-04T10:59:54.3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Friday, April 4, 2025</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56559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Friday, April 4, 2025</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52505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Friday, April 4, 2025</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64519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Friday, April 4, 2025</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42652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Friday, April 4, 2025</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11166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Friday, April 4, 2025</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53650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Friday, April 4, 2025</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74697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Friday, April 4, 2025</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82118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Friday, April 4, 2025</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078997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Friday, April 4, 2025</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1041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Friday, April 4, 2025</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632285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Friday, April 4, 2025</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442964780"/>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62" r:id="rId4"/>
    <p:sldLayoutId id="2147483763" r:id="rId5"/>
    <p:sldLayoutId id="2147483768" r:id="rId6"/>
    <p:sldLayoutId id="2147483764" r:id="rId7"/>
    <p:sldLayoutId id="2147483765" r:id="rId8"/>
    <p:sldLayoutId id="2147483766" r:id="rId9"/>
    <p:sldLayoutId id="2147483767" r:id="rId10"/>
    <p:sldLayoutId id="2147483769"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chemeClr val="accent2"/>
              </a:gs>
              <a:gs pos="100000">
                <a:schemeClr val="accent6">
                  <a:lumMod val="75000"/>
                  <a:alpha val="8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5">
                  <a:alpha val="35000"/>
                </a:schemeClr>
              </a:gs>
              <a:gs pos="100000">
                <a:schemeClr val="accent6">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descr="Topview of mint green workspace with laptop, coffee, notebook, pen, glasses, and mouse">
            <a:extLst>
              <a:ext uri="{FF2B5EF4-FFF2-40B4-BE49-F238E27FC236}">
                <a16:creationId xmlns:a16="http://schemas.microsoft.com/office/drawing/2014/main" id="{E0D5BB48-C628-F780-7996-FBE757937DAC}"/>
              </a:ext>
            </a:extLst>
          </p:cNvPr>
          <p:cNvPicPr>
            <a:picLocks noChangeAspect="1"/>
          </p:cNvPicPr>
          <p:nvPr/>
        </p:nvPicPr>
        <p:blipFill>
          <a:blip r:embed="rId2"/>
          <a:srcRect r="20783"/>
          <a:stretch/>
        </p:blipFill>
        <p:spPr>
          <a:xfrm>
            <a:off x="4038599" y="10"/>
            <a:ext cx="8160026" cy="6875809"/>
          </a:xfrm>
          <a:prstGeom prst="rect">
            <a:avLst/>
          </a:prstGeom>
        </p:spPr>
      </p:pic>
      <p:sp>
        <p:nvSpPr>
          <p:cNvPr id="81" name="Freeform: Shape 80">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3825" y="2950387"/>
            <a:ext cx="3077044" cy="3531403"/>
          </a:xfrm>
        </p:spPr>
        <p:txBody>
          <a:bodyPr anchor="t">
            <a:normAutofit/>
          </a:bodyPr>
          <a:lstStyle/>
          <a:p>
            <a:pPr algn="r"/>
            <a:r>
              <a:rPr lang="en-US" sz="3200">
                <a:solidFill>
                  <a:schemeClr val="bg1"/>
                </a:solidFill>
              </a:rPr>
              <a:t>CYBER DYNAMICS</a:t>
            </a:r>
            <a:br>
              <a:rPr lang="en-US" sz="3200">
                <a:solidFill>
                  <a:schemeClr val="bg1"/>
                </a:solidFill>
              </a:rPr>
            </a:br>
            <a:br>
              <a:rPr lang="en-US" sz="3200">
                <a:solidFill>
                  <a:schemeClr val="bg1"/>
                </a:solidFill>
              </a:rPr>
            </a:br>
            <a:br>
              <a:rPr lang="en-US" sz="3200">
                <a:solidFill>
                  <a:schemeClr val="bg1"/>
                </a:solidFill>
              </a:rPr>
            </a:br>
            <a:endParaRPr lang="en-US" sz="3200">
              <a:solidFill>
                <a:schemeClr val="bg1"/>
              </a:solidFill>
            </a:endParaRPr>
          </a:p>
        </p:txBody>
      </p:sp>
      <p:sp>
        <p:nvSpPr>
          <p:cNvPr id="3" name="Subtitle 2"/>
          <p:cNvSpPr>
            <a:spLocks noGrp="1"/>
          </p:cNvSpPr>
          <p:nvPr>
            <p:ph type="subTitle" idx="1"/>
          </p:nvPr>
        </p:nvSpPr>
        <p:spPr>
          <a:xfrm>
            <a:off x="642026" y="525970"/>
            <a:ext cx="2937753" cy="1600225"/>
          </a:xfrm>
        </p:spPr>
        <p:txBody>
          <a:bodyPr anchor="b">
            <a:normAutofit/>
          </a:bodyPr>
          <a:lstStyle/>
          <a:p>
            <a:pPr algn="r"/>
            <a:r>
              <a:rPr lang="en-US" sz="1200">
                <a:solidFill>
                  <a:schemeClr val="bg1"/>
                </a:solidFill>
              </a:rPr>
              <a:t>CYBER SECURITY AWARENESS CHATBOT</a:t>
            </a:r>
          </a:p>
          <a:p>
            <a:pPr algn="r"/>
            <a:endParaRPr lang="en-US" sz="1200">
              <a:solidFill>
                <a:schemeClr val="bg1"/>
              </a:solidFill>
            </a:endParaRPr>
          </a:p>
          <a:p>
            <a:pPr algn="r"/>
            <a:r>
              <a:rPr lang="en-US" sz="1200">
                <a:solidFill>
                  <a:schemeClr val="bg1"/>
                </a:solidFill>
              </a:rPr>
              <a:t>BY TIYASE NTESENG</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3CBB9B1-7B7D-4BA1-A1AF-572168B39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FD859E-A604-20C6-46BE-068230352293}"/>
              </a:ext>
            </a:extLst>
          </p:cNvPr>
          <p:cNvSpPr>
            <a:spLocks noGrp="1"/>
          </p:cNvSpPr>
          <p:nvPr>
            <p:ph type="title"/>
          </p:nvPr>
        </p:nvSpPr>
        <p:spPr>
          <a:xfrm>
            <a:off x="8643193" y="457201"/>
            <a:ext cx="3091607" cy="1727643"/>
          </a:xfrm>
        </p:spPr>
        <p:txBody>
          <a:bodyPr anchor="b">
            <a:normAutofit/>
          </a:bodyPr>
          <a:lstStyle/>
          <a:p>
            <a:r>
              <a:rPr lang="en-US" sz="2000"/>
              <a:t>INTRODUCTION</a:t>
            </a:r>
          </a:p>
        </p:txBody>
      </p:sp>
      <p:pic>
        <p:nvPicPr>
          <p:cNvPr id="5" name="Picture 4" descr="Robot operating a machine">
            <a:extLst>
              <a:ext uri="{FF2B5EF4-FFF2-40B4-BE49-F238E27FC236}">
                <a16:creationId xmlns:a16="http://schemas.microsoft.com/office/drawing/2014/main" id="{2E67DB15-CD8B-2125-ECC1-8E8A6D1B606F}"/>
              </a:ext>
            </a:extLst>
          </p:cNvPr>
          <p:cNvPicPr>
            <a:picLocks noChangeAspect="1"/>
          </p:cNvPicPr>
          <p:nvPr/>
        </p:nvPicPr>
        <p:blipFill>
          <a:blip r:embed="rId2"/>
          <a:srcRect l="171" r="2564" b="1"/>
          <a:stretch/>
        </p:blipFill>
        <p:spPr>
          <a:xfrm>
            <a:off x="20" y="431"/>
            <a:ext cx="8115280" cy="6408311"/>
          </a:xfrm>
          <a:prstGeom prst="rect">
            <a:avLst/>
          </a:prstGeom>
        </p:spPr>
      </p:pic>
      <p:sp>
        <p:nvSpPr>
          <p:cNvPr id="3" name="Content Placeholder 2">
            <a:extLst>
              <a:ext uri="{FF2B5EF4-FFF2-40B4-BE49-F238E27FC236}">
                <a16:creationId xmlns:a16="http://schemas.microsoft.com/office/drawing/2014/main" id="{4A5317EB-C126-A4ED-C867-7B31AC0353C0}"/>
              </a:ext>
            </a:extLst>
          </p:cNvPr>
          <p:cNvSpPr>
            <a:spLocks noGrp="1"/>
          </p:cNvSpPr>
          <p:nvPr>
            <p:ph idx="1"/>
          </p:nvPr>
        </p:nvSpPr>
        <p:spPr>
          <a:xfrm>
            <a:off x="8643193" y="2530549"/>
            <a:ext cx="2942813" cy="3428124"/>
          </a:xfrm>
        </p:spPr>
        <p:txBody>
          <a:bodyPr>
            <a:normAutofit/>
          </a:bodyPr>
          <a:lstStyle/>
          <a:p>
            <a:pPr>
              <a:lnSpc>
                <a:spcPct val="110000"/>
              </a:lnSpc>
            </a:pPr>
            <a:r>
              <a:rPr lang="en-US" sz="1300"/>
              <a:t>1. Introduction
• What the program does:
• The Cybersecurity Awareness Bot is a console interactive application that will ask users to engage in a chat to generate awareness on cybersecurity issues. The bot can provide information on password security, phishing, and secure browsing.
• The bot also supports a voice greeting feature and displays a customized ASCII Art logo when it is launched.</a:t>
            </a:r>
          </a:p>
        </p:txBody>
      </p:sp>
      <p:sp>
        <p:nvSpPr>
          <p:cNvPr id="11" name="Rectangle 10">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49257"/>
          </a:xfrm>
          <a:prstGeom prst="rect">
            <a:avLst/>
          </a:prstGeom>
          <a:gradFill>
            <a:gsLst>
              <a:gs pos="34000">
                <a:schemeClr val="accent4">
                  <a:alpha val="73000"/>
                </a:schemeClr>
              </a:gs>
              <a:gs pos="100000">
                <a:schemeClr val="accent5">
                  <a:alpha val="89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8314"/>
            <a:ext cx="8115300" cy="449258"/>
          </a:xfrm>
          <a:prstGeom prst="rect">
            <a:avLst/>
          </a:prstGeom>
          <a:gradFill>
            <a:gsLst>
              <a:gs pos="22000">
                <a:schemeClr val="accent5">
                  <a:lumMod val="60000"/>
                  <a:lumOff val="40000"/>
                  <a:alpha val="55000"/>
                </a:schemeClr>
              </a:gs>
              <a:gs pos="99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396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99C4D4-9FE0-9F0B-508A-E8111D27BD67}"/>
              </a:ext>
            </a:extLst>
          </p:cNvPr>
          <p:cNvSpPr>
            <a:spLocks noGrp="1"/>
          </p:cNvSpPr>
          <p:nvPr>
            <p:ph type="title"/>
          </p:nvPr>
        </p:nvSpPr>
        <p:spPr>
          <a:xfrm>
            <a:off x="1380236" y="286601"/>
            <a:ext cx="5929422" cy="1852976"/>
          </a:xfrm>
        </p:spPr>
        <p:txBody>
          <a:bodyPr>
            <a:normAutofit/>
          </a:bodyPr>
          <a:lstStyle/>
          <a:p>
            <a:r>
              <a:rPr lang="en-US" sz="4000"/>
              <a:t>Code breakdown</a:t>
            </a:r>
          </a:p>
        </p:txBody>
      </p:sp>
      <p:sp>
        <p:nvSpPr>
          <p:cNvPr id="11" name="Rectangle 10">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up of a keyboard">
            <a:extLst>
              <a:ext uri="{FF2B5EF4-FFF2-40B4-BE49-F238E27FC236}">
                <a16:creationId xmlns:a16="http://schemas.microsoft.com/office/drawing/2014/main" id="{97D96FB2-4976-C171-BDD7-7DD6EFD9920A}"/>
              </a:ext>
            </a:extLst>
          </p:cNvPr>
          <p:cNvPicPr>
            <a:picLocks noChangeAspect="1"/>
          </p:cNvPicPr>
          <p:nvPr/>
        </p:nvPicPr>
        <p:blipFill>
          <a:blip r:embed="rId2"/>
          <a:srcRect l="25619" r="33262" b="8"/>
          <a:stretch/>
        </p:blipFill>
        <p:spPr>
          <a:xfrm>
            <a:off x="8115300" y="-12515"/>
            <a:ext cx="4076700" cy="6418631"/>
          </a:xfrm>
          <a:prstGeom prst="rect">
            <a:avLst/>
          </a:prstGeom>
        </p:spPr>
      </p:pic>
      <p:sp>
        <p:nvSpPr>
          <p:cNvPr id="6" name="TextBox 5">
            <a:extLst>
              <a:ext uri="{FF2B5EF4-FFF2-40B4-BE49-F238E27FC236}">
                <a16:creationId xmlns:a16="http://schemas.microsoft.com/office/drawing/2014/main" id="{A084BC3C-4DC9-9B2E-5FF9-1EEB0A58B566}"/>
              </a:ext>
            </a:extLst>
          </p:cNvPr>
          <p:cNvSpPr txBox="1"/>
          <p:nvPr/>
        </p:nvSpPr>
        <p:spPr>
          <a:xfrm>
            <a:off x="2142869" y="2266323"/>
            <a:ext cx="6096000" cy="646331"/>
          </a:xfrm>
          <a:prstGeom prst="rect">
            <a:avLst/>
          </a:prstGeom>
          <a:noFill/>
        </p:spPr>
        <p:txBody>
          <a:bodyPr wrap="square">
            <a:spAutoFit/>
          </a:bodyPr>
          <a:lstStyle/>
          <a:p>
            <a:br>
              <a:rPr lang="en-ZA"/>
            </a:br>
            <a:endParaRPr lang="en-US"/>
          </a:p>
        </p:txBody>
      </p:sp>
      <p:sp>
        <p:nvSpPr>
          <p:cNvPr id="8" name="Content Placeholder 7">
            <a:extLst>
              <a:ext uri="{FF2B5EF4-FFF2-40B4-BE49-F238E27FC236}">
                <a16:creationId xmlns:a16="http://schemas.microsoft.com/office/drawing/2014/main" id="{3848916A-6787-242F-1D4C-2645EAA88078}"/>
              </a:ext>
            </a:extLst>
          </p:cNvPr>
          <p:cNvSpPr>
            <a:spLocks noGrp="1"/>
          </p:cNvSpPr>
          <p:nvPr>
            <p:ph idx="1"/>
          </p:nvPr>
        </p:nvSpPr>
        <p:spPr>
          <a:xfrm>
            <a:off x="361757" y="2093791"/>
            <a:ext cx="10241280" cy="3959352"/>
          </a:xfrm>
        </p:spPr>
        <p:txBody>
          <a:bodyPr vert="horz" lIns="0" tIns="0" rIns="0" bIns="0" rtlCol="0" anchor="t">
            <a:normAutofit fontScale="40000" lnSpcReduction="20000"/>
          </a:bodyPr>
          <a:lstStyle/>
          <a:p>
            <a:r>
              <a:rPr lang="en-US" dirty="0">
                <a:ea typeface="+mn-lt"/>
                <a:cs typeface="+mn-lt"/>
              </a:rPr>
              <a:t>2. Name: The application takes input from the user asking for their name and uses it to personalize the greeting.</a:t>
            </a:r>
            <a:endParaRPr lang="en-US" dirty="0"/>
          </a:p>
          <a:p>
            <a:r>
              <a:rPr lang="en-US" dirty="0">
                <a:ea typeface="+mn-lt"/>
                <a:cs typeface="+mn-lt"/>
              </a:rPr>
              <a:t>Key Techniques:</a:t>
            </a:r>
            <a:endParaRPr lang="en-US" dirty="0"/>
          </a:p>
          <a:p>
            <a:r>
              <a:rPr lang="en-US" dirty="0">
                <a:ea typeface="+mn-lt"/>
                <a:cs typeface="+mn-lt"/>
              </a:rPr>
              <a:t>• User input is taken by the application using </a:t>
            </a:r>
            <a:r>
              <a:rPr lang="en-US" dirty="0" err="1">
                <a:ea typeface="+mn-lt"/>
                <a:cs typeface="+mn-lt"/>
              </a:rPr>
              <a:t>Console.ReadLine</a:t>
            </a:r>
            <a:r>
              <a:rPr lang="en-US" dirty="0">
                <a:ea typeface="+mn-lt"/>
                <a:cs typeface="+mn-lt"/>
              </a:rPr>
              <a:t>() and checked for null or empty.</a:t>
            </a:r>
            <a:endParaRPr lang="en-US" dirty="0"/>
          </a:p>
          <a:p>
            <a:r>
              <a:rPr lang="en-US" dirty="0">
                <a:ea typeface="+mn-lt"/>
                <a:cs typeface="+mn-lt"/>
              </a:rPr>
              <a:t>* Personalized greeting is achieved with string interpolation and </a:t>
            </a:r>
            <a:r>
              <a:rPr lang="en-US" dirty="0" err="1">
                <a:ea typeface="+mn-lt"/>
                <a:cs typeface="+mn-lt"/>
              </a:rPr>
              <a:t>Console.ForegroundColor</a:t>
            </a:r>
            <a:r>
              <a:rPr lang="en-US" dirty="0">
                <a:ea typeface="+mn-lt"/>
                <a:cs typeface="+mn-lt"/>
              </a:rPr>
              <a:t> for the formatting.</a:t>
            </a:r>
            <a:endParaRPr lang="en-US" dirty="0"/>
          </a:p>
          <a:p>
            <a:r>
              <a:rPr lang="en-US" dirty="0">
                <a:ea typeface="+mn-lt"/>
                <a:cs typeface="+mn-lt"/>
              </a:rPr>
              <a:t>b. </a:t>
            </a:r>
            <a:r>
              <a:rPr lang="en-US" dirty="0" err="1">
                <a:ea typeface="+mn-lt"/>
                <a:cs typeface="+mn-lt"/>
              </a:rPr>
              <a:t>PlayVoiceGreeting</a:t>
            </a:r>
            <a:r>
              <a:rPr lang="en-US" dirty="0">
                <a:ea typeface="+mn-lt"/>
                <a:cs typeface="+mn-lt"/>
              </a:rPr>
              <a:t>() Method</a:t>
            </a:r>
            <a:endParaRPr lang="en-US" dirty="0"/>
          </a:p>
          <a:p>
            <a:r>
              <a:rPr lang="en-US" dirty="0">
                <a:ea typeface="+mn-lt"/>
                <a:cs typeface="+mn-lt"/>
              </a:rPr>
              <a:t>• Function: Plays a voice greeting at startup, using the </a:t>
            </a:r>
            <a:r>
              <a:rPr lang="en-US" dirty="0" err="1">
                <a:ea typeface="+mn-lt"/>
                <a:cs typeface="+mn-lt"/>
              </a:rPr>
              <a:t>SoundPlayer</a:t>
            </a:r>
            <a:r>
              <a:rPr lang="en-US" dirty="0">
                <a:ea typeface="+mn-lt"/>
                <a:cs typeface="+mn-lt"/>
              </a:rPr>
              <a:t> class to play and load an audio file (greeting.wav).</a:t>
            </a:r>
            <a:endParaRPr lang="en-US" dirty="0"/>
          </a:p>
          <a:p>
            <a:r>
              <a:rPr lang="en-US" dirty="0">
                <a:ea typeface="+mn-lt"/>
                <a:cs typeface="+mn-lt"/>
              </a:rPr>
              <a:t>Important Techniques:</a:t>
            </a:r>
            <a:endParaRPr lang="en-US" dirty="0"/>
          </a:p>
          <a:p>
            <a:r>
              <a:rPr lang="en-US" dirty="0">
                <a:ea typeface="+mn-lt"/>
                <a:cs typeface="+mn-lt"/>
              </a:rPr>
              <a:t>* The </a:t>
            </a:r>
            <a:r>
              <a:rPr lang="en-US" dirty="0" err="1">
                <a:ea typeface="+mn-lt"/>
                <a:cs typeface="+mn-lt"/>
              </a:rPr>
              <a:t>SoundPlayer</a:t>
            </a:r>
            <a:r>
              <a:rPr lang="en-US" dirty="0">
                <a:ea typeface="+mn-lt"/>
                <a:cs typeface="+mn-lt"/>
              </a:rPr>
              <a:t> class is used to play and load the .wav file.</a:t>
            </a:r>
            <a:endParaRPr lang="en-US" dirty="0"/>
          </a:p>
          <a:p>
            <a:r>
              <a:rPr lang="en-US" dirty="0">
                <a:ea typeface="+mn-lt"/>
                <a:cs typeface="+mn-lt"/>
              </a:rPr>
              <a:t>* Error handling is achieved with a try-catch block to catch any exceptions (e.g., if the file is unavailable or cannot be played).</a:t>
            </a:r>
            <a:endParaRPr lang="en-US" dirty="0"/>
          </a:p>
          <a:p>
            <a:r>
              <a:rPr lang="en-US" dirty="0">
                <a:ea typeface="+mn-lt"/>
                <a:cs typeface="+mn-lt"/>
              </a:rPr>
              <a:t>* If the greeting cannot be played, an error message is printed to the user using </a:t>
            </a:r>
            <a:r>
              <a:rPr lang="en-US" dirty="0" err="1">
                <a:ea typeface="+mn-lt"/>
                <a:cs typeface="+mn-lt"/>
              </a:rPr>
              <a:t>Console.ForegroundColor</a:t>
            </a:r>
            <a:r>
              <a:rPr lang="en-US" dirty="0">
                <a:ea typeface="+mn-lt"/>
                <a:cs typeface="+mn-lt"/>
              </a:rPr>
              <a:t> to emphasize the error.</a:t>
            </a:r>
            <a:endParaRPr lang="en-US" dirty="0"/>
          </a:p>
          <a:p>
            <a:r>
              <a:rPr lang="en-US" dirty="0">
                <a:ea typeface="+mn-lt"/>
                <a:cs typeface="+mn-lt"/>
              </a:rPr>
              <a:t>c. </a:t>
            </a:r>
            <a:r>
              <a:rPr lang="en-US" dirty="0" err="1">
                <a:ea typeface="+mn-lt"/>
                <a:cs typeface="+mn-lt"/>
              </a:rPr>
              <a:t>DisplayAsciiArtLogo</a:t>
            </a:r>
            <a:r>
              <a:rPr lang="en-US" dirty="0">
                <a:ea typeface="+mn-lt"/>
                <a:cs typeface="+mn-lt"/>
              </a:rPr>
              <a:t>() Method</a:t>
            </a:r>
            <a:endParaRPr lang="en-US" dirty="0"/>
          </a:p>
          <a:p>
            <a:r>
              <a:rPr lang="en-US" dirty="0">
                <a:ea typeface="+mn-lt"/>
                <a:cs typeface="+mn-lt"/>
              </a:rPr>
              <a:t>* Purpose: Prints an ASCII Art logo in the console using the </a:t>
            </a:r>
            <a:r>
              <a:rPr lang="en-US" dirty="0" err="1">
                <a:ea typeface="+mn-lt"/>
                <a:cs typeface="+mn-lt"/>
              </a:rPr>
              <a:t>Console.WriteLine</a:t>
            </a:r>
            <a:r>
              <a:rPr lang="en-US" dirty="0">
                <a:ea typeface="+mn-lt"/>
                <a:cs typeface="+mn-lt"/>
              </a:rPr>
              <a:t>() statement.</a:t>
            </a:r>
            <a:endParaRPr lang="en-US" dirty="0"/>
          </a:p>
          <a:p>
            <a:r>
              <a:rPr lang="en-US" dirty="0">
                <a:ea typeface="+mn-lt"/>
                <a:cs typeface="+mn-lt"/>
              </a:rPr>
              <a:t>* Techniques Used:</a:t>
            </a:r>
            <a:endParaRPr lang="en-US" dirty="0"/>
          </a:p>
          <a:p>
            <a:r>
              <a:rPr lang="en-US" dirty="0">
                <a:ea typeface="+mn-lt"/>
                <a:cs typeface="+mn-lt"/>
              </a:rPr>
              <a:t>• The string containing the ASCII art is written to the console.</a:t>
            </a:r>
            <a:endParaRPr lang="en-US" dirty="0"/>
          </a:p>
          <a:p>
            <a:r>
              <a:rPr lang="en-US" dirty="0">
                <a:ea typeface="+mn-lt"/>
                <a:cs typeface="+mn-lt"/>
              </a:rPr>
              <a:t>* The </a:t>
            </a:r>
            <a:r>
              <a:rPr lang="en-US" dirty="0" err="1">
                <a:ea typeface="+mn-lt"/>
                <a:cs typeface="+mn-lt"/>
              </a:rPr>
              <a:t>Console.ForegroundColor</a:t>
            </a:r>
            <a:r>
              <a:rPr lang="en-US" dirty="0">
                <a:ea typeface="+mn-lt"/>
                <a:cs typeface="+mn-lt"/>
              </a:rPr>
              <a:t> is used to change the color of the output so that the logo stands out.</a:t>
            </a:r>
            <a:endParaRPr lang="en-US" dirty="0"/>
          </a:p>
          <a:p>
            <a:endParaRPr lang="en-US" dirty="0"/>
          </a:p>
          <a:p>
            <a:endParaRPr lang="en-US" dirty="0"/>
          </a:p>
        </p:txBody>
      </p:sp>
    </p:spTree>
    <p:extLst>
      <p:ext uri="{BB962C8B-B14F-4D97-AF65-F5344CB8AC3E}">
        <p14:creationId xmlns:p14="http://schemas.microsoft.com/office/powerpoint/2010/main" val="3103098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3" y="3587284"/>
            <a:ext cx="2501977" cy="4038601"/>
          </a:xfrm>
          <a:prstGeom prst="rect">
            <a:avLst/>
          </a:prstGeom>
          <a:gradFill>
            <a:gsLst>
              <a:gs pos="0">
                <a:schemeClr val="accent5">
                  <a:lumMod val="60000"/>
                  <a:lumOff val="40000"/>
                  <a:alpha val="0"/>
                </a:schemeClr>
              </a:gs>
              <a:gs pos="99000">
                <a:schemeClr val="accent2">
                  <a:alpha val="7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5254" y="969296"/>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613C400-666E-B57B-D3F7-8B2A30BEDCB3}"/>
              </a:ext>
            </a:extLst>
          </p:cNvPr>
          <p:cNvSpPr>
            <a:spLocks noGrp="1"/>
          </p:cNvSpPr>
          <p:nvPr>
            <p:ph type="title"/>
          </p:nvPr>
        </p:nvSpPr>
        <p:spPr>
          <a:xfrm>
            <a:off x="409518" y="586855"/>
            <a:ext cx="3258570" cy="3387497"/>
          </a:xfrm>
        </p:spPr>
        <p:txBody>
          <a:bodyPr anchor="b">
            <a:normAutofit/>
          </a:bodyPr>
          <a:lstStyle/>
          <a:p>
            <a:pPr algn="r"/>
            <a:r>
              <a:rPr lang="en-US" sz="2700">
                <a:solidFill>
                  <a:schemeClr val="bg1"/>
                </a:solidFill>
              </a:rPr>
              <a:t>CODE BREAKDOWN (CONT`)</a:t>
            </a:r>
          </a:p>
        </p:txBody>
      </p:sp>
      <p:sp>
        <p:nvSpPr>
          <p:cNvPr id="3" name="Content Placeholder 2">
            <a:extLst>
              <a:ext uri="{FF2B5EF4-FFF2-40B4-BE49-F238E27FC236}">
                <a16:creationId xmlns:a16="http://schemas.microsoft.com/office/drawing/2014/main" id="{A4FC4D7A-8CF8-C4E9-929F-9A2B2DD40609}"/>
              </a:ext>
            </a:extLst>
          </p:cNvPr>
          <p:cNvSpPr>
            <a:spLocks noGrp="1"/>
          </p:cNvSpPr>
          <p:nvPr>
            <p:ph idx="1"/>
          </p:nvPr>
        </p:nvSpPr>
        <p:spPr>
          <a:xfrm>
            <a:off x="4581727" y="833535"/>
            <a:ext cx="3025303" cy="5361991"/>
          </a:xfrm>
        </p:spPr>
        <p:txBody>
          <a:bodyPr vert="horz" lIns="0" tIns="0" rIns="0" bIns="0" rtlCol="0" anchor="ctr">
            <a:normAutofit/>
          </a:bodyPr>
          <a:lstStyle/>
          <a:p>
            <a:pPr>
              <a:lnSpc>
                <a:spcPct val="110000"/>
              </a:lnSpc>
            </a:pPr>
            <a:r>
              <a:rPr lang="en-US" sz="1100">
                <a:ea typeface="+mn-lt"/>
                <a:cs typeface="+mn-lt"/>
              </a:rPr>
              <a:t>d. ChatLoop() Method</a:t>
            </a:r>
            <a:endParaRPr lang="en-US" sz="1100"/>
          </a:p>
          <a:p>
            <a:pPr>
              <a:lnSpc>
                <a:spcPct val="110000"/>
              </a:lnSpc>
            </a:pPr>
            <a:r>
              <a:rPr lang="en-US" sz="1100">
                <a:ea typeface="+mn-lt"/>
                <a:cs typeface="+mn-lt"/>
              </a:rPr>
              <a:t>* Purpose: This method provides an infinite loop to keep on communicating with the user.</a:t>
            </a:r>
            <a:endParaRPr lang="en-US" sz="1100"/>
          </a:p>
          <a:p>
            <a:pPr>
              <a:lnSpc>
                <a:spcPct val="110000"/>
              </a:lnSpc>
            </a:pPr>
            <a:r>
              <a:rPr lang="en-US" sz="1100">
                <a:ea typeface="+mn-lt"/>
                <a:cs typeface="+mn-lt"/>
              </a:rPr>
              <a:t>* It takes input and provides responses based on specific keywords (e.g., "password safety", "phishing").</a:t>
            </a:r>
            <a:endParaRPr lang="en-US" sz="1100"/>
          </a:p>
          <a:p>
            <a:pPr>
              <a:lnSpc>
                <a:spcPct val="110000"/>
              </a:lnSpc>
            </a:pPr>
            <a:r>
              <a:rPr lang="en-US" sz="1100">
                <a:ea typeface="+mn-lt"/>
                <a:cs typeface="+mn-lt"/>
              </a:rPr>
              <a:t>• In case the user input is not matching any of the pre-defined keywords, it asks the user to repeat his question.</a:t>
            </a:r>
            <a:endParaRPr lang="en-US" sz="1100"/>
          </a:p>
          <a:p>
            <a:pPr>
              <a:lnSpc>
                <a:spcPct val="110000"/>
              </a:lnSpc>
            </a:pPr>
            <a:r>
              <a:rPr lang="en-US" sz="1100">
                <a:ea typeface="+mn-lt"/>
                <a:cs typeface="+mn-lt"/>
              </a:rPr>
              <a:t>Techniques:</a:t>
            </a:r>
            <a:endParaRPr lang="en-US" sz="1100"/>
          </a:p>
          <a:p>
            <a:pPr>
              <a:lnSpc>
                <a:spcPct val="110000"/>
              </a:lnSpc>
            </a:pPr>
            <a:r>
              <a:rPr lang="en-US" sz="1100">
                <a:ea typeface="+mn-lt"/>
                <a:cs typeface="+mn-lt"/>
              </a:rPr>
              <a:t>• It makes use of Console.ReadLine() to retrieve user input and the string.Contains() method to check for keywords in the input.</a:t>
            </a:r>
            <a:endParaRPr lang="en-US" sz="1100"/>
          </a:p>
          <a:p>
            <a:pPr>
              <a:lnSpc>
                <a:spcPct val="110000"/>
              </a:lnSpc>
            </a:pPr>
            <a:r>
              <a:rPr lang="en-US" sz="1100">
                <a:ea typeface="+mn-lt"/>
                <a:cs typeface="+mn-lt"/>
              </a:rPr>
              <a:t>* Color coding (Console.ForegroundColor) is used for distinguishing the bot's reply from other output.</a:t>
            </a:r>
            <a:endParaRPr lang="en-US" sz="1100"/>
          </a:p>
          <a:p>
            <a:pPr>
              <a:lnSpc>
                <a:spcPct val="110000"/>
              </a:lnSpc>
            </a:pPr>
            <a:r>
              <a:rPr lang="en-US" sz="1100">
                <a:ea typeface="+mn-lt"/>
                <a:cs typeface="+mn-lt"/>
              </a:rPr>
              <a:t>* It asks if the user wishes to continue chatting by looking for a "yes/no" answer.</a:t>
            </a:r>
            <a:endParaRPr lang="en-US" sz="1100"/>
          </a:p>
          <a:p>
            <a:pPr>
              <a:lnSpc>
                <a:spcPct val="110000"/>
              </a:lnSpc>
            </a:pPr>
            <a:r>
              <a:rPr lang="en-US" sz="1100">
                <a:ea typeface="+mn-lt"/>
                <a:cs typeface="+mn-lt"/>
              </a:rPr>
              <a:t>* The loop continues until the user chooses to quit by typing "no."</a:t>
            </a:r>
            <a:endParaRPr lang="en-US" sz="1100"/>
          </a:p>
          <a:p>
            <a:pPr>
              <a:lnSpc>
                <a:spcPct val="110000"/>
              </a:lnSpc>
            </a:pPr>
            <a:endParaRPr lang="en-US" sz="1100"/>
          </a:p>
        </p:txBody>
      </p:sp>
      <p:pic>
        <p:nvPicPr>
          <p:cNvPr id="20" name="Picture 19" descr="Computer script on a screen">
            <a:extLst>
              <a:ext uri="{FF2B5EF4-FFF2-40B4-BE49-F238E27FC236}">
                <a16:creationId xmlns:a16="http://schemas.microsoft.com/office/drawing/2014/main" id="{3EE9AEFF-CE33-9408-F909-19E936BC132F}"/>
              </a:ext>
            </a:extLst>
          </p:cNvPr>
          <p:cNvPicPr>
            <a:picLocks noChangeAspect="1"/>
          </p:cNvPicPr>
          <p:nvPr/>
        </p:nvPicPr>
        <p:blipFill>
          <a:blip r:embed="rId2"/>
          <a:srcRect l="11679" r="48643" b="-3"/>
          <a:stretch/>
        </p:blipFill>
        <p:spPr>
          <a:xfrm>
            <a:off x="8109502" y="10"/>
            <a:ext cx="4082498" cy="6857990"/>
          </a:xfrm>
          <a:prstGeom prst="rect">
            <a:avLst/>
          </a:prstGeom>
        </p:spPr>
      </p:pic>
    </p:spTree>
    <p:extLst>
      <p:ext uri="{BB962C8B-B14F-4D97-AF65-F5344CB8AC3E}">
        <p14:creationId xmlns:p14="http://schemas.microsoft.com/office/powerpoint/2010/main" val="1150017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2E2AA5-F0CE-0175-BF13-D54FF59DCAF0}"/>
              </a:ext>
            </a:extLst>
          </p:cNvPr>
          <p:cNvSpPr>
            <a:spLocks noGrp="1"/>
          </p:cNvSpPr>
          <p:nvPr>
            <p:ph type="title"/>
          </p:nvPr>
        </p:nvSpPr>
        <p:spPr>
          <a:xfrm>
            <a:off x="1380236" y="286601"/>
            <a:ext cx="5929422" cy="1852976"/>
          </a:xfrm>
        </p:spPr>
        <p:txBody>
          <a:bodyPr>
            <a:normAutofit/>
          </a:bodyPr>
          <a:lstStyle/>
          <a:p>
            <a:r>
              <a:rPr lang="en-US" sz="4000"/>
              <a:t>Main features &amp; Techniques </a:t>
            </a:r>
          </a:p>
        </p:txBody>
      </p:sp>
      <p:sp>
        <p:nvSpPr>
          <p:cNvPr id="3" name="Content Placeholder 2">
            <a:extLst>
              <a:ext uri="{FF2B5EF4-FFF2-40B4-BE49-F238E27FC236}">
                <a16:creationId xmlns:a16="http://schemas.microsoft.com/office/drawing/2014/main" id="{6A25202A-0E6F-12E6-80BE-9C5FDA143D70}"/>
              </a:ext>
            </a:extLst>
          </p:cNvPr>
          <p:cNvSpPr>
            <a:spLocks noGrp="1"/>
          </p:cNvSpPr>
          <p:nvPr>
            <p:ph idx="1"/>
          </p:nvPr>
        </p:nvSpPr>
        <p:spPr>
          <a:xfrm>
            <a:off x="1380237" y="2621381"/>
            <a:ext cx="5929422" cy="3322219"/>
          </a:xfrm>
        </p:spPr>
        <p:txBody>
          <a:bodyPr>
            <a:normAutofit/>
          </a:bodyPr>
          <a:lstStyle/>
          <a:p>
            <a:pPr>
              <a:lnSpc>
                <a:spcPct val="110000"/>
              </a:lnSpc>
            </a:pPr>
            <a:r>
              <a:rPr lang="en-US" sz="900"/>
              <a:t>3. Main Features &amp; Techniques
• Voice Integration:
• The SoundPlayer class is used to play and load a .wav file. You may explain how voice integration adds an interactive element to the program and enhances the usability.
• Illustrate how this feature works through explaining the PlayVoiceGreeting() method and how it enhances the user experience.
• User Interaction:
• The program uses an interactive approach where it keeps asking for user input and responds to keywords. Explain how this provides a dynamic user experience.
• Formatting with Colors:
• Explain how you use Console.ForegroundColor to color different parts of the output (e.g., green for the ASCII art logo, cyan for the greeting, and red for error messages).
• You may also mention how the use of color helps organize the information and makes the bot look more professional</a:t>
            </a:r>
          </a:p>
        </p:txBody>
      </p:sp>
      <p:sp>
        <p:nvSpPr>
          <p:cNvPr id="11" name="Rectangle 10">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Volume sliders">
            <a:extLst>
              <a:ext uri="{FF2B5EF4-FFF2-40B4-BE49-F238E27FC236}">
                <a16:creationId xmlns:a16="http://schemas.microsoft.com/office/drawing/2014/main" id="{899D628E-C560-E503-185C-638B65552B44}"/>
              </a:ext>
            </a:extLst>
          </p:cNvPr>
          <p:cNvPicPr>
            <a:picLocks noChangeAspect="1"/>
          </p:cNvPicPr>
          <p:nvPr/>
        </p:nvPicPr>
        <p:blipFill>
          <a:blip r:embed="rId2"/>
          <a:srcRect l="22503" r="26705" b="11"/>
          <a:stretch/>
        </p:blipFill>
        <p:spPr>
          <a:xfrm>
            <a:off x="8115300" y="-12515"/>
            <a:ext cx="4076700" cy="6418631"/>
          </a:xfrm>
          <a:prstGeom prst="rect">
            <a:avLst/>
          </a:prstGeom>
        </p:spPr>
      </p:pic>
    </p:spTree>
    <p:extLst>
      <p:ext uri="{BB962C8B-B14F-4D97-AF65-F5344CB8AC3E}">
        <p14:creationId xmlns:p14="http://schemas.microsoft.com/office/powerpoint/2010/main" val="481530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907175-C5FF-2843-D4B2-4F7DAB4898C6}"/>
              </a:ext>
            </a:extLst>
          </p:cNvPr>
          <p:cNvSpPr>
            <a:spLocks noGrp="1"/>
          </p:cNvSpPr>
          <p:nvPr>
            <p:ph type="title"/>
          </p:nvPr>
        </p:nvSpPr>
        <p:spPr>
          <a:xfrm>
            <a:off x="1380236" y="286601"/>
            <a:ext cx="5929422" cy="1852976"/>
          </a:xfrm>
        </p:spPr>
        <p:txBody>
          <a:bodyPr>
            <a:normAutofit/>
          </a:bodyPr>
          <a:lstStyle/>
          <a:p>
            <a:r>
              <a:rPr lang="en-US" sz="4000"/>
              <a:t>Challenges and solutions </a:t>
            </a:r>
          </a:p>
        </p:txBody>
      </p:sp>
      <p:sp>
        <p:nvSpPr>
          <p:cNvPr id="3" name="Content Placeholder 2">
            <a:extLst>
              <a:ext uri="{FF2B5EF4-FFF2-40B4-BE49-F238E27FC236}">
                <a16:creationId xmlns:a16="http://schemas.microsoft.com/office/drawing/2014/main" id="{E84623C9-E0AD-2220-983F-112365284488}"/>
              </a:ext>
            </a:extLst>
          </p:cNvPr>
          <p:cNvSpPr>
            <a:spLocks noGrp="1"/>
          </p:cNvSpPr>
          <p:nvPr>
            <p:ph idx="1"/>
          </p:nvPr>
        </p:nvSpPr>
        <p:spPr>
          <a:xfrm>
            <a:off x="1380237" y="2621381"/>
            <a:ext cx="5929422" cy="3322219"/>
          </a:xfrm>
        </p:spPr>
        <p:txBody>
          <a:bodyPr>
            <a:normAutofit/>
          </a:bodyPr>
          <a:lstStyle/>
          <a:p>
            <a:pPr>
              <a:lnSpc>
                <a:spcPct val="110000"/>
              </a:lnSpc>
            </a:pPr>
            <a:r>
              <a:rPr lang="en-US" sz="1500"/>
              <a:t>4. Challenges &amp; Solutions
• Voice Greeting Issues: One problem that may arise is making the greeting sound play correctly. Describe how the try-catch block handles the errors that occur when the sound file gets lost or corrupted.
• Processing a User Input: The bot can only act on pre-determined questions, so one constraint is that it will not be able to handle more complex or varied questions. But you can say how adding more conditional checks (e.g., for synonyms) would improve it.</a:t>
            </a:r>
          </a:p>
        </p:txBody>
      </p:sp>
      <p:sp>
        <p:nvSpPr>
          <p:cNvPr id="11" name="Rectangle 10">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 up of audio equipment">
            <a:extLst>
              <a:ext uri="{FF2B5EF4-FFF2-40B4-BE49-F238E27FC236}">
                <a16:creationId xmlns:a16="http://schemas.microsoft.com/office/drawing/2014/main" id="{82972B54-7B07-70A3-1198-4E10A0737F66}"/>
              </a:ext>
            </a:extLst>
          </p:cNvPr>
          <p:cNvPicPr>
            <a:picLocks noChangeAspect="1"/>
          </p:cNvPicPr>
          <p:nvPr/>
        </p:nvPicPr>
        <p:blipFill>
          <a:blip r:embed="rId2"/>
          <a:srcRect l="23493" r="34173" b="-6"/>
          <a:stretch/>
        </p:blipFill>
        <p:spPr>
          <a:xfrm>
            <a:off x="8115300" y="-12515"/>
            <a:ext cx="4076700" cy="6418631"/>
          </a:xfrm>
          <a:prstGeom prst="rect">
            <a:avLst/>
          </a:prstGeom>
        </p:spPr>
      </p:pic>
    </p:spTree>
    <p:extLst>
      <p:ext uri="{BB962C8B-B14F-4D97-AF65-F5344CB8AC3E}">
        <p14:creationId xmlns:p14="http://schemas.microsoft.com/office/powerpoint/2010/main" val="1282271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AD092B-9D75-6A23-9081-F7C9BF9B0D23}"/>
              </a:ext>
            </a:extLst>
          </p:cNvPr>
          <p:cNvSpPr>
            <a:spLocks noGrp="1"/>
          </p:cNvSpPr>
          <p:nvPr>
            <p:ph type="title"/>
          </p:nvPr>
        </p:nvSpPr>
        <p:spPr>
          <a:xfrm>
            <a:off x="1380236" y="286601"/>
            <a:ext cx="5929422" cy="1852976"/>
          </a:xfrm>
        </p:spPr>
        <p:txBody>
          <a:bodyPr>
            <a:normAutofit/>
          </a:bodyPr>
          <a:lstStyle/>
          <a:p>
            <a:r>
              <a:rPr lang="en-US" sz="4000"/>
              <a:t>Conclusion</a:t>
            </a:r>
          </a:p>
        </p:txBody>
      </p:sp>
      <p:sp>
        <p:nvSpPr>
          <p:cNvPr id="3" name="Content Placeholder 2">
            <a:extLst>
              <a:ext uri="{FF2B5EF4-FFF2-40B4-BE49-F238E27FC236}">
                <a16:creationId xmlns:a16="http://schemas.microsoft.com/office/drawing/2014/main" id="{0460D4AE-BE61-D67B-6796-31339F49C4EF}"/>
              </a:ext>
            </a:extLst>
          </p:cNvPr>
          <p:cNvSpPr>
            <a:spLocks noGrp="1"/>
          </p:cNvSpPr>
          <p:nvPr>
            <p:ph idx="1"/>
          </p:nvPr>
        </p:nvSpPr>
        <p:spPr>
          <a:xfrm>
            <a:off x="1380237" y="2621381"/>
            <a:ext cx="5929422" cy="3322219"/>
          </a:xfrm>
        </p:spPr>
        <p:txBody>
          <a:bodyPr vert="horz" lIns="0" tIns="0" rIns="0" bIns="0" rtlCol="0">
            <a:normAutofit/>
          </a:bodyPr>
          <a:lstStyle/>
          <a:p>
            <a:pPr>
              <a:lnSpc>
                <a:spcPct val="110000"/>
              </a:lnSpc>
            </a:pPr>
            <a:r>
              <a:rPr lang="en-US" sz="1700"/>
              <a:t>The application combines interactive chat, voice greeting , ASCII art quite well to provide personalized and interactive Cyber Security Awareness experience.</a:t>
            </a:r>
          </a:p>
          <a:p>
            <a:pPr>
              <a:lnSpc>
                <a:spcPct val="110000"/>
              </a:lnSpc>
            </a:pPr>
            <a:r>
              <a:rPr lang="en-US" sz="1700"/>
              <a:t>The bot educates users educates users on basic Cybersecurity concepts in addition to demonstrating functional skills in C# including voice integration, string manipulation, and console formatting.</a:t>
            </a:r>
          </a:p>
          <a:p>
            <a:pPr>
              <a:lnSpc>
                <a:spcPct val="110000"/>
              </a:lnSpc>
            </a:pPr>
            <a:r>
              <a:rPr lang="en-US" sz="1700"/>
              <a:t>This is merely a starting point, and there is room for features such as adding more subjects, improving input recognition, or using a more advanced voice interface</a:t>
            </a:r>
          </a:p>
        </p:txBody>
      </p:sp>
      <p:sp>
        <p:nvSpPr>
          <p:cNvPr id="11" name="Rectangle 10">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lat lay top view of robot deviating from group">
            <a:extLst>
              <a:ext uri="{FF2B5EF4-FFF2-40B4-BE49-F238E27FC236}">
                <a16:creationId xmlns:a16="http://schemas.microsoft.com/office/drawing/2014/main" id="{4571E5EC-B431-81F1-EB05-873D1C618DEA}"/>
              </a:ext>
            </a:extLst>
          </p:cNvPr>
          <p:cNvPicPr>
            <a:picLocks noChangeAspect="1"/>
          </p:cNvPicPr>
          <p:nvPr/>
        </p:nvPicPr>
        <p:blipFill>
          <a:blip r:embed="rId2"/>
          <a:srcRect l="24960" r="11524" b="-3"/>
          <a:stretch/>
        </p:blipFill>
        <p:spPr>
          <a:xfrm>
            <a:off x="8115300" y="-12515"/>
            <a:ext cx="4076700" cy="6418631"/>
          </a:xfrm>
          <a:prstGeom prst="rect">
            <a:avLst/>
          </a:prstGeom>
        </p:spPr>
      </p:pic>
    </p:spTree>
    <p:extLst>
      <p:ext uri="{BB962C8B-B14F-4D97-AF65-F5344CB8AC3E}">
        <p14:creationId xmlns:p14="http://schemas.microsoft.com/office/powerpoint/2010/main" val="1516913968"/>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GradientRiseVTI</vt:lpstr>
      <vt:lpstr>CYBER DYNAMICS   </vt:lpstr>
      <vt:lpstr>INTRODUCTION</vt:lpstr>
      <vt:lpstr>Code breakdown</vt:lpstr>
      <vt:lpstr>CODE BREAKDOWN (CONT`)</vt:lpstr>
      <vt:lpstr>Main features &amp; Techniques </vt:lpstr>
      <vt:lpstr>Challenges and solutions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Nteseng Damaris Tiyase</cp:lastModifiedBy>
  <cp:revision>496</cp:revision>
  <dcterms:created xsi:type="dcterms:W3CDTF">2025-04-04T08:47:24Z</dcterms:created>
  <dcterms:modified xsi:type="dcterms:W3CDTF">2025-04-04T11:20:17Z</dcterms:modified>
</cp:coreProperties>
</file>