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280" r:id="rId2"/>
    <p:sldId id="345" r:id="rId3"/>
    <p:sldId id="346" r:id="rId4"/>
    <p:sldId id="347" r:id="rId5"/>
    <p:sldId id="355" r:id="rId6"/>
    <p:sldId id="357" r:id="rId7"/>
    <p:sldId id="356" r:id="rId8"/>
    <p:sldId id="348" r:id="rId9"/>
    <p:sldId id="358" r:id="rId10"/>
    <p:sldId id="318" r:id="rId11"/>
    <p:sldId id="1279" r:id="rId12"/>
    <p:sldId id="287" r:id="rId13"/>
    <p:sldId id="288" r:id="rId14"/>
    <p:sldId id="285" r:id="rId15"/>
    <p:sldId id="337" r:id="rId16"/>
    <p:sldId id="273" r:id="rId17"/>
    <p:sldId id="272" r:id="rId18"/>
    <p:sldId id="274" r:id="rId19"/>
    <p:sldId id="338" r:id="rId20"/>
    <p:sldId id="266" r:id="rId21"/>
    <p:sldId id="290" r:id="rId22"/>
    <p:sldId id="289" r:id="rId23"/>
    <p:sldId id="291" r:id="rId24"/>
    <p:sldId id="330" r:id="rId25"/>
    <p:sldId id="308" r:id="rId26"/>
    <p:sldId id="267" r:id="rId27"/>
    <p:sldId id="293" r:id="rId28"/>
    <p:sldId id="3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D9CA7-7F61-46CA-85CD-886693612E9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907-18AB-463B-9F1F-F42E31B2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733AD2-447D-412E-9F55-9165FF957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2DD44-00FE-4493-B474-0F36AEA9AAFE}" type="slidenum">
              <a:rPr lang="en-US" altLang="en-US" sz="1200">
                <a:latin typeface="Garamond" panose="02020404030301010803" pitchFamily="18" charset="0"/>
              </a:rPr>
              <a:pPr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82A539B-B954-4AE3-8D33-5DACCC50C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8AD4906-CC03-45EE-B112-262D762D2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B37BE5B-2954-41A1-802D-C7E6613A0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0622C-DE95-4D4E-8750-439AA17AB989}" type="slidenum">
              <a:rPr lang="en-US" altLang="en-US" sz="1200">
                <a:latin typeface="Times" panose="02020603050405020304" pitchFamily="18" charset="0"/>
              </a:rPr>
              <a:pPr/>
              <a:t>17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1E86A49-0C7E-4C6D-A77D-6DEDBB2E2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794E1AA-EB08-492F-9F11-4EEC1B5C4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1F218A5-D45B-40C6-8E50-52E8BA4E2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9E3FDC-99D5-45A9-87E9-883977B0A302}" type="slidenum">
              <a:rPr lang="en-US" altLang="en-US" sz="1200">
                <a:latin typeface="Times" panose="02020603050405020304" pitchFamily="18" charset="0"/>
              </a:rPr>
              <a:pPr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606B061-CAF8-4F23-B4A3-CF76003D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93C05DF-F6F0-462A-A2E5-01236A91E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7DAE8B8-E8C4-4B64-87F1-41EC66AB6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431F0C-E28A-4B07-AB78-A010755C3EA4}" type="slidenum">
              <a:rPr lang="en-US" altLang="en-US" sz="1200">
                <a:latin typeface="Times" panose="02020603050405020304" pitchFamily="18" charset="0"/>
              </a:rPr>
              <a:pPr/>
              <a:t>20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8E4FE68-A461-4CE7-8700-417D1345F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DFEEDB6-AF69-45AD-A214-0B8E9803A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6A61BC77-169E-4431-8C0F-7C56126CE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87DC65-AC99-4181-95D4-B09D20176C2B}" type="slidenum">
              <a:rPr lang="en-US" altLang="en-US" sz="1200">
                <a:latin typeface="Times" panose="02020603050405020304" pitchFamily="18" charset="0"/>
              </a:rPr>
              <a:pPr/>
              <a:t>21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AC5EA8C-838E-4C8D-A292-6F12825AC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75DEA4E-8C4B-4886-9F95-A040419D9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A39044F-9D77-4886-B5B9-C0EC3A34C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D2E095-38FB-49A2-9009-1E68A8EA426C}" type="slidenum">
              <a:rPr lang="en-US" altLang="en-US" sz="1200">
                <a:latin typeface="Times" panose="02020603050405020304" pitchFamily="18" charset="0"/>
              </a:rPr>
              <a:pPr/>
              <a:t>22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27AC293-8E9F-4225-8D53-EA7EEF8F5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05F2646-C56E-4E26-9A26-B1F3C018B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4EF848B-9217-4915-84D9-FFE25B55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2B306-D83C-4E4F-8A38-FEF396C22552}" type="slidenum">
              <a:rPr lang="en-US" altLang="en-US" sz="1200">
                <a:latin typeface="Times" panose="02020603050405020304" pitchFamily="18" charset="0"/>
              </a:rPr>
              <a:pPr/>
              <a:t>23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BF7FAB5-4036-4BD2-8173-825636E1C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FF07E10-CD6C-4873-AC52-C5FD0CAA6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C7358B6-3B5A-43FE-AA29-88F5CC41D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400F5F78-E6CE-4365-802A-7BC03C4F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F1DC5F1-2657-4B05-87BB-541689555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FC51BB-35CE-4486-B5C3-C608E9F6D97E}" type="slidenum">
              <a:rPr lang="en-US" altLang="en-US" sz="1200">
                <a:latin typeface="Times" panose="02020603050405020304" pitchFamily="18" charset="0"/>
              </a:rPr>
              <a:pPr/>
              <a:t>25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F04D3DD-45D6-4D4F-A5D4-676AE66E1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DD3ED-E5CF-4781-8C2E-69C9F61AAEE6}" type="slidenum">
              <a:rPr lang="en-US" altLang="en-US" sz="1200">
                <a:latin typeface="Times" panose="02020603050405020304" pitchFamily="18" charset="0"/>
              </a:rPr>
              <a:pPr/>
              <a:t>26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6DA5DF1-C53E-4168-88C1-7C78BA29D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BC6897D-48C8-494D-B463-8FCD75F77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06B2677-790D-4153-93A1-03300FBFE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05963-428C-4144-9197-FB2EFBD94B38}" type="slidenum">
              <a:rPr lang="en-US" altLang="en-US" sz="1200">
                <a:latin typeface="Times" panose="02020603050405020304" pitchFamily="18" charset="0"/>
              </a:rPr>
              <a:pPr/>
              <a:t>27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E608D0D-3076-44CB-9AC9-15441C531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49F08BD3-FDA7-457A-9878-F7B9191F8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F539731-3BE9-4EE8-A338-8695A2ADCB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59568-0C37-4374-81DD-44FA329D035E}" type="slidenum">
              <a:rPr lang="en-US" altLang="en-US" sz="1200">
                <a:latin typeface="Garamond" panose="02020404030301010803" pitchFamily="18" charset="0"/>
              </a:rPr>
              <a:pPr/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0B2C861-0E3E-4BE8-BE13-32A43021A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4F91CA9-9DFF-4186-A4F6-FC8ABDC6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57A9913-6F07-453B-8FAB-4883E0F9D8F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42EE6A6-B1C5-448D-9BD8-6AF0F7A4C53D}" type="slidenum">
              <a:rPr lang="en-US" altLang="en-US" sz="1200">
                <a:latin typeface="Times" panose="02020603050405020304" pitchFamily="18" charset="0"/>
              </a:rPr>
              <a:pPr algn="r"/>
              <a:t>10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532AF9B-891E-4F5E-BA45-33628D8B4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13D56AF-4430-43AB-9741-5A9692F9E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F4AE26E-58C2-40D3-8E20-EAE99F89DC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5CD0C8-6493-4043-9F5E-812DEEF31830}" type="slidenum">
              <a:rPr lang="en-US" altLang="en-US" sz="1200">
                <a:latin typeface="Times" panose="02020603050405020304" pitchFamily="18" charset="0"/>
              </a:rPr>
              <a:pPr/>
              <a:t>11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AE4CC37-2755-4DAE-BD04-34003AAEE1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6490AE4-2402-4460-8D92-2221A0875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5C9681B-F4AD-4074-B806-A6A0100B6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AA808C-79DF-46F4-A1F3-2CAA79059FEA}" type="slidenum">
              <a:rPr lang="en-US" altLang="en-US" sz="1200">
                <a:latin typeface="Times" panose="02020603050405020304" pitchFamily="18" charset="0"/>
              </a:rPr>
              <a:pPr/>
              <a:t>12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582DBD5-C064-438C-A247-D716978F1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E29C04-EDF1-4648-9422-483444BDA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954CD1D-27F8-4A27-9D88-7D5634F63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F6215D-ABFE-4E25-B011-8B2EC7B9A1CC}" type="slidenum">
              <a:rPr lang="en-US" altLang="en-US" sz="1200">
                <a:latin typeface="Times" panose="02020603050405020304" pitchFamily="18" charset="0"/>
              </a:rPr>
              <a:pPr/>
              <a:t>13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F8DEA84-0E77-4569-B7E9-9F9B7E67D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D0D02FA-B54D-4034-A45F-7765A0BBB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AAD3C50-516C-45F0-A90B-649D56E76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1BFBCB-EAE1-44F7-B58D-E8A55A9066F1}" type="slidenum">
              <a:rPr lang="en-US" altLang="en-US" sz="1200">
                <a:latin typeface="Times" panose="02020603050405020304" pitchFamily="18" charset="0"/>
              </a:rPr>
              <a:pPr/>
              <a:t>14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1ACFB90-9A11-4FC3-980E-C61FA7695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16103FF-5FF2-48B9-96D5-E8B01F59A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CA5D4D8-EB9C-4ACE-9B53-8DC067315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CE749A-1C4D-4E63-8C99-D82CD844C4CD}" type="slidenum">
              <a:rPr lang="en-US" altLang="en-US" sz="1200">
                <a:latin typeface="Times" panose="02020603050405020304" pitchFamily="18" charset="0"/>
              </a:rPr>
              <a:pPr/>
              <a:t>15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D32002E-6C03-44E3-982C-DDF3DF3C0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8649ABB-C390-4AC7-A70C-CE7E889A3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4F6CD7F-646D-4F8D-A75D-17966DDB0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26CA35-BE34-457E-9FD0-C2A7DD919728}" type="slidenum">
              <a:rPr lang="en-US" altLang="en-US" sz="1200">
                <a:latin typeface="Times" panose="02020603050405020304" pitchFamily="18" charset="0"/>
              </a:rPr>
              <a:pPr/>
              <a:t>16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5795550-7630-480F-9B41-DB847FE52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57EC769-21CE-457E-BC7D-FBB441AC5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0972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9BA99-A01E-4AD6-A7D3-EA5C56D57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1200" y="6324601"/>
            <a:ext cx="28448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9D7DF5-209A-4AED-BBF7-1B2555E6D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6866-855D-4EC2-ACFE-886F78BB9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3902-8540-41C5-BE03-255F183E4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AB5C4271-FC53-452A-9563-46A99B84F246}"/>
              </a:ext>
            </a:extLst>
          </p:cNvPr>
          <p:cNvSpPr txBox="1">
            <a:spLocks noGrp="1"/>
          </p:cNvSpPr>
          <p:nvPr/>
        </p:nvSpPr>
        <p:spPr bwMode="auto">
          <a:xfrm>
            <a:off x="2057400" y="6324601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09AF95-FB2E-4D86-AC4B-8E59DA1A6548}" type="slidenum">
              <a:rPr lang="en-US" altLang="en-US" sz="1400" b="1"/>
              <a:pPr/>
              <a:t>10</a:t>
            </a:fld>
            <a:endParaRPr lang="en-US" altLang="en-US" sz="1400" b="1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EEE650C-3115-402E-806B-D01A6A6EE2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152400"/>
            <a:ext cx="7543800" cy="1143000"/>
          </a:xfrm>
        </p:spPr>
        <p:txBody>
          <a:bodyPr/>
          <a:lstStyle/>
          <a:p>
            <a:r>
              <a:rPr lang="en-US" altLang="en-US"/>
              <a:t>Thinking Machines</a:t>
            </a:r>
          </a:p>
        </p:txBody>
      </p:sp>
      <p:pic>
        <p:nvPicPr>
          <p:cNvPr id="29700" name="Picture 4" descr="17606_02_0211P">
            <a:extLst>
              <a:ext uri="{FF2B5EF4-FFF2-40B4-BE49-F238E27FC236}">
                <a16:creationId xmlns:a16="http://schemas.microsoft.com/office/drawing/2014/main" id="{1C91619A-055C-44A6-9767-DC8EDB0E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87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6">
            <a:extLst>
              <a:ext uri="{FF2B5EF4-FFF2-40B4-BE49-F238E27FC236}">
                <a16:creationId xmlns:a16="http://schemas.microsoft.com/office/drawing/2014/main" id="{3CAFC742-6908-43D5-9529-D412B810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2057400"/>
            <a:ext cx="24542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computer would have difficulty identifying the cat, or matching it to another picture of a cat.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EA36F8B-3B9F-47BF-9ED8-F73F1E7FC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Systems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35FFCB1-A9D9-4232-A17D-76FFEBABC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3500" indent="0"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Knowledge-based system</a:t>
            </a:r>
            <a:r>
              <a:rPr lang="en-US" altLang="en-US" sz="2400"/>
              <a:t>  </a:t>
            </a:r>
          </a:p>
          <a:p>
            <a:pPr marL="63500" indent="0">
              <a:buNone/>
            </a:pPr>
            <a:r>
              <a:rPr lang="en-US" altLang="en-US" sz="2400"/>
              <a:t>Software that uses a specific set of information, from which it extracts and processes particular pieces</a:t>
            </a:r>
          </a:p>
          <a:p>
            <a:pPr marL="63500" indent="0"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Expert system</a:t>
            </a:r>
            <a:r>
              <a:rPr lang="en-US" altLang="en-US" sz="2400" b="1"/>
              <a:t> </a:t>
            </a:r>
            <a:r>
              <a:rPr lang="en-US" altLang="en-US" sz="2400"/>
              <a:t> </a:t>
            </a:r>
          </a:p>
          <a:p>
            <a:pPr marL="63500" indent="0">
              <a:buNone/>
            </a:pPr>
            <a:r>
              <a:rPr lang="en-US" altLang="en-US" sz="2400"/>
              <a:t>A software system based the knowledge of human experts; it is a</a:t>
            </a:r>
          </a:p>
          <a:p>
            <a:pPr lvl="1"/>
            <a:r>
              <a:rPr lang="en-US" altLang="en-US" sz="2000" b="1">
                <a:solidFill>
                  <a:srgbClr val="3300FF"/>
                </a:solidFill>
              </a:rPr>
              <a:t>Rule-based system</a:t>
            </a:r>
            <a:endParaRPr lang="en-US" altLang="en-US" sz="2000"/>
          </a:p>
          <a:p>
            <a:pPr lvl="1"/>
            <a:r>
              <a:rPr lang="en-US" altLang="en-US" sz="2000"/>
              <a:t>A software system based on a set of </a:t>
            </a:r>
            <a:r>
              <a:rPr lang="en-US" altLang="en-US" sz="2000" i="1"/>
              <a:t>if-then</a:t>
            </a:r>
            <a:r>
              <a:rPr lang="en-US" altLang="en-US" sz="2000"/>
              <a:t> rules</a:t>
            </a:r>
          </a:p>
          <a:p>
            <a:pPr lvl="1"/>
            <a:r>
              <a:rPr lang="en-US" altLang="en-US" sz="2000" b="1">
                <a:solidFill>
                  <a:srgbClr val="3300FF"/>
                </a:solidFill>
              </a:rPr>
              <a:t>Inference engine</a:t>
            </a:r>
            <a:endParaRPr lang="en-US" altLang="en-US" sz="2000"/>
          </a:p>
          <a:p>
            <a:pPr lvl="1"/>
            <a:r>
              <a:rPr lang="en-US" altLang="en-US" sz="2000"/>
              <a:t>The software that processes rules to draw conclusions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5BF0D59-860A-4A33-9C90-F81E6CE2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DE3DE-E555-48AB-B09F-FAAC668C8FD7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B59E9FF-8848-4891-89B3-B3D264421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904F5FE-5787-45B6-9DC3-6FBBD033C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Named abbreviations that represent conclusions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NONE</a:t>
            </a:r>
            <a:r>
              <a:rPr lang="en-US" altLang="en-US"/>
              <a:t>—apply no treatment at this time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TURF</a:t>
            </a:r>
            <a:r>
              <a:rPr lang="en-US" altLang="en-US"/>
              <a:t>—apply a turf-building treatment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WEED</a:t>
            </a:r>
            <a:r>
              <a:rPr lang="en-US" altLang="en-US"/>
              <a:t>—apply a weed-killing treatment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BUG</a:t>
            </a:r>
            <a:r>
              <a:rPr lang="en-US" altLang="en-US"/>
              <a:t>—apply a bug-killing treatment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FEED</a:t>
            </a:r>
            <a:r>
              <a:rPr lang="en-US" altLang="en-US"/>
              <a:t>—apply a basic fertilizer treatment</a:t>
            </a:r>
          </a:p>
          <a:p>
            <a:pPr marL="806450" lvl="1">
              <a:spcBef>
                <a:spcPct val="30000"/>
              </a:spcBef>
            </a:pPr>
            <a:r>
              <a:rPr lang="en-US" altLang="en-US">
                <a:solidFill>
                  <a:srgbClr val="CC0033"/>
                </a:solidFill>
              </a:rPr>
              <a:t>WEEDFEED</a:t>
            </a:r>
            <a:r>
              <a:rPr lang="en-US" altLang="en-US"/>
              <a:t>—apply a weed-killing and fertilizer combination treatment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14251CF-8612-42EA-9FB2-AE70A608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65E1A-04A2-4741-966E-6BF01833A44F}" type="slidenum">
              <a:rPr lang="en-US" altLang="en-US" sz="1400"/>
              <a:pPr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C7BA881-0571-434B-8BC3-2FE187E6E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Systems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6DA9DDC-C17E-4A17-BFE8-940B44232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/>
              <a:t>Some rules</a:t>
            </a:r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rgbClr val="3300FF"/>
                </a:solidFill>
              </a:rPr>
              <a:t>CURRENT</a:t>
            </a:r>
            <a:r>
              <a:rPr lang="en-US" altLang="en-US" sz="2500"/>
              <a:t> – </a:t>
            </a:r>
            <a:r>
              <a:rPr lang="en-US" altLang="en-US" sz="2500">
                <a:solidFill>
                  <a:srgbClr val="3300FF"/>
                </a:solidFill>
              </a:rPr>
              <a:t>LAST</a:t>
            </a:r>
            <a:r>
              <a:rPr lang="en-US" altLang="en-US" sz="2500"/>
              <a:t> &lt; 30) then </a:t>
            </a:r>
            <a:r>
              <a:rPr lang="en-US" altLang="en-US" sz="2500">
                <a:solidFill>
                  <a:srgbClr val="CC0033"/>
                </a:solidFill>
              </a:rPr>
              <a:t>NONE</a:t>
            </a:r>
            <a:endParaRPr lang="en-US" altLang="en-US" sz="2500"/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rgbClr val="3300FF"/>
                </a:solidFill>
              </a:rPr>
              <a:t>SEASON</a:t>
            </a:r>
            <a:r>
              <a:rPr lang="en-US" altLang="en-US" sz="2500"/>
              <a:t> = winter) then not </a:t>
            </a:r>
            <a:r>
              <a:rPr lang="en-US" altLang="en-US" sz="2500">
                <a:solidFill>
                  <a:srgbClr val="CC0033"/>
                </a:solidFill>
              </a:rPr>
              <a:t>BUGS</a:t>
            </a:r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chemeClr val="hlink"/>
                </a:solidFill>
              </a:rPr>
              <a:t>BARE</a:t>
            </a:r>
            <a:r>
              <a:rPr lang="en-US" altLang="en-US" sz="2500"/>
              <a:t>) then </a:t>
            </a:r>
            <a:r>
              <a:rPr lang="en-US" altLang="en-US" sz="2500">
                <a:solidFill>
                  <a:srgbClr val="CC0033"/>
                </a:solidFill>
              </a:rPr>
              <a:t>TURF</a:t>
            </a:r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chemeClr val="hlink"/>
                </a:solidFill>
              </a:rPr>
              <a:t>SPARSE</a:t>
            </a:r>
            <a:r>
              <a:rPr lang="en-US" altLang="en-US" sz="2500"/>
              <a:t> and not </a:t>
            </a:r>
            <a:r>
              <a:rPr lang="en-US" altLang="en-US" sz="2500">
                <a:solidFill>
                  <a:schemeClr val="hlink"/>
                </a:solidFill>
              </a:rPr>
              <a:t>WEEDS</a:t>
            </a:r>
            <a:r>
              <a:rPr lang="en-US" altLang="en-US" sz="2500"/>
              <a:t>) then </a:t>
            </a:r>
            <a:r>
              <a:rPr lang="en-US" altLang="en-US" sz="2500">
                <a:solidFill>
                  <a:srgbClr val="CC0033"/>
                </a:solidFill>
              </a:rPr>
              <a:t>FEED</a:t>
            </a:r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chemeClr val="hlink"/>
                </a:solidFill>
              </a:rPr>
              <a:t>BUGS</a:t>
            </a:r>
            <a:r>
              <a:rPr lang="en-US" altLang="en-US" sz="2500"/>
              <a:t> and not </a:t>
            </a:r>
            <a:r>
              <a:rPr lang="en-US" altLang="en-US" sz="2500">
                <a:solidFill>
                  <a:schemeClr val="hlink"/>
                </a:solidFill>
              </a:rPr>
              <a:t>SPARSE</a:t>
            </a:r>
            <a:r>
              <a:rPr lang="en-US" altLang="en-US" sz="2500"/>
              <a:t>) then </a:t>
            </a:r>
            <a:r>
              <a:rPr lang="en-US" altLang="en-US" sz="2500">
                <a:solidFill>
                  <a:srgbClr val="CC0033"/>
                </a:solidFill>
              </a:rPr>
              <a:t>BUG</a:t>
            </a:r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chemeClr val="hlink"/>
                </a:solidFill>
              </a:rPr>
              <a:t>WEEDS</a:t>
            </a:r>
            <a:r>
              <a:rPr lang="en-US" altLang="en-US" sz="2500"/>
              <a:t> and not </a:t>
            </a:r>
            <a:r>
              <a:rPr lang="en-US" altLang="en-US" sz="2500">
                <a:solidFill>
                  <a:schemeClr val="hlink"/>
                </a:solidFill>
              </a:rPr>
              <a:t>SPARSE</a:t>
            </a:r>
            <a:r>
              <a:rPr lang="en-US" altLang="en-US" sz="2500"/>
              <a:t>) then </a:t>
            </a:r>
            <a:r>
              <a:rPr lang="en-US" altLang="en-US" sz="2500">
                <a:solidFill>
                  <a:srgbClr val="CC0033"/>
                </a:solidFill>
              </a:rPr>
              <a:t>WEED</a:t>
            </a:r>
            <a:endParaRPr lang="en-US" altLang="en-US" sz="2500"/>
          </a:p>
          <a:p>
            <a:pPr lvl="1">
              <a:spcBef>
                <a:spcPct val="50000"/>
              </a:spcBef>
            </a:pPr>
            <a:r>
              <a:rPr lang="en-US" altLang="en-US" sz="2500"/>
              <a:t>if (</a:t>
            </a:r>
            <a:r>
              <a:rPr lang="en-US" altLang="en-US" sz="2500">
                <a:solidFill>
                  <a:schemeClr val="hlink"/>
                </a:solidFill>
              </a:rPr>
              <a:t>WEEDS</a:t>
            </a:r>
            <a:r>
              <a:rPr lang="en-US" altLang="en-US" sz="2500"/>
              <a:t> and </a:t>
            </a:r>
            <a:r>
              <a:rPr lang="en-US" altLang="en-US" sz="2500">
                <a:solidFill>
                  <a:schemeClr val="hlink"/>
                </a:solidFill>
              </a:rPr>
              <a:t>SPARSE</a:t>
            </a:r>
            <a:r>
              <a:rPr lang="en-US" altLang="en-US" sz="2500"/>
              <a:t>) then </a:t>
            </a:r>
            <a:r>
              <a:rPr lang="en-US" altLang="en-US" sz="2500">
                <a:solidFill>
                  <a:srgbClr val="CC0033"/>
                </a:solidFill>
              </a:rPr>
              <a:t>WEEDFEED</a:t>
            </a:r>
            <a:endParaRPr lang="en-US" altLang="en-US" sz="250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71E1C783-DC8A-40E3-85F8-E37F54E0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6DB006-6EA1-4641-918E-2B0EE890CA9F}" type="slidenum">
              <a:rPr lang="en-US" altLang="en-US" sz="14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CDBAFB7-4976-4920-9A97-C79611CB5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Expert Systems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9E9ACDA-D05B-44EA-BD3F-CB36249DF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None/>
              <a:tabLst>
                <a:tab pos="2171700" algn="l"/>
              </a:tabLst>
            </a:pPr>
            <a:r>
              <a:rPr lang="en-US" altLang="en-US"/>
              <a:t>An execution of our inference engine</a:t>
            </a:r>
            <a:endParaRPr lang="en-US" altLang="en-US" sz="2400"/>
          </a:p>
          <a:p>
            <a:pPr lvl="1">
              <a:tabLst>
                <a:tab pos="2171700" algn="l"/>
              </a:tabLst>
            </a:pPr>
            <a:r>
              <a:rPr lang="en-US" altLang="en-US" b="1"/>
              <a:t>System</a:t>
            </a:r>
            <a:r>
              <a:rPr lang="en-US" altLang="en-US"/>
              <a:t>: 	Does the lawn have large, bare areas?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User</a:t>
            </a:r>
            <a:r>
              <a:rPr lang="en-US" altLang="en-US"/>
              <a:t>: 	No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System</a:t>
            </a:r>
            <a:r>
              <a:rPr lang="en-US" altLang="en-US"/>
              <a:t>: 	Does the lawn show evidence of bugs?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User</a:t>
            </a:r>
            <a:r>
              <a:rPr lang="en-US" altLang="en-US"/>
              <a:t>: 	No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System</a:t>
            </a:r>
            <a:r>
              <a:rPr lang="en-US" altLang="en-US"/>
              <a:t>: 	Is the lawn generally thin?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User</a:t>
            </a:r>
            <a:r>
              <a:rPr lang="en-US" altLang="en-US"/>
              <a:t>: 	Yes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System</a:t>
            </a:r>
            <a:r>
              <a:rPr lang="en-US" altLang="en-US"/>
              <a:t>: 	Does the lawn contain significant weeds?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User</a:t>
            </a:r>
            <a:r>
              <a:rPr lang="en-US" altLang="en-US"/>
              <a:t>: 	Yes</a:t>
            </a:r>
          </a:p>
          <a:p>
            <a:pPr lvl="1">
              <a:tabLst>
                <a:tab pos="2171700" algn="l"/>
              </a:tabLst>
            </a:pPr>
            <a:r>
              <a:rPr lang="en-US" altLang="en-US" b="1"/>
              <a:t>System</a:t>
            </a:r>
            <a:r>
              <a:rPr lang="en-US" altLang="en-US"/>
              <a:t>: 	You should apply a weed-killing and 		fertilizer combination treatment.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1680D7B-4EC2-467E-94D0-1B34AA0D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98148B-37A2-47F8-A4A7-8243D67A95A0}" type="slidenum">
              <a:rPr lang="en-US" altLang="en-US" sz="1400"/>
              <a:pPr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C3F359-8EA2-48DB-8C71-0ACCC1D5F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Artificial Neural Networks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8C55FE4-9BE6-4C2F-9BB2-09B6FAE8F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tr-TR" altLang="en-US"/>
              <a:t>Computational models </a:t>
            </a:r>
            <a:r>
              <a:rPr lang="tr-TR" altLang="en-US">
                <a:solidFill>
                  <a:srgbClr val="CC3300"/>
                </a:solidFill>
              </a:rPr>
              <a:t>inspired by the human brain</a:t>
            </a:r>
            <a:r>
              <a:rPr lang="tr-TR" altLang="en-US"/>
              <a:t>:</a:t>
            </a:r>
          </a:p>
          <a:p>
            <a:pPr lvl="1"/>
            <a:r>
              <a:rPr lang="en-US" altLang="en-US"/>
              <a:t>Algorithms that try to mimic the brain.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en-US"/>
          </a:p>
          <a:p>
            <a:pPr lvl="1"/>
            <a:r>
              <a:rPr lang="tr-TR" altLang="en-US"/>
              <a:t>M</a:t>
            </a:r>
            <a:r>
              <a:rPr lang="en-AU" altLang="en-US"/>
              <a:t>assively parallel</a:t>
            </a:r>
            <a:r>
              <a:rPr lang="tr-TR" altLang="en-US"/>
              <a:t>, d</a:t>
            </a:r>
            <a:r>
              <a:rPr lang="en-AU" altLang="en-US"/>
              <a:t>istributed</a:t>
            </a:r>
            <a:r>
              <a:rPr lang="tr-TR" altLang="en-US"/>
              <a:t> system, made up of </a:t>
            </a:r>
            <a:r>
              <a:rPr lang="en-AU" altLang="en-US"/>
              <a:t>simple processing units </a:t>
            </a:r>
            <a:r>
              <a:rPr lang="en-AU" altLang="en-US" sz="2200"/>
              <a:t>(neurons)</a:t>
            </a:r>
            <a:endParaRPr lang="tr-TR" altLang="en-US" sz="2200"/>
          </a:p>
          <a:p>
            <a:pPr lvl="1"/>
            <a:endParaRPr lang="tr-TR" altLang="en-US" sz="2200"/>
          </a:p>
          <a:p>
            <a:pPr lvl="1"/>
            <a:r>
              <a:rPr lang="en-AU" altLang="en-US"/>
              <a:t>Synaptic connection strengths among neurons are used to store the acquired knowledge.</a:t>
            </a:r>
            <a:endParaRPr lang="tr-TR" altLang="en-US"/>
          </a:p>
          <a:p>
            <a:pPr lvl="1"/>
            <a:endParaRPr lang="tr-TR" altLang="en-US"/>
          </a:p>
          <a:p>
            <a:pPr lvl="1"/>
            <a:r>
              <a:rPr lang="en-AU" altLang="en-US"/>
              <a:t>Knowledge is acquired by the network from its environment through a learning process</a:t>
            </a:r>
            <a:endParaRPr lang="tr-TR" altLang="en-US"/>
          </a:p>
          <a:p>
            <a:pPr lvl="1"/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36AF2A0-5F83-4950-80F2-ABFD8910D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545388" cy="4587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 fontScale="90000"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History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47995A6-C85F-478A-A4B4-2711C124A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31188" cy="51768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late-1800's - Neural Networks appear as an analogy to biological systems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1960's and 70's – Simple neural networks appear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Fall out of favor because the perceptron is not effective by itself, and there were no good algorithms for multilayer nets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1986 – Backpropagation algorithm appears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Neural Networks have a resurgence in popularity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More computationally expensive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E68FB24-6859-49AE-BEA5-AB2587B0E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Applications of ANNs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23C66D7-4D50-4667-B8C0-9681A1E3B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143001"/>
            <a:ext cx="8229600" cy="50212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AU" altLang="en-US"/>
              <a:t>ANNs have been widely used in various domains for:</a:t>
            </a:r>
          </a:p>
          <a:p>
            <a:pPr lvl="1"/>
            <a:r>
              <a:rPr lang="en-AU" altLang="en-US"/>
              <a:t>Pattern recognition </a:t>
            </a:r>
          </a:p>
          <a:p>
            <a:pPr lvl="1"/>
            <a:r>
              <a:rPr lang="en-AU" altLang="en-US"/>
              <a:t>Function approximation</a:t>
            </a:r>
          </a:p>
          <a:p>
            <a:pPr lvl="1"/>
            <a:r>
              <a:rPr lang="en-AU" altLang="en-US"/>
              <a:t>Associative memory</a:t>
            </a:r>
          </a:p>
          <a:p>
            <a:pPr lvl="1">
              <a:buFont typeface="Wingdings" panose="05000000000000000000" pitchFamily="2" charset="2"/>
              <a:buNone/>
            </a:pPr>
            <a:endParaRPr lang="en-AU" altLang="en-US"/>
          </a:p>
          <a:p>
            <a:pPr lvl="1"/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BBE68DB-8872-4089-8740-6C90E2284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7545388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 fontScale="90000"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/>
              <a:t>Properties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57517FC-CFE1-4C01-A5E6-2A3197B5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990600"/>
            <a:ext cx="8231188" cy="51768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Inputs are flexible 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/>
              <a:t>any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/>
              <a:t>Highly correlated or independent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Target function may be discrete-valued, real-valued, or vectors of discrete or real values</a:t>
            </a:r>
          </a:p>
          <a:p>
            <a:pPr marL="863600" lvl="1" indent="-28733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200"/>
              <a:t>Outputs are real numbers between 0 and 1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Resistant to errors in the training data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Long training time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Fast evaluation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600"/>
              <a:t>The function produced can be difficult for humans to 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DF35AF8-D357-48C0-B6AC-CB0CFD63A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When to consider neural networks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379C667-B4F7-4922-B969-60F5CE984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en-US"/>
              <a:t>Input is high-dimensional discrete or raw-valued</a:t>
            </a:r>
          </a:p>
          <a:p>
            <a:r>
              <a:rPr lang="en-US" altLang="en-US"/>
              <a:t>Output is discrete or real-valued</a:t>
            </a:r>
          </a:p>
          <a:p>
            <a:r>
              <a:rPr lang="en-US" altLang="en-US"/>
              <a:t>Output is a vector of values</a:t>
            </a:r>
          </a:p>
          <a:p>
            <a:r>
              <a:rPr lang="en-US" altLang="en-US"/>
              <a:t>Possibly noisy data</a:t>
            </a:r>
          </a:p>
          <a:p>
            <a:r>
              <a:rPr lang="en-US" altLang="en-US"/>
              <a:t>Form of target function is unknown</a:t>
            </a:r>
          </a:p>
          <a:p>
            <a:r>
              <a:rPr lang="en-US" altLang="en-US"/>
              <a:t>Human readability of the result is not important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Examples:</a:t>
            </a:r>
          </a:p>
          <a:p>
            <a:r>
              <a:rPr lang="en-US" altLang="en-US"/>
              <a:t>Speech phoneme recognition</a:t>
            </a:r>
          </a:p>
          <a:p>
            <a:r>
              <a:rPr lang="en-US" altLang="en-US"/>
              <a:t>Image classification</a:t>
            </a:r>
          </a:p>
          <a:p>
            <a:r>
              <a:rPr lang="en-US" altLang="en-US"/>
              <a:t>Financial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42AFBC-AAC9-4A84-B24E-C537CCAEF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Intelligent Systems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2F6ADA1-85FD-48EE-BA2D-36ED6B18B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debate endlessly about whether a certain system is intelligent or not …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 programs or SW/HW systems designed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tasks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strategies that mimic some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of human thought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intelligent if it can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(even if only a limited sense) and/or get better in time </a:t>
            </a:r>
            <a:r>
              <a:rPr lang="en-US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themselves</a:t>
            </a:r>
            <a:r>
              <a:rPr lang="en-US" altLang="en-US" dirty="0">
                <a:effectLst>
                  <a:outerShdw blurRad="38100" dist="38100" dir="2700000" algn="tl">
                    <a:srgbClr val="000514"/>
                  </a:outerShdw>
                </a:effectLst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30451DB-01D8-4008-A43A-5EB9AA7E1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37CAC0B-8D88-4D95-86DC-D5A252D7E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b="1">
                <a:solidFill>
                  <a:srgbClr val="3300FF"/>
                </a:solidFill>
              </a:rPr>
              <a:t>Artificial neural networks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A computer representation of knowledge that attempts to mimic the neural networks of the human body</a:t>
            </a:r>
          </a:p>
          <a:p>
            <a:pPr marL="0" indent="0">
              <a:buNone/>
            </a:pPr>
            <a:r>
              <a:rPr lang="en-US" altLang="en-US" i="1"/>
              <a:t> Yes, but what is a human neural network?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D1588A58-E171-4F20-A163-36E98B1A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FD605-EEED-44E7-B949-E3095A92DC9A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1B1F639-D0BD-472B-8528-1C0E87247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70659" name="Slide Number Placeholder 2">
            <a:extLst>
              <a:ext uri="{FF2B5EF4-FFF2-40B4-BE49-F238E27FC236}">
                <a16:creationId xmlns:a16="http://schemas.microsoft.com/office/drawing/2014/main" id="{D5941C80-839C-44AE-87DA-BBA6EC9F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92E5C-1801-4253-9B64-BDD68CBC273F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pic>
        <p:nvPicPr>
          <p:cNvPr id="70660" name="Picture 4" descr="c13f06">
            <a:extLst>
              <a:ext uri="{FF2B5EF4-FFF2-40B4-BE49-F238E27FC236}">
                <a16:creationId xmlns:a16="http://schemas.microsoft.com/office/drawing/2014/main" id="{CF59E67C-1C70-44FE-AFA0-CB090E9A3B0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86868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 Box 5">
            <a:extLst>
              <a:ext uri="{FF2B5EF4-FFF2-40B4-BE49-F238E27FC236}">
                <a16:creationId xmlns:a16="http://schemas.microsoft.com/office/drawing/2014/main" id="{41AE6BA4-61DC-4CEA-A440-CCBCB293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1341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rgbClr val="327CB8"/>
                </a:solidFill>
              </a:rPr>
              <a:t>Figure 13.6  </a:t>
            </a:r>
            <a:r>
              <a:rPr lang="en-US" altLang="en-US" sz="1400" b="1"/>
              <a:t>A biological neuron </a:t>
            </a:r>
            <a:br>
              <a:rPr lang="en-US" altLang="en-US" sz="1400" b="1"/>
            </a:br>
            <a:endParaRPr lang="en-US" altLang="en-US" sz="1400"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C51C981-AFC3-4409-99A6-89802C016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682E498-0F94-4AAD-A9F9-56149C414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447800"/>
            <a:ext cx="82296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b="1">
                <a:solidFill>
                  <a:srgbClr val="3300FF"/>
                </a:solidFill>
              </a:rPr>
              <a:t>Neuron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A single cell that conducts a chemically-based electronic signal</a:t>
            </a:r>
          </a:p>
          <a:p>
            <a:pPr marL="0" indent="0">
              <a:buNone/>
            </a:pPr>
            <a:r>
              <a:rPr lang="en-US" altLang="en-US"/>
              <a:t>At any point in time a neuron is in either an </a:t>
            </a:r>
            <a:r>
              <a:rPr lang="en-US" altLang="en-US" b="1"/>
              <a:t>excited</a:t>
            </a:r>
            <a:r>
              <a:rPr lang="en-US" altLang="en-US"/>
              <a:t> state or an </a:t>
            </a:r>
            <a:r>
              <a:rPr lang="en-US" altLang="en-US" b="1"/>
              <a:t>inhibited</a:t>
            </a:r>
            <a:r>
              <a:rPr lang="en-US" altLang="en-US"/>
              <a:t> state </a:t>
            </a:r>
          </a:p>
          <a:p>
            <a:pPr marL="0" indent="0">
              <a:buNone/>
            </a:pPr>
            <a:r>
              <a:rPr lang="en-US" altLang="en-US" b="1">
                <a:solidFill>
                  <a:srgbClr val="3300FF"/>
                </a:solidFill>
              </a:rPr>
              <a:t>Excited state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Neuron conducts a strong signal</a:t>
            </a:r>
          </a:p>
          <a:p>
            <a:pPr marL="0" indent="0">
              <a:buNone/>
            </a:pPr>
            <a:r>
              <a:rPr lang="en-US" altLang="en-US" b="1">
                <a:solidFill>
                  <a:srgbClr val="3300FF"/>
                </a:solidFill>
              </a:rPr>
              <a:t>Inhibited state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Neuron conducts a weak signal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B70EF70A-DFB1-4252-94C6-DBDD1FEB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DB49C4-6CC9-41F8-9F5C-B8294D979C2C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2C0AC75-013A-4555-A209-95419520E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1BA0B80-0EA9-4A81-BE1F-FDAEAFB48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3000"/>
              </a:lnSpc>
              <a:spcBef>
                <a:spcPts val="800"/>
              </a:spcBef>
              <a:defRPr/>
            </a:pPr>
            <a:r>
              <a:rPr lang="en-GB" altLang="en-US" sz="3200"/>
              <a:t>A series of connected neurons forms a pathway</a:t>
            </a:r>
          </a:p>
          <a:p>
            <a:pPr lvl="1">
              <a:spcBef>
                <a:spcPts val="800"/>
              </a:spcBef>
              <a:defRPr/>
            </a:pPr>
            <a:r>
              <a:rPr lang="en-GB" altLang="en-US" sz="3200"/>
              <a:t>A series of excited neurons creates a strong pathway</a:t>
            </a:r>
          </a:p>
          <a:p>
            <a:pPr lvl="1">
              <a:spcBef>
                <a:spcPts val="800"/>
              </a:spcBef>
              <a:defRPr/>
            </a:pPr>
            <a:r>
              <a:rPr lang="en-GB" altLang="en-US" sz="3200"/>
              <a:t>A biological neuron has multiple input tentacles called dendrites and one primary output tentacle called an axon</a:t>
            </a:r>
          </a:p>
          <a:p>
            <a:pPr lvl="1">
              <a:spcBef>
                <a:spcPts val="800"/>
              </a:spcBef>
              <a:defRPr/>
            </a:pPr>
            <a:r>
              <a:rPr lang="en-GB" altLang="en-US" sz="3200"/>
              <a:t>The gap between an axon and a dendrite is called a synapse</a:t>
            </a:r>
            <a:endParaRPr lang="en-US" altLang="en-US" sz="3200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0FDBB785-ED2C-4F9D-A288-683D9321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AD535-E068-4A3A-96D8-C45175F650C9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7B8A3DA-6C3E-4E41-A2BA-E67107CDB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543800" cy="1143000"/>
          </a:xfrm>
        </p:spPr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28E4797-F8B0-4909-97B9-2728457AE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3000"/>
              </a:lnSpc>
            </a:pPr>
            <a:r>
              <a:rPr lang="en-GB" altLang="en-US"/>
              <a:t>A neuron accepts multiple input signals and then controls the contribution of each signal based on the “importance” the corresponding synapse gives to it</a:t>
            </a:r>
          </a:p>
          <a:p>
            <a:endParaRPr lang="en-US" altLang="en-US"/>
          </a:p>
        </p:txBody>
      </p:sp>
      <p:pic>
        <p:nvPicPr>
          <p:cNvPr id="76804" name="Picture 4" descr="c13f06">
            <a:extLst>
              <a:ext uri="{FF2B5EF4-FFF2-40B4-BE49-F238E27FC236}">
                <a16:creationId xmlns:a16="http://schemas.microsoft.com/office/drawing/2014/main" id="{2C7DF959-8093-4511-9C34-F1F5848EF05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58674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7C640FC-7DA3-435D-96F6-5445F4614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</a:t>
            </a: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78196C38-12A9-4FAF-8E7A-98C167FB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B26AD-608B-454D-A82E-2B9C1F6C546F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77828" name="Text Box 6">
            <a:extLst>
              <a:ext uri="{FF2B5EF4-FFF2-40B4-BE49-F238E27FC236}">
                <a16:creationId xmlns:a16="http://schemas.microsoft.com/office/drawing/2014/main" id="{54DF54BA-E26F-47C3-845E-8D052702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74676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The pathways along the neural nets are in a constant state of flux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As we learn new things, new strong neural pathways in our brain are formed</a:t>
            </a:r>
          </a:p>
        </p:txBody>
      </p:sp>
      <p:pic>
        <p:nvPicPr>
          <p:cNvPr id="77829" name="Picture 7" descr="brain">
            <a:extLst>
              <a:ext uri="{FF2B5EF4-FFF2-40B4-BE49-F238E27FC236}">
                <a16:creationId xmlns:a16="http://schemas.microsoft.com/office/drawing/2014/main" id="{96161531-3EC8-4FFE-8FF2-6E0455FB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733800"/>
            <a:ext cx="2644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0B801F0-8414-41DB-870E-66B99BBF3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1A82A04-2407-4197-BF5F-9256FEC2D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Each processing element in an </a:t>
            </a:r>
            <a:r>
              <a:rPr lang="en-US" altLang="en-US">
                <a:solidFill>
                  <a:srgbClr val="3300FF"/>
                </a:solidFill>
              </a:rPr>
              <a:t>artificial neural</a:t>
            </a:r>
            <a:r>
              <a:rPr lang="en-US" altLang="en-US"/>
              <a:t> </a:t>
            </a:r>
            <a:r>
              <a:rPr lang="en-US" altLang="en-US">
                <a:solidFill>
                  <a:srgbClr val="3300FF"/>
                </a:solidFill>
              </a:rPr>
              <a:t>net</a:t>
            </a:r>
            <a:r>
              <a:rPr lang="en-US" altLang="en-US"/>
              <a:t> is analogous to a biological neuron</a:t>
            </a:r>
          </a:p>
          <a:p>
            <a:pPr marL="806450" lvl="1"/>
            <a:r>
              <a:rPr lang="en-US" altLang="en-US"/>
              <a:t>An element accepts a certain number of input values (dendrites) and produces a single output value (axon) of either 0 or 1</a:t>
            </a:r>
          </a:p>
          <a:p>
            <a:pPr marL="806450" lvl="1"/>
            <a:r>
              <a:rPr lang="en-US" altLang="en-US"/>
              <a:t>Associated with each input value is a numeric weight (synapse)</a:t>
            </a: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74D71633-22B5-4126-9F22-41538EBE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BD5DBC-4000-4345-A1A4-F8016CA8B571}" type="slidenum">
              <a:rPr lang="en-US" altLang="en-US" sz="1400"/>
              <a:pPr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358670A-54C9-4601-A8A1-D609010E7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9A7E80-4D11-4AA4-B0CC-E9EA4DEE2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7526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3000"/>
              </a:lnSpc>
            </a:pPr>
            <a:r>
              <a:rPr lang="en-GB" altLang="en-US"/>
              <a:t>The process of adjusting the weights and threshold values in a neural net is called </a:t>
            </a:r>
            <a:r>
              <a:rPr lang="en-GB" altLang="en-US" b="1"/>
              <a:t>training</a:t>
            </a:r>
          </a:p>
          <a:p>
            <a:pPr marL="0" indent="0"/>
            <a:r>
              <a:rPr lang="en-GB" altLang="en-US"/>
              <a:t>A neural net can presumably be trained to produce whatever results are required</a:t>
            </a:r>
          </a:p>
          <a:p>
            <a:pPr marL="0" indent="0"/>
            <a:r>
              <a:rPr lang="en-GB" altLang="en-US"/>
              <a:t>But think about the complexity of this!  Train a computer to recognize any cat in a picture, based on training run with several pictures.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9A2A8FB-4DC9-4A9C-8D57-3A7ED8CD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E86C5B-CDFE-401E-9EAD-72ADBC73083E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C952770-32C1-4381-BD26-1105AF9E1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Human vs. Computer</a:t>
            </a:r>
          </a:p>
        </p:txBody>
      </p:sp>
      <p:graphicFrame>
        <p:nvGraphicFramePr>
          <p:cNvPr id="153644" name="Group 44">
            <a:extLst>
              <a:ext uri="{FF2B5EF4-FFF2-40B4-BE49-F238E27FC236}">
                <a16:creationId xmlns:a16="http://schemas.microsoft.com/office/drawing/2014/main" id="{0A11CDB8-F174-47A7-BEFB-235D061C048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81200" y="1676401"/>
          <a:ext cx="8229600" cy="515143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38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Human Brain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Computer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8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speed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Neurotransmitters travel at about 1000 ft/second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Electrons at speed of light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431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Roughly 100 billion neurons - about 50 trillion bits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 super computers might approach this much memory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85"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Each neuron connected to 1000 others (roughly)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5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Perhaps 100 parallel processors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9ADB3-4FEB-4104-9AEB-836B2FD5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Artificial Intelligence (AI) vs </a:t>
            </a:r>
            <a:b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Machine learning (ML)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51448-4F2D-484D-B204-959FD786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AI: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broader concept of machines being able to carry out tasks in a way that we would consider “smart”.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ML: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AI based around the idea that we should really just be able to give machines access to data and let them learn for </a:t>
            </a:r>
            <a:endParaRPr lang="en-US" altLang="en-US" dirty="0">
              <a:effectLst>
                <a:outerShdw blurRad="38100" dist="38100" dir="2700000" algn="tl">
                  <a:srgbClr val="000514"/>
                </a:outerShdw>
              </a:effectLst>
            </a:endParaRPr>
          </a:p>
          <a:p>
            <a:pPr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000514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2CA5A37-B026-4274-8DDF-365823BA9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ML in a metaphor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4A1CF25-233E-40AC-9D88-3FAFF0ED2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en-US" sz="3200" b="1" dirty="0"/>
              <a:t>It’s like gardening</a:t>
            </a:r>
          </a:p>
          <a:p>
            <a:pPr>
              <a:buNone/>
              <a:defRPr/>
            </a:pPr>
            <a:endParaRPr lang="en-US" altLang="en-US" sz="3200" b="1" dirty="0"/>
          </a:p>
          <a:p>
            <a:pPr>
              <a:defRPr/>
            </a:pPr>
            <a:r>
              <a:rPr lang="en-US" altLang="en-US" sz="3200" b="1" dirty="0"/>
              <a:t>Seeds</a:t>
            </a:r>
            <a:r>
              <a:rPr lang="en-US" altLang="en-US" sz="3200" dirty="0"/>
              <a:t> = Algorithms</a:t>
            </a:r>
          </a:p>
          <a:p>
            <a:pPr>
              <a:defRPr/>
            </a:pPr>
            <a:r>
              <a:rPr lang="en-US" altLang="en-US" sz="3200" b="1" dirty="0"/>
              <a:t>Nutrients</a:t>
            </a:r>
            <a:r>
              <a:rPr lang="en-US" altLang="en-US" sz="3200" dirty="0"/>
              <a:t> = Data</a:t>
            </a:r>
          </a:p>
          <a:p>
            <a:pPr>
              <a:defRPr/>
            </a:pPr>
            <a:r>
              <a:rPr lang="en-US" altLang="en-US" sz="3200" b="1" dirty="0"/>
              <a:t>Gardener</a:t>
            </a:r>
            <a:r>
              <a:rPr lang="en-US" altLang="en-US" sz="3200" dirty="0"/>
              <a:t> = You</a:t>
            </a:r>
          </a:p>
          <a:p>
            <a:pPr>
              <a:defRPr/>
            </a:pPr>
            <a:r>
              <a:rPr lang="en-US" altLang="en-US" sz="3200" b="1" dirty="0"/>
              <a:t>Plants</a:t>
            </a:r>
            <a:r>
              <a:rPr lang="en-US" altLang="en-US" sz="3200" dirty="0"/>
              <a:t> = Programs/</a:t>
            </a:r>
            <a:br>
              <a:rPr lang="en-US" altLang="en-US" sz="3200" dirty="0"/>
            </a:br>
            <a:r>
              <a:rPr lang="en-US" altLang="en-US" sz="3200" dirty="0"/>
              <a:t>	      trained models</a:t>
            </a: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000514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A6214A4-5DE6-4214-9FA5-25C7AF51A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for all applications..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F849BA3-482D-453B-8616-471D20BDB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</a:t>
            </a:r>
          </a:p>
          <a:p>
            <a:pPr lvl="1"/>
            <a:r>
              <a:rPr lang="en-US" altLang="en-US"/>
              <a:t>the nature of computations required in a task is not well understood </a:t>
            </a:r>
          </a:p>
          <a:p>
            <a:pPr lvl="1"/>
            <a:r>
              <a:rPr lang="en-US" altLang="en-US"/>
              <a:t>or there are too many exceptions to the rules </a:t>
            </a:r>
          </a:p>
          <a:p>
            <a:pPr lvl="1"/>
            <a:r>
              <a:rPr lang="en-US" altLang="en-US"/>
              <a:t>or known algorithms are too complex or inefficient </a:t>
            </a:r>
          </a:p>
          <a:p>
            <a:r>
              <a:rPr lang="en-US" altLang="en-US"/>
              <a:t>THEN</a:t>
            </a:r>
          </a:p>
          <a:p>
            <a:pPr lvl="1"/>
            <a:r>
              <a:rPr lang="en-US" altLang="en-US"/>
              <a:t>AI can be considered as a possible solution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52D0C-68FA-4CDB-AF50-8FAD80DB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Traditional ML vs Deep Learning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3555" name="Segnaposto contenuto 6">
            <a:extLst>
              <a:ext uri="{FF2B5EF4-FFF2-40B4-BE49-F238E27FC236}">
                <a16:creationId xmlns:a16="http://schemas.microsoft.com/office/drawing/2014/main" id="{07449B1A-69A4-41D3-B18C-6D0139446F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9137650" cy="4495800"/>
          </a:xfrm>
        </p:spPr>
      </p:pic>
      <p:sp>
        <p:nvSpPr>
          <p:cNvPr id="23556" name="CasellaDiTesto 2">
            <a:extLst>
              <a:ext uri="{FF2B5EF4-FFF2-40B4-BE49-F238E27FC236}">
                <a16:creationId xmlns:a16="http://schemas.microsoft.com/office/drawing/2014/main" id="{9DAF3AE6-66D6-4E72-B90D-E590C1C4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6213475"/>
            <a:ext cx="305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>
                <a:latin typeface="Garamond" panose="02020404030301010803" pitchFamily="18" charset="0"/>
              </a:rPr>
              <a:t>Convolutional Neural Networks</a:t>
            </a:r>
            <a:endParaRPr lang="en-US" altLang="en-US" sz="18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D7DE7-9458-47E6-8342-1A3F177B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Traditional and </a:t>
            </a:r>
            <a:b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Deep Learning networks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2531" name="Immagine 8">
            <a:extLst>
              <a:ext uri="{FF2B5EF4-FFF2-40B4-BE49-F238E27FC236}">
                <a16:creationId xmlns:a16="http://schemas.microsoft.com/office/drawing/2014/main" id="{99AD3C2A-CB76-4F50-AB7D-E3EFCB74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06588"/>
            <a:ext cx="9167813" cy="359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F3425-1E8A-4195-BE98-3253297B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Classical ML vs DeepLearning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4579" name="Immagine 6">
            <a:extLst>
              <a:ext uri="{FF2B5EF4-FFF2-40B4-BE49-F238E27FC236}">
                <a16:creationId xmlns:a16="http://schemas.microsoft.com/office/drawing/2014/main" id="{1213DCF4-4028-4F12-B7BB-29835BF7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24000"/>
            <a:ext cx="91662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005BDE0-DB39-4C78-AEBA-6212AD72C63E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5105400"/>
            <a:ext cx="1371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CasellaDiTesto 13">
            <a:extLst>
              <a:ext uri="{FF2B5EF4-FFF2-40B4-BE49-F238E27FC236}">
                <a16:creationId xmlns:a16="http://schemas.microsoft.com/office/drawing/2014/main" id="{5BF3D8B2-E840-439D-A5C0-CF5F183B2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4991100"/>
            <a:ext cx="2025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>
                <a:solidFill>
                  <a:schemeClr val="bg2"/>
                </a:solidFill>
                <a:latin typeface="Garamond" panose="02020404030301010803" pitchFamily="18" charset="0"/>
              </a:rPr>
              <a:t>DL needs data….</a:t>
            </a:r>
            <a:endParaRPr lang="en-US" altLang="en-US" sz="1800">
              <a:solidFill>
                <a:schemeClr val="bg2"/>
              </a:solidFill>
              <a:latin typeface="Garamond" panose="02020404030301010803" pitchFamily="18" charset="0"/>
            </a:endParaRPr>
          </a:p>
        </p:txBody>
      </p:sp>
      <p:sp>
        <p:nvSpPr>
          <p:cNvPr id="24582" name="CasellaDiTesto 14">
            <a:extLst>
              <a:ext uri="{FF2B5EF4-FFF2-40B4-BE49-F238E27FC236}">
                <a16:creationId xmlns:a16="http://schemas.microsoft.com/office/drawing/2014/main" id="{9675B22D-54B0-4A3A-A342-6A2CE5C0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14800"/>
            <a:ext cx="1231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>
                <a:solidFill>
                  <a:srgbClr val="B62C2C"/>
                </a:solidFill>
                <a:latin typeface="Garamond" panose="02020404030301010803" pitchFamily="18" charset="0"/>
              </a:rPr>
              <a:t>(classical)</a:t>
            </a:r>
            <a:endParaRPr lang="en-US" altLang="en-US" sz="1800">
              <a:solidFill>
                <a:srgbClr val="B62C2C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84601-EA7C-4B0A-90C5-C11AAC01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it-IT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Three main drivers for AI</a:t>
            </a: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5603" name="Immagine 5">
            <a:extLst>
              <a:ext uri="{FF2B5EF4-FFF2-40B4-BE49-F238E27FC236}">
                <a16:creationId xmlns:a16="http://schemas.microsoft.com/office/drawing/2014/main" id="{EAC83274-BE0F-4FCA-B24D-8CC96758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1051"/>
            <a:ext cx="91440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CasellaDiTesto 6">
            <a:extLst>
              <a:ext uri="{FF2B5EF4-FFF2-40B4-BE49-F238E27FC236}">
                <a16:creationId xmlns:a16="http://schemas.microsoft.com/office/drawing/2014/main" id="{EACE25D9-9429-4B4F-B80E-36DDD7B6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2714625"/>
            <a:ext cx="161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>
                <a:solidFill>
                  <a:srgbClr val="55575A"/>
                </a:solidFill>
                <a:latin typeface="Garamond" panose="02020404030301010803" pitchFamily="18" charset="0"/>
              </a:rPr>
              <a:t>and Algorithms</a:t>
            </a:r>
            <a:endParaRPr lang="en-US" altLang="en-US" sz="1800">
              <a:solidFill>
                <a:srgbClr val="55575A"/>
              </a:solidFill>
              <a:latin typeface="Garamond" panose="02020404030301010803" pitchFamily="18" charset="0"/>
            </a:endParaRPr>
          </a:p>
        </p:txBody>
      </p:sp>
      <p:sp>
        <p:nvSpPr>
          <p:cNvPr id="25605" name="CasellaDiTesto 7">
            <a:extLst>
              <a:ext uri="{FF2B5EF4-FFF2-40B4-BE49-F238E27FC236}">
                <a16:creationId xmlns:a16="http://schemas.microsoft.com/office/drawing/2014/main" id="{B9D0D2A7-E908-4CDF-A36D-67AA74AB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26" y="5888038"/>
            <a:ext cx="258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en-US" sz="1800">
                <a:latin typeface="Garamond" panose="02020404030301010803" pitchFamily="18" charset="0"/>
              </a:rPr>
              <a:t>Especially for Deep Learn </a:t>
            </a: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B741C052-91A9-4181-B0C3-B315B9CA04BF}"/>
              </a:ext>
            </a:extLst>
          </p:cNvPr>
          <p:cNvSpPr/>
          <p:nvPr/>
        </p:nvSpPr>
        <p:spPr>
          <a:xfrm rot="5400000">
            <a:off x="9030494" y="4761707"/>
            <a:ext cx="217488" cy="21240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25607" name="Immagine 4">
            <a:extLst>
              <a:ext uri="{FF2B5EF4-FFF2-40B4-BE49-F238E27FC236}">
                <a16:creationId xmlns:a16="http://schemas.microsoft.com/office/drawing/2014/main" id="{EB6A35B8-815E-4221-B9E0-838D1877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9" y="5857875"/>
            <a:ext cx="7191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1144</Words>
  <Application>Microsoft Office PowerPoint</Application>
  <PresentationFormat>Widescreen</PresentationFormat>
  <Paragraphs>192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Garamond</vt:lpstr>
      <vt:lpstr>Times</vt:lpstr>
      <vt:lpstr>Times New Roman</vt:lpstr>
      <vt:lpstr>Wingdings</vt:lpstr>
      <vt:lpstr>Office Theme</vt:lpstr>
      <vt:lpstr>NEURAL NETWORKS</vt:lpstr>
      <vt:lpstr>Artificial Intelligent Systems</vt:lpstr>
      <vt:lpstr>Artificial Intelligence (AI) vs  Machine learning (ML)</vt:lpstr>
      <vt:lpstr>ML in a metaphor</vt:lpstr>
      <vt:lpstr>Not for all applications..</vt:lpstr>
      <vt:lpstr>Traditional ML vs Deep Learning</vt:lpstr>
      <vt:lpstr>Traditional and  Deep Learning networks</vt:lpstr>
      <vt:lpstr>Classical ML vs DeepLearning</vt:lpstr>
      <vt:lpstr>Three main drivers for AI</vt:lpstr>
      <vt:lpstr>Thinking Machines</vt:lpstr>
      <vt:lpstr>Expert Systems</vt:lpstr>
      <vt:lpstr>Expert Systems</vt:lpstr>
      <vt:lpstr>Expert Systems</vt:lpstr>
      <vt:lpstr>Expert Systems</vt:lpstr>
      <vt:lpstr>Artificial Neural Networks</vt:lpstr>
      <vt:lpstr>History</vt:lpstr>
      <vt:lpstr>Applications of ANNs</vt:lpstr>
      <vt:lpstr>Properties</vt:lpstr>
      <vt:lpstr>When to consider neural networks</vt:lpstr>
      <vt:lpstr>Artificial Neural Network</vt:lpstr>
      <vt:lpstr>Neural Network</vt:lpstr>
      <vt:lpstr>Neural Network</vt:lpstr>
      <vt:lpstr>Neural Network</vt:lpstr>
      <vt:lpstr>Neural network</vt:lpstr>
      <vt:lpstr>Neural Network</vt:lpstr>
      <vt:lpstr>Artificial Neural Networks</vt:lpstr>
      <vt:lpstr>Artificial Neural Networks</vt:lpstr>
      <vt:lpstr>Human vs.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ANOOP ANTO</cp:lastModifiedBy>
  <cp:revision>18</cp:revision>
  <dcterms:created xsi:type="dcterms:W3CDTF">2020-07-16T06:41:52Z</dcterms:created>
  <dcterms:modified xsi:type="dcterms:W3CDTF">2022-03-05T04:05:53Z</dcterms:modified>
</cp:coreProperties>
</file>