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1258" r:id="rId2"/>
    <p:sldId id="292" r:id="rId3"/>
    <p:sldId id="258" r:id="rId4"/>
    <p:sldId id="275" r:id="rId5"/>
    <p:sldId id="339" r:id="rId6"/>
    <p:sldId id="340" r:id="rId7"/>
    <p:sldId id="341" r:id="rId8"/>
    <p:sldId id="327" r:id="rId9"/>
    <p:sldId id="328" r:id="rId10"/>
    <p:sldId id="329" r:id="rId11"/>
    <p:sldId id="1244" r:id="rId12"/>
    <p:sldId id="342" r:id="rId13"/>
    <p:sldId id="316" r:id="rId14"/>
    <p:sldId id="1197" r:id="rId15"/>
    <p:sldId id="1198" r:id="rId16"/>
    <p:sldId id="1192" r:id="rId17"/>
    <p:sldId id="1193" r:id="rId18"/>
    <p:sldId id="1194" r:id="rId19"/>
    <p:sldId id="1195" r:id="rId20"/>
    <p:sldId id="1196" r:id="rId21"/>
    <p:sldId id="1255" r:id="rId22"/>
    <p:sldId id="1256" r:id="rId23"/>
    <p:sldId id="1257" r:id="rId24"/>
    <p:sldId id="1180" r:id="rId25"/>
    <p:sldId id="1181" r:id="rId26"/>
    <p:sldId id="1182" r:id="rId27"/>
    <p:sldId id="11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05E09-C966-4FCA-9548-72EFF1B5EF21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34C47-C817-4D64-A571-F770A2CA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1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F63CC393-7167-49C7-8870-314E97C4AB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0D2E10-ED17-4894-93BB-C00998EDA2D7}" type="slidenum">
              <a:rPr lang="en-US" altLang="en-US" sz="1200">
                <a:latin typeface="Times" panose="02020603050405020304" pitchFamily="18" charset="0"/>
              </a:rPr>
              <a:pPr/>
              <a:t>2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2AB66762-1745-4C84-9AFA-4C08D1E231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897D084E-CDA0-448C-8AFE-62705EDF6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>
            <a:extLst>
              <a:ext uri="{FF2B5EF4-FFF2-40B4-BE49-F238E27FC236}">
                <a16:creationId xmlns:a16="http://schemas.microsoft.com/office/drawing/2014/main" id="{D7FEE0A6-B877-4D64-A686-3D3E8E1458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>
            <a:extLst>
              <a:ext uri="{FF2B5EF4-FFF2-40B4-BE49-F238E27FC236}">
                <a16:creationId xmlns:a16="http://schemas.microsoft.com/office/drawing/2014/main" id="{069C82C2-3CBB-4C91-99DB-1735C6E35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What if we connect all the X to all the Z?</a:t>
            </a:r>
          </a:p>
        </p:txBody>
      </p:sp>
      <p:sp>
        <p:nvSpPr>
          <p:cNvPr id="110596" name="Slide Number Placeholder 3">
            <a:extLst>
              <a:ext uri="{FF2B5EF4-FFF2-40B4-BE49-F238E27FC236}">
                <a16:creationId xmlns:a16="http://schemas.microsoft.com/office/drawing/2014/main" id="{1C4B62D9-C3A4-4639-8F87-950ECCC1DD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6AEA63-574B-44EB-90D3-B1F3B7171863}" type="slidenum">
              <a:rPr lang="en-US" altLang="en-US" sz="1200">
                <a:latin typeface="Times" panose="02020603050405020304" pitchFamily="18" charset="0"/>
              </a:rPr>
              <a:pPr/>
              <a:t>17</a:t>
            </a:fld>
            <a:endParaRPr lang="en-US" altLang="en-US" sz="12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>
            <a:extLst>
              <a:ext uri="{FF2B5EF4-FFF2-40B4-BE49-F238E27FC236}">
                <a16:creationId xmlns:a16="http://schemas.microsoft.com/office/drawing/2014/main" id="{37597506-2F47-4A95-BABB-59ECD678CA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>
            <a:extLst>
              <a:ext uri="{FF2B5EF4-FFF2-40B4-BE49-F238E27FC236}">
                <a16:creationId xmlns:a16="http://schemas.microsoft.com/office/drawing/2014/main" id="{88AB9E68-9F14-403F-9401-8D52D41BA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What if we connect all the X to all the Z?</a:t>
            </a:r>
          </a:p>
        </p:txBody>
      </p:sp>
      <p:sp>
        <p:nvSpPr>
          <p:cNvPr id="112644" name="Slide Number Placeholder 3">
            <a:extLst>
              <a:ext uri="{FF2B5EF4-FFF2-40B4-BE49-F238E27FC236}">
                <a16:creationId xmlns:a16="http://schemas.microsoft.com/office/drawing/2014/main" id="{962CF710-51EE-4CC5-BB04-8F937F6324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4F7A75-B25E-4925-A14E-389FBB8B14DE}" type="slidenum">
              <a:rPr lang="en-US" altLang="en-US" sz="1200">
                <a:latin typeface="Times" panose="02020603050405020304" pitchFamily="18" charset="0"/>
              </a:rPr>
              <a:pPr/>
              <a:t>18</a:t>
            </a:fld>
            <a:endParaRPr lang="en-US" altLang="en-US" sz="12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F3A69056-ABCE-4EB6-98FE-5EEE1B8B8B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0346DA95-D482-4539-851C-49A9A07B2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What if we connect all the X to all the Z?</a:t>
            </a:r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6B5269EC-3905-4B3A-8D72-F260E9D6C5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49B9EC-3C1F-4E7B-86D1-46DF934433D2}" type="slidenum">
              <a:rPr lang="en-US" altLang="en-US" sz="1200">
                <a:latin typeface="Times" panose="02020603050405020304" pitchFamily="18" charset="0"/>
              </a:rPr>
              <a:pPr/>
              <a:t>19</a:t>
            </a:fld>
            <a:endParaRPr lang="en-US" altLang="en-US" sz="12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>
            <a:extLst>
              <a:ext uri="{FF2B5EF4-FFF2-40B4-BE49-F238E27FC236}">
                <a16:creationId xmlns:a16="http://schemas.microsoft.com/office/drawing/2014/main" id="{94B4C66F-6716-4187-BF7E-706CADCC29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>
            <a:extLst>
              <a:ext uri="{FF2B5EF4-FFF2-40B4-BE49-F238E27FC236}">
                <a16:creationId xmlns:a16="http://schemas.microsoft.com/office/drawing/2014/main" id="{9ECB4311-2DF2-430F-BC35-A37BCD0C1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What if we connect all the X to all the Z?</a:t>
            </a:r>
          </a:p>
        </p:txBody>
      </p:sp>
      <p:sp>
        <p:nvSpPr>
          <p:cNvPr id="116740" name="Slide Number Placeholder 3">
            <a:extLst>
              <a:ext uri="{FF2B5EF4-FFF2-40B4-BE49-F238E27FC236}">
                <a16:creationId xmlns:a16="http://schemas.microsoft.com/office/drawing/2014/main" id="{3B81B9E8-42EB-4E34-BCE8-DCB18BC289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76CAC5-27E3-4FFF-8F87-1750BA10DC11}" type="slidenum">
              <a:rPr lang="en-US" altLang="en-US" sz="1200">
                <a:latin typeface="Times" panose="02020603050405020304" pitchFamily="18" charset="0"/>
              </a:rPr>
              <a:pPr/>
              <a:t>20</a:t>
            </a:fld>
            <a:endParaRPr lang="en-US" altLang="en-US" sz="12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>
            <a:extLst>
              <a:ext uri="{FF2B5EF4-FFF2-40B4-BE49-F238E27FC236}">
                <a16:creationId xmlns:a16="http://schemas.microsoft.com/office/drawing/2014/main" id="{676BB33E-289B-4438-B02E-0D40C7699D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>
            <a:extLst>
              <a:ext uri="{FF2B5EF4-FFF2-40B4-BE49-F238E27FC236}">
                <a16:creationId xmlns:a16="http://schemas.microsoft.com/office/drawing/2014/main" id="{FEC74CA9-278C-46F2-A346-FEEBC71020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We saw with XOR</a:t>
            </a:r>
          </a:p>
        </p:txBody>
      </p:sp>
      <p:sp>
        <p:nvSpPr>
          <p:cNvPr id="119812" name="Slide Number Placeholder 3">
            <a:extLst>
              <a:ext uri="{FF2B5EF4-FFF2-40B4-BE49-F238E27FC236}">
                <a16:creationId xmlns:a16="http://schemas.microsoft.com/office/drawing/2014/main" id="{0FE4F6D8-FDCB-429D-805F-63A4516921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C0495C-6C0D-4D40-BEA8-16852CE51685}" type="slidenum">
              <a:rPr lang="en-US" altLang="en-US" sz="1200">
                <a:latin typeface="Times" panose="02020603050405020304" pitchFamily="18" charset="0"/>
              </a:rPr>
              <a:pPr/>
              <a:t>22</a:t>
            </a:fld>
            <a:endParaRPr lang="en-US" altLang="en-US" sz="12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>
            <a:extLst>
              <a:ext uri="{FF2B5EF4-FFF2-40B4-BE49-F238E27FC236}">
                <a16:creationId xmlns:a16="http://schemas.microsoft.com/office/drawing/2014/main" id="{E9156E10-6EE2-46AE-8BF9-D6F1D70BF2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>
            <a:extLst>
              <a:ext uri="{FF2B5EF4-FFF2-40B4-BE49-F238E27FC236}">
                <a16:creationId xmlns:a16="http://schemas.microsoft.com/office/drawing/2014/main" id="{AD5A357E-4EC8-4788-81FB-A92472F2A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Why called feed forward?</a:t>
            </a:r>
          </a:p>
        </p:txBody>
      </p:sp>
      <p:sp>
        <p:nvSpPr>
          <p:cNvPr id="122884" name="Slide Number Placeholder 3">
            <a:extLst>
              <a:ext uri="{FF2B5EF4-FFF2-40B4-BE49-F238E27FC236}">
                <a16:creationId xmlns:a16="http://schemas.microsoft.com/office/drawing/2014/main" id="{F7D80254-7DF5-4292-A92C-AC32BE3768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21643B-70F8-4CDD-B636-5C76883419A9}" type="slidenum">
              <a:rPr lang="en-US" altLang="en-US" sz="1200">
                <a:latin typeface="Times" panose="02020603050405020304" pitchFamily="18" charset="0"/>
              </a:rPr>
              <a:pPr/>
              <a:t>24</a:t>
            </a:fld>
            <a:endParaRPr lang="en-US" altLang="en-US" sz="12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>
            <a:extLst>
              <a:ext uri="{FF2B5EF4-FFF2-40B4-BE49-F238E27FC236}">
                <a16:creationId xmlns:a16="http://schemas.microsoft.com/office/drawing/2014/main" id="{CA349952-9A44-452B-95F0-54E2009E5E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>
            <a:extLst>
              <a:ext uri="{FF2B5EF4-FFF2-40B4-BE49-F238E27FC236}">
                <a16:creationId xmlns:a16="http://schemas.microsoft.com/office/drawing/2014/main" id="{D60CCE64-1186-43AC-B87F-4D67E8A53A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26980" name="Slide Number Placeholder 3">
            <a:extLst>
              <a:ext uri="{FF2B5EF4-FFF2-40B4-BE49-F238E27FC236}">
                <a16:creationId xmlns:a16="http://schemas.microsoft.com/office/drawing/2014/main" id="{221D5F35-867E-432C-85CE-D65C6E6C7B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D6195B-AC55-42BC-A1EC-41AA18F6F851}" type="slidenum">
              <a:rPr lang="en-US" altLang="en-US" sz="1200">
                <a:latin typeface="Times" panose="02020603050405020304" pitchFamily="18" charset="0"/>
              </a:rPr>
              <a:pPr/>
              <a:t>27</a:t>
            </a:fld>
            <a:endParaRPr lang="en-US" altLang="en-US" sz="12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214513F-7F96-4204-8F05-3AFE7207B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8F6910-6170-4013-87F3-383E06D2E8D9}" type="slidenum">
              <a:rPr lang="en-US" altLang="en-US" sz="1200">
                <a:latin typeface="Times" panose="02020603050405020304" pitchFamily="18" charset="0"/>
              </a:rPr>
              <a:pPr/>
              <a:t>3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88067" name="Rectangle 7">
            <a:extLst>
              <a:ext uri="{FF2B5EF4-FFF2-40B4-BE49-F238E27FC236}">
                <a16:creationId xmlns:a16="http://schemas.microsoft.com/office/drawing/2014/main" id="{58B53854-9F0F-4B9D-8E62-02463494060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63" tIns="45883" rIns="91763" bIns="45883" anchor="b"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31838" indent="-280988" defTabSz="9175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25538" indent="-225425" defTabSz="9175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76388" indent="-225425" defTabSz="9175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25650" indent="-223838" defTabSz="9175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82850" indent="-223838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40050" indent="-223838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97250" indent="-223838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54450" indent="-223838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4F3B09E-D2B3-4D70-BF3D-FB3836259008}" type="slidenum">
              <a:rPr lang="en-US" altLang="en-US" sz="1200">
                <a:latin typeface="Times New Roman" panose="02020603050405020304" pitchFamily="18" charset="0"/>
                <a:cs typeface="Arial" panose="020B0604020202020204" pitchFamily="34" charset="0"/>
              </a:rPr>
              <a:pPr algn="r"/>
              <a:t>3</a:t>
            </a:fld>
            <a:endParaRPr lang="en-US" altLang="en-US" sz="12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8068" name="Rectangle 2">
            <a:extLst>
              <a:ext uri="{FF2B5EF4-FFF2-40B4-BE49-F238E27FC236}">
                <a16:creationId xmlns:a16="http://schemas.microsoft.com/office/drawing/2014/main" id="{3129F8AE-A299-4263-A78C-90B34749A3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6875" y="692150"/>
            <a:ext cx="6072188" cy="3416300"/>
          </a:xfrm>
          <a:ln w="12700" cap="flat">
            <a:solidFill>
              <a:schemeClr val="tx1"/>
            </a:solidFill>
          </a:ln>
        </p:spPr>
      </p:sp>
      <p:sp>
        <p:nvSpPr>
          <p:cNvPr id="88069" name="Rectangle 3">
            <a:extLst>
              <a:ext uri="{FF2B5EF4-FFF2-40B4-BE49-F238E27FC236}">
                <a16:creationId xmlns:a16="http://schemas.microsoft.com/office/drawing/2014/main" id="{89B67503-1959-4675-BE80-C61DB4B61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91" tIns="42296" rIns="84591" bIns="42296"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86F4A0A6-2C5C-49C4-AA5B-0515042F9B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B1D564-36C9-40DC-86D4-E0C74EBB7EDC}" type="slidenum">
              <a:rPr lang="en-US" altLang="en-US" sz="1200">
                <a:latin typeface="Times" panose="02020603050405020304" pitchFamily="18" charset="0"/>
              </a:rPr>
              <a:pPr/>
              <a:t>4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61456399-7D57-4EEE-A431-50C2AA113D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A97EF7BC-5F8D-4A94-9EB9-803E14B2E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514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32208026-D055-4864-B9D8-6C1C805FCB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9D4835-E562-4598-B982-E367759165B6}" type="slidenum">
              <a:rPr lang="en-US" altLang="en-US" sz="1200">
                <a:latin typeface="Times" panose="02020603050405020304" pitchFamily="18" charset="0"/>
              </a:rPr>
              <a:pPr/>
              <a:t>7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43DF84B5-4372-4E2A-BB09-A6B1565472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ABC57BC4-A853-4E2E-8B02-6D0E41AB9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9A1CF75B-11B5-4ECA-AB5D-6C86C28ADD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1026A3-FEB6-4D3E-9FD2-B247743D7076}" type="slidenum">
              <a:rPr lang="en-US" altLang="en-US" sz="1200">
                <a:latin typeface="Times" panose="02020603050405020304" pitchFamily="18" charset="0"/>
              </a:rPr>
              <a:pPr/>
              <a:t>8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D3092760-1741-4F97-8F4D-FA6463F0AB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30523870-0077-4417-A701-887C4A2C2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F15382C6-F9A5-42C6-B6CD-91100F2CB5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A2C765-F54F-45A8-B826-AFF0E4F58146}" type="slidenum">
              <a:rPr lang="en-US" altLang="en-US" sz="1200">
                <a:latin typeface="Times" panose="02020603050405020304" pitchFamily="18" charset="0"/>
              </a:rPr>
              <a:pPr/>
              <a:t>10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306F00F6-D7FB-4B2B-8EC1-26A25754FA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1A10F831-8F6E-4F88-BB2A-88C76DE972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A0952476-DF42-4B36-9032-0602434D9D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B47DB6-D7D2-47BD-A9A1-BC99537BAAB9}" type="slidenum">
              <a:rPr lang="en-US" altLang="en-US" sz="1200">
                <a:latin typeface="Times" panose="02020603050405020304" pitchFamily="18" charset="0"/>
              </a:rPr>
              <a:pPr/>
              <a:t>11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AD455744-DA4B-4B4E-B992-6713156C09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16D3D3A0-E732-4397-8375-917829B67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>
            <a:extLst>
              <a:ext uri="{FF2B5EF4-FFF2-40B4-BE49-F238E27FC236}">
                <a16:creationId xmlns:a16="http://schemas.microsoft.com/office/drawing/2014/main" id="{FF8DCA81-C0A7-49BE-8483-66416A264D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>
            <a:extLst>
              <a:ext uri="{FF2B5EF4-FFF2-40B4-BE49-F238E27FC236}">
                <a16:creationId xmlns:a16="http://schemas.microsoft.com/office/drawing/2014/main" id="{8ABE0C39-C9B4-4853-A232-C058A60A9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TODO: Include the math on the right. </a:t>
            </a:r>
          </a:p>
          <a:p>
            <a:r>
              <a:rPr lang="en-US" altLang="en-US">
                <a:latin typeface="Times" panose="02020603050405020304" pitchFamily="18" charset="0"/>
              </a:rPr>
              <a:t>TODO: Show the parameters.</a:t>
            </a:r>
          </a:p>
        </p:txBody>
      </p:sp>
      <p:sp>
        <p:nvSpPr>
          <p:cNvPr id="105476" name="Slide Number Placeholder 3">
            <a:extLst>
              <a:ext uri="{FF2B5EF4-FFF2-40B4-BE49-F238E27FC236}">
                <a16:creationId xmlns:a16="http://schemas.microsoft.com/office/drawing/2014/main" id="{4FB48759-C1CA-41CD-8143-95466BD676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8E8184-F6D3-4598-88B2-44E9ABE5DE6F}" type="slidenum">
              <a:rPr lang="en-US" altLang="en-US" sz="1200">
                <a:latin typeface="Times" panose="02020603050405020304" pitchFamily="18" charset="0"/>
              </a:rPr>
              <a:pPr/>
              <a:t>14</a:t>
            </a:fld>
            <a:endParaRPr lang="en-US" altLang="en-US" sz="12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>
            <a:extLst>
              <a:ext uri="{FF2B5EF4-FFF2-40B4-BE49-F238E27FC236}">
                <a16:creationId xmlns:a16="http://schemas.microsoft.com/office/drawing/2014/main" id="{22B90A5B-37D2-4D87-AC95-CE83FCCAA2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>
            <a:extLst>
              <a:ext uri="{FF2B5EF4-FFF2-40B4-BE49-F238E27FC236}">
                <a16:creationId xmlns:a16="http://schemas.microsoft.com/office/drawing/2014/main" id="{16CE20DA-0CB6-4E4E-B2F6-9CF9346E2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This is regular perceptron</a:t>
            </a:r>
          </a:p>
        </p:txBody>
      </p:sp>
      <p:sp>
        <p:nvSpPr>
          <p:cNvPr id="108548" name="Slide Number Placeholder 3">
            <a:extLst>
              <a:ext uri="{FF2B5EF4-FFF2-40B4-BE49-F238E27FC236}">
                <a16:creationId xmlns:a16="http://schemas.microsoft.com/office/drawing/2014/main" id="{C97B6949-4E22-4C85-A93D-FA6DD88747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CB9781-18BF-433B-9395-64E656329BBF}" type="slidenum">
              <a:rPr lang="en-US" altLang="en-US" sz="1200">
                <a:latin typeface="Times" panose="02020603050405020304" pitchFamily="18" charset="0"/>
              </a:rPr>
              <a:pPr/>
              <a:t>16</a:t>
            </a:fld>
            <a:endParaRPr lang="en-US" altLang="en-US" sz="12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9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45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450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0584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90600"/>
            <a:ext cx="5384800" cy="5173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990600"/>
            <a:ext cx="5384800" cy="2509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652839"/>
            <a:ext cx="5384800" cy="2511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C67D037-A910-4B31-8EEC-1F6FF811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96C814-DADC-4CB3-9634-B00F8C24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3231CF-2723-4230-92FD-BB16D2D9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12545B-1BE2-4473-9EFB-F94CFC9088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6767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600" y="142875"/>
            <a:ext cx="3556000" cy="1143000"/>
          </a:xfrm>
        </p:spPr>
        <p:txBody>
          <a:bodyPr anchor="ctr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E4271A8E-56D1-4F2E-B952-BEF10E269E2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CD1D9-C084-EE47-BD8D-261BE031B149}" type="datetime1">
              <a:rPr lang="en-US"/>
              <a:pPr>
                <a:defRPr/>
              </a:pPr>
              <a:t>3/5/2022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598499F-579A-4AE8-88D2-70B88FD44B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94B112E-4440-45C3-89D4-1E0FFA0E53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62C55-D810-4AE7-965A-0B4DBF59E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33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600" y="142875"/>
            <a:ext cx="3556000" cy="1143000"/>
          </a:xfrm>
        </p:spPr>
        <p:txBody>
          <a:bodyPr anchor="ctr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7BDA1DD8-F0FE-4B48-9B00-312EBEABE6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CD1D9-C084-EE47-BD8D-261BE031B149}" type="datetime1">
              <a:rPr lang="en-US"/>
              <a:pPr>
                <a:defRPr/>
              </a:pPr>
              <a:t>3/5/2022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F33BF0E-A951-4CA2-95D3-04F4BC925C1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560E1FF-5EEF-4A8F-AA2F-408F007F80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B2269-3D55-4BDB-9927-AA37AF309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04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600" y="142875"/>
            <a:ext cx="3556000" cy="1143000"/>
          </a:xfrm>
        </p:spPr>
        <p:txBody>
          <a:bodyPr anchor="ctr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2B71A43B-F71A-4B8D-9AD2-D2DB427EBF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CD1D9-C084-EE47-BD8D-261BE031B149}" type="datetime1">
              <a:rPr lang="en-US"/>
              <a:pPr>
                <a:defRPr/>
              </a:pPr>
              <a:t>3/5/2022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62687B5-79E8-407E-836D-268328188A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3626273-EF5F-4299-B9C5-0867CC8641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2BA5B-0FD7-49C3-A63B-FF590863C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74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600" y="142875"/>
            <a:ext cx="3556000" cy="1143000"/>
          </a:xfrm>
        </p:spPr>
        <p:txBody>
          <a:bodyPr anchor="ctr" anchorCtr="0"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352293-ADF9-451A-B446-892EE96A013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182DA-637D-DA41-AAFB-68E5B7C2EF75}" type="datetime1">
              <a:rPr lang="en-US"/>
              <a:pPr>
                <a:defRPr/>
              </a:pPr>
              <a:t>3/5/2022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4C9542E-D001-4F37-B4E4-FCFF0C3DFBF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92EB6E-FE89-45A5-A5AA-D4099C2796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77919-F4A4-4FE7-8BD7-E98E7159E0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77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600" y="142875"/>
            <a:ext cx="3556000" cy="1143000"/>
          </a:xfrm>
        </p:spPr>
        <p:txBody>
          <a:bodyPr anchor="ctr" anchorCtr="0"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70380A5-B4D8-45E0-9667-2FC060EA8FE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182DA-637D-DA41-AAFB-68E5B7C2EF75}" type="datetime1">
              <a:rPr lang="en-US"/>
              <a:pPr>
                <a:defRPr/>
              </a:pPr>
              <a:t>3/5/2022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901ED9B-0B52-4EE5-8A12-CFD033FF9E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0768C06-DB3C-47D9-9FC4-81B130DBF6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C81A7-EA57-447F-8EA0-9C11D6C7BF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7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58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93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78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03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63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76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73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77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26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F9D9-F83B-4CD2-B1A9-9041002AB7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 NEURAL NETWORKS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8E52B-2778-41F5-9BA0-A7E62F4A14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490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D28FBF32-BBCE-42B9-8C91-B3C3E5D1B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Different Network Topologies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CE882F14-1C61-4242-802E-98CE1BD52B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chemeClr val="bg1"/>
          </a:solidFill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altLang="en-US">
                <a:solidFill>
                  <a:srgbClr val="FF0000"/>
                </a:solidFill>
              </a:rPr>
              <a:t>Recurrent networks</a:t>
            </a:r>
          </a:p>
          <a:p>
            <a:pPr lvl="1"/>
            <a:r>
              <a:rPr lang="en-AU" altLang="en-US"/>
              <a:t>	A network with feedback</a:t>
            </a:r>
            <a:r>
              <a:rPr lang="tr-TR" altLang="en-US"/>
              <a:t>, where s</a:t>
            </a:r>
            <a:r>
              <a:rPr lang="en-AU" altLang="en-US"/>
              <a:t>ome of its inputs are connected to some of its outputs (discrete time).</a:t>
            </a:r>
          </a:p>
          <a:p>
            <a:pPr lvl="1"/>
            <a:endParaRPr lang="en-AU" altLang="en-US"/>
          </a:p>
          <a:p>
            <a:pPr lvl="1"/>
            <a:endParaRPr lang="en-AU" altLang="en-US"/>
          </a:p>
        </p:txBody>
      </p:sp>
      <p:sp>
        <p:nvSpPr>
          <p:cNvPr id="98308" name="Text Box 4">
            <a:extLst>
              <a:ext uri="{FF2B5EF4-FFF2-40B4-BE49-F238E27FC236}">
                <a16:creationId xmlns:a16="http://schemas.microsoft.com/office/drawing/2014/main" id="{075F0C40-A505-4488-B8E2-F7E91858C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876801"/>
            <a:ext cx="3276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  Input        	Output</a:t>
            </a:r>
          </a:p>
          <a:p>
            <a:r>
              <a:rPr lang="en-AU" altLang="en-US">
                <a:latin typeface="Times New Roman" panose="02020603050405020304" pitchFamily="18" charset="0"/>
              </a:rPr>
              <a:t>  layer          	layer</a:t>
            </a:r>
          </a:p>
        </p:txBody>
      </p:sp>
      <p:grpSp>
        <p:nvGrpSpPr>
          <p:cNvPr id="98309" name="Group 5">
            <a:extLst>
              <a:ext uri="{FF2B5EF4-FFF2-40B4-BE49-F238E27FC236}">
                <a16:creationId xmlns:a16="http://schemas.microsoft.com/office/drawing/2014/main" id="{3062A2CF-6909-43C1-8AA3-F50FFDBBB66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743200"/>
            <a:ext cx="3733800" cy="1752600"/>
            <a:chOff x="1776" y="2208"/>
            <a:chExt cx="1584" cy="624"/>
          </a:xfrm>
        </p:grpSpPr>
        <p:grpSp>
          <p:nvGrpSpPr>
            <p:cNvPr id="98313" name="Group 6">
              <a:extLst>
                <a:ext uri="{FF2B5EF4-FFF2-40B4-BE49-F238E27FC236}">
                  <a16:creationId xmlns:a16="http://schemas.microsoft.com/office/drawing/2014/main" id="{4CB60226-9D70-4042-88F9-51D982899B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208"/>
              <a:ext cx="1056" cy="624"/>
              <a:chOff x="1680" y="1776"/>
              <a:chExt cx="1056" cy="624"/>
            </a:xfrm>
          </p:grpSpPr>
          <p:grpSp>
            <p:nvGrpSpPr>
              <p:cNvPr id="98316" name="Group 7">
                <a:extLst>
                  <a:ext uri="{FF2B5EF4-FFF2-40B4-BE49-F238E27FC236}">
                    <a16:creationId xmlns:a16="http://schemas.microsoft.com/office/drawing/2014/main" id="{7493F385-FEDB-4A54-9B60-020FA24D97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2" y="1920"/>
                <a:ext cx="144" cy="384"/>
                <a:chOff x="2592" y="1776"/>
                <a:chExt cx="144" cy="384"/>
              </a:xfrm>
            </p:grpSpPr>
            <p:sp>
              <p:nvSpPr>
                <p:cNvPr id="98332" name="Oval 8">
                  <a:extLst>
                    <a:ext uri="{FF2B5EF4-FFF2-40B4-BE49-F238E27FC236}">
                      <a16:creationId xmlns:a16="http://schemas.microsoft.com/office/drawing/2014/main" id="{7A7273E8-342F-4014-909F-54A5956882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2016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8333" name="Oval 9">
                  <a:extLst>
                    <a:ext uri="{FF2B5EF4-FFF2-40B4-BE49-F238E27FC236}">
                      <a16:creationId xmlns:a16="http://schemas.microsoft.com/office/drawing/2014/main" id="{F29562EC-0022-43C6-838C-E1E6C4805C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1776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98317" name="Group 10">
                <a:extLst>
                  <a:ext uri="{FF2B5EF4-FFF2-40B4-BE49-F238E27FC236}">
                    <a16:creationId xmlns:a16="http://schemas.microsoft.com/office/drawing/2014/main" id="{D0ECEEB3-B61B-4ADD-A3DC-01E39212EF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1776"/>
                <a:ext cx="48" cy="624"/>
                <a:chOff x="1680" y="1776"/>
                <a:chExt cx="48" cy="624"/>
              </a:xfrm>
            </p:grpSpPr>
            <p:sp>
              <p:nvSpPr>
                <p:cNvPr id="98328" name="Oval 11">
                  <a:extLst>
                    <a:ext uri="{FF2B5EF4-FFF2-40B4-BE49-F238E27FC236}">
                      <a16:creationId xmlns:a16="http://schemas.microsoft.com/office/drawing/2014/main" id="{C44FDE74-6B87-4BD5-B31C-292A6F4097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1776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8329" name="Oval 12">
                  <a:extLst>
                    <a:ext uri="{FF2B5EF4-FFF2-40B4-BE49-F238E27FC236}">
                      <a16:creationId xmlns:a16="http://schemas.microsoft.com/office/drawing/2014/main" id="{2F043C48-F31D-4CDC-88E6-099A1830FD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1920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8330" name="Oval 13">
                  <a:extLst>
                    <a:ext uri="{FF2B5EF4-FFF2-40B4-BE49-F238E27FC236}">
                      <a16:creationId xmlns:a16="http://schemas.microsoft.com/office/drawing/2014/main" id="{0D6765B6-6575-495B-BECD-2D5F26AE6D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352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8331" name="Oval 14">
                  <a:extLst>
                    <a:ext uri="{FF2B5EF4-FFF2-40B4-BE49-F238E27FC236}">
                      <a16:creationId xmlns:a16="http://schemas.microsoft.com/office/drawing/2014/main" id="{E36899B8-B5AA-4C8A-A898-140935C78D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064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98318" name="Group 15">
                <a:extLst>
                  <a:ext uri="{FF2B5EF4-FFF2-40B4-BE49-F238E27FC236}">
                    <a16:creationId xmlns:a16="http://schemas.microsoft.com/office/drawing/2014/main" id="{FB1851C3-1256-4F9C-8C61-39B1ACC3EF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1776"/>
                <a:ext cx="912" cy="576"/>
                <a:chOff x="1680" y="1776"/>
                <a:chExt cx="912" cy="576"/>
              </a:xfrm>
            </p:grpSpPr>
            <p:sp>
              <p:nvSpPr>
                <p:cNvPr id="98319" name="Line 16">
                  <a:extLst>
                    <a:ext uri="{FF2B5EF4-FFF2-40B4-BE49-F238E27FC236}">
                      <a16:creationId xmlns:a16="http://schemas.microsoft.com/office/drawing/2014/main" id="{1D33114E-E043-446F-A54C-CD1CEAB1E0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1920"/>
                  <a:ext cx="91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8320" name="Group 17">
                  <a:extLst>
                    <a:ext uri="{FF2B5EF4-FFF2-40B4-BE49-F238E27FC236}">
                      <a16:creationId xmlns:a16="http://schemas.microsoft.com/office/drawing/2014/main" id="{1EFBC20B-1816-403F-8EB0-FA104E0F9A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80" y="1776"/>
                  <a:ext cx="912" cy="576"/>
                  <a:chOff x="1680" y="1776"/>
                  <a:chExt cx="912" cy="576"/>
                </a:xfrm>
              </p:grpSpPr>
              <p:sp>
                <p:nvSpPr>
                  <p:cNvPr id="98321" name="Line 18">
                    <a:extLst>
                      <a:ext uri="{FF2B5EF4-FFF2-40B4-BE49-F238E27FC236}">
                        <a16:creationId xmlns:a16="http://schemas.microsoft.com/office/drawing/2014/main" id="{55116F02-DD5D-4D00-B3B3-6552DB5078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776"/>
                    <a:ext cx="864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22" name="Line 19">
                    <a:extLst>
                      <a:ext uri="{FF2B5EF4-FFF2-40B4-BE49-F238E27FC236}">
                        <a16:creationId xmlns:a16="http://schemas.microsoft.com/office/drawing/2014/main" id="{55AA03A7-C2E4-4279-828B-E23FA0E02C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776"/>
                    <a:ext cx="864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23" name="Line 20">
                    <a:extLst>
                      <a:ext uri="{FF2B5EF4-FFF2-40B4-BE49-F238E27FC236}">
                        <a16:creationId xmlns:a16="http://schemas.microsoft.com/office/drawing/2014/main" id="{30272113-843B-451F-98D7-5092D930415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80" y="1920"/>
                    <a:ext cx="864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24" name="Line 21">
                    <a:extLst>
                      <a:ext uri="{FF2B5EF4-FFF2-40B4-BE49-F238E27FC236}">
                        <a16:creationId xmlns:a16="http://schemas.microsoft.com/office/drawing/2014/main" id="{63A3AFA6-5106-420A-B4E7-5E0E01F6C0F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80" y="1968"/>
                    <a:ext cx="912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25" name="Line 22">
                    <a:extLst>
                      <a:ext uri="{FF2B5EF4-FFF2-40B4-BE49-F238E27FC236}">
                        <a16:creationId xmlns:a16="http://schemas.microsoft.com/office/drawing/2014/main" id="{B1E3D7CF-3A20-4CE1-BA84-0CE56A8C3C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80" y="2064"/>
                    <a:ext cx="91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26" name="Line 23">
                    <a:extLst>
                      <a:ext uri="{FF2B5EF4-FFF2-40B4-BE49-F238E27FC236}">
                        <a16:creationId xmlns:a16="http://schemas.microsoft.com/office/drawing/2014/main" id="{483E5A43-7229-43B9-A6B3-F6C7B17173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80" y="1968"/>
                    <a:ext cx="912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27" name="Line 24">
                    <a:extLst>
                      <a:ext uri="{FF2B5EF4-FFF2-40B4-BE49-F238E27FC236}">
                        <a16:creationId xmlns:a16="http://schemas.microsoft.com/office/drawing/2014/main" id="{2E4BD54E-247C-4914-9707-E08F3E48433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80" y="2208"/>
                    <a:ext cx="91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98314" name="Line 25">
              <a:extLst>
                <a:ext uri="{FF2B5EF4-FFF2-40B4-BE49-F238E27FC236}">
                  <a16:creationId xmlns:a16="http://schemas.microsoft.com/office/drawing/2014/main" id="{001B0211-6D8B-4BD0-A21D-6ADFF1B4D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40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5" name="Line 26">
              <a:extLst>
                <a:ext uri="{FF2B5EF4-FFF2-40B4-BE49-F238E27FC236}">
                  <a16:creationId xmlns:a16="http://schemas.microsoft.com/office/drawing/2014/main" id="{84E51EC8-AF7B-4AD1-9BF2-65C951230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310" name="Text Box 27">
            <a:extLst>
              <a:ext uri="{FF2B5EF4-FFF2-40B4-BE49-F238E27FC236}">
                <a16:creationId xmlns:a16="http://schemas.microsoft.com/office/drawing/2014/main" id="{C2B78249-5932-4B56-8715-E1D7CF7D3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276601"/>
            <a:ext cx="13965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Recurrent</a:t>
            </a:r>
          </a:p>
          <a:p>
            <a:r>
              <a:rPr lang="en-AU" altLang="en-US">
                <a:latin typeface="Times New Roman" panose="02020603050405020304" pitchFamily="18" charset="0"/>
              </a:rPr>
              <a:t>network</a:t>
            </a:r>
          </a:p>
        </p:txBody>
      </p:sp>
      <p:cxnSp>
        <p:nvCxnSpPr>
          <p:cNvPr id="98311" name="AutoShape 28">
            <a:extLst>
              <a:ext uri="{FF2B5EF4-FFF2-40B4-BE49-F238E27FC236}">
                <a16:creationId xmlns:a16="http://schemas.microsoft.com/office/drawing/2014/main" id="{FB4AA298-60B3-40B1-B76A-DDD555037B8A}"/>
              </a:ext>
            </a:extLst>
          </p:cNvPr>
          <p:cNvCxnSpPr>
            <a:cxnSpLocks noChangeShapeType="1"/>
            <a:stCxn id="98333" idx="1"/>
            <a:endCxn id="98332" idx="6"/>
          </p:cNvCxnSpPr>
          <p:nvPr/>
        </p:nvCxnSpPr>
        <p:spPr bwMode="auto">
          <a:xfrm rot="5400000" flipV="1">
            <a:off x="5211763" y="3470276"/>
            <a:ext cx="817563" cy="290512"/>
          </a:xfrm>
          <a:prstGeom prst="bentConnector4">
            <a:avLst>
              <a:gd name="adj1" fmla="val -35144"/>
              <a:gd name="adj2" fmla="val 17869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312" name="AutoShape 29">
            <a:extLst>
              <a:ext uri="{FF2B5EF4-FFF2-40B4-BE49-F238E27FC236}">
                <a16:creationId xmlns:a16="http://schemas.microsoft.com/office/drawing/2014/main" id="{D8F5E9C2-E334-4BB8-9D8C-F19D683C51F4}"/>
              </a:ext>
            </a:extLst>
          </p:cNvPr>
          <p:cNvCxnSpPr>
            <a:cxnSpLocks noChangeShapeType="1"/>
            <a:stCxn id="98332" idx="3"/>
            <a:endCxn id="98333" idx="6"/>
          </p:cNvCxnSpPr>
          <p:nvPr/>
        </p:nvCxnSpPr>
        <p:spPr bwMode="auto">
          <a:xfrm rot="5400000" flipH="1" flipV="1">
            <a:off x="5212557" y="3613945"/>
            <a:ext cx="815975" cy="290512"/>
          </a:xfrm>
          <a:prstGeom prst="bentConnector4">
            <a:avLst>
              <a:gd name="adj1" fmla="val -35019"/>
              <a:gd name="adj2" fmla="val 17869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AutoShape 3">
            <a:extLst>
              <a:ext uri="{FF2B5EF4-FFF2-40B4-BE49-F238E27FC236}">
                <a16:creationId xmlns:a16="http://schemas.microsoft.com/office/drawing/2014/main" id="{87EBE3FE-13D3-4038-92D7-01E3F2983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209800"/>
            <a:ext cx="685800" cy="533400"/>
          </a:xfrm>
          <a:prstGeom prst="flowChartConnector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0355" name="AutoShape 4">
            <a:extLst>
              <a:ext uri="{FF2B5EF4-FFF2-40B4-BE49-F238E27FC236}">
                <a16:creationId xmlns:a16="http://schemas.microsoft.com/office/drawing/2014/main" id="{FE49F927-9049-43E2-A431-44D325F58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048000"/>
            <a:ext cx="685800" cy="533400"/>
          </a:xfrm>
          <a:prstGeom prst="flowChartConnector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0356" name="AutoShape 5">
            <a:extLst>
              <a:ext uri="{FF2B5EF4-FFF2-40B4-BE49-F238E27FC236}">
                <a16:creationId xmlns:a16="http://schemas.microsoft.com/office/drawing/2014/main" id="{1CD14690-E88F-4159-B9EA-B134646C0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886200"/>
            <a:ext cx="685800" cy="533400"/>
          </a:xfrm>
          <a:prstGeom prst="flowChartConnector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100357" name="AutoShape 6">
            <a:extLst>
              <a:ext uri="{FF2B5EF4-FFF2-40B4-BE49-F238E27FC236}">
                <a16:creationId xmlns:a16="http://schemas.microsoft.com/office/drawing/2014/main" id="{F89E100D-5183-4E67-95D8-09A68D975028}"/>
              </a:ext>
            </a:extLst>
          </p:cNvPr>
          <p:cNvCxnSpPr>
            <a:cxnSpLocks noChangeShapeType="1"/>
            <a:stCxn id="100354" idx="6"/>
            <a:endCxn id="100404" idx="2"/>
          </p:cNvCxnSpPr>
          <p:nvPr/>
        </p:nvCxnSpPr>
        <p:spPr bwMode="auto">
          <a:xfrm>
            <a:off x="3733800" y="2476500"/>
            <a:ext cx="175260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58" name="AutoShape 7">
            <a:extLst>
              <a:ext uri="{FF2B5EF4-FFF2-40B4-BE49-F238E27FC236}">
                <a16:creationId xmlns:a16="http://schemas.microsoft.com/office/drawing/2014/main" id="{2584ACD2-5F25-413D-A1D7-5AA821F9CAE2}"/>
              </a:ext>
            </a:extLst>
          </p:cNvPr>
          <p:cNvCxnSpPr>
            <a:cxnSpLocks noChangeShapeType="1"/>
            <a:stCxn id="100355" idx="6"/>
          </p:cNvCxnSpPr>
          <p:nvPr/>
        </p:nvCxnSpPr>
        <p:spPr bwMode="auto">
          <a:xfrm>
            <a:off x="3733800" y="3314700"/>
            <a:ext cx="175260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59" name="AutoShape 8">
            <a:extLst>
              <a:ext uri="{FF2B5EF4-FFF2-40B4-BE49-F238E27FC236}">
                <a16:creationId xmlns:a16="http://schemas.microsoft.com/office/drawing/2014/main" id="{1CE3881A-0683-442D-A543-49D6D03FE35E}"/>
              </a:ext>
            </a:extLst>
          </p:cNvPr>
          <p:cNvCxnSpPr>
            <a:cxnSpLocks noChangeShapeType="1"/>
            <a:stCxn id="100355" idx="6"/>
            <a:endCxn id="100404" idx="2"/>
          </p:cNvCxnSpPr>
          <p:nvPr/>
        </p:nvCxnSpPr>
        <p:spPr bwMode="auto">
          <a:xfrm flipV="1">
            <a:off x="3733800" y="2819400"/>
            <a:ext cx="1752600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60" name="AutoShape 9">
            <a:extLst>
              <a:ext uri="{FF2B5EF4-FFF2-40B4-BE49-F238E27FC236}">
                <a16:creationId xmlns:a16="http://schemas.microsoft.com/office/drawing/2014/main" id="{78DD5529-005E-405D-9965-92731A80FEAB}"/>
              </a:ext>
            </a:extLst>
          </p:cNvPr>
          <p:cNvCxnSpPr>
            <a:cxnSpLocks noChangeShapeType="1"/>
            <a:stCxn id="100354" idx="6"/>
          </p:cNvCxnSpPr>
          <p:nvPr/>
        </p:nvCxnSpPr>
        <p:spPr bwMode="auto">
          <a:xfrm>
            <a:off x="3733800" y="2476500"/>
            <a:ext cx="1752600" cy="1257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61" name="AutoShape 10">
            <a:extLst>
              <a:ext uri="{FF2B5EF4-FFF2-40B4-BE49-F238E27FC236}">
                <a16:creationId xmlns:a16="http://schemas.microsoft.com/office/drawing/2014/main" id="{411EC5EB-7C3B-43F3-8560-FBEE9E856DBE}"/>
              </a:ext>
            </a:extLst>
          </p:cNvPr>
          <p:cNvCxnSpPr>
            <a:cxnSpLocks noChangeShapeType="1"/>
            <a:stCxn id="100356" idx="6"/>
          </p:cNvCxnSpPr>
          <p:nvPr/>
        </p:nvCxnSpPr>
        <p:spPr bwMode="auto">
          <a:xfrm flipV="1">
            <a:off x="3733801" y="3695700"/>
            <a:ext cx="18954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62" name="AutoShape 11">
            <a:extLst>
              <a:ext uri="{FF2B5EF4-FFF2-40B4-BE49-F238E27FC236}">
                <a16:creationId xmlns:a16="http://schemas.microsoft.com/office/drawing/2014/main" id="{5F8AB866-5280-4550-8411-C9D31FA847E8}"/>
              </a:ext>
            </a:extLst>
          </p:cNvPr>
          <p:cNvCxnSpPr>
            <a:cxnSpLocks noChangeShapeType="1"/>
            <a:stCxn id="100356" idx="6"/>
            <a:endCxn id="100404" idx="2"/>
          </p:cNvCxnSpPr>
          <p:nvPr/>
        </p:nvCxnSpPr>
        <p:spPr bwMode="auto">
          <a:xfrm flipV="1">
            <a:off x="3733800" y="2819400"/>
            <a:ext cx="1752600" cy="133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63" name="AutoShape 12">
            <a:extLst>
              <a:ext uri="{FF2B5EF4-FFF2-40B4-BE49-F238E27FC236}">
                <a16:creationId xmlns:a16="http://schemas.microsoft.com/office/drawing/2014/main" id="{667898EA-3E69-4EF0-B05D-1BFF787FFAE8}"/>
              </a:ext>
            </a:extLst>
          </p:cNvPr>
          <p:cNvCxnSpPr>
            <a:cxnSpLocks noChangeShapeType="1"/>
            <a:stCxn id="100404" idx="6"/>
          </p:cNvCxnSpPr>
          <p:nvPr/>
        </p:nvCxnSpPr>
        <p:spPr bwMode="auto">
          <a:xfrm>
            <a:off x="5943601" y="2819401"/>
            <a:ext cx="1400175" cy="468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64" name="AutoShape 13">
            <a:extLst>
              <a:ext uri="{FF2B5EF4-FFF2-40B4-BE49-F238E27FC236}">
                <a16:creationId xmlns:a16="http://schemas.microsoft.com/office/drawing/2014/main" id="{0EA7D75B-081A-4F4E-8F7E-0C9CE01F3D8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43601" y="3352800"/>
            <a:ext cx="140017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365" name="Text Box 14">
            <a:extLst>
              <a:ext uri="{FF2B5EF4-FFF2-40B4-BE49-F238E27FC236}">
                <a16:creationId xmlns:a16="http://schemas.microsoft.com/office/drawing/2014/main" id="{AA296114-9CC2-4BBE-BE59-B15824764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15367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9900"/>
                </a:solidFill>
                <a:latin typeface="Times New Roman" panose="02020603050405020304" pitchFamily="18" charset="0"/>
              </a:rPr>
              <a:t>Inputs</a:t>
            </a:r>
          </a:p>
        </p:txBody>
      </p:sp>
      <p:sp>
        <p:nvSpPr>
          <p:cNvPr id="100366" name="Text Box 15">
            <a:extLst>
              <a:ext uri="{FF2B5EF4-FFF2-40B4-BE49-F238E27FC236}">
                <a16:creationId xmlns:a16="http://schemas.microsoft.com/office/drawing/2014/main" id="{C6BCA272-3EED-4572-81A6-2562DE398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26" y="4929188"/>
            <a:ext cx="130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Weights</a:t>
            </a:r>
          </a:p>
        </p:txBody>
      </p:sp>
      <p:sp>
        <p:nvSpPr>
          <p:cNvPr id="100367" name="Text Box 16">
            <a:extLst>
              <a:ext uri="{FF2B5EF4-FFF2-40B4-BE49-F238E27FC236}">
                <a16:creationId xmlns:a16="http://schemas.microsoft.com/office/drawing/2014/main" id="{17BDD754-AC3C-43C7-9D0A-DD52C4869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4475" y="2022475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CC0000"/>
                </a:solidFill>
                <a:latin typeface="Times New Roman" panose="02020603050405020304" pitchFamily="18" charset="0"/>
              </a:rPr>
              <a:t>Output</a:t>
            </a:r>
          </a:p>
        </p:txBody>
      </p:sp>
      <p:sp>
        <p:nvSpPr>
          <p:cNvPr id="100368" name="Text Box 17">
            <a:extLst>
              <a:ext uri="{FF2B5EF4-FFF2-40B4-BE49-F238E27FC236}">
                <a16:creationId xmlns:a16="http://schemas.microsoft.com/office/drawing/2014/main" id="{4AE77930-A473-44C7-A89D-EE6D5FDA3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4892676"/>
            <a:ext cx="1905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>
                <a:solidFill>
                  <a:srgbClr val="009900"/>
                </a:solidFill>
                <a:latin typeface="Times New Roman" panose="02020603050405020304" pitchFamily="18" charset="0"/>
              </a:rPr>
              <a:t>Independent variables</a:t>
            </a:r>
          </a:p>
        </p:txBody>
      </p:sp>
      <p:sp>
        <p:nvSpPr>
          <p:cNvPr id="100369" name="Text Box 18">
            <a:extLst>
              <a:ext uri="{FF2B5EF4-FFF2-40B4-BE49-F238E27FC236}">
                <a16:creationId xmlns:a16="http://schemas.microsoft.com/office/drawing/2014/main" id="{645368FD-2C42-4167-90A1-9F8B1397E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2013" y="4733926"/>
            <a:ext cx="1600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>
                <a:solidFill>
                  <a:srgbClr val="CC0000"/>
                </a:solidFill>
                <a:latin typeface="Times New Roman" panose="02020603050405020304" pitchFamily="18" charset="0"/>
              </a:rPr>
              <a:t>Dependent variable</a:t>
            </a:r>
          </a:p>
          <a:p>
            <a:pPr>
              <a:spcBef>
                <a:spcPct val="50000"/>
              </a:spcBef>
            </a:pPr>
            <a:r>
              <a:rPr lang="en-US" altLang="en-US" i="1">
                <a:solidFill>
                  <a:srgbClr val="CC0000"/>
                </a:solidFill>
                <a:latin typeface="Times New Roman" panose="02020603050405020304" pitchFamily="18" charset="0"/>
              </a:rPr>
              <a:t>Prediction</a:t>
            </a:r>
            <a:endParaRPr lang="en-US" altLang="en-US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70" name="Text Box 19">
            <a:extLst>
              <a:ext uri="{FF2B5EF4-FFF2-40B4-BE49-F238E27FC236}">
                <a16:creationId xmlns:a16="http://schemas.microsoft.com/office/drawing/2014/main" id="{5BFA271E-0F4B-4760-8A17-C83A13FB0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209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>
                <a:solidFill>
                  <a:srgbClr val="009900"/>
                </a:solidFill>
                <a:latin typeface="Times New Roman" panose="02020603050405020304" pitchFamily="18" charset="0"/>
              </a:rPr>
              <a:t>Age</a:t>
            </a:r>
          </a:p>
        </p:txBody>
      </p:sp>
      <p:sp>
        <p:nvSpPr>
          <p:cNvPr id="100371" name="Text Box 20">
            <a:extLst>
              <a:ext uri="{FF2B5EF4-FFF2-40B4-BE49-F238E27FC236}">
                <a16:creationId xmlns:a16="http://schemas.microsoft.com/office/drawing/2014/main" id="{CE1396AA-535D-439E-97E0-EFB66A28A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209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34</a:t>
            </a:r>
            <a:endParaRPr lang="en-US" altLang="en-US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72" name="Text Box 21">
            <a:extLst>
              <a:ext uri="{FF2B5EF4-FFF2-40B4-BE49-F238E27FC236}">
                <a16:creationId xmlns:a16="http://schemas.microsoft.com/office/drawing/2014/main" id="{EDABC5D0-80DD-4BC3-B6C0-5B5E37293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124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endParaRPr lang="en-US" altLang="en-US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73" name="Text Box 22">
            <a:extLst>
              <a:ext uri="{FF2B5EF4-FFF2-40B4-BE49-F238E27FC236}">
                <a16:creationId xmlns:a16="http://schemas.microsoft.com/office/drawing/2014/main" id="{565982DC-2661-4DD5-8E01-1680CB7A5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124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>
                <a:solidFill>
                  <a:srgbClr val="009900"/>
                </a:solidFill>
                <a:latin typeface="Times New Roman" panose="02020603050405020304" pitchFamily="18" charset="0"/>
              </a:rPr>
              <a:t>Gender</a:t>
            </a:r>
          </a:p>
        </p:txBody>
      </p:sp>
      <p:sp>
        <p:nvSpPr>
          <p:cNvPr id="100374" name="Text Box 23">
            <a:extLst>
              <a:ext uri="{FF2B5EF4-FFF2-40B4-BE49-F238E27FC236}">
                <a16:creationId xmlns:a16="http://schemas.microsoft.com/office/drawing/2014/main" id="{19671DAA-2FEF-4512-9CE3-CDA4E9295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962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>
                <a:solidFill>
                  <a:srgbClr val="009900"/>
                </a:solidFill>
                <a:latin typeface="Times New Roman" panose="02020603050405020304" pitchFamily="18" charset="0"/>
              </a:rPr>
              <a:t>Stage</a:t>
            </a:r>
          </a:p>
        </p:txBody>
      </p:sp>
      <p:sp>
        <p:nvSpPr>
          <p:cNvPr id="100375" name="Text Box 24">
            <a:extLst>
              <a:ext uri="{FF2B5EF4-FFF2-40B4-BE49-F238E27FC236}">
                <a16:creationId xmlns:a16="http://schemas.microsoft.com/office/drawing/2014/main" id="{F04A3EDE-C4A1-44FB-B0E3-BC206461A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886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4</a:t>
            </a:r>
            <a:endParaRPr lang="en-US" altLang="en-US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76" name="Text Box 25">
            <a:extLst>
              <a:ext uri="{FF2B5EF4-FFF2-40B4-BE49-F238E27FC236}">
                <a16:creationId xmlns:a16="http://schemas.microsoft.com/office/drawing/2014/main" id="{DF6469B3-D0D3-4073-BED2-09E21DD0F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0213" y="2189164"/>
            <a:ext cx="374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.6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0377" name="Text Box 26">
            <a:extLst>
              <a:ext uri="{FF2B5EF4-FFF2-40B4-BE49-F238E27FC236}">
                <a16:creationId xmlns:a16="http://schemas.microsoft.com/office/drawing/2014/main" id="{EA4D084D-F4EF-4202-B060-01F69D043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0" y="2835276"/>
            <a:ext cx="374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.5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0378" name="Text Box 27">
            <a:extLst>
              <a:ext uri="{FF2B5EF4-FFF2-40B4-BE49-F238E27FC236}">
                <a16:creationId xmlns:a16="http://schemas.microsoft.com/office/drawing/2014/main" id="{1A2E3C66-8609-43A3-A3AC-FB2280BC5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3863" y="3375026"/>
            <a:ext cx="374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.8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0379" name="Text Box 28">
            <a:extLst>
              <a:ext uri="{FF2B5EF4-FFF2-40B4-BE49-F238E27FC236}">
                <a16:creationId xmlns:a16="http://schemas.microsoft.com/office/drawing/2014/main" id="{3BB58522-4B1A-4A86-8768-3290831FA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4363" y="3935414"/>
            <a:ext cx="374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.2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0380" name="Text Box 29">
            <a:extLst>
              <a:ext uri="{FF2B5EF4-FFF2-40B4-BE49-F238E27FC236}">
                <a16:creationId xmlns:a16="http://schemas.microsoft.com/office/drawing/2014/main" id="{C6D98CFC-C1FB-4098-A1B5-B4E397F7E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2867026"/>
            <a:ext cx="374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.1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0381" name="Text Box 30">
            <a:extLst>
              <a:ext uri="{FF2B5EF4-FFF2-40B4-BE49-F238E27FC236}">
                <a16:creationId xmlns:a16="http://schemas.microsoft.com/office/drawing/2014/main" id="{F409B078-E876-40CE-9FD1-E826FCF3C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5400" y="3311526"/>
            <a:ext cx="374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.3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0382" name="Text Box 31">
            <a:extLst>
              <a:ext uri="{FF2B5EF4-FFF2-40B4-BE49-F238E27FC236}">
                <a16:creationId xmlns:a16="http://schemas.microsoft.com/office/drawing/2014/main" id="{7CFB2CDF-3E08-4905-A68A-9F908FF8F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3556001"/>
            <a:ext cx="374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.7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0383" name="Text Box 32">
            <a:extLst>
              <a:ext uri="{FF2B5EF4-FFF2-40B4-BE49-F238E27FC236}">
                <a16:creationId xmlns:a16="http://schemas.microsoft.com/office/drawing/2014/main" id="{9E77BBB3-2E0C-4824-BD8B-E09EF7A4D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5" y="2620964"/>
            <a:ext cx="374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.2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0384" name="Text Box 33">
            <a:extLst>
              <a:ext uri="{FF2B5EF4-FFF2-40B4-BE49-F238E27FC236}">
                <a16:creationId xmlns:a16="http://schemas.microsoft.com/office/drawing/2014/main" id="{2A7CC5F7-C873-455B-822B-407109497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6" y="4999038"/>
            <a:ext cx="130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Weights</a:t>
            </a:r>
          </a:p>
        </p:txBody>
      </p:sp>
      <p:sp>
        <p:nvSpPr>
          <p:cNvPr id="100385" name="Text Box 34">
            <a:extLst>
              <a:ext uri="{FF2B5EF4-FFF2-40B4-BE49-F238E27FC236}">
                <a16:creationId xmlns:a16="http://schemas.microsoft.com/office/drawing/2014/main" id="{2F23DA80-C054-4B1A-9530-D529B8583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1" y="4933951"/>
            <a:ext cx="13049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HiddenLayer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0386" name="Text Box 35">
            <a:extLst>
              <a:ext uri="{FF2B5EF4-FFF2-40B4-BE49-F238E27FC236}">
                <a16:creationId xmlns:a16="http://schemas.microsoft.com/office/drawing/2014/main" id="{483491A2-2BDB-41F8-8976-3FD9C4F51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2700" y="3532188"/>
            <a:ext cx="16144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“Probability of beingAlive”</a:t>
            </a:r>
            <a:endParaRPr lang="en-US" altLang="en-US" i="1">
              <a:latin typeface="Times New Roman" panose="02020603050405020304" pitchFamily="18" charset="0"/>
            </a:endParaRPr>
          </a:p>
        </p:txBody>
      </p:sp>
      <p:sp>
        <p:nvSpPr>
          <p:cNvPr id="100387" name="Text Box 36">
            <a:extLst>
              <a:ext uri="{FF2B5EF4-FFF2-40B4-BE49-F238E27FC236}">
                <a16:creationId xmlns:a16="http://schemas.microsoft.com/office/drawing/2014/main" id="{0F07FD66-4EA8-45BB-8794-D432E4C5D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9425" y="2703513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0.6</a:t>
            </a:r>
            <a:endParaRPr lang="en-US" altLang="en-US" i="1">
              <a:latin typeface="Times New Roman" panose="02020603050405020304" pitchFamily="18" charset="0"/>
            </a:endParaRPr>
          </a:p>
        </p:txBody>
      </p:sp>
      <p:grpSp>
        <p:nvGrpSpPr>
          <p:cNvPr id="100388" name="Group 37">
            <a:extLst>
              <a:ext uri="{FF2B5EF4-FFF2-40B4-BE49-F238E27FC236}">
                <a16:creationId xmlns:a16="http://schemas.microsoft.com/office/drawing/2014/main" id="{9AD54441-F87E-434B-A545-500F8D21100A}"/>
              </a:ext>
            </a:extLst>
          </p:cNvPr>
          <p:cNvGrpSpPr>
            <a:grpSpLocks/>
          </p:cNvGrpSpPr>
          <p:nvPr/>
        </p:nvGrpSpPr>
        <p:grpSpPr bwMode="auto">
          <a:xfrm>
            <a:off x="7318375" y="2625726"/>
            <a:ext cx="1987550" cy="1401763"/>
            <a:chOff x="3340" y="1013"/>
            <a:chExt cx="1252" cy="883"/>
          </a:xfrm>
        </p:grpSpPr>
        <p:sp>
          <p:nvSpPr>
            <p:cNvPr id="100412" name="AutoShape 38">
              <a:extLst>
                <a:ext uri="{FF2B5EF4-FFF2-40B4-BE49-F238E27FC236}">
                  <a16:creationId xmlns:a16="http://schemas.microsoft.com/office/drawing/2014/main" id="{D7028973-D808-45BB-BE51-B76BD7ED9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1013"/>
              <a:ext cx="819" cy="883"/>
            </a:xfrm>
            <a:prstGeom prst="flowChartConnector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0413" name="Group 39">
              <a:extLst>
                <a:ext uri="{FF2B5EF4-FFF2-40B4-BE49-F238E27FC236}">
                  <a16:creationId xmlns:a16="http://schemas.microsoft.com/office/drawing/2014/main" id="{B39391D7-AECF-41FC-8F33-6AE09312EA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5" y="1189"/>
              <a:ext cx="404" cy="331"/>
              <a:chOff x="4520" y="1893"/>
              <a:chExt cx="404" cy="331"/>
            </a:xfrm>
          </p:grpSpPr>
          <p:sp>
            <p:nvSpPr>
              <p:cNvPr id="100417" name="Freeform 40">
                <a:extLst>
                  <a:ext uri="{FF2B5EF4-FFF2-40B4-BE49-F238E27FC236}">
                    <a16:creationId xmlns:a16="http://schemas.microsoft.com/office/drawing/2014/main" id="{B9668846-E343-40D2-8DAB-0154FBDE8F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3" y="1944"/>
                <a:ext cx="331" cy="268"/>
              </a:xfrm>
              <a:custGeom>
                <a:avLst/>
                <a:gdLst>
                  <a:gd name="T0" fmla="*/ 0 w 1024"/>
                  <a:gd name="T1" fmla="*/ 620 h 620"/>
                  <a:gd name="T2" fmla="*/ 455 w 1024"/>
                  <a:gd name="T3" fmla="*/ 496 h 620"/>
                  <a:gd name="T4" fmla="*/ 579 w 1024"/>
                  <a:gd name="T5" fmla="*/ 83 h 620"/>
                  <a:gd name="T6" fmla="*/ 1024 w 1024"/>
                  <a:gd name="T7" fmla="*/ 0 h 62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24" h="620">
                    <a:moveTo>
                      <a:pt x="0" y="620"/>
                    </a:moveTo>
                    <a:cubicBezTo>
                      <a:pt x="179" y="602"/>
                      <a:pt x="359" y="585"/>
                      <a:pt x="455" y="496"/>
                    </a:cubicBezTo>
                    <a:cubicBezTo>
                      <a:pt x="551" y="407"/>
                      <a:pt x="484" y="166"/>
                      <a:pt x="579" y="83"/>
                    </a:cubicBezTo>
                    <a:cubicBezTo>
                      <a:pt x="674" y="0"/>
                      <a:pt x="849" y="0"/>
                      <a:pt x="1024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418" name="Freeform 41">
                <a:extLst>
                  <a:ext uri="{FF2B5EF4-FFF2-40B4-BE49-F238E27FC236}">
                    <a16:creationId xmlns:a16="http://schemas.microsoft.com/office/drawing/2014/main" id="{A0C0CBA2-4AC8-4112-A3D9-2377D3CCEA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0" y="1893"/>
                <a:ext cx="404" cy="331"/>
              </a:xfrm>
              <a:custGeom>
                <a:avLst/>
                <a:gdLst>
                  <a:gd name="T0" fmla="*/ 11 w 404"/>
                  <a:gd name="T1" fmla="*/ 0 h 331"/>
                  <a:gd name="T2" fmla="*/ 0 w 404"/>
                  <a:gd name="T3" fmla="*/ 331 h 331"/>
                  <a:gd name="T4" fmla="*/ 404 w 404"/>
                  <a:gd name="T5" fmla="*/ 331 h 33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04" h="331">
                    <a:moveTo>
                      <a:pt x="11" y="0"/>
                    </a:moveTo>
                    <a:lnTo>
                      <a:pt x="0" y="331"/>
                    </a:lnTo>
                    <a:lnTo>
                      <a:pt x="404" y="33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414" name="Text Box 42">
              <a:extLst>
                <a:ext uri="{FF2B5EF4-FFF2-40B4-BE49-F238E27FC236}">
                  <a16:creationId xmlns:a16="http://schemas.microsoft.com/office/drawing/2014/main" id="{8220A1F7-85AB-43D3-A224-B0F5921200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" y="1264"/>
              <a:ext cx="274" cy="3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>
                  <a:latin typeface="Symbol" panose="05050102010706020507" pitchFamily="18" charset="2"/>
                </a:rPr>
                <a:t>S</a:t>
              </a:r>
              <a:endParaRPr lang="en-US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100415" name="Freeform 43">
              <a:extLst>
                <a:ext uri="{FF2B5EF4-FFF2-40B4-BE49-F238E27FC236}">
                  <a16:creationId xmlns:a16="http://schemas.microsoft.com/office/drawing/2014/main" id="{EAD42121-8207-48EA-9863-027874E5C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1478"/>
              <a:ext cx="440" cy="287"/>
            </a:xfrm>
            <a:custGeom>
              <a:avLst/>
              <a:gdLst>
                <a:gd name="T0" fmla="*/ 0 w 440"/>
                <a:gd name="T1" fmla="*/ 0 h 235"/>
                <a:gd name="T2" fmla="*/ 93 w 440"/>
                <a:gd name="T3" fmla="*/ 176 h 235"/>
                <a:gd name="T4" fmla="*/ 383 w 440"/>
                <a:gd name="T5" fmla="*/ 218 h 235"/>
                <a:gd name="T6" fmla="*/ 434 w 440"/>
                <a:gd name="T7" fmla="*/ 73 h 2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0" h="235">
                  <a:moveTo>
                    <a:pt x="0" y="0"/>
                  </a:moveTo>
                  <a:cubicBezTo>
                    <a:pt x="14" y="70"/>
                    <a:pt x="29" y="140"/>
                    <a:pt x="93" y="176"/>
                  </a:cubicBezTo>
                  <a:cubicBezTo>
                    <a:pt x="157" y="212"/>
                    <a:pt x="326" y="235"/>
                    <a:pt x="383" y="218"/>
                  </a:cubicBezTo>
                  <a:cubicBezTo>
                    <a:pt x="440" y="201"/>
                    <a:pt x="437" y="137"/>
                    <a:pt x="434" y="73"/>
                  </a:cubicBezTo>
                </a:path>
              </a:pathLst>
            </a:custGeom>
            <a:noFill/>
            <a:ln w="9525">
              <a:solidFill>
                <a:srgbClr val="FFFF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16" name="Freeform 44">
              <a:extLst>
                <a:ext uri="{FF2B5EF4-FFF2-40B4-BE49-F238E27FC236}">
                  <a16:creationId xmlns:a16="http://schemas.microsoft.com/office/drawing/2014/main" id="{A02ECCCF-B2F4-4656-A1AA-F83B3DC8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3" y="1155"/>
              <a:ext cx="579" cy="179"/>
            </a:xfrm>
            <a:custGeom>
              <a:avLst/>
              <a:gdLst>
                <a:gd name="T0" fmla="*/ 0 w 579"/>
                <a:gd name="T1" fmla="*/ 179 h 179"/>
                <a:gd name="T2" fmla="*/ 362 w 579"/>
                <a:gd name="T3" fmla="*/ 24 h 179"/>
                <a:gd name="T4" fmla="*/ 579 w 579"/>
                <a:gd name="T5" fmla="*/ 34 h 1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9" h="179">
                  <a:moveTo>
                    <a:pt x="0" y="179"/>
                  </a:moveTo>
                  <a:cubicBezTo>
                    <a:pt x="133" y="113"/>
                    <a:pt x="266" y="48"/>
                    <a:pt x="362" y="24"/>
                  </a:cubicBezTo>
                  <a:cubicBezTo>
                    <a:pt x="458" y="0"/>
                    <a:pt x="518" y="17"/>
                    <a:pt x="579" y="34"/>
                  </a:cubicBezTo>
                </a:path>
              </a:pathLst>
            </a:custGeom>
            <a:noFill/>
            <a:ln w="1270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389" name="Group 45">
            <a:extLst>
              <a:ext uri="{FF2B5EF4-FFF2-40B4-BE49-F238E27FC236}">
                <a16:creationId xmlns:a16="http://schemas.microsoft.com/office/drawing/2014/main" id="{1161A472-A20F-41AB-B4A3-8B85BB8AB91D}"/>
              </a:ext>
            </a:extLst>
          </p:cNvPr>
          <p:cNvGrpSpPr>
            <a:grpSpLocks/>
          </p:cNvGrpSpPr>
          <p:nvPr/>
        </p:nvGrpSpPr>
        <p:grpSpPr bwMode="auto">
          <a:xfrm>
            <a:off x="5270500" y="2416175"/>
            <a:ext cx="1036638" cy="712788"/>
            <a:chOff x="2360" y="1522"/>
            <a:chExt cx="653" cy="449"/>
          </a:xfrm>
        </p:grpSpPr>
        <p:sp>
          <p:nvSpPr>
            <p:cNvPr id="100404" name="AutoShape 46">
              <a:extLst>
                <a:ext uri="{FF2B5EF4-FFF2-40B4-BE49-F238E27FC236}">
                  <a16:creationId xmlns:a16="http://schemas.microsoft.com/office/drawing/2014/main" id="{5754B3C6-BD46-478D-A612-C74738611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680"/>
              <a:ext cx="288" cy="192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0405" name="AutoShape 47">
              <a:extLst>
                <a:ext uri="{FF2B5EF4-FFF2-40B4-BE49-F238E27FC236}">
                  <a16:creationId xmlns:a16="http://schemas.microsoft.com/office/drawing/2014/main" id="{D00F5B3D-7DE2-49F2-B468-3216EE843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8" y="1522"/>
              <a:ext cx="420" cy="449"/>
            </a:xfrm>
            <a:prstGeom prst="flowChartConnector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0406" name="Group 48">
              <a:extLst>
                <a:ext uri="{FF2B5EF4-FFF2-40B4-BE49-F238E27FC236}">
                  <a16:creationId xmlns:a16="http://schemas.microsoft.com/office/drawing/2014/main" id="{5F737E28-E35F-4A16-B041-FF705C6A1E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9" y="1612"/>
              <a:ext cx="207" cy="168"/>
              <a:chOff x="4520" y="1893"/>
              <a:chExt cx="404" cy="331"/>
            </a:xfrm>
          </p:grpSpPr>
          <p:sp>
            <p:nvSpPr>
              <p:cNvPr id="100410" name="Freeform 49">
                <a:extLst>
                  <a:ext uri="{FF2B5EF4-FFF2-40B4-BE49-F238E27FC236}">
                    <a16:creationId xmlns:a16="http://schemas.microsoft.com/office/drawing/2014/main" id="{CE5704F7-3F02-41DE-8BB9-27314A9B9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3" y="1944"/>
                <a:ext cx="331" cy="268"/>
              </a:xfrm>
              <a:custGeom>
                <a:avLst/>
                <a:gdLst>
                  <a:gd name="T0" fmla="*/ 0 w 1024"/>
                  <a:gd name="T1" fmla="*/ 620 h 620"/>
                  <a:gd name="T2" fmla="*/ 455 w 1024"/>
                  <a:gd name="T3" fmla="*/ 496 h 620"/>
                  <a:gd name="T4" fmla="*/ 579 w 1024"/>
                  <a:gd name="T5" fmla="*/ 83 h 620"/>
                  <a:gd name="T6" fmla="*/ 1024 w 1024"/>
                  <a:gd name="T7" fmla="*/ 0 h 62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24" h="620">
                    <a:moveTo>
                      <a:pt x="0" y="620"/>
                    </a:moveTo>
                    <a:cubicBezTo>
                      <a:pt x="179" y="602"/>
                      <a:pt x="359" y="585"/>
                      <a:pt x="455" y="496"/>
                    </a:cubicBezTo>
                    <a:cubicBezTo>
                      <a:pt x="551" y="407"/>
                      <a:pt x="484" y="166"/>
                      <a:pt x="579" y="83"/>
                    </a:cubicBezTo>
                    <a:cubicBezTo>
                      <a:pt x="674" y="0"/>
                      <a:pt x="849" y="0"/>
                      <a:pt x="1024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411" name="Freeform 50">
                <a:extLst>
                  <a:ext uri="{FF2B5EF4-FFF2-40B4-BE49-F238E27FC236}">
                    <a16:creationId xmlns:a16="http://schemas.microsoft.com/office/drawing/2014/main" id="{A54E1E19-0994-444F-9D78-8445158425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0" y="1893"/>
                <a:ext cx="404" cy="331"/>
              </a:xfrm>
              <a:custGeom>
                <a:avLst/>
                <a:gdLst>
                  <a:gd name="T0" fmla="*/ 11 w 404"/>
                  <a:gd name="T1" fmla="*/ 0 h 331"/>
                  <a:gd name="T2" fmla="*/ 0 w 404"/>
                  <a:gd name="T3" fmla="*/ 331 h 331"/>
                  <a:gd name="T4" fmla="*/ 404 w 404"/>
                  <a:gd name="T5" fmla="*/ 331 h 33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04" h="331">
                    <a:moveTo>
                      <a:pt x="11" y="0"/>
                    </a:moveTo>
                    <a:lnTo>
                      <a:pt x="0" y="331"/>
                    </a:lnTo>
                    <a:lnTo>
                      <a:pt x="404" y="33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407" name="Freeform 51">
              <a:extLst>
                <a:ext uri="{FF2B5EF4-FFF2-40B4-BE49-F238E27FC236}">
                  <a16:creationId xmlns:a16="http://schemas.microsoft.com/office/drawing/2014/main" id="{35B276B0-C2E4-4F13-A241-F9D8D470F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" y="1759"/>
              <a:ext cx="226" cy="146"/>
            </a:xfrm>
            <a:custGeom>
              <a:avLst/>
              <a:gdLst>
                <a:gd name="T0" fmla="*/ 0 w 440"/>
                <a:gd name="T1" fmla="*/ 0 h 235"/>
                <a:gd name="T2" fmla="*/ 93 w 440"/>
                <a:gd name="T3" fmla="*/ 176 h 235"/>
                <a:gd name="T4" fmla="*/ 383 w 440"/>
                <a:gd name="T5" fmla="*/ 218 h 235"/>
                <a:gd name="T6" fmla="*/ 434 w 440"/>
                <a:gd name="T7" fmla="*/ 73 h 2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0" h="235">
                  <a:moveTo>
                    <a:pt x="0" y="0"/>
                  </a:moveTo>
                  <a:cubicBezTo>
                    <a:pt x="14" y="70"/>
                    <a:pt x="29" y="140"/>
                    <a:pt x="93" y="176"/>
                  </a:cubicBezTo>
                  <a:cubicBezTo>
                    <a:pt x="157" y="212"/>
                    <a:pt x="326" y="235"/>
                    <a:pt x="383" y="218"/>
                  </a:cubicBezTo>
                  <a:cubicBezTo>
                    <a:pt x="440" y="201"/>
                    <a:pt x="437" y="137"/>
                    <a:pt x="434" y="73"/>
                  </a:cubicBezTo>
                </a:path>
              </a:pathLst>
            </a:custGeom>
            <a:noFill/>
            <a:ln w="9525">
              <a:solidFill>
                <a:srgbClr val="FFFF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08" name="Freeform 52">
              <a:extLst>
                <a:ext uri="{FF2B5EF4-FFF2-40B4-BE49-F238E27FC236}">
                  <a16:creationId xmlns:a16="http://schemas.microsoft.com/office/drawing/2014/main" id="{7C986667-646C-4687-A7A0-9C9523536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1594"/>
              <a:ext cx="297" cy="91"/>
            </a:xfrm>
            <a:custGeom>
              <a:avLst/>
              <a:gdLst>
                <a:gd name="T0" fmla="*/ 0 w 579"/>
                <a:gd name="T1" fmla="*/ 179 h 179"/>
                <a:gd name="T2" fmla="*/ 362 w 579"/>
                <a:gd name="T3" fmla="*/ 24 h 179"/>
                <a:gd name="T4" fmla="*/ 579 w 579"/>
                <a:gd name="T5" fmla="*/ 34 h 1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9" h="179">
                  <a:moveTo>
                    <a:pt x="0" y="179"/>
                  </a:moveTo>
                  <a:cubicBezTo>
                    <a:pt x="133" y="113"/>
                    <a:pt x="266" y="48"/>
                    <a:pt x="362" y="24"/>
                  </a:cubicBezTo>
                  <a:cubicBezTo>
                    <a:pt x="458" y="0"/>
                    <a:pt x="518" y="17"/>
                    <a:pt x="579" y="34"/>
                  </a:cubicBezTo>
                </a:path>
              </a:pathLst>
            </a:custGeom>
            <a:noFill/>
            <a:ln w="1270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09" name="Text Box 53">
              <a:extLst>
                <a:ext uri="{FF2B5EF4-FFF2-40B4-BE49-F238E27FC236}">
                  <a16:creationId xmlns:a16="http://schemas.microsoft.com/office/drawing/2014/main" id="{0BF4B23F-3C50-425D-B5AC-8EECCB22C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0" y="1668"/>
              <a:ext cx="188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latin typeface="Symbol" panose="05050102010706020507" pitchFamily="18" charset="2"/>
                </a:rPr>
                <a:t>S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100390" name="Text Box 54">
            <a:extLst>
              <a:ext uri="{FF2B5EF4-FFF2-40B4-BE49-F238E27FC236}">
                <a16:creationId xmlns:a16="http://schemas.microsoft.com/office/drawing/2014/main" id="{D18A9A7F-A898-4E3C-B205-E1F94E2C4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950" y="2262189"/>
            <a:ext cx="374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.4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0391" name="Text Box 55">
            <a:extLst>
              <a:ext uri="{FF2B5EF4-FFF2-40B4-BE49-F238E27FC236}">
                <a16:creationId xmlns:a16="http://schemas.microsoft.com/office/drawing/2014/main" id="{2744789F-88BA-43A3-8AA2-2022E466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5700" y="3214689"/>
            <a:ext cx="374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.2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grpSp>
        <p:nvGrpSpPr>
          <p:cNvPr id="100392" name="Group 56">
            <a:extLst>
              <a:ext uri="{FF2B5EF4-FFF2-40B4-BE49-F238E27FC236}">
                <a16:creationId xmlns:a16="http://schemas.microsoft.com/office/drawing/2014/main" id="{12719463-35F5-4F98-A379-CE06D89824C8}"/>
              </a:ext>
            </a:extLst>
          </p:cNvPr>
          <p:cNvGrpSpPr>
            <a:grpSpLocks/>
          </p:cNvGrpSpPr>
          <p:nvPr/>
        </p:nvGrpSpPr>
        <p:grpSpPr bwMode="auto">
          <a:xfrm>
            <a:off x="5373689" y="3308350"/>
            <a:ext cx="1036637" cy="712788"/>
            <a:chOff x="2360" y="1522"/>
            <a:chExt cx="653" cy="449"/>
          </a:xfrm>
        </p:grpSpPr>
        <p:sp>
          <p:nvSpPr>
            <p:cNvPr id="100396" name="AutoShape 57">
              <a:extLst>
                <a:ext uri="{FF2B5EF4-FFF2-40B4-BE49-F238E27FC236}">
                  <a16:creationId xmlns:a16="http://schemas.microsoft.com/office/drawing/2014/main" id="{C2983A6F-90B0-4FA8-A6E6-8E42C615B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680"/>
              <a:ext cx="288" cy="192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0397" name="AutoShape 58">
              <a:extLst>
                <a:ext uri="{FF2B5EF4-FFF2-40B4-BE49-F238E27FC236}">
                  <a16:creationId xmlns:a16="http://schemas.microsoft.com/office/drawing/2014/main" id="{6C5B30C9-AE93-43C6-9262-35455A4B5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8" y="1522"/>
              <a:ext cx="420" cy="449"/>
            </a:xfrm>
            <a:prstGeom prst="flowChartConnector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0398" name="Group 59">
              <a:extLst>
                <a:ext uri="{FF2B5EF4-FFF2-40B4-BE49-F238E27FC236}">
                  <a16:creationId xmlns:a16="http://schemas.microsoft.com/office/drawing/2014/main" id="{FC19BEEC-5A52-4A3D-822A-EAF0E4425E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9" y="1612"/>
              <a:ext cx="207" cy="168"/>
              <a:chOff x="4520" y="1893"/>
              <a:chExt cx="404" cy="331"/>
            </a:xfrm>
          </p:grpSpPr>
          <p:sp>
            <p:nvSpPr>
              <p:cNvPr id="100402" name="Freeform 60">
                <a:extLst>
                  <a:ext uri="{FF2B5EF4-FFF2-40B4-BE49-F238E27FC236}">
                    <a16:creationId xmlns:a16="http://schemas.microsoft.com/office/drawing/2014/main" id="{F0E1AC40-62FF-4B9C-814F-E558560603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3" y="1944"/>
                <a:ext cx="331" cy="268"/>
              </a:xfrm>
              <a:custGeom>
                <a:avLst/>
                <a:gdLst>
                  <a:gd name="T0" fmla="*/ 0 w 1024"/>
                  <a:gd name="T1" fmla="*/ 620 h 620"/>
                  <a:gd name="T2" fmla="*/ 455 w 1024"/>
                  <a:gd name="T3" fmla="*/ 496 h 620"/>
                  <a:gd name="T4" fmla="*/ 579 w 1024"/>
                  <a:gd name="T5" fmla="*/ 83 h 620"/>
                  <a:gd name="T6" fmla="*/ 1024 w 1024"/>
                  <a:gd name="T7" fmla="*/ 0 h 62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24" h="620">
                    <a:moveTo>
                      <a:pt x="0" y="620"/>
                    </a:moveTo>
                    <a:cubicBezTo>
                      <a:pt x="179" y="602"/>
                      <a:pt x="359" y="585"/>
                      <a:pt x="455" y="496"/>
                    </a:cubicBezTo>
                    <a:cubicBezTo>
                      <a:pt x="551" y="407"/>
                      <a:pt x="484" y="166"/>
                      <a:pt x="579" y="83"/>
                    </a:cubicBezTo>
                    <a:cubicBezTo>
                      <a:pt x="674" y="0"/>
                      <a:pt x="849" y="0"/>
                      <a:pt x="1024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403" name="Freeform 61">
                <a:extLst>
                  <a:ext uri="{FF2B5EF4-FFF2-40B4-BE49-F238E27FC236}">
                    <a16:creationId xmlns:a16="http://schemas.microsoft.com/office/drawing/2014/main" id="{B11BBE7B-5494-49E5-8419-35B4C8FE4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0" y="1893"/>
                <a:ext cx="404" cy="331"/>
              </a:xfrm>
              <a:custGeom>
                <a:avLst/>
                <a:gdLst>
                  <a:gd name="T0" fmla="*/ 11 w 404"/>
                  <a:gd name="T1" fmla="*/ 0 h 331"/>
                  <a:gd name="T2" fmla="*/ 0 w 404"/>
                  <a:gd name="T3" fmla="*/ 331 h 331"/>
                  <a:gd name="T4" fmla="*/ 404 w 404"/>
                  <a:gd name="T5" fmla="*/ 331 h 33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04" h="331">
                    <a:moveTo>
                      <a:pt x="11" y="0"/>
                    </a:moveTo>
                    <a:lnTo>
                      <a:pt x="0" y="331"/>
                    </a:lnTo>
                    <a:lnTo>
                      <a:pt x="404" y="33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399" name="Freeform 62">
              <a:extLst>
                <a:ext uri="{FF2B5EF4-FFF2-40B4-BE49-F238E27FC236}">
                  <a16:creationId xmlns:a16="http://schemas.microsoft.com/office/drawing/2014/main" id="{800E932C-4C0A-4AAD-BC6B-ACF1EF3CA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" y="1759"/>
              <a:ext cx="226" cy="146"/>
            </a:xfrm>
            <a:custGeom>
              <a:avLst/>
              <a:gdLst>
                <a:gd name="T0" fmla="*/ 0 w 440"/>
                <a:gd name="T1" fmla="*/ 0 h 235"/>
                <a:gd name="T2" fmla="*/ 93 w 440"/>
                <a:gd name="T3" fmla="*/ 176 h 235"/>
                <a:gd name="T4" fmla="*/ 383 w 440"/>
                <a:gd name="T5" fmla="*/ 218 h 235"/>
                <a:gd name="T6" fmla="*/ 434 w 440"/>
                <a:gd name="T7" fmla="*/ 73 h 2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0" h="235">
                  <a:moveTo>
                    <a:pt x="0" y="0"/>
                  </a:moveTo>
                  <a:cubicBezTo>
                    <a:pt x="14" y="70"/>
                    <a:pt x="29" y="140"/>
                    <a:pt x="93" y="176"/>
                  </a:cubicBezTo>
                  <a:cubicBezTo>
                    <a:pt x="157" y="212"/>
                    <a:pt x="326" y="235"/>
                    <a:pt x="383" y="218"/>
                  </a:cubicBezTo>
                  <a:cubicBezTo>
                    <a:pt x="440" y="201"/>
                    <a:pt x="437" y="137"/>
                    <a:pt x="434" y="73"/>
                  </a:cubicBezTo>
                </a:path>
              </a:pathLst>
            </a:custGeom>
            <a:noFill/>
            <a:ln w="9525">
              <a:solidFill>
                <a:srgbClr val="FFFF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00" name="Freeform 63">
              <a:extLst>
                <a:ext uri="{FF2B5EF4-FFF2-40B4-BE49-F238E27FC236}">
                  <a16:creationId xmlns:a16="http://schemas.microsoft.com/office/drawing/2014/main" id="{6067A64F-99DD-45F6-B982-7C8F8F4CA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1594"/>
              <a:ext cx="297" cy="91"/>
            </a:xfrm>
            <a:custGeom>
              <a:avLst/>
              <a:gdLst>
                <a:gd name="T0" fmla="*/ 0 w 579"/>
                <a:gd name="T1" fmla="*/ 179 h 179"/>
                <a:gd name="T2" fmla="*/ 362 w 579"/>
                <a:gd name="T3" fmla="*/ 24 h 179"/>
                <a:gd name="T4" fmla="*/ 579 w 579"/>
                <a:gd name="T5" fmla="*/ 34 h 1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9" h="179">
                  <a:moveTo>
                    <a:pt x="0" y="179"/>
                  </a:moveTo>
                  <a:cubicBezTo>
                    <a:pt x="133" y="113"/>
                    <a:pt x="266" y="48"/>
                    <a:pt x="362" y="24"/>
                  </a:cubicBezTo>
                  <a:cubicBezTo>
                    <a:pt x="458" y="0"/>
                    <a:pt x="518" y="17"/>
                    <a:pt x="579" y="34"/>
                  </a:cubicBezTo>
                </a:path>
              </a:pathLst>
            </a:custGeom>
            <a:noFill/>
            <a:ln w="1270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01" name="Text Box 64">
              <a:extLst>
                <a:ext uri="{FF2B5EF4-FFF2-40B4-BE49-F238E27FC236}">
                  <a16:creationId xmlns:a16="http://schemas.microsoft.com/office/drawing/2014/main" id="{9097EAAE-110E-4E80-ADEB-2A9A88625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0" y="1668"/>
              <a:ext cx="188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latin typeface="Symbol" panose="05050102010706020507" pitchFamily="18" charset="2"/>
                </a:rPr>
                <a:t>S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100393" name="Rectangle 65">
            <a:extLst>
              <a:ext uri="{FF2B5EF4-FFF2-40B4-BE49-F238E27FC236}">
                <a16:creationId xmlns:a16="http://schemas.microsoft.com/office/drawing/2014/main" id="{29C86B4D-B71C-4B3E-8252-72FA36BAA9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Neural Network Model</a:t>
            </a:r>
          </a:p>
        </p:txBody>
      </p:sp>
      <p:sp>
        <p:nvSpPr>
          <p:cNvPr id="70" name="Footer Placeholder 69">
            <a:extLst>
              <a:ext uri="{FF2B5EF4-FFF2-40B4-BE49-F238E27FC236}">
                <a16:creationId xmlns:a16="http://schemas.microsoft.com/office/drawing/2014/main" id="{2F326FAA-E78E-4161-AC08-DD79CC82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Eric Xing @ CMU, 2006-2011</a:t>
            </a:r>
            <a:endParaRPr lang="en-US" altLang="en-US" dirty="0"/>
          </a:p>
        </p:txBody>
      </p:sp>
      <p:sp>
        <p:nvSpPr>
          <p:cNvPr id="69" name="Slide Number Placeholder 68">
            <a:extLst>
              <a:ext uri="{FF2B5EF4-FFF2-40B4-BE49-F238E27FC236}">
                <a16:creationId xmlns:a16="http://schemas.microsoft.com/office/drawing/2014/main" id="{D8184147-63FD-4539-98AF-2DDFEDC72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D6B120-D682-40A9-8063-D29F84B1B82B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C9D38E52-780E-4722-BBD4-A8278DDB11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for learning ANN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3544EE17-8E70-4A79-A898-CD0334007C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Initialize the weights (w</a:t>
            </a:r>
            <a:r>
              <a:rPr lang="en-US" altLang="en-US" baseline="-25000"/>
              <a:t>0</a:t>
            </a:r>
            <a:r>
              <a:rPr lang="en-US" altLang="en-US"/>
              <a:t>, w</a:t>
            </a:r>
            <a:r>
              <a:rPr lang="en-US" altLang="en-US" baseline="-25000"/>
              <a:t>1</a:t>
            </a:r>
            <a:r>
              <a:rPr lang="en-US" altLang="en-US"/>
              <a:t>, …, w</a:t>
            </a:r>
            <a:r>
              <a:rPr lang="en-US" altLang="en-US" baseline="-25000"/>
              <a:t>k</a:t>
            </a:r>
            <a:r>
              <a:rPr lang="en-US" altLang="en-US"/>
              <a:t>)</a:t>
            </a:r>
          </a:p>
          <a:p>
            <a:endParaRPr lang="en-US" altLang="en-US"/>
          </a:p>
          <a:p>
            <a:r>
              <a:rPr lang="en-US" altLang="en-US"/>
              <a:t>Adjust the weights in such a way that the output of ANN is consistent with class labels of training examples</a:t>
            </a:r>
          </a:p>
          <a:p>
            <a:pPr lvl="1"/>
            <a:r>
              <a:rPr lang="en-US" altLang="en-US"/>
              <a:t>Error function: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Find the weights w</a:t>
            </a:r>
            <a:r>
              <a:rPr lang="en-US" altLang="en-US" baseline="-25000"/>
              <a:t>i</a:t>
            </a:r>
            <a:r>
              <a:rPr lang="en-US" altLang="en-US"/>
              <a:t>’s that minimize the above error function</a:t>
            </a:r>
          </a:p>
          <a:p>
            <a:pPr lvl="2"/>
            <a:r>
              <a:rPr lang="en-US" altLang="en-US"/>
              <a:t> e.g., gradient descent, backpropagation algorithm</a:t>
            </a:r>
          </a:p>
        </p:txBody>
      </p:sp>
      <p:graphicFrame>
        <p:nvGraphicFramePr>
          <p:cNvPr id="102404" name="Object 4">
            <a:extLst>
              <a:ext uri="{FF2B5EF4-FFF2-40B4-BE49-F238E27FC236}">
                <a16:creationId xmlns:a16="http://schemas.microsoft.com/office/drawing/2014/main" id="{ECB284CD-0AC5-4E7A-AA0F-600EA988ABAA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114800" y="3276600"/>
          <a:ext cx="3316288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1435100" imgH="368300" progId="Equation.3">
                  <p:embed/>
                </p:oleObj>
              </mc:Choice>
              <mc:Fallback>
                <p:oleObj name="Equation" r:id="rId3" imgW="1435100" imgH="368300" progId="Equation.3">
                  <p:embed/>
                  <p:pic>
                    <p:nvPicPr>
                      <p:cNvPr id="102404" name="Object 4">
                        <a:extLst>
                          <a:ext uri="{FF2B5EF4-FFF2-40B4-BE49-F238E27FC236}">
                            <a16:creationId xmlns:a16="http://schemas.microsoft.com/office/drawing/2014/main" id="{ECB284CD-0AC5-4E7A-AA0F-600EA988AB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276600"/>
                        <a:ext cx="3316288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8CD1818A-7B52-4ECE-8696-34FDB57AFE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388D7946-54E4-4DA4-9891-76F598721E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pic>
        <p:nvPicPr>
          <p:cNvPr id="103428" name="Picture 4">
            <a:extLst>
              <a:ext uri="{FF2B5EF4-FFF2-40B4-BE49-F238E27FC236}">
                <a16:creationId xmlns:a16="http://schemas.microsoft.com/office/drawing/2014/main" id="{2BD04573-5BD4-4B1E-9B96-9D6D3012C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0"/>
            <a:ext cx="8839200" cy="668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>
            <a:extLst>
              <a:ext uri="{FF2B5EF4-FFF2-40B4-BE49-F238E27FC236}">
                <a16:creationId xmlns:a16="http://schemas.microsoft.com/office/drawing/2014/main" id="{B49DAF82-82CC-4922-850A-4E6638847E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Neural Network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32324C-5D88-41EA-B2C3-3901F799F22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F0A09DE-F50A-468A-9C6F-D431A5A7A40D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04452" name="Text Placeholder 4">
            <a:extLst>
              <a:ext uri="{FF2B5EF4-FFF2-40B4-BE49-F238E27FC236}">
                <a16:creationId xmlns:a16="http://schemas.microsoft.com/office/drawing/2014/main" id="{E51D30EF-C038-4C94-B4C1-F6F25CCB7386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/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/>
              <a:t>Decision Functions</a:t>
            </a:r>
          </a:p>
        </p:txBody>
      </p:sp>
      <p:sp>
        <p:nvSpPr>
          <p:cNvPr id="4" name="Connector 3">
            <a:extLst>
              <a:ext uri="{FF2B5EF4-FFF2-40B4-BE49-F238E27FC236}">
                <a16:creationId xmlns:a16="http://schemas.microsoft.com/office/drawing/2014/main" id="{B0FD1573-5884-4F3C-A366-965FC9BF576A}"/>
              </a:ext>
            </a:extLst>
          </p:cNvPr>
          <p:cNvSpPr/>
          <p:nvPr/>
        </p:nvSpPr>
        <p:spPr>
          <a:xfrm>
            <a:off x="2895600" y="5715000"/>
            <a:ext cx="822960" cy="822960"/>
          </a:xfrm>
          <a:prstGeom prst="flowChartConnector">
            <a:avLst/>
          </a:prstGeom>
          <a:solidFill>
            <a:srgbClr val="72CEE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sz="26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6" name="Connector 5">
            <a:extLst>
              <a:ext uri="{FF2B5EF4-FFF2-40B4-BE49-F238E27FC236}">
                <a16:creationId xmlns:a16="http://schemas.microsoft.com/office/drawing/2014/main" id="{17038E09-0C8C-439E-856A-55BF433EDB83}"/>
              </a:ext>
            </a:extLst>
          </p:cNvPr>
          <p:cNvSpPr/>
          <p:nvPr/>
        </p:nvSpPr>
        <p:spPr>
          <a:xfrm>
            <a:off x="3794760" y="3761740"/>
            <a:ext cx="822960" cy="822960"/>
          </a:xfrm>
          <a:prstGeom prst="flowChartConnector">
            <a:avLst/>
          </a:prstGeom>
          <a:solidFill>
            <a:srgbClr val="EE680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sz="26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7" name="Connector 6">
            <a:extLst>
              <a:ext uri="{FF2B5EF4-FFF2-40B4-BE49-F238E27FC236}">
                <a16:creationId xmlns:a16="http://schemas.microsoft.com/office/drawing/2014/main" id="{F525CD35-4068-44A2-B97A-7FE29BFAC030}"/>
              </a:ext>
            </a:extLst>
          </p:cNvPr>
          <p:cNvSpPr/>
          <p:nvPr/>
        </p:nvSpPr>
        <p:spPr>
          <a:xfrm>
            <a:off x="4419600" y="5715000"/>
            <a:ext cx="822960" cy="822960"/>
          </a:xfrm>
          <a:prstGeom prst="flowChartConnector">
            <a:avLst/>
          </a:prstGeom>
          <a:solidFill>
            <a:srgbClr val="72CEE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sz="26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8" name="Connector 7">
            <a:extLst>
              <a:ext uri="{FF2B5EF4-FFF2-40B4-BE49-F238E27FC236}">
                <a16:creationId xmlns:a16="http://schemas.microsoft.com/office/drawing/2014/main" id="{BF41511E-526E-4B9A-B4F6-D626F1187FFA}"/>
              </a:ext>
            </a:extLst>
          </p:cNvPr>
          <p:cNvSpPr/>
          <p:nvPr/>
        </p:nvSpPr>
        <p:spPr>
          <a:xfrm>
            <a:off x="6096000" y="5715000"/>
            <a:ext cx="822960" cy="822960"/>
          </a:xfrm>
          <a:prstGeom prst="flowChartConnector">
            <a:avLst/>
          </a:prstGeom>
          <a:solidFill>
            <a:srgbClr val="72CEE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sz="26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9" name="Connector 8">
            <a:extLst>
              <a:ext uri="{FF2B5EF4-FFF2-40B4-BE49-F238E27FC236}">
                <a16:creationId xmlns:a16="http://schemas.microsoft.com/office/drawing/2014/main" id="{0C8E985C-730A-4692-8821-B514E5C991D8}"/>
              </a:ext>
            </a:extLst>
          </p:cNvPr>
          <p:cNvSpPr/>
          <p:nvPr/>
        </p:nvSpPr>
        <p:spPr>
          <a:xfrm>
            <a:off x="8610600" y="5715000"/>
            <a:ext cx="822960" cy="822960"/>
          </a:xfrm>
          <a:prstGeom prst="flowChartConnector">
            <a:avLst/>
          </a:prstGeom>
          <a:solidFill>
            <a:srgbClr val="72CEE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6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sz="2600" baseline="-250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M</a:t>
            </a:r>
            <a:endParaRPr lang="en-US" sz="2600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Connector 9">
            <a:extLst>
              <a:ext uri="{FF2B5EF4-FFF2-40B4-BE49-F238E27FC236}">
                <a16:creationId xmlns:a16="http://schemas.microsoft.com/office/drawing/2014/main" id="{9E278408-A400-4890-8358-B4C0922C05B0}"/>
              </a:ext>
            </a:extLst>
          </p:cNvPr>
          <p:cNvSpPr/>
          <p:nvPr/>
        </p:nvSpPr>
        <p:spPr>
          <a:xfrm>
            <a:off x="5791200" y="2174240"/>
            <a:ext cx="822960" cy="822960"/>
          </a:xfrm>
          <a:prstGeom prst="flowChartConnector">
            <a:avLst/>
          </a:prstGeom>
          <a:solidFill>
            <a:srgbClr val="E0D925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y</a:t>
            </a:r>
            <a:endParaRPr lang="en-US" sz="2600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Connector 10">
            <a:extLst>
              <a:ext uri="{FF2B5EF4-FFF2-40B4-BE49-F238E27FC236}">
                <a16:creationId xmlns:a16="http://schemas.microsoft.com/office/drawing/2014/main" id="{75C3CC29-992D-4C59-B886-8F956F162DAB}"/>
              </a:ext>
            </a:extLst>
          </p:cNvPr>
          <p:cNvSpPr/>
          <p:nvPr/>
        </p:nvSpPr>
        <p:spPr>
          <a:xfrm>
            <a:off x="5166360" y="3761740"/>
            <a:ext cx="822960" cy="822960"/>
          </a:xfrm>
          <a:prstGeom prst="flowChartConnector">
            <a:avLst/>
          </a:prstGeom>
          <a:solidFill>
            <a:srgbClr val="EE680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sz="26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12" name="Connector 11">
            <a:extLst>
              <a:ext uri="{FF2B5EF4-FFF2-40B4-BE49-F238E27FC236}">
                <a16:creationId xmlns:a16="http://schemas.microsoft.com/office/drawing/2014/main" id="{F91F4F5C-1357-440A-B5AB-7D6E3A70835E}"/>
              </a:ext>
            </a:extLst>
          </p:cNvPr>
          <p:cNvSpPr/>
          <p:nvPr/>
        </p:nvSpPr>
        <p:spPr>
          <a:xfrm>
            <a:off x="7543800" y="3761740"/>
            <a:ext cx="822960" cy="822960"/>
          </a:xfrm>
          <a:prstGeom prst="flowChartConnector">
            <a:avLst/>
          </a:prstGeom>
          <a:solidFill>
            <a:srgbClr val="EE680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6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sz="2600" baseline="-250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D</a:t>
            </a:r>
            <a:endParaRPr lang="en-US" sz="2600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4461" name="TextBox 13">
            <a:extLst>
              <a:ext uri="{FF2B5EF4-FFF2-40B4-BE49-F238E27FC236}">
                <a16:creationId xmlns:a16="http://schemas.microsoft.com/office/drawing/2014/main" id="{6B41636E-33DF-4620-A60A-A75DFF6D8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3838576"/>
            <a:ext cx="533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600" b="1"/>
              <a:t>…</a:t>
            </a:r>
          </a:p>
        </p:txBody>
      </p:sp>
      <p:sp>
        <p:nvSpPr>
          <p:cNvPr id="104462" name="TextBox 14">
            <a:extLst>
              <a:ext uri="{FF2B5EF4-FFF2-40B4-BE49-F238E27FC236}">
                <a16:creationId xmlns:a16="http://schemas.microsoft.com/office/drawing/2014/main" id="{C721989B-F98E-4434-9DB6-223ACA171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791201"/>
            <a:ext cx="533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600" b="1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E4B212-6697-4EE9-89F0-679D1E1A9398}"/>
              </a:ext>
            </a:extLst>
          </p:cNvPr>
          <p:cNvCxnSpPr>
            <a:stCxn id="6" idx="4"/>
            <a:endCxn id="4" idx="0"/>
          </p:cNvCxnSpPr>
          <p:nvPr/>
        </p:nvCxnSpPr>
        <p:spPr>
          <a:xfrm rot="5400000">
            <a:off x="3191669" y="4699794"/>
            <a:ext cx="1130300" cy="900112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54E61-2E5C-4F71-8D18-56787FFA7C73}"/>
              </a:ext>
            </a:extLst>
          </p:cNvPr>
          <p:cNvCxnSpPr>
            <a:stCxn id="6" idx="4"/>
            <a:endCxn id="7" idx="0"/>
          </p:cNvCxnSpPr>
          <p:nvPr/>
        </p:nvCxnSpPr>
        <p:spPr>
          <a:xfrm rot="16200000" flipH="1">
            <a:off x="3953669" y="4837906"/>
            <a:ext cx="1130300" cy="623888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3C3404-747E-42C2-A970-A07B9FD15E89}"/>
              </a:ext>
            </a:extLst>
          </p:cNvPr>
          <p:cNvCxnSpPr>
            <a:stCxn id="6" idx="4"/>
            <a:endCxn id="8" idx="0"/>
          </p:cNvCxnSpPr>
          <p:nvPr/>
        </p:nvCxnSpPr>
        <p:spPr>
          <a:xfrm rot="16200000" flipH="1">
            <a:off x="4791869" y="3999706"/>
            <a:ext cx="1130300" cy="2300288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397C32-4167-43CB-A5F8-311BC713FEF0}"/>
              </a:ext>
            </a:extLst>
          </p:cNvPr>
          <p:cNvCxnSpPr>
            <a:stCxn id="6" idx="4"/>
            <a:endCxn id="9" idx="0"/>
          </p:cNvCxnSpPr>
          <p:nvPr/>
        </p:nvCxnSpPr>
        <p:spPr>
          <a:xfrm rot="16200000" flipH="1">
            <a:off x="6049169" y="2742406"/>
            <a:ext cx="1130300" cy="4814888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B355B1-6E3C-4E63-9380-152408F605D6}"/>
              </a:ext>
            </a:extLst>
          </p:cNvPr>
          <p:cNvCxnSpPr>
            <a:stCxn id="11" idx="4"/>
            <a:endCxn id="7" idx="0"/>
          </p:cNvCxnSpPr>
          <p:nvPr/>
        </p:nvCxnSpPr>
        <p:spPr>
          <a:xfrm rot="5400000">
            <a:off x="4639469" y="4775994"/>
            <a:ext cx="1130300" cy="747712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3958FF-C7E6-4D48-BDD3-A1143D3B251B}"/>
              </a:ext>
            </a:extLst>
          </p:cNvPr>
          <p:cNvCxnSpPr>
            <a:stCxn id="11" idx="4"/>
            <a:endCxn id="8" idx="0"/>
          </p:cNvCxnSpPr>
          <p:nvPr/>
        </p:nvCxnSpPr>
        <p:spPr>
          <a:xfrm rot="16200000" flipH="1">
            <a:off x="5477669" y="4685506"/>
            <a:ext cx="1130300" cy="928688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83014D-3D59-48B5-AD73-4E6655D5834B}"/>
              </a:ext>
            </a:extLst>
          </p:cNvPr>
          <p:cNvCxnSpPr>
            <a:stCxn id="11" idx="4"/>
            <a:endCxn id="9" idx="0"/>
          </p:cNvCxnSpPr>
          <p:nvPr/>
        </p:nvCxnSpPr>
        <p:spPr>
          <a:xfrm rot="16200000" flipH="1">
            <a:off x="6734969" y="3428206"/>
            <a:ext cx="1130300" cy="3443288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0608C1E-9E23-4E03-8374-E97367BC5AD5}"/>
              </a:ext>
            </a:extLst>
          </p:cNvPr>
          <p:cNvCxnSpPr>
            <a:stCxn id="12" idx="4"/>
            <a:endCxn id="4" idx="0"/>
          </p:cNvCxnSpPr>
          <p:nvPr/>
        </p:nvCxnSpPr>
        <p:spPr>
          <a:xfrm rot="5400000">
            <a:off x="5065713" y="2825750"/>
            <a:ext cx="1130300" cy="46482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5BB2C6D-6F3A-4ECF-A3FF-D30AE8B5AD5F}"/>
              </a:ext>
            </a:extLst>
          </p:cNvPr>
          <p:cNvCxnSpPr>
            <a:stCxn id="11" idx="4"/>
            <a:endCxn id="4" idx="0"/>
          </p:cNvCxnSpPr>
          <p:nvPr/>
        </p:nvCxnSpPr>
        <p:spPr>
          <a:xfrm rot="5400000">
            <a:off x="3877469" y="4013994"/>
            <a:ext cx="1130300" cy="2271712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68334D-4B30-43A9-B8DF-CA2FCCA1B3D3}"/>
              </a:ext>
            </a:extLst>
          </p:cNvPr>
          <p:cNvCxnSpPr>
            <a:stCxn id="12" idx="4"/>
            <a:endCxn id="7" idx="0"/>
          </p:cNvCxnSpPr>
          <p:nvPr/>
        </p:nvCxnSpPr>
        <p:spPr>
          <a:xfrm rot="5400000">
            <a:off x="5827713" y="3587750"/>
            <a:ext cx="1130300" cy="31242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0A056A9-91E1-4259-868A-65B4F656E1F6}"/>
              </a:ext>
            </a:extLst>
          </p:cNvPr>
          <p:cNvCxnSpPr>
            <a:stCxn id="12" idx="4"/>
            <a:endCxn id="8" idx="0"/>
          </p:cNvCxnSpPr>
          <p:nvPr/>
        </p:nvCxnSpPr>
        <p:spPr>
          <a:xfrm rot="5400000">
            <a:off x="6665913" y="4425950"/>
            <a:ext cx="1130300" cy="14478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B8C84C-D794-4E00-AAA0-2822108C2260}"/>
              </a:ext>
            </a:extLst>
          </p:cNvPr>
          <p:cNvCxnSpPr>
            <a:stCxn id="12" idx="4"/>
            <a:endCxn id="9" idx="0"/>
          </p:cNvCxnSpPr>
          <p:nvPr/>
        </p:nvCxnSpPr>
        <p:spPr>
          <a:xfrm rot="16200000" flipH="1">
            <a:off x="7923213" y="4616450"/>
            <a:ext cx="1130300" cy="10668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00204EF-1AAE-4A06-ADEA-9620BBA7CD8B}"/>
              </a:ext>
            </a:extLst>
          </p:cNvPr>
          <p:cNvCxnSpPr>
            <a:stCxn id="10" idx="4"/>
            <a:endCxn id="6" idx="0"/>
          </p:cNvCxnSpPr>
          <p:nvPr/>
        </p:nvCxnSpPr>
        <p:spPr>
          <a:xfrm rot="5400000">
            <a:off x="4822032" y="2382044"/>
            <a:ext cx="765175" cy="1995488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EE095A-B7EE-4CB7-8873-A85F796CA2F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rot="5400000">
            <a:off x="5507832" y="3067844"/>
            <a:ext cx="765175" cy="623888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AC22C20-67B3-4B84-8991-481CE58643B7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 rot="16200000" flipH="1">
            <a:off x="6696076" y="2503488"/>
            <a:ext cx="765175" cy="17526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478" name="TextBox 74">
            <a:extLst>
              <a:ext uri="{FF2B5EF4-FFF2-40B4-BE49-F238E27FC236}">
                <a16:creationId xmlns:a16="http://schemas.microsoft.com/office/drawing/2014/main" id="{4BF2AAD5-3D32-4CEE-9E1E-390D103D0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863" y="2362201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Output</a:t>
            </a:r>
          </a:p>
        </p:txBody>
      </p:sp>
      <p:sp>
        <p:nvSpPr>
          <p:cNvPr id="104479" name="TextBox 75">
            <a:extLst>
              <a:ext uri="{FF2B5EF4-FFF2-40B4-BE49-F238E27FC236}">
                <a16:creationId xmlns:a16="http://schemas.microsoft.com/office/drawing/2014/main" id="{8364E45B-296F-4CB6-A467-AB7AC1ACC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43601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Input</a:t>
            </a:r>
          </a:p>
        </p:txBody>
      </p:sp>
      <p:sp>
        <p:nvSpPr>
          <p:cNvPr id="104480" name="TextBox 76">
            <a:extLst>
              <a:ext uri="{FF2B5EF4-FFF2-40B4-BE49-F238E27FC236}">
                <a16:creationId xmlns:a16="http://schemas.microsoft.com/office/drawing/2014/main" id="{0F5DC484-0E0E-45E0-A3BD-E95DF5CD5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3990976"/>
            <a:ext cx="2057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Hidden Layer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>
            <a:extLst>
              <a:ext uri="{FF2B5EF4-FFF2-40B4-BE49-F238E27FC236}">
                <a16:creationId xmlns:a16="http://schemas.microsoft.com/office/drawing/2014/main" id="{4A240197-BA86-4B75-9FF4-02F21E999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Neural Network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4A4BDC-2AB7-4947-92A7-EC88447E0D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CCD4078-894C-47DA-9444-AC896ADA257E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06500" name="Text Placeholder 3">
            <a:extLst>
              <a:ext uri="{FF2B5EF4-FFF2-40B4-BE49-F238E27FC236}">
                <a16:creationId xmlns:a16="http://schemas.microsoft.com/office/drawing/2014/main" id="{33549108-3DC8-4A5D-8BA9-E37497FD0682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/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/>
              <a:t>Decision Functions</a:t>
            </a:r>
          </a:p>
        </p:txBody>
      </p:sp>
      <p:grpSp>
        <p:nvGrpSpPr>
          <p:cNvPr id="106501" name="Group 33">
            <a:extLst>
              <a:ext uri="{FF2B5EF4-FFF2-40B4-BE49-F238E27FC236}">
                <a16:creationId xmlns:a16="http://schemas.microsoft.com/office/drawing/2014/main" id="{67192808-F221-45DE-A550-81771CEEB672}"/>
              </a:ext>
            </a:extLst>
          </p:cNvPr>
          <p:cNvGrpSpPr>
            <a:grpSpLocks/>
          </p:cNvGrpSpPr>
          <p:nvPr/>
        </p:nvGrpSpPr>
        <p:grpSpPr bwMode="auto">
          <a:xfrm>
            <a:off x="1624014" y="2701925"/>
            <a:ext cx="4625975" cy="2547938"/>
            <a:chOff x="-15240" y="2174240"/>
            <a:chExt cx="7924800" cy="4363720"/>
          </a:xfrm>
        </p:grpSpPr>
        <p:sp>
          <p:nvSpPr>
            <p:cNvPr id="6" name="Connector 5">
              <a:extLst>
                <a:ext uri="{FF2B5EF4-FFF2-40B4-BE49-F238E27FC236}">
                  <a16:creationId xmlns:a16="http://schemas.microsoft.com/office/drawing/2014/main" id="{EF070169-AE04-45D0-94CC-E0D002D9935C}"/>
                </a:ext>
              </a:extLst>
            </p:cNvPr>
            <p:cNvSpPr/>
            <p:nvPr/>
          </p:nvSpPr>
          <p:spPr>
            <a:xfrm>
              <a:off x="1371600" y="5715000"/>
              <a:ext cx="822960" cy="822960"/>
            </a:xfrm>
            <a:prstGeom prst="flowChartConnector">
              <a:avLst/>
            </a:prstGeom>
            <a:solidFill>
              <a:srgbClr val="72CEE0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x</a:t>
              </a:r>
              <a:r>
                <a:rPr lang="en-US" sz="1200" baseline="-25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" name="Connector 6">
              <a:extLst>
                <a:ext uri="{FF2B5EF4-FFF2-40B4-BE49-F238E27FC236}">
                  <a16:creationId xmlns:a16="http://schemas.microsoft.com/office/drawing/2014/main" id="{4736F64F-E406-4212-8DE5-69BC1B76239C}"/>
                </a:ext>
              </a:extLst>
            </p:cNvPr>
            <p:cNvSpPr/>
            <p:nvPr/>
          </p:nvSpPr>
          <p:spPr>
            <a:xfrm>
              <a:off x="2270760" y="3761740"/>
              <a:ext cx="822960" cy="822960"/>
            </a:xfrm>
            <a:prstGeom prst="flowChartConnector">
              <a:avLst/>
            </a:prstGeom>
            <a:solidFill>
              <a:srgbClr val="EE6802"/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z</a:t>
              </a:r>
              <a:r>
                <a:rPr lang="en-US" sz="1200" baseline="-25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" name="Connector 7">
              <a:extLst>
                <a:ext uri="{FF2B5EF4-FFF2-40B4-BE49-F238E27FC236}">
                  <a16:creationId xmlns:a16="http://schemas.microsoft.com/office/drawing/2014/main" id="{B44EDAD1-B3C0-487F-9F88-79B9650AE993}"/>
                </a:ext>
              </a:extLst>
            </p:cNvPr>
            <p:cNvSpPr/>
            <p:nvPr/>
          </p:nvSpPr>
          <p:spPr>
            <a:xfrm>
              <a:off x="2895600" y="5715000"/>
              <a:ext cx="822960" cy="822960"/>
            </a:xfrm>
            <a:prstGeom prst="flowChartConnector">
              <a:avLst/>
            </a:prstGeom>
            <a:solidFill>
              <a:srgbClr val="72CEE0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x</a:t>
              </a:r>
              <a:r>
                <a:rPr lang="en-US" sz="1200" baseline="-25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" name="Connector 8">
              <a:extLst>
                <a:ext uri="{FF2B5EF4-FFF2-40B4-BE49-F238E27FC236}">
                  <a16:creationId xmlns:a16="http://schemas.microsoft.com/office/drawing/2014/main" id="{C746EEDE-9A6D-4EB9-9F0A-1950821E6C09}"/>
                </a:ext>
              </a:extLst>
            </p:cNvPr>
            <p:cNvSpPr/>
            <p:nvPr/>
          </p:nvSpPr>
          <p:spPr>
            <a:xfrm>
              <a:off x="4572000" y="5715000"/>
              <a:ext cx="822960" cy="822960"/>
            </a:xfrm>
            <a:prstGeom prst="flowChartConnector">
              <a:avLst/>
            </a:prstGeom>
            <a:solidFill>
              <a:srgbClr val="72CEE0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x</a:t>
              </a:r>
              <a:r>
                <a:rPr lang="en-US" sz="1200" baseline="-25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0" name="Connector 9">
              <a:extLst>
                <a:ext uri="{FF2B5EF4-FFF2-40B4-BE49-F238E27FC236}">
                  <a16:creationId xmlns:a16="http://schemas.microsoft.com/office/drawing/2014/main" id="{A07A71F6-CF60-4F79-9E2C-74097E8F385B}"/>
                </a:ext>
              </a:extLst>
            </p:cNvPr>
            <p:cNvSpPr/>
            <p:nvPr/>
          </p:nvSpPr>
          <p:spPr>
            <a:xfrm>
              <a:off x="7086600" y="5715000"/>
              <a:ext cx="822960" cy="822960"/>
            </a:xfrm>
            <a:prstGeom prst="flowChartConnector">
              <a:avLst/>
            </a:prstGeom>
            <a:solidFill>
              <a:srgbClr val="72CEE0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x</a:t>
              </a:r>
              <a:r>
                <a:rPr lang="en-US" sz="1200" baseline="-250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M</a:t>
              </a:r>
              <a:endParaRPr lang="en-US" sz="12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Connector 10">
              <a:extLst>
                <a:ext uri="{FF2B5EF4-FFF2-40B4-BE49-F238E27FC236}">
                  <a16:creationId xmlns:a16="http://schemas.microsoft.com/office/drawing/2014/main" id="{788CB8CA-A526-431B-8C3B-DFDA4DA0C06D}"/>
                </a:ext>
              </a:extLst>
            </p:cNvPr>
            <p:cNvSpPr/>
            <p:nvPr/>
          </p:nvSpPr>
          <p:spPr>
            <a:xfrm>
              <a:off x="4267200" y="2174240"/>
              <a:ext cx="822960" cy="822960"/>
            </a:xfrm>
            <a:prstGeom prst="flowChartConnector">
              <a:avLst/>
            </a:prstGeom>
            <a:solidFill>
              <a:srgbClr val="E0D925"/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y</a:t>
              </a:r>
              <a:endParaRPr lang="en-US" sz="12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" name="Connector 11">
              <a:extLst>
                <a:ext uri="{FF2B5EF4-FFF2-40B4-BE49-F238E27FC236}">
                  <a16:creationId xmlns:a16="http://schemas.microsoft.com/office/drawing/2014/main" id="{3EBE60A1-CD19-4BA5-A936-E236EC3D5499}"/>
                </a:ext>
              </a:extLst>
            </p:cNvPr>
            <p:cNvSpPr/>
            <p:nvPr/>
          </p:nvSpPr>
          <p:spPr>
            <a:xfrm>
              <a:off x="3642360" y="3761740"/>
              <a:ext cx="822960" cy="822960"/>
            </a:xfrm>
            <a:prstGeom prst="flowChartConnector">
              <a:avLst/>
            </a:prstGeom>
            <a:solidFill>
              <a:srgbClr val="EE6802"/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z</a:t>
              </a:r>
              <a:r>
                <a:rPr lang="en-US" sz="1200" baseline="-25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3" name="Connector 12">
              <a:extLst>
                <a:ext uri="{FF2B5EF4-FFF2-40B4-BE49-F238E27FC236}">
                  <a16:creationId xmlns:a16="http://schemas.microsoft.com/office/drawing/2014/main" id="{9F1DD4F3-2B54-4265-B3B5-F55E6E8C8CB0}"/>
                </a:ext>
              </a:extLst>
            </p:cNvPr>
            <p:cNvSpPr/>
            <p:nvPr/>
          </p:nvSpPr>
          <p:spPr>
            <a:xfrm>
              <a:off x="6019800" y="3761740"/>
              <a:ext cx="822960" cy="822960"/>
            </a:xfrm>
            <a:prstGeom prst="flowChartConnector">
              <a:avLst/>
            </a:prstGeom>
            <a:solidFill>
              <a:srgbClr val="EE6802"/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z</a:t>
              </a:r>
              <a:r>
                <a:rPr lang="en-US" sz="1200" baseline="-250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D</a:t>
              </a:r>
              <a:endParaRPr lang="en-US" sz="12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6511" name="TextBox 13">
              <a:extLst>
                <a:ext uri="{FF2B5EF4-FFF2-40B4-BE49-F238E27FC236}">
                  <a16:creationId xmlns:a16="http://schemas.microsoft.com/office/drawing/2014/main" id="{9BA093F0-DA08-43C8-92F1-3D1C0F450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3959" y="3846746"/>
              <a:ext cx="533400" cy="474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/>
                <a:t>…</a:t>
              </a:r>
            </a:p>
          </p:txBody>
        </p:sp>
        <p:sp>
          <p:nvSpPr>
            <p:cNvPr id="106512" name="TextBox 14">
              <a:extLst>
                <a:ext uri="{FF2B5EF4-FFF2-40B4-BE49-F238E27FC236}">
                  <a16:creationId xmlns:a16="http://schemas.microsoft.com/office/drawing/2014/main" id="{76CD483E-FFA8-4ABD-A6A7-227DA9BDE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9801" y="5800007"/>
              <a:ext cx="533400" cy="474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/>
                <a:t>…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A0B183-D500-497A-8210-453F191283C6}"/>
                </a:ext>
              </a:extLst>
            </p:cNvPr>
            <p:cNvCxnSpPr>
              <a:stCxn id="7" idx="4"/>
              <a:endCxn id="6" idx="0"/>
            </p:cNvCxnSpPr>
            <p:nvPr/>
          </p:nvCxnSpPr>
          <p:spPr>
            <a:xfrm rot="5400000">
              <a:off x="1668321" y="4699909"/>
              <a:ext cx="1128313" cy="900175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5FFC44-290A-4D8A-B338-006468FF8BD1}"/>
                </a:ext>
              </a:extLst>
            </p:cNvPr>
            <p:cNvCxnSpPr>
              <a:stCxn id="7" idx="4"/>
              <a:endCxn id="8" idx="0"/>
            </p:cNvCxnSpPr>
            <p:nvPr/>
          </p:nvCxnSpPr>
          <p:spPr>
            <a:xfrm rot="16200000" flipH="1">
              <a:off x="2431158" y="4837247"/>
              <a:ext cx="1128313" cy="625499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E542117-7473-40B7-9DF4-9589D49C7D5D}"/>
                </a:ext>
              </a:extLst>
            </p:cNvPr>
            <p:cNvCxnSpPr>
              <a:stCxn id="7" idx="4"/>
              <a:endCxn id="9" idx="0"/>
            </p:cNvCxnSpPr>
            <p:nvPr/>
          </p:nvCxnSpPr>
          <p:spPr>
            <a:xfrm rot="16200000" flipH="1">
              <a:off x="3268783" y="3999623"/>
              <a:ext cx="1128313" cy="2300748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9B37BF-DAC6-42F8-B42F-0F62560C9A38}"/>
                </a:ext>
              </a:extLst>
            </p:cNvPr>
            <p:cNvCxnSpPr>
              <a:stCxn id="7" idx="4"/>
              <a:endCxn id="10" idx="0"/>
            </p:cNvCxnSpPr>
            <p:nvPr/>
          </p:nvCxnSpPr>
          <p:spPr>
            <a:xfrm rot="16200000" flipH="1">
              <a:off x="4526578" y="2741827"/>
              <a:ext cx="1128313" cy="4816341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2B36FFF-5D61-4A6A-8BE8-600FB988132B}"/>
                </a:ext>
              </a:extLst>
            </p:cNvPr>
            <p:cNvCxnSpPr>
              <a:stCxn id="12" idx="4"/>
              <a:endCxn id="8" idx="0"/>
            </p:cNvCxnSpPr>
            <p:nvPr/>
          </p:nvCxnSpPr>
          <p:spPr>
            <a:xfrm rot="5400000">
              <a:off x="3116487" y="4777417"/>
              <a:ext cx="1128313" cy="745160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7E9A8B6-A362-4DCC-BE3F-3007332E71C9}"/>
                </a:ext>
              </a:extLst>
            </p:cNvPr>
            <p:cNvCxnSpPr>
              <a:stCxn id="12" idx="4"/>
              <a:endCxn id="9" idx="0"/>
            </p:cNvCxnSpPr>
            <p:nvPr/>
          </p:nvCxnSpPr>
          <p:spPr>
            <a:xfrm rot="16200000" flipH="1">
              <a:off x="3954112" y="4684952"/>
              <a:ext cx="1128313" cy="930090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33D679E-783E-4C18-8E89-14802B9228BE}"/>
                </a:ext>
              </a:extLst>
            </p:cNvPr>
            <p:cNvCxnSpPr>
              <a:stCxn id="12" idx="4"/>
              <a:endCxn id="10" idx="0"/>
            </p:cNvCxnSpPr>
            <p:nvPr/>
          </p:nvCxnSpPr>
          <p:spPr>
            <a:xfrm rot="16200000" flipH="1">
              <a:off x="5211908" y="3427157"/>
              <a:ext cx="1128313" cy="3445683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BB512C-B27F-4DCA-9C80-3E174F760444}"/>
                </a:ext>
              </a:extLst>
            </p:cNvPr>
            <p:cNvCxnSpPr>
              <a:stCxn id="13" idx="4"/>
              <a:endCxn id="6" idx="0"/>
            </p:cNvCxnSpPr>
            <p:nvPr/>
          </p:nvCxnSpPr>
          <p:spPr>
            <a:xfrm rot="5400000">
              <a:off x="3542097" y="2826133"/>
              <a:ext cx="1128313" cy="4647730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174C536-79CB-45D0-A68A-F27779435FB8}"/>
                </a:ext>
              </a:extLst>
            </p:cNvPr>
            <p:cNvCxnSpPr>
              <a:stCxn id="12" idx="4"/>
              <a:endCxn id="6" idx="0"/>
            </p:cNvCxnSpPr>
            <p:nvPr/>
          </p:nvCxnSpPr>
          <p:spPr>
            <a:xfrm rot="5400000">
              <a:off x="2353650" y="4014580"/>
              <a:ext cx="1128313" cy="2270834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6FAF51F-A45F-43C1-8BE9-47990CA74678}"/>
                </a:ext>
              </a:extLst>
            </p:cNvPr>
            <p:cNvCxnSpPr>
              <a:stCxn id="13" idx="4"/>
              <a:endCxn id="8" idx="0"/>
            </p:cNvCxnSpPr>
            <p:nvPr/>
          </p:nvCxnSpPr>
          <p:spPr>
            <a:xfrm rot="5400000">
              <a:off x="4304935" y="3588970"/>
              <a:ext cx="1128313" cy="3122056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CBF030-E91F-4093-9D11-6DA3F61A9D90}"/>
                </a:ext>
              </a:extLst>
            </p:cNvPr>
            <p:cNvCxnSpPr>
              <a:stCxn id="13" idx="4"/>
              <a:endCxn id="9" idx="0"/>
            </p:cNvCxnSpPr>
            <p:nvPr/>
          </p:nvCxnSpPr>
          <p:spPr>
            <a:xfrm rot="5400000">
              <a:off x="5142559" y="4426595"/>
              <a:ext cx="1128313" cy="1446806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2B1364C-970B-4B5F-81AF-A813C9BFACC6}"/>
                </a:ext>
              </a:extLst>
            </p:cNvPr>
            <p:cNvCxnSpPr>
              <a:stCxn id="13" idx="4"/>
              <a:endCxn id="10" idx="0"/>
            </p:cNvCxnSpPr>
            <p:nvPr/>
          </p:nvCxnSpPr>
          <p:spPr>
            <a:xfrm rot="16200000" flipH="1">
              <a:off x="6400357" y="4615604"/>
              <a:ext cx="1128313" cy="1068787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018732F-6B20-4574-BA77-41F511FCFD7F}"/>
                </a:ext>
              </a:extLst>
            </p:cNvPr>
            <p:cNvCxnSpPr>
              <a:stCxn id="11" idx="4"/>
              <a:endCxn id="7" idx="0"/>
            </p:cNvCxnSpPr>
            <p:nvPr/>
          </p:nvCxnSpPr>
          <p:spPr>
            <a:xfrm rot="5400000">
              <a:off x="3298648" y="2381962"/>
              <a:ext cx="763990" cy="1996158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3A92AF6-30A9-48B6-988E-ECE102ED1773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 rot="5400000">
              <a:off x="3983977" y="3067291"/>
              <a:ext cx="763990" cy="625499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B24F4B0-BEEC-4894-9387-CF76F50D43B8}"/>
                </a:ext>
              </a:extLst>
            </p:cNvPr>
            <p:cNvCxnSpPr>
              <a:stCxn id="11" idx="4"/>
              <a:endCxn id="13" idx="0"/>
            </p:cNvCxnSpPr>
            <p:nvPr/>
          </p:nvCxnSpPr>
          <p:spPr>
            <a:xfrm rot="16200000" flipH="1">
              <a:off x="5172425" y="2504343"/>
              <a:ext cx="763990" cy="1751397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528" name="TextBox 74">
              <a:extLst>
                <a:ext uri="{FF2B5EF4-FFF2-40B4-BE49-F238E27FC236}">
                  <a16:creationId xmlns:a16="http://schemas.microsoft.com/office/drawing/2014/main" id="{44D54E55-D91D-4D59-8F8C-0950390C2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79" y="2362200"/>
              <a:ext cx="1295400" cy="474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Output</a:t>
              </a:r>
            </a:p>
          </p:txBody>
        </p:sp>
        <p:sp>
          <p:nvSpPr>
            <p:cNvPr id="106529" name="TextBox 75">
              <a:extLst>
                <a:ext uri="{FF2B5EF4-FFF2-40B4-BE49-F238E27FC236}">
                  <a16:creationId xmlns:a16="http://schemas.microsoft.com/office/drawing/2014/main" id="{97216B62-D68C-4703-8727-2D017ABEE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" y="5943600"/>
              <a:ext cx="1295400" cy="474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Input</a:t>
              </a:r>
            </a:p>
          </p:txBody>
        </p:sp>
        <p:sp>
          <p:nvSpPr>
            <p:cNvPr id="106530" name="TextBox 76">
              <a:extLst>
                <a:ext uri="{FF2B5EF4-FFF2-40B4-BE49-F238E27FC236}">
                  <a16:creationId xmlns:a16="http://schemas.microsoft.com/office/drawing/2014/main" id="{282BD9F5-8EB2-4A74-9619-852A8F11D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5240" y="3990341"/>
              <a:ext cx="2057400" cy="474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Hidden Layer</a:t>
              </a:r>
            </a:p>
          </p:txBody>
        </p:sp>
      </p:grpSp>
      <p:pic>
        <p:nvPicPr>
          <p:cNvPr id="106502" name="Picture 35" descr="latex-image-1.pdf">
            <a:extLst>
              <a:ext uri="{FF2B5EF4-FFF2-40B4-BE49-F238E27FC236}">
                <a16:creationId xmlns:a16="http://schemas.microsoft.com/office/drawing/2014/main" id="{CEF56E08-4565-4FA9-93EB-4ABDC1D12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06"/>
          <a:stretch>
            <a:fillRect/>
          </a:stretch>
        </p:blipFill>
        <p:spPr bwMode="auto">
          <a:xfrm>
            <a:off x="6705601" y="2352675"/>
            <a:ext cx="3279775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>
            <a:extLst>
              <a:ext uri="{FF2B5EF4-FFF2-40B4-BE49-F238E27FC236}">
                <a16:creationId xmlns:a16="http://schemas.microsoft.com/office/drawing/2014/main" id="{7004CD0A-731F-439E-9815-38B227DE4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a Neural Net</a:t>
            </a:r>
          </a:p>
        </p:txBody>
      </p:sp>
      <p:sp>
        <p:nvSpPr>
          <p:cNvPr id="6" name="Connector 5">
            <a:extLst>
              <a:ext uri="{FF2B5EF4-FFF2-40B4-BE49-F238E27FC236}">
                <a16:creationId xmlns:a16="http://schemas.microsoft.com/office/drawing/2014/main" id="{A968D39B-955C-4929-B251-0B4B973F34A8}"/>
              </a:ext>
            </a:extLst>
          </p:cNvPr>
          <p:cNvSpPr/>
          <p:nvPr/>
        </p:nvSpPr>
        <p:spPr>
          <a:xfrm>
            <a:off x="3794760" y="3761740"/>
            <a:ext cx="822960" cy="822960"/>
          </a:xfrm>
          <a:prstGeom prst="flowChartConnector">
            <a:avLst/>
          </a:prstGeom>
          <a:solidFill>
            <a:srgbClr val="EE680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0" name="Connector 9">
            <a:extLst>
              <a:ext uri="{FF2B5EF4-FFF2-40B4-BE49-F238E27FC236}">
                <a16:creationId xmlns:a16="http://schemas.microsoft.com/office/drawing/2014/main" id="{E2D3960D-3DA3-4F63-BE2B-5F010CAFF99B}"/>
              </a:ext>
            </a:extLst>
          </p:cNvPr>
          <p:cNvSpPr/>
          <p:nvPr/>
        </p:nvSpPr>
        <p:spPr>
          <a:xfrm>
            <a:off x="5791200" y="2174240"/>
            <a:ext cx="822960" cy="822960"/>
          </a:xfrm>
          <a:prstGeom prst="flowChartConnector">
            <a:avLst/>
          </a:prstGeom>
          <a:solidFill>
            <a:srgbClr val="E0D925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y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Connector 10">
            <a:extLst>
              <a:ext uri="{FF2B5EF4-FFF2-40B4-BE49-F238E27FC236}">
                <a16:creationId xmlns:a16="http://schemas.microsoft.com/office/drawing/2014/main" id="{AE2A7A46-2D3E-4B30-AA00-995C9C7A6515}"/>
              </a:ext>
            </a:extLst>
          </p:cNvPr>
          <p:cNvSpPr/>
          <p:nvPr/>
        </p:nvSpPr>
        <p:spPr>
          <a:xfrm>
            <a:off x="5166360" y="3761740"/>
            <a:ext cx="822960" cy="822960"/>
          </a:xfrm>
          <a:prstGeom prst="flowChartConnector">
            <a:avLst/>
          </a:prstGeom>
          <a:solidFill>
            <a:srgbClr val="EE680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12" name="Connector 11">
            <a:extLst>
              <a:ext uri="{FF2B5EF4-FFF2-40B4-BE49-F238E27FC236}">
                <a16:creationId xmlns:a16="http://schemas.microsoft.com/office/drawing/2014/main" id="{BFEC903F-FF7A-4232-8519-7C291F331A9C}"/>
              </a:ext>
            </a:extLst>
          </p:cNvPr>
          <p:cNvSpPr/>
          <p:nvPr/>
        </p:nvSpPr>
        <p:spPr>
          <a:xfrm>
            <a:off x="7543800" y="3761740"/>
            <a:ext cx="822960" cy="822960"/>
          </a:xfrm>
          <a:prstGeom prst="flowChartConnector">
            <a:avLst/>
          </a:prstGeom>
          <a:solidFill>
            <a:srgbClr val="EE680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baseline="-250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M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7527" name="TextBox 13">
            <a:extLst>
              <a:ext uri="{FF2B5EF4-FFF2-40B4-BE49-F238E27FC236}">
                <a16:creationId xmlns:a16="http://schemas.microsoft.com/office/drawing/2014/main" id="{220A6767-A7AB-42B7-8E7C-BFB585A98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3838576"/>
            <a:ext cx="533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600" b="1"/>
              <a:t>…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E9B900-D213-4925-AF91-6AF0DAA3CBD0}"/>
              </a:ext>
            </a:extLst>
          </p:cNvPr>
          <p:cNvCxnSpPr>
            <a:stCxn id="10" idx="4"/>
            <a:endCxn id="6" idx="0"/>
          </p:cNvCxnSpPr>
          <p:nvPr/>
        </p:nvCxnSpPr>
        <p:spPr>
          <a:xfrm rot="5400000">
            <a:off x="4822032" y="2382044"/>
            <a:ext cx="765175" cy="1995488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932CBAE-109D-413E-AA85-BE5A85857D94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rot="5400000">
            <a:off x="5507832" y="3067844"/>
            <a:ext cx="765175" cy="623888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813CAE-B889-4998-9544-2BAECDEA7B7C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 rot="16200000" flipH="1">
            <a:off x="6696076" y="2503488"/>
            <a:ext cx="765175" cy="17526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531" name="TextBox 74">
            <a:extLst>
              <a:ext uri="{FF2B5EF4-FFF2-40B4-BE49-F238E27FC236}">
                <a16:creationId xmlns:a16="http://schemas.microsoft.com/office/drawing/2014/main" id="{2FB47EBF-E2B4-4931-B26A-B5BCBB5B9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863" y="2362201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Output</a:t>
            </a:r>
          </a:p>
        </p:txBody>
      </p:sp>
      <p:sp>
        <p:nvSpPr>
          <p:cNvPr id="107532" name="TextBox 76">
            <a:extLst>
              <a:ext uri="{FF2B5EF4-FFF2-40B4-BE49-F238E27FC236}">
                <a16:creationId xmlns:a16="http://schemas.microsoft.com/office/drawing/2014/main" id="{5537FA3A-0BFA-4791-B1C3-777865B04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3990976"/>
            <a:ext cx="2057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Features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7F1DB3-6597-4A3F-8F95-B4B03B6B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17FC4-243E-4537-84E2-8F8DAB36DE86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>
            <a:extLst>
              <a:ext uri="{FF2B5EF4-FFF2-40B4-BE49-F238E27FC236}">
                <a16:creationId xmlns:a16="http://schemas.microsoft.com/office/drawing/2014/main" id="{A7D50D8D-3042-445C-B6A3-B42DA7B7C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a Neural Net</a:t>
            </a:r>
          </a:p>
        </p:txBody>
      </p:sp>
      <p:sp>
        <p:nvSpPr>
          <p:cNvPr id="4" name="Connector 3">
            <a:extLst>
              <a:ext uri="{FF2B5EF4-FFF2-40B4-BE49-F238E27FC236}">
                <a16:creationId xmlns:a16="http://schemas.microsoft.com/office/drawing/2014/main" id="{E5D7B40A-50F1-4A42-80AD-CFC55E969944}"/>
              </a:ext>
            </a:extLst>
          </p:cNvPr>
          <p:cNvSpPr/>
          <p:nvPr/>
        </p:nvSpPr>
        <p:spPr>
          <a:xfrm>
            <a:off x="3794760" y="5715000"/>
            <a:ext cx="822960" cy="822960"/>
          </a:xfrm>
          <a:prstGeom prst="flowChartConnector">
            <a:avLst/>
          </a:prstGeom>
          <a:solidFill>
            <a:srgbClr val="72CEE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6" name="Connector 5">
            <a:extLst>
              <a:ext uri="{FF2B5EF4-FFF2-40B4-BE49-F238E27FC236}">
                <a16:creationId xmlns:a16="http://schemas.microsoft.com/office/drawing/2014/main" id="{AE4250FD-C737-4AF4-A08E-24B6283A7742}"/>
              </a:ext>
            </a:extLst>
          </p:cNvPr>
          <p:cNvSpPr/>
          <p:nvPr/>
        </p:nvSpPr>
        <p:spPr>
          <a:xfrm>
            <a:off x="3794760" y="3761740"/>
            <a:ext cx="822960" cy="822960"/>
          </a:xfrm>
          <a:prstGeom prst="flowChartConnector">
            <a:avLst/>
          </a:prstGeom>
          <a:solidFill>
            <a:srgbClr val="EE680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7" name="Connector 6">
            <a:extLst>
              <a:ext uri="{FF2B5EF4-FFF2-40B4-BE49-F238E27FC236}">
                <a16:creationId xmlns:a16="http://schemas.microsoft.com/office/drawing/2014/main" id="{14AC7ED9-0109-437C-8B30-E1B4465F94A1}"/>
              </a:ext>
            </a:extLst>
          </p:cNvPr>
          <p:cNvSpPr/>
          <p:nvPr/>
        </p:nvSpPr>
        <p:spPr>
          <a:xfrm>
            <a:off x="5166360" y="5715000"/>
            <a:ext cx="822960" cy="822960"/>
          </a:xfrm>
          <a:prstGeom prst="flowChartConnector">
            <a:avLst/>
          </a:prstGeom>
          <a:solidFill>
            <a:srgbClr val="72CEE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9" name="Connector 8">
            <a:extLst>
              <a:ext uri="{FF2B5EF4-FFF2-40B4-BE49-F238E27FC236}">
                <a16:creationId xmlns:a16="http://schemas.microsoft.com/office/drawing/2014/main" id="{A1FF6DEA-A3C6-4887-8C5D-FBEDEE67C0F5}"/>
              </a:ext>
            </a:extLst>
          </p:cNvPr>
          <p:cNvSpPr/>
          <p:nvPr/>
        </p:nvSpPr>
        <p:spPr>
          <a:xfrm>
            <a:off x="7543800" y="5712691"/>
            <a:ext cx="822960" cy="822960"/>
          </a:xfrm>
          <a:prstGeom prst="flowChartConnector">
            <a:avLst/>
          </a:prstGeom>
          <a:solidFill>
            <a:srgbClr val="72CEE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baseline="-250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M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Connector 9">
            <a:extLst>
              <a:ext uri="{FF2B5EF4-FFF2-40B4-BE49-F238E27FC236}">
                <a16:creationId xmlns:a16="http://schemas.microsoft.com/office/drawing/2014/main" id="{D9FFBA34-047B-464C-B36F-553B099B48CD}"/>
              </a:ext>
            </a:extLst>
          </p:cNvPr>
          <p:cNvSpPr/>
          <p:nvPr/>
        </p:nvSpPr>
        <p:spPr>
          <a:xfrm>
            <a:off x="5791200" y="2174240"/>
            <a:ext cx="822960" cy="822960"/>
          </a:xfrm>
          <a:prstGeom prst="flowChartConnector">
            <a:avLst/>
          </a:prstGeom>
          <a:solidFill>
            <a:srgbClr val="E0D925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y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Connector 10">
            <a:extLst>
              <a:ext uri="{FF2B5EF4-FFF2-40B4-BE49-F238E27FC236}">
                <a16:creationId xmlns:a16="http://schemas.microsoft.com/office/drawing/2014/main" id="{7A1C8D36-FA56-435E-A631-6FEFE4AABCCA}"/>
              </a:ext>
            </a:extLst>
          </p:cNvPr>
          <p:cNvSpPr/>
          <p:nvPr/>
        </p:nvSpPr>
        <p:spPr>
          <a:xfrm>
            <a:off x="5166360" y="3761740"/>
            <a:ext cx="822960" cy="822960"/>
          </a:xfrm>
          <a:prstGeom prst="flowChartConnector">
            <a:avLst/>
          </a:prstGeom>
          <a:solidFill>
            <a:srgbClr val="EE680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12" name="Connector 11">
            <a:extLst>
              <a:ext uri="{FF2B5EF4-FFF2-40B4-BE49-F238E27FC236}">
                <a16:creationId xmlns:a16="http://schemas.microsoft.com/office/drawing/2014/main" id="{2D8D98E6-512B-4F42-9E39-1D09FD643DD9}"/>
              </a:ext>
            </a:extLst>
          </p:cNvPr>
          <p:cNvSpPr/>
          <p:nvPr/>
        </p:nvSpPr>
        <p:spPr>
          <a:xfrm>
            <a:off x="7543800" y="3761740"/>
            <a:ext cx="822960" cy="822960"/>
          </a:xfrm>
          <a:prstGeom prst="flowChartConnector">
            <a:avLst/>
          </a:prstGeom>
          <a:solidFill>
            <a:srgbClr val="EE680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baseline="-250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D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9578" name="TextBox 13">
            <a:extLst>
              <a:ext uri="{FF2B5EF4-FFF2-40B4-BE49-F238E27FC236}">
                <a16:creationId xmlns:a16="http://schemas.microsoft.com/office/drawing/2014/main" id="{588437BB-22FE-4CAD-9BAC-CB91F3E1C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3838576"/>
            <a:ext cx="533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600" b="1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A21397-7BFB-4D24-82BC-5D25A785F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5" y="5821364"/>
            <a:ext cx="533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600" b="1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C5531A-D4BA-41C7-A03D-E1CC753590DC}"/>
              </a:ext>
            </a:extLst>
          </p:cNvPr>
          <p:cNvCxnSpPr>
            <a:stCxn id="6" idx="4"/>
            <a:endCxn id="4" idx="0"/>
          </p:cNvCxnSpPr>
          <p:nvPr/>
        </p:nvCxnSpPr>
        <p:spPr>
          <a:xfrm>
            <a:off x="4206875" y="4584700"/>
            <a:ext cx="0" cy="11303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D3154BA-58C7-4247-853D-6C1D395F6663}"/>
              </a:ext>
            </a:extLst>
          </p:cNvPr>
          <p:cNvCxnSpPr>
            <a:stCxn id="11" idx="4"/>
            <a:endCxn id="7" idx="0"/>
          </p:cNvCxnSpPr>
          <p:nvPr/>
        </p:nvCxnSpPr>
        <p:spPr>
          <a:xfrm>
            <a:off x="5578475" y="4584700"/>
            <a:ext cx="0" cy="11303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100A39-B378-4727-A5FE-8D1E08E42C41}"/>
              </a:ext>
            </a:extLst>
          </p:cNvPr>
          <p:cNvCxnSpPr>
            <a:stCxn id="12" idx="4"/>
            <a:endCxn id="9" idx="0"/>
          </p:cNvCxnSpPr>
          <p:nvPr/>
        </p:nvCxnSpPr>
        <p:spPr>
          <a:xfrm>
            <a:off x="7954963" y="4584701"/>
            <a:ext cx="0" cy="1128713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D6CCF1-597A-4105-8BB1-364E7E2D7C75}"/>
              </a:ext>
            </a:extLst>
          </p:cNvPr>
          <p:cNvCxnSpPr>
            <a:stCxn id="10" idx="4"/>
            <a:endCxn id="6" idx="0"/>
          </p:cNvCxnSpPr>
          <p:nvPr/>
        </p:nvCxnSpPr>
        <p:spPr>
          <a:xfrm rot="5400000">
            <a:off x="4822032" y="2382044"/>
            <a:ext cx="765175" cy="1995488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19F6EAC-81C6-4714-A58A-8A2F398120CB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rot="5400000">
            <a:off x="5507832" y="3067844"/>
            <a:ext cx="765175" cy="623888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F4899DA-200C-4777-BE45-CFEB4F429B9C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 rot="16200000" flipH="1">
            <a:off x="6696076" y="2503488"/>
            <a:ext cx="765175" cy="17526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586" name="TextBox 74">
            <a:extLst>
              <a:ext uri="{FF2B5EF4-FFF2-40B4-BE49-F238E27FC236}">
                <a16:creationId xmlns:a16="http://schemas.microsoft.com/office/drawing/2014/main" id="{3755EB9C-4CE6-4D46-A0AA-57BA0BAB9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863" y="2362201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Output</a:t>
            </a:r>
          </a:p>
        </p:txBody>
      </p:sp>
      <p:sp>
        <p:nvSpPr>
          <p:cNvPr id="35" name="TextBox 75">
            <a:extLst>
              <a:ext uri="{FF2B5EF4-FFF2-40B4-BE49-F238E27FC236}">
                <a16:creationId xmlns:a16="http://schemas.microsoft.com/office/drawing/2014/main" id="{82DE19E7-4CBE-4731-8190-EDE14FCE0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43601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Input</a:t>
            </a:r>
          </a:p>
        </p:txBody>
      </p:sp>
      <p:sp>
        <p:nvSpPr>
          <p:cNvPr id="109588" name="TextBox 76">
            <a:extLst>
              <a:ext uri="{FF2B5EF4-FFF2-40B4-BE49-F238E27FC236}">
                <a16:creationId xmlns:a16="http://schemas.microsoft.com/office/drawing/2014/main" id="{8E2FB78F-D26F-4B1A-82F1-066C10BD5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3990976"/>
            <a:ext cx="2057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Hidden Layer</a:t>
            </a:r>
          </a:p>
        </p:txBody>
      </p:sp>
      <p:sp>
        <p:nvSpPr>
          <p:cNvPr id="32" name="TextBox 76">
            <a:extLst>
              <a:ext uri="{FF2B5EF4-FFF2-40B4-BE49-F238E27FC236}">
                <a16:creationId xmlns:a16="http://schemas.microsoft.com/office/drawing/2014/main" id="{32A6982D-D298-469F-BA6B-BBE94BFFF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4295776"/>
            <a:ext cx="2057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D = 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7C372B-4840-4D49-9AE6-E98A55A4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8F4D4D-91FE-4308-8C55-B8728CD75C2E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3" name="TextBox 75">
            <a:extLst>
              <a:ext uri="{FF2B5EF4-FFF2-40B4-BE49-F238E27FC236}">
                <a16:creationId xmlns:a16="http://schemas.microsoft.com/office/drawing/2014/main" id="{CDEBEB9C-98F9-4D5A-95A7-0F29D55AF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9188" y="5033964"/>
            <a:ext cx="4556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/>
              <a:t>1</a:t>
            </a:r>
          </a:p>
        </p:txBody>
      </p:sp>
      <p:sp>
        <p:nvSpPr>
          <p:cNvPr id="44" name="TextBox 75">
            <a:extLst>
              <a:ext uri="{FF2B5EF4-FFF2-40B4-BE49-F238E27FC236}">
                <a16:creationId xmlns:a16="http://schemas.microsoft.com/office/drawing/2014/main" id="{63070DB0-E92D-4719-9259-DDFFB88A3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2701" y="5033964"/>
            <a:ext cx="4556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/>
              <a:t>1</a:t>
            </a:r>
          </a:p>
        </p:txBody>
      </p:sp>
      <p:sp>
        <p:nvSpPr>
          <p:cNvPr id="45" name="TextBox 75">
            <a:extLst>
              <a:ext uri="{FF2B5EF4-FFF2-40B4-BE49-F238E27FC236}">
                <a16:creationId xmlns:a16="http://schemas.microsoft.com/office/drawing/2014/main" id="{8F44AA8C-F593-4970-B4AD-187C75556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939" y="5033964"/>
            <a:ext cx="454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5" grpId="0"/>
      <p:bldP spid="32" grpId="0"/>
      <p:bldP spid="43" grpId="0"/>
      <p:bldP spid="44" grpId="0"/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71B9D1E9-563A-4EEC-86B3-94818034D8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a Neural Net</a:t>
            </a:r>
          </a:p>
        </p:txBody>
      </p:sp>
      <p:sp>
        <p:nvSpPr>
          <p:cNvPr id="4" name="Connector 3">
            <a:extLst>
              <a:ext uri="{FF2B5EF4-FFF2-40B4-BE49-F238E27FC236}">
                <a16:creationId xmlns:a16="http://schemas.microsoft.com/office/drawing/2014/main" id="{73DC51FD-EB05-4E4E-8B06-481EC9BC34AD}"/>
              </a:ext>
            </a:extLst>
          </p:cNvPr>
          <p:cNvSpPr/>
          <p:nvPr/>
        </p:nvSpPr>
        <p:spPr>
          <a:xfrm>
            <a:off x="3794760" y="5715000"/>
            <a:ext cx="822960" cy="822960"/>
          </a:xfrm>
          <a:prstGeom prst="flowChartConnector">
            <a:avLst/>
          </a:prstGeom>
          <a:solidFill>
            <a:srgbClr val="72CEE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6" name="Connector 5">
            <a:extLst>
              <a:ext uri="{FF2B5EF4-FFF2-40B4-BE49-F238E27FC236}">
                <a16:creationId xmlns:a16="http://schemas.microsoft.com/office/drawing/2014/main" id="{0DF78A86-DF3A-40D6-AC66-D8C97097CAFB}"/>
              </a:ext>
            </a:extLst>
          </p:cNvPr>
          <p:cNvSpPr/>
          <p:nvPr/>
        </p:nvSpPr>
        <p:spPr>
          <a:xfrm>
            <a:off x="3794760" y="3761740"/>
            <a:ext cx="822960" cy="822960"/>
          </a:xfrm>
          <a:prstGeom prst="flowChartConnector">
            <a:avLst/>
          </a:prstGeom>
          <a:solidFill>
            <a:srgbClr val="EE680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7" name="Connector 6">
            <a:extLst>
              <a:ext uri="{FF2B5EF4-FFF2-40B4-BE49-F238E27FC236}">
                <a16:creationId xmlns:a16="http://schemas.microsoft.com/office/drawing/2014/main" id="{268CCB53-280B-4556-819D-3E760DB79B57}"/>
              </a:ext>
            </a:extLst>
          </p:cNvPr>
          <p:cNvSpPr/>
          <p:nvPr/>
        </p:nvSpPr>
        <p:spPr>
          <a:xfrm>
            <a:off x="5166360" y="5715000"/>
            <a:ext cx="822960" cy="822960"/>
          </a:xfrm>
          <a:prstGeom prst="flowChartConnector">
            <a:avLst/>
          </a:prstGeom>
          <a:solidFill>
            <a:srgbClr val="72CEE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9" name="Connector 8">
            <a:extLst>
              <a:ext uri="{FF2B5EF4-FFF2-40B4-BE49-F238E27FC236}">
                <a16:creationId xmlns:a16="http://schemas.microsoft.com/office/drawing/2014/main" id="{F0997991-4F86-44F1-88F9-288928973CFD}"/>
              </a:ext>
            </a:extLst>
          </p:cNvPr>
          <p:cNvSpPr/>
          <p:nvPr/>
        </p:nvSpPr>
        <p:spPr>
          <a:xfrm>
            <a:off x="7543800" y="5712691"/>
            <a:ext cx="822960" cy="822960"/>
          </a:xfrm>
          <a:prstGeom prst="flowChartConnector">
            <a:avLst/>
          </a:prstGeom>
          <a:solidFill>
            <a:srgbClr val="72CEE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baseline="-250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M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Connector 9">
            <a:extLst>
              <a:ext uri="{FF2B5EF4-FFF2-40B4-BE49-F238E27FC236}">
                <a16:creationId xmlns:a16="http://schemas.microsoft.com/office/drawing/2014/main" id="{E0D0A0E0-5FFB-4155-86AA-256737D6D3E8}"/>
              </a:ext>
            </a:extLst>
          </p:cNvPr>
          <p:cNvSpPr/>
          <p:nvPr/>
        </p:nvSpPr>
        <p:spPr>
          <a:xfrm>
            <a:off x="5791200" y="2174240"/>
            <a:ext cx="822960" cy="822960"/>
          </a:xfrm>
          <a:prstGeom prst="flowChartConnector">
            <a:avLst/>
          </a:prstGeom>
          <a:solidFill>
            <a:srgbClr val="E0D925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y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Connector 10">
            <a:extLst>
              <a:ext uri="{FF2B5EF4-FFF2-40B4-BE49-F238E27FC236}">
                <a16:creationId xmlns:a16="http://schemas.microsoft.com/office/drawing/2014/main" id="{3DEBB83D-5279-4C58-B24F-E7D33F670E2F}"/>
              </a:ext>
            </a:extLst>
          </p:cNvPr>
          <p:cNvSpPr/>
          <p:nvPr/>
        </p:nvSpPr>
        <p:spPr>
          <a:xfrm>
            <a:off x="5166360" y="3761740"/>
            <a:ext cx="822960" cy="822960"/>
          </a:xfrm>
          <a:prstGeom prst="flowChartConnector">
            <a:avLst/>
          </a:prstGeom>
          <a:solidFill>
            <a:srgbClr val="EE680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12" name="Connector 11">
            <a:extLst>
              <a:ext uri="{FF2B5EF4-FFF2-40B4-BE49-F238E27FC236}">
                <a16:creationId xmlns:a16="http://schemas.microsoft.com/office/drawing/2014/main" id="{7DF8626F-E8E8-44B8-A59D-F35501474D96}"/>
              </a:ext>
            </a:extLst>
          </p:cNvPr>
          <p:cNvSpPr/>
          <p:nvPr/>
        </p:nvSpPr>
        <p:spPr>
          <a:xfrm>
            <a:off x="7543800" y="3761740"/>
            <a:ext cx="822960" cy="822960"/>
          </a:xfrm>
          <a:prstGeom prst="flowChartConnector">
            <a:avLst/>
          </a:prstGeom>
          <a:solidFill>
            <a:srgbClr val="EE680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baseline="-250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D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1626" name="TextBox 13">
            <a:extLst>
              <a:ext uri="{FF2B5EF4-FFF2-40B4-BE49-F238E27FC236}">
                <a16:creationId xmlns:a16="http://schemas.microsoft.com/office/drawing/2014/main" id="{E842A6A0-026A-4D1D-9A9E-AF421D13B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3838576"/>
            <a:ext cx="533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600" b="1"/>
              <a:t>…</a:t>
            </a:r>
          </a:p>
        </p:txBody>
      </p:sp>
      <p:sp>
        <p:nvSpPr>
          <p:cNvPr id="111627" name="TextBox 14">
            <a:extLst>
              <a:ext uri="{FF2B5EF4-FFF2-40B4-BE49-F238E27FC236}">
                <a16:creationId xmlns:a16="http://schemas.microsoft.com/office/drawing/2014/main" id="{D9B76223-C142-4488-AEC3-DABB5D5C8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5" y="5821364"/>
            <a:ext cx="533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600" b="1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8094D9-70C9-4B01-BF0E-F0A607957035}"/>
              </a:ext>
            </a:extLst>
          </p:cNvPr>
          <p:cNvCxnSpPr>
            <a:stCxn id="6" idx="4"/>
            <a:endCxn id="4" idx="0"/>
          </p:cNvCxnSpPr>
          <p:nvPr/>
        </p:nvCxnSpPr>
        <p:spPr>
          <a:xfrm>
            <a:off x="4206875" y="4584700"/>
            <a:ext cx="0" cy="11303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769F89-67D5-4A23-B4DA-B83323716FCB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4206875" y="4584700"/>
            <a:ext cx="1371600" cy="11303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179EFC-C088-4A73-8A3B-5B88FD2ACD0A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4206875" y="4584701"/>
            <a:ext cx="3748088" cy="1128713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B4D37A-4206-413C-9F34-C333C8643506}"/>
              </a:ext>
            </a:extLst>
          </p:cNvPr>
          <p:cNvCxnSpPr>
            <a:stCxn id="11" idx="4"/>
            <a:endCxn id="7" idx="0"/>
          </p:cNvCxnSpPr>
          <p:nvPr/>
        </p:nvCxnSpPr>
        <p:spPr>
          <a:xfrm>
            <a:off x="5578475" y="4584700"/>
            <a:ext cx="0" cy="11303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6FAD4A-D800-46BC-AA3C-8D19C16BA99B}"/>
              </a:ext>
            </a:extLst>
          </p:cNvPr>
          <p:cNvCxnSpPr>
            <a:stCxn id="11" idx="4"/>
            <a:endCxn id="9" idx="0"/>
          </p:cNvCxnSpPr>
          <p:nvPr/>
        </p:nvCxnSpPr>
        <p:spPr>
          <a:xfrm>
            <a:off x="5578475" y="4584701"/>
            <a:ext cx="2376488" cy="1128713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FCFB95-383F-4DD3-A25E-AD8B79C2F43A}"/>
              </a:ext>
            </a:extLst>
          </p:cNvPr>
          <p:cNvCxnSpPr>
            <a:stCxn id="12" idx="4"/>
            <a:endCxn id="4" idx="0"/>
          </p:cNvCxnSpPr>
          <p:nvPr/>
        </p:nvCxnSpPr>
        <p:spPr>
          <a:xfrm flipH="1">
            <a:off x="4206875" y="4584700"/>
            <a:ext cx="3748088" cy="11303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D346F3-77F1-4A1C-B83C-608A04A13A37}"/>
              </a:ext>
            </a:extLst>
          </p:cNvPr>
          <p:cNvCxnSpPr>
            <a:stCxn id="11" idx="4"/>
            <a:endCxn id="4" idx="0"/>
          </p:cNvCxnSpPr>
          <p:nvPr/>
        </p:nvCxnSpPr>
        <p:spPr>
          <a:xfrm flipH="1">
            <a:off x="4206875" y="4584700"/>
            <a:ext cx="1371600" cy="11303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8DF7E8-7716-42F1-9660-1F4BE713ED91}"/>
              </a:ext>
            </a:extLst>
          </p:cNvPr>
          <p:cNvCxnSpPr>
            <a:stCxn id="12" idx="4"/>
            <a:endCxn id="7" idx="0"/>
          </p:cNvCxnSpPr>
          <p:nvPr/>
        </p:nvCxnSpPr>
        <p:spPr>
          <a:xfrm flipH="1">
            <a:off x="5578475" y="4584700"/>
            <a:ext cx="2376488" cy="11303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6202F31-0FF6-48FC-A8E5-B4748D45D55B}"/>
              </a:ext>
            </a:extLst>
          </p:cNvPr>
          <p:cNvCxnSpPr>
            <a:stCxn id="12" idx="4"/>
            <a:endCxn id="9" idx="0"/>
          </p:cNvCxnSpPr>
          <p:nvPr/>
        </p:nvCxnSpPr>
        <p:spPr>
          <a:xfrm>
            <a:off x="7954963" y="4584701"/>
            <a:ext cx="0" cy="1128713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F768194-3288-4B51-98F0-66766CEB1931}"/>
              </a:ext>
            </a:extLst>
          </p:cNvPr>
          <p:cNvCxnSpPr>
            <a:stCxn id="10" idx="4"/>
            <a:endCxn id="6" idx="0"/>
          </p:cNvCxnSpPr>
          <p:nvPr/>
        </p:nvCxnSpPr>
        <p:spPr>
          <a:xfrm rot="5400000">
            <a:off x="4822032" y="2382044"/>
            <a:ext cx="765175" cy="1995488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041A53-8D5B-4DF2-8C2E-9C0FE4B7F37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rot="5400000">
            <a:off x="5507832" y="3067844"/>
            <a:ext cx="765175" cy="623888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E21E73-194E-423D-B85E-9FD2D938716A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 rot="16200000" flipH="1">
            <a:off x="6696076" y="2503488"/>
            <a:ext cx="765175" cy="17526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640" name="TextBox 74">
            <a:extLst>
              <a:ext uri="{FF2B5EF4-FFF2-40B4-BE49-F238E27FC236}">
                <a16:creationId xmlns:a16="http://schemas.microsoft.com/office/drawing/2014/main" id="{15C07968-1846-4710-AD14-84CED77F3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863" y="2362201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Output</a:t>
            </a:r>
          </a:p>
        </p:txBody>
      </p:sp>
      <p:sp>
        <p:nvSpPr>
          <p:cNvPr id="111641" name="TextBox 75">
            <a:extLst>
              <a:ext uri="{FF2B5EF4-FFF2-40B4-BE49-F238E27FC236}">
                <a16:creationId xmlns:a16="http://schemas.microsoft.com/office/drawing/2014/main" id="{9ADD1D21-73A9-4C8D-AA17-B15BADBB7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43601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Input</a:t>
            </a:r>
          </a:p>
        </p:txBody>
      </p:sp>
      <p:sp>
        <p:nvSpPr>
          <p:cNvPr id="111642" name="TextBox 76">
            <a:extLst>
              <a:ext uri="{FF2B5EF4-FFF2-40B4-BE49-F238E27FC236}">
                <a16:creationId xmlns:a16="http://schemas.microsoft.com/office/drawing/2014/main" id="{C412E0DE-4FE2-4911-9145-00BECAE57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3990976"/>
            <a:ext cx="2057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Hidden Layer</a:t>
            </a:r>
          </a:p>
        </p:txBody>
      </p:sp>
      <p:sp>
        <p:nvSpPr>
          <p:cNvPr id="111643" name="TextBox 76">
            <a:extLst>
              <a:ext uri="{FF2B5EF4-FFF2-40B4-BE49-F238E27FC236}">
                <a16:creationId xmlns:a16="http://schemas.microsoft.com/office/drawing/2014/main" id="{FBD53112-3A5F-4BB3-B06E-E0C372E63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4295776"/>
            <a:ext cx="2057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D = 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7B29FC-CFF0-4DE0-9B47-EC39668A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A92696-9F61-45D2-89B3-81EBBDD4A119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>
            <a:extLst>
              <a:ext uri="{FF2B5EF4-FFF2-40B4-BE49-F238E27FC236}">
                <a16:creationId xmlns:a16="http://schemas.microsoft.com/office/drawing/2014/main" id="{A6E498C1-1F80-49E5-8238-411F491A01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a Neural Net</a:t>
            </a:r>
          </a:p>
        </p:txBody>
      </p:sp>
      <p:sp>
        <p:nvSpPr>
          <p:cNvPr id="4" name="Connector 3">
            <a:extLst>
              <a:ext uri="{FF2B5EF4-FFF2-40B4-BE49-F238E27FC236}">
                <a16:creationId xmlns:a16="http://schemas.microsoft.com/office/drawing/2014/main" id="{1E9D533F-B550-4626-8E92-D58D062AFD07}"/>
              </a:ext>
            </a:extLst>
          </p:cNvPr>
          <p:cNvSpPr/>
          <p:nvPr/>
        </p:nvSpPr>
        <p:spPr>
          <a:xfrm>
            <a:off x="3794760" y="5715000"/>
            <a:ext cx="822960" cy="822960"/>
          </a:xfrm>
          <a:prstGeom prst="flowChartConnector">
            <a:avLst/>
          </a:prstGeom>
          <a:solidFill>
            <a:srgbClr val="72CEE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6" name="Connector 5">
            <a:extLst>
              <a:ext uri="{FF2B5EF4-FFF2-40B4-BE49-F238E27FC236}">
                <a16:creationId xmlns:a16="http://schemas.microsoft.com/office/drawing/2014/main" id="{ABDDB9C7-968F-4231-8988-689C474EC1D1}"/>
              </a:ext>
            </a:extLst>
          </p:cNvPr>
          <p:cNvSpPr/>
          <p:nvPr/>
        </p:nvSpPr>
        <p:spPr>
          <a:xfrm>
            <a:off x="3794760" y="3761740"/>
            <a:ext cx="822960" cy="822960"/>
          </a:xfrm>
          <a:prstGeom prst="flowChartConnector">
            <a:avLst/>
          </a:prstGeom>
          <a:solidFill>
            <a:srgbClr val="EE680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7" name="Connector 6">
            <a:extLst>
              <a:ext uri="{FF2B5EF4-FFF2-40B4-BE49-F238E27FC236}">
                <a16:creationId xmlns:a16="http://schemas.microsoft.com/office/drawing/2014/main" id="{D07882A7-C265-467A-BF34-CC389CC79504}"/>
              </a:ext>
            </a:extLst>
          </p:cNvPr>
          <p:cNvSpPr/>
          <p:nvPr/>
        </p:nvSpPr>
        <p:spPr>
          <a:xfrm>
            <a:off x="5166360" y="5715000"/>
            <a:ext cx="822960" cy="822960"/>
          </a:xfrm>
          <a:prstGeom prst="flowChartConnector">
            <a:avLst/>
          </a:prstGeom>
          <a:solidFill>
            <a:srgbClr val="72CEE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9" name="Connector 8">
            <a:extLst>
              <a:ext uri="{FF2B5EF4-FFF2-40B4-BE49-F238E27FC236}">
                <a16:creationId xmlns:a16="http://schemas.microsoft.com/office/drawing/2014/main" id="{CFD3CE59-879F-41CF-A559-3F762ED3133B}"/>
              </a:ext>
            </a:extLst>
          </p:cNvPr>
          <p:cNvSpPr/>
          <p:nvPr/>
        </p:nvSpPr>
        <p:spPr>
          <a:xfrm>
            <a:off x="7543800" y="5712691"/>
            <a:ext cx="822960" cy="822960"/>
          </a:xfrm>
          <a:prstGeom prst="flowChartConnector">
            <a:avLst/>
          </a:prstGeom>
          <a:solidFill>
            <a:srgbClr val="72CEE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baseline="-250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M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Connector 9">
            <a:extLst>
              <a:ext uri="{FF2B5EF4-FFF2-40B4-BE49-F238E27FC236}">
                <a16:creationId xmlns:a16="http://schemas.microsoft.com/office/drawing/2014/main" id="{4322C3B8-9E92-4D64-9006-D2555DB10FDA}"/>
              </a:ext>
            </a:extLst>
          </p:cNvPr>
          <p:cNvSpPr/>
          <p:nvPr/>
        </p:nvSpPr>
        <p:spPr>
          <a:xfrm>
            <a:off x="5791200" y="2174240"/>
            <a:ext cx="822960" cy="822960"/>
          </a:xfrm>
          <a:prstGeom prst="flowChartConnector">
            <a:avLst/>
          </a:prstGeom>
          <a:solidFill>
            <a:srgbClr val="E0D925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y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Connector 10">
            <a:extLst>
              <a:ext uri="{FF2B5EF4-FFF2-40B4-BE49-F238E27FC236}">
                <a16:creationId xmlns:a16="http://schemas.microsoft.com/office/drawing/2014/main" id="{A7F7D486-A740-4D08-B8BE-A8621652912D}"/>
              </a:ext>
            </a:extLst>
          </p:cNvPr>
          <p:cNvSpPr/>
          <p:nvPr/>
        </p:nvSpPr>
        <p:spPr>
          <a:xfrm>
            <a:off x="5166360" y="3761740"/>
            <a:ext cx="822960" cy="822960"/>
          </a:xfrm>
          <a:prstGeom prst="flowChartConnector">
            <a:avLst/>
          </a:prstGeom>
          <a:solidFill>
            <a:srgbClr val="EE680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12" name="Connector 11">
            <a:extLst>
              <a:ext uri="{FF2B5EF4-FFF2-40B4-BE49-F238E27FC236}">
                <a16:creationId xmlns:a16="http://schemas.microsoft.com/office/drawing/2014/main" id="{963D26A2-3CFB-4F32-82F9-AA7102684C0F}"/>
              </a:ext>
            </a:extLst>
          </p:cNvPr>
          <p:cNvSpPr/>
          <p:nvPr/>
        </p:nvSpPr>
        <p:spPr>
          <a:xfrm>
            <a:off x="7543800" y="3761740"/>
            <a:ext cx="822960" cy="822960"/>
          </a:xfrm>
          <a:prstGeom prst="flowChartConnector">
            <a:avLst/>
          </a:prstGeom>
          <a:solidFill>
            <a:srgbClr val="EE680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baseline="-250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D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3674" name="TextBox 13">
            <a:extLst>
              <a:ext uri="{FF2B5EF4-FFF2-40B4-BE49-F238E27FC236}">
                <a16:creationId xmlns:a16="http://schemas.microsoft.com/office/drawing/2014/main" id="{2E7893A3-7857-4D7F-9C58-75353387B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3838576"/>
            <a:ext cx="533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600" b="1"/>
              <a:t>…</a:t>
            </a:r>
          </a:p>
        </p:txBody>
      </p:sp>
      <p:sp>
        <p:nvSpPr>
          <p:cNvPr id="113675" name="TextBox 14">
            <a:extLst>
              <a:ext uri="{FF2B5EF4-FFF2-40B4-BE49-F238E27FC236}">
                <a16:creationId xmlns:a16="http://schemas.microsoft.com/office/drawing/2014/main" id="{0B75CE32-C3A8-404B-8F41-591AFCDA1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5" y="5821364"/>
            <a:ext cx="533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600" b="1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9FD473-E9CE-43D4-B788-AEE3E0FCEA71}"/>
              </a:ext>
            </a:extLst>
          </p:cNvPr>
          <p:cNvCxnSpPr>
            <a:stCxn id="6" idx="4"/>
            <a:endCxn id="4" idx="0"/>
          </p:cNvCxnSpPr>
          <p:nvPr/>
        </p:nvCxnSpPr>
        <p:spPr>
          <a:xfrm>
            <a:off x="4206875" y="4584700"/>
            <a:ext cx="0" cy="11303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35D051-0078-4609-83CC-E69EDBBD3731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4206875" y="4584700"/>
            <a:ext cx="1371600" cy="11303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485A47-524F-4FDC-BC6B-E0CDB56645AA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4206875" y="4584701"/>
            <a:ext cx="3748088" cy="1128713"/>
          </a:xfrm>
          <a:prstGeom prst="line">
            <a:avLst/>
          </a:prstGeom>
          <a:ln>
            <a:solidFill>
              <a:srgbClr val="008000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107003-6EC1-4F3F-BFAE-805AE641B7AD}"/>
              </a:ext>
            </a:extLst>
          </p:cNvPr>
          <p:cNvCxnSpPr>
            <a:stCxn id="11" idx="4"/>
            <a:endCxn id="7" idx="0"/>
          </p:cNvCxnSpPr>
          <p:nvPr/>
        </p:nvCxnSpPr>
        <p:spPr>
          <a:xfrm>
            <a:off x="5578475" y="4584700"/>
            <a:ext cx="0" cy="11303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874D35-8143-4A47-8498-19BD071A6B44}"/>
              </a:ext>
            </a:extLst>
          </p:cNvPr>
          <p:cNvCxnSpPr>
            <a:stCxn id="11" idx="4"/>
            <a:endCxn id="9" idx="0"/>
          </p:cNvCxnSpPr>
          <p:nvPr/>
        </p:nvCxnSpPr>
        <p:spPr>
          <a:xfrm>
            <a:off x="5578475" y="4584701"/>
            <a:ext cx="2376488" cy="1128713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00BF40-28C6-4B6C-B46D-A8E753EF552C}"/>
              </a:ext>
            </a:extLst>
          </p:cNvPr>
          <p:cNvCxnSpPr>
            <a:stCxn id="12" idx="4"/>
            <a:endCxn id="4" idx="0"/>
          </p:cNvCxnSpPr>
          <p:nvPr/>
        </p:nvCxnSpPr>
        <p:spPr>
          <a:xfrm flipH="1">
            <a:off x="4206875" y="4584700"/>
            <a:ext cx="3748088" cy="11303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0948921-1838-40F2-B39B-93FFEBB1D1E1}"/>
              </a:ext>
            </a:extLst>
          </p:cNvPr>
          <p:cNvCxnSpPr>
            <a:stCxn id="11" idx="4"/>
            <a:endCxn id="4" idx="0"/>
          </p:cNvCxnSpPr>
          <p:nvPr/>
        </p:nvCxnSpPr>
        <p:spPr>
          <a:xfrm flipH="1">
            <a:off x="4206875" y="4584700"/>
            <a:ext cx="1371600" cy="1130300"/>
          </a:xfrm>
          <a:prstGeom prst="line">
            <a:avLst/>
          </a:prstGeom>
          <a:ln>
            <a:solidFill>
              <a:srgbClr val="008000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EB14EC-9511-4655-BE20-963A84792E2C}"/>
              </a:ext>
            </a:extLst>
          </p:cNvPr>
          <p:cNvCxnSpPr>
            <a:stCxn id="12" idx="4"/>
            <a:endCxn id="7" idx="0"/>
          </p:cNvCxnSpPr>
          <p:nvPr/>
        </p:nvCxnSpPr>
        <p:spPr>
          <a:xfrm flipH="1">
            <a:off x="5578475" y="4584700"/>
            <a:ext cx="2376488" cy="1130300"/>
          </a:xfrm>
          <a:prstGeom prst="line">
            <a:avLst/>
          </a:prstGeom>
          <a:ln>
            <a:solidFill>
              <a:srgbClr val="008000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D2FE97-EFF7-4765-B85A-F8572359C918}"/>
              </a:ext>
            </a:extLst>
          </p:cNvPr>
          <p:cNvCxnSpPr>
            <a:stCxn id="12" idx="4"/>
            <a:endCxn id="9" idx="0"/>
          </p:cNvCxnSpPr>
          <p:nvPr/>
        </p:nvCxnSpPr>
        <p:spPr>
          <a:xfrm>
            <a:off x="7954963" y="4584701"/>
            <a:ext cx="0" cy="1128713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B50D99F-709A-40A2-9F7E-5802FFA8D9DD}"/>
              </a:ext>
            </a:extLst>
          </p:cNvPr>
          <p:cNvCxnSpPr>
            <a:stCxn id="10" idx="4"/>
            <a:endCxn id="6" idx="0"/>
          </p:cNvCxnSpPr>
          <p:nvPr/>
        </p:nvCxnSpPr>
        <p:spPr>
          <a:xfrm rot="5400000">
            <a:off x="4822032" y="2382044"/>
            <a:ext cx="765175" cy="1995488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89BE27-0382-42F8-B72F-85027DE8B9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rot="5400000">
            <a:off x="5507832" y="3067844"/>
            <a:ext cx="765175" cy="623888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5FF723-2363-47A4-B3AB-22D5B3BF78A8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 rot="16200000" flipH="1">
            <a:off x="6696076" y="2503488"/>
            <a:ext cx="765175" cy="17526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688" name="TextBox 74">
            <a:extLst>
              <a:ext uri="{FF2B5EF4-FFF2-40B4-BE49-F238E27FC236}">
                <a16:creationId xmlns:a16="http://schemas.microsoft.com/office/drawing/2014/main" id="{CBB08F09-86F1-4C9A-B67D-FD2072488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863" y="2362201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Output</a:t>
            </a:r>
          </a:p>
        </p:txBody>
      </p:sp>
      <p:sp>
        <p:nvSpPr>
          <p:cNvPr id="113689" name="TextBox 75">
            <a:extLst>
              <a:ext uri="{FF2B5EF4-FFF2-40B4-BE49-F238E27FC236}">
                <a16:creationId xmlns:a16="http://schemas.microsoft.com/office/drawing/2014/main" id="{3ED28F19-B9EA-4D8F-A8F4-D5313E510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43601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Input</a:t>
            </a:r>
          </a:p>
        </p:txBody>
      </p:sp>
      <p:sp>
        <p:nvSpPr>
          <p:cNvPr id="113690" name="TextBox 76">
            <a:extLst>
              <a:ext uri="{FF2B5EF4-FFF2-40B4-BE49-F238E27FC236}">
                <a16:creationId xmlns:a16="http://schemas.microsoft.com/office/drawing/2014/main" id="{0039D349-E2D3-4287-861B-1DB3093DE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3990976"/>
            <a:ext cx="2057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Hidden Layer</a:t>
            </a:r>
          </a:p>
        </p:txBody>
      </p:sp>
      <p:sp>
        <p:nvSpPr>
          <p:cNvPr id="113691" name="TextBox 76">
            <a:extLst>
              <a:ext uri="{FF2B5EF4-FFF2-40B4-BE49-F238E27FC236}">
                <a16:creationId xmlns:a16="http://schemas.microsoft.com/office/drawing/2014/main" id="{9E247DF6-29C1-48B7-B2B2-B017186E3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4295776"/>
            <a:ext cx="2057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D = 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7173A-5CF5-40AA-9619-BA675742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B2046-1750-41D9-B1E2-87327DBD24E2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FE074AA4-9CF2-4008-B0C2-AC05B8ED63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Artificial Neural Networks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BBBEC69A-5F1B-430C-93CA-D5FD3228A4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/>
              <a:t>The </a:t>
            </a:r>
            <a:r>
              <a:rPr lang="en-US" altLang="en-US" b="1">
                <a:solidFill>
                  <a:srgbClr val="3333FF"/>
                </a:solidFill>
              </a:rPr>
              <a:t>effective weight</a:t>
            </a:r>
            <a:r>
              <a:rPr lang="en-US" altLang="en-US"/>
              <a:t> of the element is the sum of the weights multiplied by their respective input values</a:t>
            </a:r>
          </a:p>
          <a:p>
            <a:pPr lvl="2">
              <a:spcBef>
                <a:spcPct val="50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v1 * w1 + v2 * w2 + v3 * w3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Each element has a numeric threshold value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If the effective weight exceeds the threshold, the unit produces an output value of 1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If it does not exceed the threshold, it produces an output value of 0</a:t>
            </a:r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E688F6AE-67E9-4F46-887A-8B411F5C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776445-91DC-4F86-87B3-098837E3C7C6}" type="slidenum">
              <a:rPr lang="en-US" altLang="en-US" sz="1400"/>
              <a:pPr/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>
            <a:extLst>
              <a:ext uri="{FF2B5EF4-FFF2-40B4-BE49-F238E27FC236}">
                <a16:creationId xmlns:a16="http://schemas.microsoft.com/office/drawing/2014/main" id="{0D5FC0B6-8404-4C2D-8D6C-43F44487E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a Neural Net</a:t>
            </a:r>
          </a:p>
        </p:txBody>
      </p:sp>
      <p:sp>
        <p:nvSpPr>
          <p:cNvPr id="4" name="Connector 3">
            <a:extLst>
              <a:ext uri="{FF2B5EF4-FFF2-40B4-BE49-F238E27FC236}">
                <a16:creationId xmlns:a16="http://schemas.microsoft.com/office/drawing/2014/main" id="{CF808252-3648-4B56-A878-E6E72607337B}"/>
              </a:ext>
            </a:extLst>
          </p:cNvPr>
          <p:cNvSpPr/>
          <p:nvPr/>
        </p:nvSpPr>
        <p:spPr>
          <a:xfrm>
            <a:off x="2895600" y="5715000"/>
            <a:ext cx="822960" cy="822960"/>
          </a:xfrm>
          <a:prstGeom prst="flowChartConnector">
            <a:avLst/>
          </a:prstGeom>
          <a:solidFill>
            <a:srgbClr val="72CEE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6" name="Connector 5">
            <a:extLst>
              <a:ext uri="{FF2B5EF4-FFF2-40B4-BE49-F238E27FC236}">
                <a16:creationId xmlns:a16="http://schemas.microsoft.com/office/drawing/2014/main" id="{8E9D939F-410F-40B1-B5A0-B757360E2A9B}"/>
              </a:ext>
            </a:extLst>
          </p:cNvPr>
          <p:cNvSpPr/>
          <p:nvPr/>
        </p:nvSpPr>
        <p:spPr>
          <a:xfrm>
            <a:off x="3794760" y="3761740"/>
            <a:ext cx="822960" cy="822960"/>
          </a:xfrm>
          <a:prstGeom prst="flowChartConnector">
            <a:avLst/>
          </a:prstGeom>
          <a:solidFill>
            <a:srgbClr val="EE680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7" name="Connector 6">
            <a:extLst>
              <a:ext uri="{FF2B5EF4-FFF2-40B4-BE49-F238E27FC236}">
                <a16:creationId xmlns:a16="http://schemas.microsoft.com/office/drawing/2014/main" id="{16B47CE8-03CA-4CEA-99BC-D90DF2D75CB3}"/>
              </a:ext>
            </a:extLst>
          </p:cNvPr>
          <p:cNvSpPr/>
          <p:nvPr/>
        </p:nvSpPr>
        <p:spPr>
          <a:xfrm>
            <a:off x="4419600" y="5715000"/>
            <a:ext cx="822960" cy="822960"/>
          </a:xfrm>
          <a:prstGeom prst="flowChartConnector">
            <a:avLst/>
          </a:prstGeom>
          <a:solidFill>
            <a:srgbClr val="72CEE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8" name="Connector 7">
            <a:extLst>
              <a:ext uri="{FF2B5EF4-FFF2-40B4-BE49-F238E27FC236}">
                <a16:creationId xmlns:a16="http://schemas.microsoft.com/office/drawing/2014/main" id="{CA50C73D-41D8-44F6-A02C-E191772D9878}"/>
              </a:ext>
            </a:extLst>
          </p:cNvPr>
          <p:cNvSpPr/>
          <p:nvPr/>
        </p:nvSpPr>
        <p:spPr>
          <a:xfrm>
            <a:off x="6096000" y="5715000"/>
            <a:ext cx="822960" cy="822960"/>
          </a:xfrm>
          <a:prstGeom prst="flowChartConnector">
            <a:avLst/>
          </a:prstGeom>
          <a:solidFill>
            <a:srgbClr val="72CEE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9" name="Connector 8">
            <a:extLst>
              <a:ext uri="{FF2B5EF4-FFF2-40B4-BE49-F238E27FC236}">
                <a16:creationId xmlns:a16="http://schemas.microsoft.com/office/drawing/2014/main" id="{4C56B3A8-F0DD-4FA6-97DD-C1C7E336AB6D}"/>
              </a:ext>
            </a:extLst>
          </p:cNvPr>
          <p:cNvSpPr/>
          <p:nvPr/>
        </p:nvSpPr>
        <p:spPr>
          <a:xfrm>
            <a:off x="8610600" y="5715000"/>
            <a:ext cx="822960" cy="822960"/>
          </a:xfrm>
          <a:prstGeom prst="flowChartConnector">
            <a:avLst/>
          </a:prstGeom>
          <a:solidFill>
            <a:srgbClr val="72CEE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baseline="-250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M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Connector 9">
            <a:extLst>
              <a:ext uri="{FF2B5EF4-FFF2-40B4-BE49-F238E27FC236}">
                <a16:creationId xmlns:a16="http://schemas.microsoft.com/office/drawing/2014/main" id="{3352C17B-6CCD-495B-8B9F-55FA0149CDBD}"/>
              </a:ext>
            </a:extLst>
          </p:cNvPr>
          <p:cNvSpPr/>
          <p:nvPr/>
        </p:nvSpPr>
        <p:spPr>
          <a:xfrm>
            <a:off x="5791200" y="2174240"/>
            <a:ext cx="822960" cy="822960"/>
          </a:xfrm>
          <a:prstGeom prst="flowChartConnector">
            <a:avLst/>
          </a:prstGeom>
          <a:solidFill>
            <a:srgbClr val="E0D925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y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Connector 10">
            <a:extLst>
              <a:ext uri="{FF2B5EF4-FFF2-40B4-BE49-F238E27FC236}">
                <a16:creationId xmlns:a16="http://schemas.microsoft.com/office/drawing/2014/main" id="{B88E67D0-D308-49B6-8D28-17E5D2541977}"/>
              </a:ext>
            </a:extLst>
          </p:cNvPr>
          <p:cNvSpPr/>
          <p:nvPr/>
        </p:nvSpPr>
        <p:spPr>
          <a:xfrm>
            <a:off x="5166360" y="3761740"/>
            <a:ext cx="822960" cy="822960"/>
          </a:xfrm>
          <a:prstGeom prst="flowChartConnector">
            <a:avLst/>
          </a:prstGeom>
          <a:solidFill>
            <a:srgbClr val="EE680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12" name="Connector 11">
            <a:extLst>
              <a:ext uri="{FF2B5EF4-FFF2-40B4-BE49-F238E27FC236}">
                <a16:creationId xmlns:a16="http://schemas.microsoft.com/office/drawing/2014/main" id="{81556EE3-2077-4C09-98D2-12F9752AADA8}"/>
              </a:ext>
            </a:extLst>
          </p:cNvPr>
          <p:cNvSpPr/>
          <p:nvPr/>
        </p:nvSpPr>
        <p:spPr>
          <a:xfrm>
            <a:off x="7543800" y="3761740"/>
            <a:ext cx="822960" cy="822960"/>
          </a:xfrm>
          <a:prstGeom prst="flowChartConnector">
            <a:avLst/>
          </a:prstGeom>
          <a:solidFill>
            <a:srgbClr val="EE680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baseline="-250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D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5723" name="TextBox 13">
            <a:extLst>
              <a:ext uri="{FF2B5EF4-FFF2-40B4-BE49-F238E27FC236}">
                <a16:creationId xmlns:a16="http://schemas.microsoft.com/office/drawing/2014/main" id="{EEBA500E-639E-4070-AE09-65AB8E65E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3838576"/>
            <a:ext cx="533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600" b="1"/>
              <a:t>…</a:t>
            </a:r>
          </a:p>
        </p:txBody>
      </p:sp>
      <p:sp>
        <p:nvSpPr>
          <p:cNvPr id="115724" name="TextBox 14">
            <a:extLst>
              <a:ext uri="{FF2B5EF4-FFF2-40B4-BE49-F238E27FC236}">
                <a16:creationId xmlns:a16="http://schemas.microsoft.com/office/drawing/2014/main" id="{168F9E61-3F3D-4638-968C-5B44CFF76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791201"/>
            <a:ext cx="533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600" b="1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AA9135-10E1-427B-A440-7E5D58D3A46C}"/>
              </a:ext>
            </a:extLst>
          </p:cNvPr>
          <p:cNvCxnSpPr>
            <a:stCxn id="6" idx="4"/>
            <a:endCxn id="4" idx="0"/>
          </p:cNvCxnSpPr>
          <p:nvPr/>
        </p:nvCxnSpPr>
        <p:spPr>
          <a:xfrm rot="5400000">
            <a:off x="3191669" y="4699794"/>
            <a:ext cx="1130300" cy="900112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1AB14-C4FA-4665-B24B-9344AB3A2DDA}"/>
              </a:ext>
            </a:extLst>
          </p:cNvPr>
          <p:cNvCxnSpPr>
            <a:stCxn id="6" idx="4"/>
            <a:endCxn id="7" idx="0"/>
          </p:cNvCxnSpPr>
          <p:nvPr/>
        </p:nvCxnSpPr>
        <p:spPr>
          <a:xfrm rot="16200000" flipH="1">
            <a:off x="3953669" y="4837906"/>
            <a:ext cx="1130300" cy="623888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C1E24B-A399-437F-97AD-4923B73B4063}"/>
              </a:ext>
            </a:extLst>
          </p:cNvPr>
          <p:cNvCxnSpPr>
            <a:stCxn id="6" idx="4"/>
            <a:endCxn id="8" idx="0"/>
          </p:cNvCxnSpPr>
          <p:nvPr/>
        </p:nvCxnSpPr>
        <p:spPr>
          <a:xfrm rot="16200000" flipH="1">
            <a:off x="4791869" y="3999706"/>
            <a:ext cx="1130300" cy="2300288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A7485F-3336-4A5A-A77F-DF3A4CD25FFE}"/>
              </a:ext>
            </a:extLst>
          </p:cNvPr>
          <p:cNvCxnSpPr>
            <a:stCxn id="6" idx="4"/>
            <a:endCxn id="9" idx="0"/>
          </p:cNvCxnSpPr>
          <p:nvPr/>
        </p:nvCxnSpPr>
        <p:spPr>
          <a:xfrm rot="16200000" flipH="1">
            <a:off x="6049169" y="2742406"/>
            <a:ext cx="1130300" cy="4814888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C75228-38EE-440F-AF42-EFCA15A98D85}"/>
              </a:ext>
            </a:extLst>
          </p:cNvPr>
          <p:cNvCxnSpPr>
            <a:stCxn id="11" idx="4"/>
            <a:endCxn id="7" idx="0"/>
          </p:cNvCxnSpPr>
          <p:nvPr/>
        </p:nvCxnSpPr>
        <p:spPr>
          <a:xfrm rot="5400000">
            <a:off x="4639469" y="4775994"/>
            <a:ext cx="1130300" cy="747712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7B8C0FB-EE8A-4BE5-880C-C3CFDA6B0DC4}"/>
              </a:ext>
            </a:extLst>
          </p:cNvPr>
          <p:cNvCxnSpPr>
            <a:stCxn id="11" idx="4"/>
            <a:endCxn id="8" idx="0"/>
          </p:cNvCxnSpPr>
          <p:nvPr/>
        </p:nvCxnSpPr>
        <p:spPr>
          <a:xfrm rot="16200000" flipH="1">
            <a:off x="5477669" y="4685506"/>
            <a:ext cx="1130300" cy="928688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361EA2-6AD8-475D-92DF-FEB181229C07}"/>
              </a:ext>
            </a:extLst>
          </p:cNvPr>
          <p:cNvCxnSpPr>
            <a:stCxn id="11" idx="4"/>
            <a:endCxn id="9" idx="0"/>
          </p:cNvCxnSpPr>
          <p:nvPr/>
        </p:nvCxnSpPr>
        <p:spPr>
          <a:xfrm rot="16200000" flipH="1">
            <a:off x="6734969" y="3428206"/>
            <a:ext cx="1130300" cy="3443288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6282BF-6414-45F5-81AA-920AE1B419D4}"/>
              </a:ext>
            </a:extLst>
          </p:cNvPr>
          <p:cNvCxnSpPr>
            <a:stCxn id="12" idx="4"/>
            <a:endCxn id="4" idx="0"/>
          </p:cNvCxnSpPr>
          <p:nvPr/>
        </p:nvCxnSpPr>
        <p:spPr>
          <a:xfrm rot="5400000">
            <a:off x="5065713" y="2825750"/>
            <a:ext cx="1130300" cy="46482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06B336-6049-4A69-81B9-DDE8D6E50271}"/>
              </a:ext>
            </a:extLst>
          </p:cNvPr>
          <p:cNvCxnSpPr>
            <a:stCxn id="11" idx="4"/>
            <a:endCxn id="4" idx="0"/>
          </p:cNvCxnSpPr>
          <p:nvPr/>
        </p:nvCxnSpPr>
        <p:spPr>
          <a:xfrm rot="5400000">
            <a:off x="3877469" y="4013994"/>
            <a:ext cx="1130300" cy="2271712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1E25E1-0CEF-423A-9E91-69BE877FD933}"/>
              </a:ext>
            </a:extLst>
          </p:cNvPr>
          <p:cNvCxnSpPr>
            <a:stCxn id="12" idx="4"/>
            <a:endCxn id="7" idx="0"/>
          </p:cNvCxnSpPr>
          <p:nvPr/>
        </p:nvCxnSpPr>
        <p:spPr>
          <a:xfrm rot="5400000">
            <a:off x="5827713" y="3587750"/>
            <a:ext cx="1130300" cy="31242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6577B7-28DC-4F76-95FE-BED9B19BDF83}"/>
              </a:ext>
            </a:extLst>
          </p:cNvPr>
          <p:cNvCxnSpPr>
            <a:stCxn id="12" idx="4"/>
            <a:endCxn id="8" idx="0"/>
          </p:cNvCxnSpPr>
          <p:nvPr/>
        </p:nvCxnSpPr>
        <p:spPr>
          <a:xfrm rot="5400000">
            <a:off x="6665913" y="4425950"/>
            <a:ext cx="1130300" cy="14478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939A65-140F-4506-991C-F3CE2730F49C}"/>
              </a:ext>
            </a:extLst>
          </p:cNvPr>
          <p:cNvCxnSpPr>
            <a:stCxn id="12" idx="4"/>
            <a:endCxn id="9" idx="0"/>
          </p:cNvCxnSpPr>
          <p:nvPr/>
        </p:nvCxnSpPr>
        <p:spPr>
          <a:xfrm rot="16200000" flipH="1">
            <a:off x="7923213" y="4616450"/>
            <a:ext cx="1130300" cy="10668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AE9DCD-21C8-4178-AEA9-BDB0C01F8DA0}"/>
              </a:ext>
            </a:extLst>
          </p:cNvPr>
          <p:cNvCxnSpPr>
            <a:stCxn id="10" idx="4"/>
            <a:endCxn id="6" idx="0"/>
          </p:cNvCxnSpPr>
          <p:nvPr/>
        </p:nvCxnSpPr>
        <p:spPr>
          <a:xfrm rot="5400000">
            <a:off x="4822032" y="2382044"/>
            <a:ext cx="765175" cy="1995488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7E72790-03CC-468B-ACA5-D2863C9350F1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rot="5400000">
            <a:off x="5507832" y="3067844"/>
            <a:ext cx="765175" cy="623888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110615-0D7D-4D2E-86A7-FB228F1C55AB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 rot="16200000" flipH="1">
            <a:off x="6696076" y="2503488"/>
            <a:ext cx="765175" cy="17526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740" name="TextBox 74">
            <a:extLst>
              <a:ext uri="{FF2B5EF4-FFF2-40B4-BE49-F238E27FC236}">
                <a16:creationId xmlns:a16="http://schemas.microsoft.com/office/drawing/2014/main" id="{9CA82461-76C4-40F3-854F-E358DA91B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863" y="2362201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Output</a:t>
            </a:r>
          </a:p>
        </p:txBody>
      </p:sp>
      <p:sp>
        <p:nvSpPr>
          <p:cNvPr id="115741" name="TextBox 75">
            <a:extLst>
              <a:ext uri="{FF2B5EF4-FFF2-40B4-BE49-F238E27FC236}">
                <a16:creationId xmlns:a16="http://schemas.microsoft.com/office/drawing/2014/main" id="{EEF38B1C-1F4A-4016-BC2B-7263D312B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43601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Input</a:t>
            </a:r>
          </a:p>
        </p:txBody>
      </p:sp>
      <p:sp>
        <p:nvSpPr>
          <p:cNvPr id="115742" name="TextBox 76">
            <a:extLst>
              <a:ext uri="{FF2B5EF4-FFF2-40B4-BE49-F238E27FC236}">
                <a16:creationId xmlns:a16="http://schemas.microsoft.com/office/drawing/2014/main" id="{9F7FBB20-E558-41E5-B61C-9BA730397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3990976"/>
            <a:ext cx="2057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Hidden Layer</a:t>
            </a:r>
          </a:p>
        </p:txBody>
      </p:sp>
      <p:sp>
        <p:nvSpPr>
          <p:cNvPr id="115743" name="TextBox 76">
            <a:extLst>
              <a:ext uri="{FF2B5EF4-FFF2-40B4-BE49-F238E27FC236}">
                <a16:creationId xmlns:a16="http://schemas.microsoft.com/office/drawing/2014/main" id="{C9BBAAE7-637D-48B1-B141-D085EEBE5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4295776"/>
            <a:ext cx="2057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D &lt; 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4BDCA5-EE14-49A4-A305-7EC9AC09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12576-FF67-450D-A77B-7531AD7AF8CD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>
            <a:extLst>
              <a:ext uri="{FF2B5EF4-FFF2-40B4-BE49-F238E27FC236}">
                <a16:creationId xmlns:a16="http://schemas.microsoft.com/office/drawing/2014/main" id="{5519BC4D-52C0-40DE-9358-76853F3F44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Decision Boundary</a:t>
            </a:r>
          </a:p>
        </p:txBody>
      </p:sp>
      <p:sp>
        <p:nvSpPr>
          <p:cNvPr id="117763" name="Content Placeholder 2">
            <a:extLst>
              <a:ext uri="{FF2B5EF4-FFF2-40B4-BE49-F238E27FC236}">
                <a16:creationId xmlns:a16="http://schemas.microsoft.com/office/drawing/2014/main" id="{18D05478-E3CA-4665-8FA8-97441DA91F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0 hidden layers: linear classifier</a:t>
            </a:r>
          </a:p>
          <a:p>
            <a:pPr lvl="1"/>
            <a:r>
              <a:rPr lang="en-US" altLang="en-US"/>
              <a:t>Hyperplanes</a:t>
            </a:r>
          </a:p>
        </p:txBody>
      </p:sp>
      <p:sp>
        <p:nvSpPr>
          <p:cNvPr id="117764" name="Oval 16">
            <a:extLst>
              <a:ext uri="{FF2B5EF4-FFF2-40B4-BE49-F238E27FC236}">
                <a16:creationId xmlns:a16="http://schemas.microsoft.com/office/drawing/2014/main" id="{B3851515-C72C-41B0-AFDF-BAC08EB9642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474120" y="3209132"/>
            <a:ext cx="395287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7765" name="Line 17">
            <a:extLst>
              <a:ext uri="{FF2B5EF4-FFF2-40B4-BE49-F238E27FC236}">
                <a16:creationId xmlns:a16="http://schemas.microsoft.com/office/drawing/2014/main" id="{61F3A6F7-8DAF-4D64-BD38-8F4E9C59831C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141538" y="3862388"/>
            <a:ext cx="6794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6" name="Line 18">
            <a:extLst>
              <a:ext uri="{FF2B5EF4-FFF2-40B4-BE49-F238E27FC236}">
                <a16:creationId xmlns:a16="http://schemas.microsoft.com/office/drawing/2014/main" id="{277B6248-9BBE-4C33-B467-759A5F48F440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2522538" y="3862388"/>
            <a:ext cx="6794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7" name="Oval 42">
            <a:extLst>
              <a:ext uri="{FF2B5EF4-FFF2-40B4-BE49-F238E27FC236}">
                <a16:creationId xmlns:a16="http://schemas.microsoft.com/office/drawing/2014/main" id="{B335AAF1-9E8E-445B-87F2-D46F14EEE3C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089944" y="4280694"/>
            <a:ext cx="395288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7768" name="Oval 43">
            <a:extLst>
              <a:ext uri="{FF2B5EF4-FFF2-40B4-BE49-F238E27FC236}">
                <a16:creationId xmlns:a16="http://schemas.microsoft.com/office/drawing/2014/main" id="{D09BD70F-FB6B-40CA-B46D-5E1F9966D45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853531" y="4280694"/>
            <a:ext cx="395288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17769" name="Object 44">
            <a:extLst>
              <a:ext uri="{FF2B5EF4-FFF2-40B4-BE49-F238E27FC236}">
                <a16:creationId xmlns:a16="http://schemas.microsoft.com/office/drawing/2014/main" id="{B43EEB12-CEE6-4697-BAE8-26A2EEC04F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2850" y="3281363"/>
          <a:ext cx="388938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139616" imgH="165000" progId="Equation.3">
                  <p:embed/>
                </p:oleObj>
              </mc:Choice>
              <mc:Fallback>
                <p:oleObj name="Equation" r:id="rId3" imgW="139616" imgH="165000" progId="Equation.3">
                  <p:embed/>
                  <p:pic>
                    <p:nvPicPr>
                      <p:cNvPr id="117769" name="Object 44">
                        <a:extLst>
                          <a:ext uri="{FF2B5EF4-FFF2-40B4-BE49-F238E27FC236}">
                            <a16:creationId xmlns:a16="http://schemas.microsoft.com/office/drawing/2014/main" id="{B43EEB12-CEE6-4697-BAE8-26A2EEC04F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3281363"/>
                        <a:ext cx="388938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0" name="Object 46">
            <a:extLst>
              <a:ext uri="{FF2B5EF4-FFF2-40B4-BE49-F238E27FC236}">
                <a16:creationId xmlns:a16="http://schemas.microsoft.com/office/drawing/2014/main" id="{D26195C4-FAC3-44EC-9D40-8807A04806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0264" y="4214813"/>
          <a:ext cx="4222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5" imgW="152033" imgH="215931" progId="Equation.3">
                  <p:embed/>
                </p:oleObj>
              </mc:Choice>
              <mc:Fallback>
                <p:oleObj name="Equation" r:id="rId5" imgW="152033" imgH="215931" progId="Equation.3">
                  <p:embed/>
                  <p:pic>
                    <p:nvPicPr>
                      <p:cNvPr id="117770" name="Object 46">
                        <a:extLst>
                          <a:ext uri="{FF2B5EF4-FFF2-40B4-BE49-F238E27FC236}">
                            <a16:creationId xmlns:a16="http://schemas.microsoft.com/office/drawing/2014/main" id="{D26195C4-FAC3-44EC-9D40-8807A04806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4" y="4214813"/>
                        <a:ext cx="4222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1" name="Object 47">
            <a:extLst>
              <a:ext uri="{FF2B5EF4-FFF2-40B4-BE49-F238E27FC236}">
                <a16:creationId xmlns:a16="http://schemas.microsoft.com/office/drawing/2014/main" id="{98850FFC-06AD-46BF-95DA-2487FAD7EF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6864" y="4208463"/>
          <a:ext cx="4587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7" imgW="164702" imgH="215931" progId="Equation.3">
                  <p:embed/>
                </p:oleObj>
              </mc:Choice>
              <mc:Fallback>
                <p:oleObj name="Equation" r:id="rId7" imgW="164702" imgH="215931" progId="Equation.3">
                  <p:embed/>
                  <p:pic>
                    <p:nvPicPr>
                      <p:cNvPr id="117771" name="Object 47">
                        <a:extLst>
                          <a:ext uri="{FF2B5EF4-FFF2-40B4-BE49-F238E27FC236}">
                            <a16:creationId xmlns:a16="http://schemas.microsoft.com/office/drawing/2014/main" id="{98850FFC-06AD-46BF-95DA-2487FAD7EF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4" y="4208463"/>
                        <a:ext cx="45878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7772" name="Group 53">
            <a:extLst>
              <a:ext uri="{FF2B5EF4-FFF2-40B4-BE49-F238E27FC236}">
                <a16:creationId xmlns:a16="http://schemas.microsoft.com/office/drawing/2014/main" id="{022B4531-3C2C-4C56-A132-8B3613CB2DBD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352800"/>
            <a:ext cx="6477000" cy="1752600"/>
            <a:chOff x="432" y="1536"/>
            <a:chExt cx="4080" cy="1104"/>
          </a:xfrm>
        </p:grpSpPr>
        <p:grpSp>
          <p:nvGrpSpPr>
            <p:cNvPr id="117778" name="Group 54">
              <a:extLst>
                <a:ext uri="{FF2B5EF4-FFF2-40B4-BE49-F238E27FC236}">
                  <a16:creationId xmlns:a16="http://schemas.microsoft.com/office/drawing/2014/main" id="{744F3EFC-2188-412E-B131-427331EE23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536"/>
              <a:ext cx="1056" cy="1104"/>
              <a:chOff x="432" y="1536"/>
              <a:chExt cx="1056" cy="1104"/>
            </a:xfrm>
          </p:grpSpPr>
          <p:sp>
            <p:nvSpPr>
              <p:cNvPr id="117785" name="Oval 55">
                <a:extLst>
                  <a:ext uri="{FF2B5EF4-FFF2-40B4-BE49-F238E27FC236}">
                    <a16:creationId xmlns:a16="http://schemas.microsoft.com/office/drawing/2014/main" id="{2FEAA7B3-C0CB-42F4-ADB2-552427051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680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7786" name="Oval 56">
                <a:extLst>
                  <a:ext uri="{FF2B5EF4-FFF2-40B4-BE49-F238E27FC236}">
                    <a16:creationId xmlns:a16="http://schemas.microsoft.com/office/drawing/2014/main" id="{572DCD84-DEA3-46B7-9587-67E9244BB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680"/>
                <a:ext cx="240" cy="24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7787" name="Oval 57">
                <a:extLst>
                  <a:ext uri="{FF2B5EF4-FFF2-40B4-BE49-F238E27FC236}">
                    <a16:creationId xmlns:a16="http://schemas.microsoft.com/office/drawing/2014/main" id="{4C7F64F0-542C-4CFE-874D-1017355AE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7788" name="Oval 58">
                <a:extLst>
                  <a:ext uri="{FF2B5EF4-FFF2-40B4-BE49-F238E27FC236}">
                    <a16:creationId xmlns:a16="http://schemas.microsoft.com/office/drawing/2014/main" id="{BAE64C5B-EC9F-4FDF-8BC2-D6A079311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240" cy="24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7789" name="Rectangle 59">
                <a:extLst>
                  <a:ext uri="{FF2B5EF4-FFF2-40B4-BE49-F238E27FC236}">
                    <a16:creationId xmlns:a16="http://schemas.microsoft.com/office/drawing/2014/main" id="{DC86CDB5-4B01-461D-AF76-BA7883237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1536"/>
                <a:ext cx="1056" cy="11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17779" name="Group 60">
              <a:extLst>
                <a:ext uri="{FF2B5EF4-FFF2-40B4-BE49-F238E27FC236}">
                  <a16:creationId xmlns:a16="http://schemas.microsoft.com/office/drawing/2014/main" id="{6DBE550E-E132-483B-84C4-19FCFA4BAA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1536"/>
              <a:ext cx="1488" cy="1104"/>
              <a:chOff x="1728" y="1536"/>
              <a:chExt cx="1488" cy="1104"/>
            </a:xfrm>
          </p:grpSpPr>
          <p:grpSp>
            <p:nvGrpSpPr>
              <p:cNvPr id="117781" name="Group 61">
                <a:extLst>
                  <a:ext uri="{FF2B5EF4-FFF2-40B4-BE49-F238E27FC236}">
                    <a16:creationId xmlns:a16="http://schemas.microsoft.com/office/drawing/2014/main" id="{496FBE03-3980-42A0-97F2-BE80C1AAE0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3" y="1778"/>
                <a:ext cx="1247" cy="625"/>
                <a:chOff x="1872" y="1824"/>
                <a:chExt cx="1728" cy="864"/>
              </a:xfrm>
            </p:grpSpPr>
            <p:sp>
              <p:nvSpPr>
                <p:cNvPr id="117783" name="AutoShape 62">
                  <a:extLst>
                    <a:ext uri="{FF2B5EF4-FFF2-40B4-BE49-F238E27FC236}">
                      <a16:creationId xmlns:a16="http://schemas.microsoft.com/office/drawing/2014/main" id="{B12C252D-ED6A-4E45-AC97-B5B2C8D757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824"/>
                  <a:ext cx="672" cy="480"/>
                </a:xfrm>
                <a:prstGeom prst="moon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17784" name="AutoShape 63">
                  <a:extLst>
                    <a:ext uri="{FF2B5EF4-FFF2-40B4-BE49-F238E27FC236}">
                      <a16:creationId xmlns:a16="http://schemas.microsoft.com/office/drawing/2014/main" id="{0D9607A9-4AAE-4843-A736-39991A8A04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2448" y="2064"/>
                  <a:ext cx="1152" cy="624"/>
                </a:xfrm>
                <a:prstGeom prst="moon">
                  <a:avLst>
                    <a:gd name="adj" fmla="val 50000"/>
                  </a:avLst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17782" name="Rectangle 64">
                <a:extLst>
                  <a:ext uri="{FF2B5EF4-FFF2-40B4-BE49-F238E27FC236}">
                    <a16:creationId xmlns:a16="http://schemas.microsoft.com/office/drawing/2014/main" id="{245157A9-E614-4FE9-94A1-B892D4A2A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1488" cy="11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7780" name="Rectangle 65">
              <a:extLst>
                <a:ext uri="{FF2B5EF4-FFF2-40B4-BE49-F238E27FC236}">
                  <a16:creationId xmlns:a16="http://schemas.microsoft.com/office/drawing/2014/main" id="{D08CF3C3-FCCF-4688-99CD-3D185510E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536"/>
              <a:ext cx="1152" cy="11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17773" name="Line 66">
            <a:extLst>
              <a:ext uri="{FF2B5EF4-FFF2-40B4-BE49-F238E27FC236}">
                <a16:creationId xmlns:a16="http://schemas.microsoft.com/office/drawing/2014/main" id="{C289F8CA-A583-4CCD-9CAF-6CD41C6379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352800"/>
            <a:ext cx="1066800" cy="1295400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74" name="Line 67">
            <a:extLst>
              <a:ext uri="{FF2B5EF4-FFF2-40B4-BE49-F238E27FC236}">
                <a16:creationId xmlns:a16="http://schemas.microsoft.com/office/drawing/2014/main" id="{20F00E9F-DFB3-4196-B61A-61BF01D673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3352800"/>
            <a:ext cx="914400" cy="1752600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75" name="Line 68">
            <a:extLst>
              <a:ext uri="{FF2B5EF4-FFF2-40B4-BE49-F238E27FC236}">
                <a16:creationId xmlns:a16="http://schemas.microsoft.com/office/drawing/2014/main" id="{6C5E6622-33E8-4768-BEA4-A89734DA9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3352800"/>
            <a:ext cx="457200" cy="1752600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76" name="Rectangle 28">
            <a:extLst>
              <a:ext uri="{FF2B5EF4-FFF2-40B4-BE49-F238E27FC236}">
                <a16:creationId xmlns:a16="http://schemas.microsoft.com/office/drawing/2014/main" id="{34197101-C2E5-4189-BA4A-0F71395B5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526" y="6253164"/>
            <a:ext cx="68991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595959"/>
                </a:solidFill>
                <a:latin typeface="News Gothic MT" panose="020B0504020203020204" pitchFamily="34" charset="0"/>
                <a:cs typeface="News Gothic MT" panose="020B0504020203020204" pitchFamily="34" charset="0"/>
              </a:rPr>
              <a:t>Example from to Eric Postma via Jason Eisner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E076-8C35-43A8-A543-BFA3D4E8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9B4B7-AC79-462E-99E8-94997B4DBFEA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>
            <a:extLst>
              <a:ext uri="{FF2B5EF4-FFF2-40B4-BE49-F238E27FC236}">
                <a16:creationId xmlns:a16="http://schemas.microsoft.com/office/drawing/2014/main" id="{E4D2F09C-D305-412F-BECF-3876ABA62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Decision Boundary</a:t>
            </a:r>
          </a:p>
        </p:txBody>
      </p:sp>
      <p:sp>
        <p:nvSpPr>
          <p:cNvPr id="118787" name="Content Placeholder 2">
            <a:extLst>
              <a:ext uri="{FF2B5EF4-FFF2-40B4-BE49-F238E27FC236}">
                <a16:creationId xmlns:a16="http://schemas.microsoft.com/office/drawing/2014/main" id="{FA2B2CFE-20CF-45A0-8F61-0A501D3C97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1 hidden layer</a:t>
            </a:r>
          </a:p>
          <a:p>
            <a:pPr lvl="1"/>
            <a:r>
              <a:rPr lang="en-US" altLang="en-US"/>
              <a:t>Boundary of convex region (open or closed) </a:t>
            </a:r>
          </a:p>
          <a:p>
            <a:endParaRPr lang="en-US" altLang="en-US"/>
          </a:p>
        </p:txBody>
      </p:sp>
      <p:sp>
        <p:nvSpPr>
          <p:cNvPr id="118788" name="Oval 24">
            <a:extLst>
              <a:ext uri="{FF2B5EF4-FFF2-40B4-BE49-F238E27FC236}">
                <a16:creationId xmlns:a16="http://schemas.microsoft.com/office/drawing/2014/main" id="{DFFAE4C7-1930-41F2-86FE-BAE0A2983C6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318544" y="2956719"/>
            <a:ext cx="395288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8789" name="Line 25">
            <a:extLst>
              <a:ext uri="{FF2B5EF4-FFF2-40B4-BE49-F238E27FC236}">
                <a16:creationId xmlns:a16="http://schemas.microsoft.com/office/drawing/2014/main" id="{489BD75F-9466-4373-8C9E-A86673986AD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985963" y="3609975"/>
            <a:ext cx="6794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0" name="Line 26">
            <a:extLst>
              <a:ext uri="{FF2B5EF4-FFF2-40B4-BE49-F238E27FC236}">
                <a16:creationId xmlns:a16="http://schemas.microsoft.com/office/drawing/2014/main" id="{02EBC545-95AD-42EF-8768-8025D5E5FA3A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2366963" y="3609975"/>
            <a:ext cx="6794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1" name="Oval 27">
            <a:extLst>
              <a:ext uri="{FF2B5EF4-FFF2-40B4-BE49-F238E27FC236}">
                <a16:creationId xmlns:a16="http://schemas.microsoft.com/office/drawing/2014/main" id="{827449CE-1602-4564-9092-97AA8961291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37545" y="4031457"/>
            <a:ext cx="395287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8792" name="Oval 28">
            <a:extLst>
              <a:ext uri="{FF2B5EF4-FFF2-40B4-BE49-F238E27FC236}">
                <a16:creationId xmlns:a16="http://schemas.microsoft.com/office/drawing/2014/main" id="{54CE5F45-56CF-4306-B8AC-855D0F4F6EF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699545" y="4031457"/>
            <a:ext cx="395287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8793" name="Line 35">
            <a:extLst>
              <a:ext uri="{FF2B5EF4-FFF2-40B4-BE49-F238E27FC236}">
                <a16:creationId xmlns:a16="http://schemas.microsoft.com/office/drawing/2014/main" id="{63426048-F678-4245-864D-5D56BC75589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755775" y="4838700"/>
            <a:ext cx="67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4" name="Line 36">
            <a:extLst>
              <a:ext uri="{FF2B5EF4-FFF2-40B4-BE49-F238E27FC236}">
                <a16:creationId xmlns:a16="http://schemas.microsoft.com/office/drawing/2014/main" id="{F3127293-BB3A-4523-B9D6-B4AB59FE2753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2212975" y="4457700"/>
            <a:ext cx="67945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5" name="Line 37">
            <a:extLst>
              <a:ext uri="{FF2B5EF4-FFF2-40B4-BE49-F238E27FC236}">
                <a16:creationId xmlns:a16="http://schemas.microsoft.com/office/drawing/2014/main" id="{FD30CDB9-E243-4DD7-B5B4-783A78D78B9B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136775" y="4457700"/>
            <a:ext cx="67945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6" name="Line 38">
            <a:extLst>
              <a:ext uri="{FF2B5EF4-FFF2-40B4-BE49-F238E27FC236}">
                <a16:creationId xmlns:a16="http://schemas.microsoft.com/office/drawing/2014/main" id="{A5FDBFF2-D41A-4135-8AE7-29B3F537900B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2593975" y="4838700"/>
            <a:ext cx="67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7" name="Oval 39">
            <a:extLst>
              <a:ext uri="{FF2B5EF4-FFF2-40B4-BE49-F238E27FC236}">
                <a16:creationId xmlns:a16="http://schemas.microsoft.com/office/drawing/2014/main" id="{3899C88B-2C5C-4662-BFC2-22666DEFED6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34370" y="5107782"/>
            <a:ext cx="395287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8798" name="Oval 40">
            <a:extLst>
              <a:ext uri="{FF2B5EF4-FFF2-40B4-BE49-F238E27FC236}">
                <a16:creationId xmlns:a16="http://schemas.microsoft.com/office/drawing/2014/main" id="{3556966F-7D79-4C74-86CA-2BF0085A514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697957" y="5107782"/>
            <a:ext cx="395287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18799" name="Object 41">
            <a:extLst>
              <a:ext uri="{FF2B5EF4-FFF2-40B4-BE49-F238E27FC236}">
                <a16:creationId xmlns:a16="http://schemas.microsoft.com/office/drawing/2014/main" id="{C6E50951-948C-4A37-A531-8BE5446CDF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7275" y="3028951"/>
          <a:ext cx="38893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4" imgW="139616" imgH="165000" progId="Equation.3">
                  <p:embed/>
                </p:oleObj>
              </mc:Choice>
              <mc:Fallback>
                <p:oleObj name="Equation" r:id="rId4" imgW="139616" imgH="165000" progId="Equation.3">
                  <p:embed/>
                  <p:pic>
                    <p:nvPicPr>
                      <p:cNvPr id="118799" name="Object 41">
                        <a:extLst>
                          <a:ext uri="{FF2B5EF4-FFF2-40B4-BE49-F238E27FC236}">
                            <a16:creationId xmlns:a16="http://schemas.microsoft.com/office/drawing/2014/main" id="{C6E50951-948C-4A37-A531-8BE5446CDF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3028951"/>
                        <a:ext cx="38893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0" name="Object 42">
            <a:extLst>
              <a:ext uri="{FF2B5EF4-FFF2-40B4-BE49-F238E27FC236}">
                <a16:creationId xmlns:a16="http://schemas.microsoft.com/office/drawing/2014/main" id="{E36A86BD-C5F2-49B8-868E-6105FD3F71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4689" y="5041900"/>
          <a:ext cx="4222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6" imgW="152033" imgH="215931" progId="Equation.3">
                  <p:embed/>
                </p:oleObj>
              </mc:Choice>
              <mc:Fallback>
                <p:oleObj name="Equation" r:id="rId6" imgW="152033" imgH="215931" progId="Equation.3">
                  <p:embed/>
                  <p:pic>
                    <p:nvPicPr>
                      <p:cNvPr id="118800" name="Object 42">
                        <a:extLst>
                          <a:ext uri="{FF2B5EF4-FFF2-40B4-BE49-F238E27FC236}">
                            <a16:creationId xmlns:a16="http://schemas.microsoft.com/office/drawing/2014/main" id="{E36A86BD-C5F2-49B8-868E-6105FD3F71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9" y="5041900"/>
                        <a:ext cx="4222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1" name="Object 43">
            <a:extLst>
              <a:ext uri="{FF2B5EF4-FFF2-40B4-BE49-F238E27FC236}">
                <a16:creationId xmlns:a16="http://schemas.microsoft.com/office/drawing/2014/main" id="{CA2621E7-3BA8-4E07-B4C2-25842F117A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1289" y="5035550"/>
          <a:ext cx="4587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8" imgW="164702" imgH="215931" progId="Equation.3">
                  <p:embed/>
                </p:oleObj>
              </mc:Choice>
              <mc:Fallback>
                <p:oleObj name="Equation" r:id="rId8" imgW="164702" imgH="215931" progId="Equation.3">
                  <p:embed/>
                  <p:pic>
                    <p:nvPicPr>
                      <p:cNvPr id="118801" name="Object 43">
                        <a:extLst>
                          <a:ext uri="{FF2B5EF4-FFF2-40B4-BE49-F238E27FC236}">
                            <a16:creationId xmlns:a16="http://schemas.microsoft.com/office/drawing/2014/main" id="{CA2621E7-3BA8-4E07-B4C2-25842F117A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9" y="5035550"/>
                        <a:ext cx="45878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8802" name="Group 45">
            <a:extLst>
              <a:ext uri="{FF2B5EF4-FFF2-40B4-BE49-F238E27FC236}">
                <a16:creationId xmlns:a16="http://schemas.microsoft.com/office/drawing/2014/main" id="{002DBC53-8FDF-4A87-9C45-CF65BB72E117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352800"/>
            <a:ext cx="6477000" cy="1752600"/>
            <a:chOff x="432" y="1536"/>
            <a:chExt cx="4080" cy="1104"/>
          </a:xfrm>
        </p:grpSpPr>
        <p:grpSp>
          <p:nvGrpSpPr>
            <p:cNvPr id="118808" name="Group 46">
              <a:extLst>
                <a:ext uri="{FF2B5EF4-FFF2-40B4-BE49-F238E27FC236}">
                  <a16:creationId xmlns:a16="http://schemas.microsoft.com/office/drawing/2014/main" id="{497E560F-69A1-4732-9677-96F7A33395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536"/>
              <a:ext cx="1056" cy="1104"/>
              <a:chOff x="432" y="1536"/>
              <a:chExt cx="1056" cy="1104"/>
            </a:xfrm>
          </p:grpSpPr>
          <p:sp>
            <p:nvSpPr>
              <p:cNvPr id="118815" name="Oval 47">
                <a:extLst>
                  <a:ext uri="{FF2B5EF4-FFF2-40B4-BE49-F238E27FC236}">
                    <a16:creationId xmlns:a16="http://schemas.microsoft.com/office/drawing/2014/main" id="{EB734108-6748-4447-AF77-75902A567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680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8816" name="Oval 48">
                <a:extLst>
                  <a:ext uri="{FF2B5EF4-FFF2-40B4-BE49-F238E27FC236}">
                    <a16:creationId xmlns:a16="http://schemas.microsoft.com/office/drawing/2014/main" id="{979B239A-4D96-4640-8E28-9AE030799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680"/>
                <a:ext cx="240" cy="24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8817" name="Oval 49">
                <a:extLst>
                  <a:ext uri="{FF2B5EF4-FFF2-40B4-BE49-F238E27FC236}">
                    <a16:creationId xmlns:a16="http://schemas.microsoft.com/office/drawing/2014/main" id="{3A815BD6-FAB3-4E3A-A5B4-4968C5D50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8818" name="Oval 50">
                <a:extLst>
                  <a:ext uri="{FF2B5EF4-FFF2-40B4-BE49-F238E27FC236}">
                    <a16:creationId xmlns:a16="http://schemas.microsoft.com/office/drawing/2014/main" id="{62ABD901-37E5-4205-AE8D-CCF2D55BC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240" cy="24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8819" name="Rectangle 51">
                <a:extLst>
                  <a:ext uri="{FF2B5EF4-FFF2-40B4-BE49-F238E27FC236}">
                    <a16:creationId xmlns:a16="http://schemas.microsoft.com/office/drawing/2014/main" id="{47B71BAF-2BEA-4B1F-AD7F-83A60774A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1536"/>
                <a:ext cx="1056" cy="11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18809" name="Group 52">
              <a:extLst>
                <a:ext uri="{FF2B5EF4-FFF2-40B4-BE49-F238E27FC236}">
                  <a16:creationId xmlns:a16="http://schemas.microsoft.com/office/drawing/2014/main" id="{6D7C8CF8-48D6-433B-A3D8-719FD63B74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1536"/>
              <a:ext cx="1488" cy="1104"/>
              <a:chOff x="1728" y="1536"/>
              <a:chExt cx="1488" cy="1104"/>
            </a:xfrm>
          </p:grpSpPr>
          <p:grpSp>
            <p:nvGrpSpPr>
              <p:cNvPr id="118811" name="Group 53">
                <a:extLst>
                  <a:ext uri="{FF2B5EF4-FFF2-40B4-BE49-F238E27FC236}">
                    <a16:creationId xmlns:a16="http://schemas.microsoft.com/office/drawing/2014/main" id="{1F8024E6-F199-4734-9658-1A4C1C5CD9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3" y="1778"/>
                <a:ext cx="1247" cy="625"/>
                <a:chOff x="1872" y="1824"/>
                <a:chExt cx="1728" cy="864"/>
              </a:xfrm>
            </p:grpSpPr>
            <p:sp>
              <p:nvSpPr>
                <p:cNvPr id="118813" name="AutoShape 54">
                  <a:extLst>
                    <a:ext uri="{FF2B5EF4-FFF2-40B4-BE49-F238E27FC236}">
                      <a16:creationId xmlns:a16="http://schemas.microsoft.com/office/drawing/2014/main" id="{3F585050-F77B-49E6-8D63-76D70DF5B4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824"/>
                  <a:ext cx="672" cy="480"/>
                </a:xfrm>
                <a:prstGeom prst="moon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18814" name="AutoShape 55">
                  <a:extLst>
                    <a:ext uri="{FF2B5EF4-FFF2-40B4-BE49-F238E27FC236}">
                      <a16:creationId xmlns:a16="http://schemas.microsoft.com/office/drawing/2014/main" id="{524C9EBD-B971-4339-9FAB-0CF6FB9E84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2448" y="2064"/>
                  <a:ext cx="1152" cy="624"/>
                </a:xfrm>
                <a:prstGeom prst="moon">
                  <a:avLst>
                    <a:gd name="adj" fmla="val 50000"/>
                  </a:avLst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18812" name="Rectangle 56">
                <a:extLst>
                  <a:ext uri="{FF2B5EF4-FFF2-40B4-BE49-F238E27FC236}">
                    <a16:creationId xmlns:a16="http://schemas.microsoft.com/office/drawing/2014/main" id="{A0658ABF-B2BE-4D4E-95A3-15BB220C7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1488" cy="11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8810" name="Rectangle 57">
              <a:extLst>
                <a:ext uri="{FF2B5EF4-FFF2-40B4-BE49-F238E27FC236}">
                  <a16:creationId xmlns:a16="http://schemas.microsoft.com/office/drawing/2014/main" id="{5C0B2795-D2E7-47AA-A622-9BCF88CED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536"/>
              <a:ext cx="1152" cy="11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18803" name="Rectangle 58">
            <a:extLst>
              <a:ext uri="{FF2B5EF4-FFF2-40B4-BE49-F238E27FC236}">
                <a16:creationId xmlns:a16="http://schemas.microsoft.com/office/drawing/2014/main" id="{814F3A8B-97EC-4D4F-9E19-85A12E34BE00}"/>
              </a:ext>
            </a:extLst>
          </p:cNvPr>
          <p:cNvSpPr>
            <a:spLocks noChangeArrowheads="1"/>
          </p:cNvSpPr>
          <p:nvPr/>
        </p:nvSpPr>
        <p:spPr bwMode="auto">
          <a:xfrm rot="2848167">
            <a:off x="4152900" y="3314700"/>
            <a:ext cx="685800" cy="1828800"/>
          </a:xfrm>
          <a:prstGeom prst="rect">
            <a:avLst/>
          </a:prstGeom>
          <a:noFill/>
          <a:ln w="57150" cap="rnd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8804" name="Freeform 59">
            <a:extLst>
              <a:ext uri="{FF2B5EF4-FFF2-40B4-BE49-F238E27FC236}">
                <a16:creationId xmlns:a16="http://schemas.microsoft.com/office/drawing/2014/main" id="{04B6F454-9FA1-4288-8B93-D85060427E2B}"/>
              </a:ext>
            </a:extLst>
          </p:cNvPr>
          <p:cNvSpPr>
            <a:spLocks/>
          </p:cNvSpPr>
          <p:nvPr/>
        </p:nvSpPr>
        <p:spPr bwMode="auto">
          <a:xfrm>
            <a:off x="6388100" y="3352800"/>
            <a:ext cx="558800" cy="1752600"/>
          </a:xfrm>
          <a:custGeom>
            <a:avLst/>
            <a:gdLst>
              <a:gd name="T0" fmla="*/ 344 w 352"/>
              <a:gd name="T1" fmla="*/ 0 h 1104"/>
              <a:gd name="T2" fmla="*/ 8 w 352"/>
              <a:gd name="T3" fmla="*/ 384 h 1104"/>
              <a:gd name="T4" fmla="*/ 296 w 352"/>
              <a:gd name="T5" fmla="*/ 912 h 1104"/>
              <a:gd name="T6" fmla="*/ 344 w 352"/>
              <a:gd name="T7" fmla="*/ 1104 h 11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2" h="1104">
                <a:moveTo>
                  <a:pt x="344" y="0"/>
                </a:moveTo>
                <a:cubicBezTo>
                  <a:pt x="180" y="116"/>
                  <a:pt x="16" y="232"/>
                  <a:pt x="8" y="384"/>
                </a:cubicBezTo>
                <a:cubicBezTo>
                  <a:pt x="0" y="536"/>
                  <a:pt x="240" y="792"/>
                  <a:pt x="296" y="912"/>
                </a:cubicBezTo>
                <a:cubicBezTo>
                  <a:pt x="352" y="1032"/>
                  <a:pt x="348" y="1068"/>
                  <a:pt x="344" y="1104"/>
                </a:cubicBezTo>
              </a:path>
            </a:pathLst>
          </a:custGeom>
          <a:noFill/>
          <a:ln w="57150" cap="rnd" cmpd="sng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05" name="Freeform 60">
            <a:extLst>
              <a:ext uri="{FF2B5EF4-FFF2-40B4-BE49-F238E27FC236}">
                <a16:creationId xmlns:a16="http://schemas.microsoft.com/office/drawing/2014/main" id="{01466095-EBB8-4806-A100-71697D5200C7}"/>
              </a:ext>
            </a:extLst>
          </p:cNvPr>
          <p:cNvSpPr>
            <a:spLocks/>
          </p:cNvSpPr>
          <p:nvPr/>
        </p:nvSpPr>
        <p:spPr bwMode="auto">
          <a:xfrm>
            <a:off x="8915400" y="3352800"/>
            <a:ext cx="533400" cy="1752600"/>
          </a:xfrm>
          <a:custGeom>
            <a:avLst/>
            <a:gdLst>
              <a:gd name="T0" fmla="*/ 336 w 336"/>
              <a:gd name="T1" fmla="*/ 0 h 1104"/>
              <a:gd name="T2" fmla="*/ 96 w 336"/>
              <a:gd name="T3" fmla="*/ 384 h 1104"/>
              <a:gd name="T4" fmla="*/ 96 w 336"/>
              <a:gd name="T5" fmla="*/ 864 h 1104"/>
              <a:gd name="T6" fmla="*/ 0 w 336"/>
              <a:gd name="T7" fmla="*/ 1104 h 11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36" h="1104">
                <a:moveTo>
                  <a:pt x="336" y="0"/>
                </a:moveTo>
                <a:cubicBezTo>
                  <a:pt x="236" y="120"/>
                  <a:pt x="136" y="240"/>
                  <a:pt x="96" y="384"/>
                </a:cubicBezTo>
                <a:cubicBezTo>
                  <a:pt x="56" y="528"/>
                  <a:pt x="112" y="744"/>
                  <a:pt x="96" y="864"/>
                </a:cubicBezTo>
                <a:cubicBezTo>
                  <a:pt x="80" y="984"/>
                  <a:pt x="40" y="1044"/>
                  <a:pt x="0" y="1104"/>
                </a:cubicBezTo>
              </a:path>
            </a:pathLst>
          </a:custGeom>
          <a:noFill/>
          <a:ln w="57150" cap="rnd" cmpd="sng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06" name="Rectangle 34">
            <a:extLst>
              <a:ext uri="{FF2B5EF4-FFF2-40B4-BE49-F238E27FC236}">
                <a16:creationId xmlns:a16="http://schemas.microsoft.com/office/drawing/2014/main" id="{A4FF5F60-3B3B-4B64-8B81-2D9BD2ED3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526" y="6253164"/>
            <a:ext cx="68991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595959"/>
                </a:solidFill>
                <a:latin typeface="News Gothic MT" panose="020B0504020203020204" pitchFamily="34" charset="0"/>
                <a:cs typeface="News Gothic MT" panose="020B0504020203020204" pitchFamily="34" charset="0"/>
              </a:rPr>
              <a:t>Example from to Eric Postma via Jason Eisner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C1AEB-7455-4645-8331-CA9347F1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34BD03-FC04-489F-9E8C-4A7B687E0AF0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>
            <a:extLst>
              <a:ext uri="{FF2B5EF4-FFF2-40B4-BE49-F238E27FC236}">
                <a16:creationId xmlns:a16="http://schemas.microsoft.com/office/drawing/2014/main" id="{3568EF3D-0A4C-4CFE-88FA-60B1A0F2F8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Decision Boundary</a:t>
            </a:r>
          </a:p>
        </p:txBody>
      </p:sp>
      <p:sp>
        <p:nvSpPr>
          <p:cNvPr id="120835" name="Content Placeholder 2">
            <a:extLst>
              <a:ext uri="{FF2B5EF4-FFF2-40B4-BE49-F238E27FC236}">
                <a16:creationId xmlns:a16="http://schemas.microsoft.com/office/drawing/2014/main" id="{7028C809-F247-4920-9B0A-CF648DD730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78213" y="2133600"/>
            <a:ext cx="6291262" cy="39322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2 hidden layers</a:t>
            </a:r>
          </a:p>
          <a:p>
            <a:pPr lvl="1"/>
            <a:r>
              <a:rPr lang="en-US" altLang="en-US"/>
              <a:t>Combinations of convex regions </a:t>
            </a:r>
          </a:p>
          <a:p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28D422-C682-4596-A69C-4755FCDE23EF}"/>
              </a:ext>
            </a:extLst>
          </p:cNvPr>
          <p:cNvSpPr/>
          <p:nvPr/>
        </p:nvSpPr>
        <p:spPr>
          <a:xfrm>
            <a:off x="1787525" y="6253163"/>
            <a:ext cx="5221288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Example from to Eric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Postma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 via Jason Eisner</a:t>
            </a:r>
          </a:p>
        </p:txBody>
      </p:sp>
      <p:grpSp>
        <p:nvGrpSpPr>
          <p:cNvPr id="120837" name="Group 2">
            <a:extLst>
              <a:ext uri="{FF2B5EF4-FFF2-40B4-BE49-F238E27FC236}">
                <a16:creationId xmlns:a16="http://schemas.microsoft.com/office/drawing/2014/main" id="{E6F0E345-6CE6-4D3A-810B-F6B28EB990AE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197225"/>
            <a:ext cx="6477000" cy="1752600"/>
            <a:chOff x="432" y="1536"/>
            <a:chExt cx="4080" cy="1104"/>
          </a:xfrm>
        </p:grpSpPr>
        <p:grpSp>
          <p:nvGrpSpPr>
            <p:cNvPr id="120866" name="Group 3">
              <a:extLst>
                <a:ext uri="{FF2B5EF4-FFF2-40B4-BE49-F238E27FC236}">
                  <a16:creationId xmlns:a16="http://schemas.microsoft.com/office/drawing/2014/main" id="{2FDFF7A6-722D-4DB3-8884-7251B348A9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536"/>
              <a:ext cx="1056" cy="1104"/>
              <a:chOff x="432" y="1536"/>
              <a:chExt cx="1056" cy="1104"/>
            </a:xfrm>
          </p:grpSpPr>
          <p:sp>
            <p:nvSpPr>
              <p:cNvPr id="120873" name="Oval 4">
                <a:extLst>
                  <a:ext uri="{FF2B5EF4-FFF2-40B4-BE49-F238E27FC236}">
                    <a16:creationId xmlns:a16="http://schemas.microsoft.com/office/drawing/2014/main" id="{726C9BA7-D0BE-481D-9B3B-B284E4331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680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0874" name="Oval 5">
                <a:extLst>
                  <a:ext uri="{FF2B5EF4-FFF2-40B4-BE49-F238E27FC236}">
                    <a16:creationId xmlns:a16="http://schemas.microsoft.com/office/drawing/2014/main" id="{E4ABA18E-58D3-4BDC-8611-242B888BD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680"/>
                <a:ext cx="240" cy="24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0875" name="Oval 6">
                <a:extLst>
                  <a:ext uri="{FF2B5EF4-FFF2-40B4-BE49-F238E27FC236}">
                    <a16:creationId xmlns:a16="http://schemas.microsoft.com/office/drawing/2014/main" id="{B42196E7-B854-47C6-9553-54ADA0F0D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0876" name="Oval 7">
                <a:extLst>
                  <a:ext uri="{FF2B5EF4-FFF2-40B4-BE49-F238E27FC236}">
                    <a16:creationId xmlns:a16="http://schemas.microsoft.com/office/drawing/2014/main" id="{52A885E9-E313-4791-BBCC-6578B25C1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240" cy="24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0877" name="Rectangle 8">
                <a:extLst>
                  <a:ext uri="{FF2B5EF4-FFF2-40B4-BE49-F238E27FC236}">
                    <a16:creationId xmlns:a16="http://schemas.microsoft.com/office/drawing/2014/main" id="{C94C214B-6B0C-401A-A146-AA8346FC0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1536"/>
                <a:ext cx="1056" cy="11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20867" name="Group 9">
              <a:extLst>
                <a:ext uri="{FF2B5EF4-FFF2-40B4-BE49-F238E27FC236}">
                  <a16:creationId xmlns:a16="http://schemas.microsoft.com/office/drawing/2014/main" id="{3CE71AA1-DE02-43C2-9F74-0C8F09A59E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1536"/>
              <a:ext cx="1488" cy="1104"/>
              <a:chOff x="1728" y="1536"/>
              <a:chExt cx="1488" cy="1104"/>
            </a:xfrm>
          </p:grpSpPr>
          <p:grpSp>
            <p:nvGrpSpPr>
              <p:cNvPr id="120869" name="Group 10">
                <a:extLst>
                  <a:ext uri="{FF2B5EF4-FFF2-40B4-BE49-F238E27FC236}">
                    <a16:creationId xmlns:a16="http://schemas.microsoft.com/office/drawing/2014/main" id="{5CB20095-AEE7-475C-B22E-12C02BC010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3" y="1778"/>
                <a:ext cx="1247" cy="625"/>
                <a:chOff x="1872" y="1824"/>
                <a:chExt cx="1728" cy="864"/>
              </a:xfrm>
            </p:grpSpPr>
            <p:sp>
              <p:nvSpPr>
                <p:cNvPr id="120871" name="AutoShape 11">
                  <a:extLst>
                    <a:ext uri="{FF2B5EF4-FFF2-40B4-BE49-F238E27FC236}">
                      <a16:creationId xmlns:a16="http://schemas.microsoft.com/office/drawing/2014/main" id="{CCAEEA81-DC4E-419A-9CAB-E138F7A7BA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824"/>
                  <a:ext cx="672" cy="480"/>
                </a:xfrm>
                <a:prstGeom prst="moon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20872" name="AutoShape 12">
                  <a:extLst>
                    <a:ext uri="{FF2B5EF4-FFF2-40B4-BE49-F238E27FC236}">
                      <a16:creationId xmlns:a16="http://schemas.microsoft.com/office/drawing/2014/main" id="{4C4A523B-6D90-45AF-9F78-A36BCE23FF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2448" y="2064"/>
                  <a:ext cx="1152" cy="624"/>
                </a:xfrm>
                <a:prstGeom prst="moon">
                  <a:avLst>
                    <a:gd name="adj" fmla="val 50000"/>
                  </a:avLst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20870" name="Rectangle 13">
                <a:extLst>
                  <a:ext uri="{FF2B5EF4-FFF2-40B4-BE49-F238E27FC236}">
                    <a16:creationId xmlns:a16="http://schemas.microsoft.com/office/drawing/2014/main" id="{D3CE3918-7D68-46D8-A770-48E8C9214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1488" cy="11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0868" name="Rectangle 14">
              <a:extLst>
                <a:ext uri="{FF2B5EF4-FFF2-40B4-BE49-F238E27FC236}">
                  <a16:creationId xmlns:a16="http://schemas.microsoft.com/office/drawing/2014/main" id="{DA60A0AF-70CC-43A3-9B5C-2FC2C56D0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536"/>
              <a:ext cx="1152" cy="11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20838" name="Rectangle 15">
            <a:extLst>
              <a:ext uri="{FF2B5EF4-FFF2-40B4-BE49-F238E27FC236}">
                <a16:creationId xmlns:a16="http://schemas.microsoft.com/office/drawing/2014/main" id="{B2020BC7-DCB0-4FF4-80C2-202A85C8CCE7}"/>
              </a:ext>
            </a:extLst>
          </p:cNvPr>
          <p:cNvSpPr>
            <a:spLocks noChangeArrowheads="1"/>
          </p:cNvSpPr>
          <p:nvPr/>
        </p:nvSpPr>
        <p:spPr bwMode="auto">
          <a:xfrm rot="2545265">
            <a:off x="3810000" y="4187825"/>
            <a:ext cx="533400" cy="685800"/>
          </a:xfrm>
          <a:prstGeom prst="rect">
            <a:avLst/>
          </a:prstGeom>
          <a:noFill/>
          <a:ln w="57150" cap="rnd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0839" name="Rectangle 16">
            <a:extLst>
              <a:ext uri="{FF2B5EF4-FFF2-40B4-BE49-F238E27FC236}">
                <a16:creationId xmlns:a16="http://schemas.microsoft.com/office/drawing/2014/main" id="{56C35AFF-E102-4BCC-B577-20FEFFF00C40}"/>
              </a:ext>
            </a:extLst>
          </p:cNvPr>
          <p:cNvSpPr>
            <a:spLocks noChangeArrowheads="1"/>
          </p:cNvSpPr>
          <p:nvPr/>
        </p:nvSpPr>
        <p:spPr bwMode="auto">
          <a:xfrm rot="19054735" flipH="1">
            <a:off x="4648200" y="3273425"/>
            <a:ext cx="533400" cy="685800"/>
          </a:xfrm>
          <a:prstGeom prst="rect">
            <a:avLst/>
          </a:prstGeom>
          <a:noFill/>
          <a:ln w="57150" cap="rnd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0840" name="Freeform 17">
            <a:extLst>
              <a:ext uri="{FF2B5EF4-FFF2-40B4-BE49-F238E27FC236}">
                <a16:creationId xmlns:a16="http://schemas.microsoft.com/office/drawing/2014/main" id="{3B45AED4-0844-406A-8448-29D4FBC8D3DF}"/>
              </a:ext>
            </a:extLst>
          </p:cNvPr>
          <p:cNvSpPr>
            <a:spLocks/>
          </p:cNvSpPr>
          <p:nvPr/>
        </p:nvSpPr>
        <p:spPr bwMode="auto">
          <a:xfrm>
            <a:off x="6367463" y="3706814"/>
            <a:ext cx="1543050" cy="1050925"/>
          </a:xfrm>
          <a:custGeom>
            <a:avLst/>
            <a:gdLst>
              <a:gd name="T0" fmla="*/ 157 w 972"/>
              <a:gd name="T1" fmla="*/ 0 h 662"/>
              <a:gd name="T2" fmla="*/ 95 w 972"/>
              <a:gd name="T3" fmla="*/ 10 h 662"/>
              <a:gd name="T4" fmla="*/ 74 w 972"/>
              <a:gd name="T5" fmla="*/ 41 h 662"/>
              <a:gd name="T6" fmla="*/ 12 w 972"/>
              <a:gd name="T7" fmla="*/ 93 h 662"/>
              <a:gd name="T8" fmla="*/ 22 w 972"/>
              <a:gd name="T9" fmla="*/ 176 h 662"/>
              <a:gd name="T10" fmla="*/ 157 w 972"/>
              <a:gd name="T11" fmla="*/ 207 h 662"/>
              <a:gd name="T12" fmla="*/ 281 w 972"/>
              <a:gd name="T13" fmla="*/ 300 h 662"/>
              <a:gd name="T14" fmla="*/ 271 w 972"/>
              <a:gd name="T15" fmla="*/ 352 h 662"/>
              <a:gd name="T16" fmla="*/ 126 w 972"/>
              <a:gd name="T17" fmla="*/ 414 h 662"/>
              <a:gd name="T18" fmla="*/ 64 w 972"/>
              <a:gd name="T19" fmla="*/ 476 h 662"/>
              <a:gd name="T20" fmla="*/ 22 w 972"/>
              <a:gd name="T21" fmla="*/ 538 h 662"/>
              <a:gd name="T22" fmla="*/ 54 w 972"/>
              <a:gd name="T23" fmla="*/ 662 h 662"/>
              <a:gd name="T24" fmla="*/ 405 w 972"/>
              <a:gd name="T25" fmla="*/ 621 h 662"/>
              <a:gd name="T26" fmla="*/ 674 w 972"/>
              <a:gd name="T27" fmla="*/ 579 h 662"/>
              <a:gd name="T28" fmla="*/ 757 w 972"/>
              <a:gd name="T29" fmla="*/ 559 h 662"/>
              <a:gd name="T30" fmla="*/ 798 w 972"/>
              <a:gd name="T31" fmla="*/ 548 h 662"/>
              <a:gd name="T32" fmla="*/ 922 w 972"/>
              <a:gd name="T33" fmla="*/ 445 h 662"/>
              <a:gd name="T34" fmla="*/ 953 w 972"/>
              <a:gd name="T35" fmla="*/ 414 h 662"/>
              <a:gd name="T36" fmla="*/ 922 w 972"/>
              <a:gd name="T37" fmla="*/ 217 h 662"/>
              <a:gd name="T38" fmla="*/ 798 w 972"/>
              <a:gd name="T39" fmla="*/ 155 h 662"/>
              <a:gd name="T40" fmla="*/ 767 w 972"/>
              <a:gd name="T41" fmla="*/ 135 h 662"/>
              <a:gd name="T42" fmla="*/ 509 w 972"/>
              <a:gd name="T43" fmla="*/ 41 h 662"/>
              <a:gd name="T44" fmla="*/ 385 w 972"/>
              <a:gd name="T45" fmla="*/ 21 h 662"/>
              <a:gd name="T46" fmla="*/ 281 w 972"/>
              <a:gd name="T47" fmla="*/ 0 h 662"/>
              <a:gd name="T48" fmla="*/ 157 w 972"/>
              <a:gd name="T49" fmla="*/ 0 h 66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972" h="662">
                <a:moveTo>
                  <a:pt x="157" y="0"/>
                </a:moveTo>
                <a:cubicBezTo>
                  <a:pt x="136" y="3"/>
                  <a:pt x="114" y="1"/>
                  <a:pt x="95" y="10"/>
                </a:cubicBezTo>
                <a:cubicBezTo>
                  <a:pt x="84" y="16"/>
                  <a:pt x="82" y="31"/>
                  <a:pt x="74" y="41"/>
                </a:cubicBezTo>
                <a:cubicBezTo>
                  <a:pt x="49" y="71"/>
                  <a:pt x="42" y="72"/>
                  <a:pt x="12" y="93"/>
                </a:cubicBezTo>
                <a:cubicBezTo>
                  <a:pt x="15" y="121"/>
                  <a:pt x="5" y="154"/>
                  <a:pt x="22" y="176"/>
                </a:cubicBezTo>
                <a:cubicBezTo>
                  <a:pt x="22" y="176"/>
                  <a:pt x="130" y="198"/>
                  <a:pt x="157" y="207"/>
                </a:cubicBezTo>
                <a:cubicBezTo>
                  <a:pt x="204" y="238"/>
                  <a:pt x="242" y="261"/>
                  <a:pt x="281" y="300"/>
                </a:cubicBezTo>
                <a:cubicBezTo>
                  <a:pt x="278" y="317"/>
                  <a:pt x="277" y="335"/>
                  <a:pt x="271" y="352"/>
                </a:cubicBezTo>
                <a:cubicBezTo>
                  <a:pt x="251" y="406"/>
                  <a:pt x="172" y="398"/>
                  <a:pt x="126" y="414"/>
                </a:cubicBezTo>
                <a:cubicBezTo>
                  <a:pt x="105" y="435"/>
                  <a:pt x="85" y="455"/>
                  <a:pt x="64" y="476"/>
                </a:cubicBezTo>
                <a:cubicBezTo>
                  <a:pt x="46" y="494"/>
                  <a:pt x="22" y="538"/>
                  <a:pt x="22" y="538"/>
                </a:cubicBezTo>
                <a:cubicBezTo>
                  <a:pt x="3" y="596"/>
                  <a:pt x="0" y="627"/>
                  <a:pt x="54" y="662"/>
                </a:cubicBezTo>
                <a:cubicBezTo>
                  <a:pt x="172" y="651"/>
                  <a:pt x="286" y="630"/>
                  <a:pt x="405" y="621"/>
                </a:cubicBezTo>
                <a:cubicBezTo>
                  <a:pt x="494" y="598"/>
                  <a:pt x="583" y="589"/>
                  <a:pt x="674" y="579"/>
                </a:cubicBezTo>
                <a:cubicBezTo>
                  <a:pt x="702" y="572"/>
                  <a:pt x="729" y="566"/>
                  <a:pt x="757" y="559"/>
                </a:cubicBezTo>
                <a:cubicBezTo>
                  <a:pt x="771" y="556"/>
                  <a:pt x="798" y="548"/>
                  <a:pt x="798" y="548"/>
                </a:cubicBezTo>
                <a:cubicBezTo>
                  <a:pt x="884" y="491"/>
                  <a:pt x="842" y="525"/>
                  <a:pt x="922" y="445"/>
                </a:cubicBezTo>
                <a:cubicBezTo>
                  <a:pt x="932" y="435"/>
                  <a:pt x="953" y="414"/>
                  <a:pt x="953" y="414"/>
                </a:cubicBezTo>
                <a:cubicBezTo>
                  <a:pt x="972" y="360"/>
                  <a:pt x="972" y="260"/>
                  <a:pt x="922" y="217"/>
                </a:cubicBezTo>
                <a:cubicBezTo>
                  <a:pt x="873" y="175"/>
                  <a:pt x="856" y="175"/>
                  <a:pt x="798" y="155"/>
                </a:cubicBezTo>
                <a:cubicBezTo>
                  <a:pt x="786" y="151"/>
                  <a:pt x="778" y="140"/>
                  <a:pt x="767" y="135"/>
                </a:cubicBezTo>
                <a:cubicBezTo>
                  <a:pt x="692" y="98"/>
                  <a:pt x="592" y="56"/>
                  <a:pt x="509" y="41"/>
                </a:cubicBezTo>
                <a:cubicBezTo>
                  <a:pt x="468" y="34"/>
                  <a:pt x="426" y="28"/>
                  <a:pt x="385" y="21"/>
                </a:cubicBezTo>
                <a:cubicBezTo>
                  <a:pt x="317" y="10"/>
                  <a:pt x="337" y="14"/>
                  <a:pt x="281" y="0"/>
                </a:cubicBezTo>
                <a:cubicBezTo>
                  <a:pt x="184" y="12"/>
                  <a:pt x="225" y="17"/>
                  <a:pt x="157" y="0"/>
                </a:cubicBezTo>
                <a:close/>
              </a:path>
            </a:pathLst>
          </a:custGeom>
          <a:noFill/>
          <a:ln w="57150" cap="rnd" cmpd="sng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1" name="Freeform 18">
            <a:extLst>
              <a:ext uri="{FF2B5EF4-FFF2-40B4-BE49-F238E27FC236}">
                <a16:creationId xmlns:a16="http://schemas.microsoft.com/office/drawing/2014/main" id="{2D034C9C-583D-4CF4-BA0D-5092DD5AB176}"/>
              </a:ext>
            </a:extLst>
          </p:cNvPr>
          <p:cNvSpPr>
            <a:spLocks/>
          </p:cNvSpPr>
          <p:nvPr/>
        </p:nvSpPr>
        <p:spPr bwMode="auto">
          <a:xfrm>
            <a:off x="8455025" y="3525839"/>
            <a:ext cx="628650" cy="644525"/>
          </a:xfrm>
          <a:custGeom>
            <a:avLst/>
            <a:gdLst>
              <a:gd name="T0" fmla="*/ 104 w 396"/>
              <a:gd name="T1" fmla="*/ 0 h 406"/>
              <a:gd name="T2" fmla="*/ 83 w 396"/>
              <a:gd name="T3" fmla="*/ 31 h 406"/>
              <a:gd name="T4" fmla="*/ 21 w 396"/>
              <a:gd name="T5" fmla="*/ 93 h 406"/>
              <a:gd name="T6" fmla="*/ 73 w 396"/>
              <a:gd name="T7" fmla="*/ 238 h 406"/>
              <a:gd name="T8" fmla="*/ 94 w 396"/>
              <a:gd name="T9" fmla="*/ 373 h 406"/>
              <a:gd name="T10" fmla="*/ 156 w 396"/>
              <a:gd name="T11" fmla="*/ 404 h 406"/>
              <a:gd name="T12" fmla="*/ 228 w 396"/>
              <a:gd name="T13" fmla="*/ 393 h 406"/>
              <a:gd name="T14" fmla="*/ 280 w 396"/>
              <a:gd name="T15" fmla="*/ 300 h 406"/>
              <a:gd name="T16" fmla="*/ 290 w 396"/>
              <a:gd name="T17" fmla="*/ 259 h 406"/>
              <a:gd name="T18" fmla="*/ 352 w 396"/>
              <a:gd name="T19" fmla="*/ 217 h 406"/>
              <a:gd name="T20" fmla="*/ 301 w 396"/>
              <a:gd name="T21" fmla="*/ 42 h 406"/>
              <a:gd name="T22" fmla="*/ 259 w 396"/>
              <a:gd name="T23" fmla="*/ 52 h 406"/>
              <a:gd name="T24" fmla="*/ 218 w 396"/>
              <a:gd name="T25" fmla="*/ 114 h 406"/>
              <a:gd name="T26" fmla="*/ 176 w 396"/>
              <a:gd name="T27" fmla="*/ 104 h 406"/>
              <a:gd name="T28" fmla="*/ 145 w 396"/>
              <a:gd name="T29" fmla="*/ 31 h 406"/>
              <a:gd name="T30" fmla="*/ 114 w 396"/>
              <a:gd name="T31" fmla="*/ 21 h 406"/>
              <a:gd name="T32" fmla="*/ 104 w 396"/>
              <a:gd name="T33" fmla="*/ 0 h 40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96" h="406">
                <a:moveTo>
                  <a:pt x="104" y="0"/>
                </a:moveTo>
                <a:cubicBezTo>
                  <a:pt x="97" y="10"/>
                  <a:pt x="91" y="22"/>
                  <a:pt x="83" y="31"/>
                </a:cubicBezTo>
                <a:cubicBezTo>
                  <a:pt x="64" y="53"/>
                  <a:pt x="21" y="93"/>
                  <a:pt x="21" y="93"/>
                </a:cubicBezTo>
                <a:cubicBezTo>
                  <a:pt x="0" y="157"/>
                  <a:pt x="20" y="202"/>
                  <a:pt x="73" y="238"/>
                </a:cubicBezTo>
                <a:cubicBezTo>
                  <a:pt x="87" y="281"/>
                  <a:pt x="79" y="330"/>
                  <a:pt x="94" y="373"/>
                </a:cubicBezTo>
                <a:cubicBezTo>
                  <a:pt x="98" y="386"/>
                  <a:pt x="145" y="400"/>
                  <a:pt x="156" y="404"/>
                </a:cubicBezTo>
                <a:cubicBezTo>
                  <a:pt x="180" y="400"/>
                  <a:pt x="208" y="406"/>
                  <a:pt x="228" y="393"/>
                </a:cubicBezTo>
                <a:cubicBezTo>
                  <a:pt x="251" y="378"/>
                  <a:pt x="271" y="329"/>
                  <a:pt x="280" y="300"/>
                </a:cubicBezTo>
                <a:cubicBezTo>
                  <a:pt x="284" y="286"/>
                  <a:pt x="281" y="270"/>
                  <a:pt x="290" y="259"/>
                </a:cubicBezTo>
                <a:cubicBezTo>
                  <a:pt x="306" y="240"/>
                  <a:pt x="352" y="217"/>
                  <a:pt x="352" y="217"/>
                </a:cubicBezTo>
                <a:cubicBezTo>
                  <a:pt x="396" y="131"/>
                  <a:pt x="393" y="72"/>
                  <a:pt x="301" y="42"/>
                </a:cubicBezTo>
                <a:cubicBezTo>
                  <a:pt x="287" y="45"/>
                  <a:pt x="270" y="43"/>
                  <a:pt x="259" y="52"/>
                </a:cubicBezTo>
                <a:cubicBezTo>
                  <a:pt x="240" y="68"/>
                  <a:pt x="218" y="114"/>
                  <a:pt x="218" y="114"/>
                </a:cubicBezTo>
                <a:cubicBezTo>
                  <a:pt x="204" y="111"/>
                  <a:pt x="188" y="112"/>
                  <a:pt x="176" y="104"/>
                </a:cubicBezTo>
                <a:cubicBezTo>
                  <a:pt x="137" y="78"/>
                  <a:pt x="172" y="64"/>
                  <a:pt x="145" y="31"/>
                </a:cubicBezTo>
                <a:cubicBezTo>
                  <a:pt x="138" y="23"/>
                  <a:pt x="123" y="28"/>
                  <a:pt x="114" y="21"/>
                </a:cubicBezTo>
                <a:cubicBezTo>
                  <a:pt x="108" y="16"/>
                  <a:pt x="107" y="7"/>
                  <a:pt x="104" y="0"/>
                </a:cubicBezTo>
                <a:close/>
              </a:path>
            </a:pathLst>
          </a:custGeom>
          <a:noFill/>
          <a:ln w="57150" cap="rnd" cmpd="sng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2" name="Freeform 19">
            <a:extLst>
              <a:ext uri="{FF2B5EF4-FFF2-40B4-BE49-F238E27FC236}">
                <a16:creationId xmlns:a16="http://schemas.microsoft.com/office/drawing/2014/main" id="{88E4E46F-AFFC-4770-8972-05C67E68354C}"/>
              </a:ext>
            </a:extLst>
          </p:cNvPr>
          <p:cNvSpPr>
            <a:spLocks/>
          </p:cNvSpPr>
          <p:nvPr/>
        </p:nvSpPr>
        <p:spPr bwMode="auto">
          <a:xfrm>
            <a:off x="8932864" y="3641726"/>
            <a:ext cx="1100137" cy="1311275"/>
          </a:xfrm>
          <a:custGeom>
            <a:avLst/>
            <a:gdLst>
              <a:gd name="T0" fmla="*/ 248 w 693"/>
              <a:gd name="T1" fmla="*/ 641 h 826"/>
              <a:gd name="T2" fmla="*/ 268 w 693"/>
              <a:gd name="T3" fmla="*/ 393 h 826"/>
              <a:gd name="T4" fmla="*/ 237 w 693"/>
              <a:gd name="T5" fmla="*/ 196 h 826"/>
              <a:gd name="T6" fmla="*/ 258 w 693"/>
              <a:gd name="T7" fmla="*/ 82 h 826"/>
              <a:gd name="T8" fmla="*/ 289 w 693"/>
              <a:gd name="T9" fmla="*/ 51 h 826"/>
              <a:gd name="T10" fmla="*/ 351 w 693"/>
              <a:gd name="T11" fmla="*/ 31 h 826"/>
              <a:gd name="T12" fmla="*/ 382 w 693"/>
              <a:gd name="T13" fmla="*/ 41 h 826"/>
              <a:gd name="T14" fmla="*/ 424 w 693"/>
              <a:gd name="T15" fmla="*/ 165 h 826"/>
              <a:gd name="T16" fmla="*/ 455 w 693"/>
              <a:gd name="T17" fmla="*/ 186 h 826"/>
              <a:gd name="T18" fmla="*/ 537 w 693"/>
              <a:gd name="T19" fmla="*/ 103 h 826"/>
              <a:gd name="T20" fmla="*/ 579 w 693"/>
              <a:gd name="T21" fmla="*/ 41 h 826"/>
              <a:gd name="T22" fmla="*/ 589 w 693"/>
              <a:gd name="T23" fmla="*/ 10 h 826"/>
              <a:gd name="T24" fmla="*/ 651 w 693"/>
              <a:gd name="T25" fmla="*/ 51 h 826"/>
              <a:gd name="T26" fmla="*/ 693 w 693"/>
              <a:gd name="T27" fmla="*/ 144 h 826"/>
              <a:gd name="T28" fmla="*/ 662 w 693"/>
              <a:gd name="T29" fmla="*/ 217 h 826"/>
              <a:gd name="T30" fmla="*/ 599 w 693"/>
              <a:gd name="T31" fmla="*/ 279 h 826"/>
              <a:gd name="T32" fmla="*/ 630 w 693"/>
              <a:gd name="T33" fmla="*/ 403 h 826"/>
              <a:gd name="T34" fmla="*/ 662 w 693"/>
              <a:gd name="T35" fmla="*/ 475 h 826"/>
              <a:gd name="T36" fmla="*/ 682 w 693"/>
              <a:gd name="T37" fmla="*/ 538 h 826"/>
              <a:gd name="T38" fmla="*/ 620 w 693"/>
              <a:gd name="T39" fmla="*/ 672 h 826"/>
              <a:gd name="T40" fmla="*/ 320 w 693"/>
              <a:gd name="T41" fmla="*/ 806 h 826"/>
              <a:gd name="T42" fmla="*/ 186 w 693"/>
              <a:gd name="T43" fmla="*/ 806 h 826"/>
              <a:gd name="T44" fmla="*/ 20 w 693"/>
              <a:gd name="T45" fmla="*/ 703 h 826"/>
              <a:gd name="T46" fmla="*/ 51 w 693"/>
              <a:gd name="T47" fmla="*/ 548 h 826"/>
              <a:gd name="T48" fmla="*/ 155 w 693"/>
              <a:gd name="T49" fmla="*/ 631 h 826"/>
              <a:gd name="T50" fmla="*/ 248 w 693"/>
              <a:gd name="T51" fmla="*/ 641 h 82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93" h="826">
                <a:moveTo>
                  <a:pt x="248" y="641"/>
                </a:moveTo>
                <a:cubicBezTo>
                  <a:pt x="297" y="558"/>
                  <a:pt x="303" y="492"/>
                  <a:pt x="268" y="393"/>
                </a:cubicBezTo>
                <a:cubicBezTo>
                  <a:pt x="261" y="323"/>
                  <a:pt x="255" y="263"/>
                  <a:pt x="237" y="196"/>
                </a:cubicBezTo>
                <a:cubicBezTo>
                  <a:pt x="242" y="158"/>
                  <a:pt x="237" y="114"/>
                  <a:pt x="258" y="82"/>
                </a:cubicBezTo>
                <a:cubicBezTo>
                  <a:pt x="266" y="70"/>
                  <a:pt x="276" y="58"/>
                  <a:pt x="289" y="51"/>
                </a:cubicBezTo>
                <a:cubicBezTo>
                  <a:pt x="308" y="41"/>
                  <a:pt x="351" y="31"/>
                  <a:pt x="351" y="31"/>
                </a:cubicBezTo>
                <a:cubicBezTo>
                  <a:pt x="361" y="34"/>
                  <a:pt x="376" y="32"/>
                  <a:pt x="382" y="41"/>
                </a:cubicBezTo>
                <a:cubicBezTo>
                  <a:pt x="401" y="67"/>
                  <a:pt x="412" y="131"/>
                  <a:pt x="424" y="165"/>
                </a:cubicBezTo>
                <a:cubicBezTo>
                  <a:pt x="428" y="177"/>
                  <a:pt x="445" y="179"/>
                  <a:pt x="455" y="186"/>
                </a:cubicBezTo>
                <a:cubicBezTo>
                  <a:pt x="505" y="170"/>
                  <a:pt x="511" y="146"/>
                  <a:pt x="537" y="103"/>
                </a:cubicBezTo>
                <a:cubicBezTo>
                  <a:pt x="550" y="82"/>
                  <a:pt x="579" y="41"/>
                  <a:pt x="579" y="41"/>
                </a:cubicBezTo>
                <a:cubicBezTo>
                  <a:pt x="582" y="31"/>
                  <a:pt x="579" y="15"/>
                  <a:pt x="589" y="10"/>
                </a:cubicBezTo>
                <a:cubicBezTo>
                  <a:pt x="609" y="0"/>
                  <a:pt x="646" y="46"/>
                  <a:pt x="651" y="51"/>
                </a:cubicBezTo>
                <a:cubicBezTo>
                  <a:pt x="663" y="84"/>
                  <a:pt x="681" y="111"/>
                  <a:pt x="693" y="144"/>
                </a:cubicBezTo>
                <a:cubicBezTo>
                  <a:pt x="684" y="178"/>
                  <a:pt x="685" y="191"/>
                  <a:pt x="662" y="217"/>
                </a:cubicBezTo>
                <a:cubicBezTo>
                  <a:pt x="642" y="239"/>
                  <a:pt x="599" y="279"/>
                  <a:pt x="599" y="279"/>
                </a:cubicBezTo>
                <a:cubicBezTo>
                  <a:pt x="577" y="348"/>
                  <a:pt x="565" y="359"/>
                  <a:pt x="630" y="403"/>
                </a:cubicBezTo>
                <a:cubicBezTo>
                  <a:pt x="661" y="449"/>
                  <a:pt x="645" y="418"/>
                  <a:pt x="662" y="475"/>
                </a:cubicBezTo>
                <a:cubicBezTo>
                  <a:pt x="668" y="496"/>
                  <a:pt x="682" y="538"/>
                  <a:pt x="682" y="538"/>
                </a:cubicBezTo>
                <a:cubicBezTo>
                  <a:pt x="670" y="585"/>
                  <a:pt x="647" y="632"/>
                  <a:pt x="620" y="672"/>
                </a:cubicBezTo>
                <a:cubicBezTo>
                  <a:pt x="584" y="821"/>
                  <a:pt x="454" y="799"/>
                  <a:pt x="320" y="806"/>
                </a:cubicBezTo>
                <a:cubicBezTo>
                  <a:pt x="263" y="816"/>
                  <a:pt x="245" y="826"/>
                  <a:pt x="186" y="806"/>
                </a:cubicBezTo>
                <a:cubicBezTo>
                  <a:pt x="128" y="786"/>
                  <a:pt x="76" y="731"/>
                  <a:pt x="20" y="703"/>
                </a:cubicBezTo>
                <a:cubicBezTo>
                  <a:pt x="0" y="642"/>
                  <a:pt x="6" y="593"/>
                  <a:pt x="51" y="548"/>
                </a:cubicBezTo>
                <a:cubicBezTo>
                  <a:pt x="132" y="564"/>
                  <a:pt x="93" y="544"/>
                  <a:pt x="155" y="631"/>
                </a:cubicBezTo>
                <a:cubicBezTo>
                  <a:pt x="173" y="656"/>
                  <a:pt x="217" y="641"/>
                  <a:pt x="248" y="641"/>
                </a:cubicBezTo>
                <a:close/>
              </a:path>
            </a:pathLst>
          </a:custGeom>
          <a:noFill/>
          <a:ln w="57150" cap="rnd" cmpd="sng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3" name="Freeform 20">
            <a:extLst>
              <a:ext uri="{FF2B5EF4-FFF2-40B4-BE49-F238E27FC236}">
                <a16:creationId xmlns:a16="http://schemas.microsoft.com/office/drawing/2014/main" id="{F66ADCED-4626-4C6B-ADB8-D675577DBF57}"/>
              </a:ext>
            </a:extLst>
          </p:cNvPr>
          <p:cNvSpPr>
            <a:spLocks/>
          </p:cNvSpPr>
          <p:nvPr/>
        </p:nvSpPr>
        <p:spPr bwMode="auto">
          <a:xfrm>
            <a:off x="9525000" y="4187825"/>
            <a:ext cx="279400" cy="446088"/>
          </a:xfrm>
          <a:custGeom>
            <a:avLst/>
            <a:gdLst>
              <a:gd name="T0" fmla="*/ 31 w 176"/>
              <a:gd name="T1" fmla="*/ 51 h 281"/>
              <a:gd name="T2" fmla="*/ 0 w 176"/>
              <a:gd name="T3" fmla="*/ 124 h 281"/>
              <a:gd name="T4" fmla="*/ 114 w 176"/>
              <a:gd name="T5" fmla="*/ 258 h 281"/>
              <a:gd name="T6" fmla="*/ 145 w 176"/>
              <a:gd name="T7" fmla="*/ 279 h 281"/>
              <a:gd name="T8" fmla="*/ 176 w 176"/>
              <a:gd name="T9" fmla="*/ 217 h 281"/>
              <a:gd name="T10" fmla="*/ 73 w 176"/>
              <a:gd name="T11" fmla="*/ 0 h 281"/>
              <a:gd name="T12" fmla="*/ 42 w 176"/>
              <a:gd name="T13" fmla="*/ 20 h 281"/>
              <a:gd name="T14" fmla="*/ 31 w 176"/>
              <a:gd name="T15" fmla="*/ 51 h 28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6" h="281">
                <a:moveTo>
                  <a:pt x="31" y="51"/>
                </a:moveTo>
                <a:cubicBezTo>
                  <a:pt x="29" y="55"/>
                  <a:pt x="0" y="112"/>
                  <a:pt x="0" y="124"/>
                </a:cubicBezTo>
                <a:cubicBezTo>
                  <a:pt x="0" y="193"/>
                  <a:pt x="54" y="239"/>
                  <a:pt x="114" y="258"/>
                </a:cubicBezTo>
                <a:cubicBezTo>
                  <a:pt x="124" y="265"/>
                  <a:pt x="133" y="281"/>
                  <a:pt x="145" y="279"/>
                </a:cubicBezTo>
                <a:cubicBezTo>
                  <a:pt x="160" y="276"/>
                  <a:pt x="173" y="228"/>
                  <a:pt x="176" y="217"/>
                </a:cubicBezTo>
                <a:cubicBezTo>
                  <a:pt x="166" y="134"/>
                  <a:pt x="147" y="48"/>
                  <a:pt x="73" y="0"/>
                </a:cubicBezTo>
                <a:cubicBezTo>
                  <a:pt x="63" y="7"/>
                  <a:pt x="50" y="11"/>
                  <a:pt x="42" y="20"/>
                </a:cubicBezTo>
                <a:cubicBezTo>
                  <a:pt x="35" y="28"/>
                  <a:pt x="31" y="51"/>
                  <a:pt x="31" y="51"/>
                </a:cubicBezTo>
                <a:close/>
              </a:path>
            </a:pathLst>
          </a:custGeom>
          <a:noFill/>
          <a:ln w="57150" cap="rnd" cmpd="sng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0844" name="Group 23">
            <a:extLst>
              <a:ext uri="{FF2B5EF4-FFF2-40B4-BE49-F238E27FC236}">
                <a16:creationId xmlns:a16="http://schemas.microsoft.com/office/drawing/2014/main" id="{997BF876-59B9-4985-8FDB-E3F0D0F6ADBB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20713" y="3117850"/>
            <a:ext cx="3619500" cy="1295400"/>
            <a:chOff x="1200" y="1200"/>
            <a:chExt cx="3072" cy="816"/>
          </a:xfrm>
        </p:grpSpPr>
        <p:sp>
          <p:nvSpPr>
            <p:cNvPr id="120849" name="Oval 24">
              <a:extLst>
                <a:ext uri="{FF2B5EF4-FFF2-40B4-BE49-F238E27FC236}">
                  <a16:creationId xmlns:a16="http://schemas.microsoft.com/office/drawing/2014/main" id="{ED4DBD61-9CB9-4900-9FF0-D48448202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4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0850" name="Line 25">
              <a:extLst>
                <a:ext uri="{FF2B5EF4-FFF2-40B4-BE49-F238E27FC236}">
                  <a16:creationId xmlns:a16="http://schemas.microsoft.com/office/drawing/2014/main" id="{10312DCD-9035-4BB7-B047-F92B827D2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392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1" name="Line 26">
              <a:extLst>
                <a:ext uri="{FF2B5EF4-FFF2-40B4-BE49-F238E27FC236}">
                  <a16:creationId xmlns:a16="http://schemas.microsoft.com/office/drawing/2014/main" id="{A63BFAD2-D01D-4D91-8716-CAF97DB730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1632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2" name="Oval 27">
              <a:extLst>
                <a:ext uri="{FF2B5EF4-FFF2-40B4-BE49-F238E27FC236}">
                  <a16:creationId xmlns:a16="http://schemas.microsoft.com/office/drawing/2014/main" id="{42CF83B3-193B-412A-8300-FD2FDA2C2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0853" name="Oval 28">
              <a:extLst>
                <a:ext uri="{FF2B5EF4-FFF2-40B4-BE49-F238E27FC236}">
                  <a16:creationId xmlns:a16="http://schemas.microsoft.com/office/drawing/2014/main" id="{840434D7-BD7D-4CD7-AE7E-802DDB456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0854" name="Line 29">
              <a:extLst>
                <a:ext uri="{FF2B5EF4-FFF2-40B4-BE49-F238E27FC236}">
                  <a16:creationId xmlns:a16="http://schemas.microsoft.com/office/drawing/2014/main" id="{6E5208FA-7DD2-483F-A52D-BD6C82980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34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5" name="Line 30">
              <a:extLst>
                <a:ext uri="{FF2B5EF4-FFF2-40B4-BE49-F238E27FC236}">
                  <a16:creationId xmlns:a16="http://schemas.microsoft.com/office/drawing/2014/main" id="{E4A4731F-54B4-4D28-9A14-1F3399ED25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1392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6" name="Line 31">
              <a:extLst>
                <a:ext uri="{FF2B5EF4-FFF2-40B4-BE49-F238E27FC236}">
                  <a16:creationId xmlns:a16="http://schemas.microsoft.com/office/drawing/2014/main" id="{B35E344F-FFFF-4E97-90F6-270CF245D8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344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7" name="Line 32">
              <a:extLst>
                <a:ext uri="{FF2B5EF4-FFF2-40B4-BE49-F238E27FC236}">
                  <a16:creationId xmlns:a16="http://schemas.microsoft.com/office/drawing/2014/main" id="{CEF5CE56-5164-486C-BA88-0E6C74C9EC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187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8" name="Oval 33">
              <a:extLst>
                <a:ext uri="{FF2B5EF4-FFF2-40B4-BE49-F238E27FC236}">
                  <a16:creationId xmlns:a16="http://schemas.microsoft.com/office/drawing/2014/main" id="{17941FE1-BA14-45BD-9BB5-7D83153EA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0859" name="Oval 34">
              <a:extLst>
                <a:ext uri="{FF2B5EF4-FFF2-40B4-BE49-F238E27FC236}">
                  <a16:creationId xmlns:a16="http://schemas.microsoft.com/office/drawing/2014/main" id="{32CE3170-5BA2-4822-899E-DDAE4C767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0860" name="Line 35">
              <a:extLst>
                <a:ext uri="{FF2B5EF4-FFF2-40B4-BE49-F238E27FC236}">
                  <a16:creationId xmlns:a16="http://schemas.microsoft.com/office/drawing/2014/main" id="{61235FE2-FADF-47C7-8A91-BDE1A7FD0F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34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1" name="Line 36">
              <a:extLst>
                <a:ext uri="{FF2B5EF4-FFF2-40B4-BE49-F238E27FC236}">
                  <a16:creationId xmlns:a16="http://schemas.microsoft.com/office/drawing/2014/main" id="{F1AEF52A-E0AB-4718-9563-835C081952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1392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2" name="Line 37">
              <a:extLst>
                <a:ext uri="{FF2B5EF4-FFF2-40B4-BE49-F238E27FC236}">
                  <a16:creationId xmlns:a16="http://schemas.microsoft.com/office/drawing/2014/main" id="{10DD25A8-BFEC-42D0-B38D-40234C770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344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3" name="Line 38">
              <a:extLst>
                <a:ext uri="{FF2B5EF4-FFF2-40B4-BE49-F238E27FC236}">
                  <a16:creationId xmlns:a16="http://schemas.microsoft.com/office/drawing/2014/main" id="{2132853D-5B06-4000-B492-696D184334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187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4" name="Oval 39">
              <a:extLst>
                <a:ext uri="{FF2B5EF4-FFF2-40B4-BE49-F238E27FC236}">
                  <a16:creationId xmlns:a16="http://schemas.microsoft.com/office/drawing/2014/main" id="{8141EDD4-6128-4831-9A2C-FF56F2581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0865" name="Oval 40">
              <a:extLst>
                <a:ext uri="{FF2B5EF4-FFF2-40B4-BE49-F238E27FC236}">
                  <a16:creationId xmlns:a16="http://schemas.microsoft.com/office/drawing/2014/main" id="{D25E2EE8-043A-4253-8C16-250BBF6BF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aphicFrame>
        <p:nvGraphicFramePr>
          <p:cNvPr id="120845" name="Object 41">
            <a:extLst>
              <a:ext uri="{FF2B5EF4-FFF2-40B4-BE49-F238E27FC236}">
                <a16:creationId xmlns:a16="http://schemas.microsoft.com/office/drawing/2014/main" id="{6BC0DC95-5464-49F6-941F-185E432EF9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1550" y="1957388"/>
          <a:ext cx="388938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3" imgW="139616" imgH="165000" progId="Equation.3">
                  <p:embed/>
                </p:oleObj>
              </mc:Choice>
              <mc:Fallback>
                <p:oleObj name="Equation" r:id="rId3" imgW="139616" imgH="165000" progId="Equation.3">
                  <p:embed/>
                  <p:pic>
                    <p:nvPicPr>
                      <p:cNvPr id="120845" name="Object 41">
                        <a:extLst>
                          <a:ext uri="{FF2B5EF4-FFF2-40B4-BE49-F238E27FC236}">
                            <a16:creationId xmlns:a16="http://schemas.microsoft.com/office/drawing/2014/main" id="{6BC0DC95-5464-49F6-941F-185E432EF9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1957388"/>
                        <a:ext cx="388938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6" name="Object 42">
            <a:extLst>
              <a:ext uri="{FF2B5EF4-FFF2-40B4-BE49-F238E27FC236}">
                <a16:creationId xmlns:a16="http://schemas.microsoft.com/office/drawing/2014/main" id="{839931C6-1E1F-47D0-A069-F3DEFD5755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8964" y="5041900"/>
          <a:ext cx="4222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5" imgW="152033" imgH="215931" progId="Equation.3">
                  <p:embed/>
                </p:oleObj>
              </mc:Choice>
              <mc:Fallback>
                <p:oleObj name="Equation" r:id="rId5" imgW="152033" imgH="215931" progId="Equation.3">
                  <p:embed/>
                  <p:pic>
                    <p:nvPicPr>
                      <p:cNvPr id="120846" name="Object 42">
                        <a:extLst>
                          <a:ext uri="{FF2B5EF4-FFF2-40B4-BE49-F238E27FC236}">
                            <a16:creationId xmlns:a16="http://schemas.microsoft.com/office/drawing/2014/main" id="{839931C6-1E1F-47D0-A069-F3DEFD5755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4" y="5041900"/>
                        <a:ext cx="4222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7" name="Object 43">
            <a:extLst>
              <a:ext uri="{FF2B5EF4-FFF2-40B4-BE49-F238E27FC236}">
                <a16:creationId xmlns:a16="http://schemas.microsoft.com/office/drawing/2014/main" id="{627B6FF8-9C9C-4DA7-8ACB-505A03BFD4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5564" y="5035550"/>
          <a:ext cx="4587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7" imgW="164702" imgH="215931" progId="Equation.3">
                  <p:embed/>
                </p:oleObj>
              </mc:Choice>
              <mc:Fallback>
                <p:oleObj name="Equation" r:id="rId7" imgW="164702" imgH="215931" progId="Equation.3">
                  <p:embed/>
                  <p:pic>
                    <p:nvPicPr>
                      <p:cNvPr id="120847" name="Object 43">
                        <a:extLst>
                          <a:ext uri="{FF2B5EF4-FFF2-40B4-BE49-F238E27FC236}">
                            <a16:creationId xmlns:a16="http://schemas.microsoft.com/office/drawing/2014/main" id="{627B6FF8-9C9C-4DA7-8ACB-505A03BFD4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4" y="5035550"/>
                        <a:ext cx="45878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BF36F5B-6BCA-491B-916D-47FFD2D8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51DB2F-7809-41ED-89D2-FF4BB497E46C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>
            <a:extLst>
              <a:ext uri="{FF2B5EF4-FFF2-40B4-BE49-F238E27FC236}">
                <a16:creationId xmlns:a16="http://schemas.microsoft.com/office/drawing/2014/main" id="{C2491001-FC55-4FC3-9EB7-961C5C33D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Multi-Class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BF878-8067-4AD7-BCD0-610FC0C760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FA23DDB-1A7C-4768-B8D0-E2F78C72F151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21860" name="Text Placeholder 4">
            <a:extLst>
              <a:ext uri="{FF2B5EF4-FFF2-40B4-BE49-F238E27FC236}">
                <a16:creationId xmlns:a16="http://schemas.microsoft.com/office/drawing/2014/main" id="{2B3F5AE5-BE4D-4E68-9308-EE5A47C19DFF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/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/>
              <a:t>Decision Functions</a:t>
            </a:r>
          </a:p>
        </p:txBody>
      </p:sp>
      <p:sp>
        <p:nvSpPr>
          <p:cNvPr id="4" name="Connector 3">
            <a:extLst>
              <a:ext uri="{FF2B5EF4-FFF2-40B4-BE49-F238E27FC236}">
                <a16:creationId xmlns:a16="http://schemas.microsoft.com/office/drawing/2014/main" id="{7D161F03-C78F-40F7-A9B3-E933E6FE4386}"/>
              </a:ext>
            </a:extLst>
          </p:cNvPr>
          <p:cNvSpPr/>
          <p:nvPr/>
        </p:nvSpPr>
        <p:spPr>
          <a:xfrm>
            <a:off x="2895600" y="5715000"/>
            <a:ext cx="822960" cy="822960"/>
          </a:xfrm>
          <a:prstGeom prst="flowChartConnector">
            <a:avLst/>
          </a:prstGeom>
          <a:solidFill>
            <a:srgbClr val="72CEE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sz="26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6" name="Connector 5">
            <a:extLst>
              <a:ext uri="{FF2B5EF4-FFF2-40B4-BE49-F238E27FC236}">
                <a16:creationId xmlns:a16="http://schemas.microsoft.com/office/drawing/2014/main" id="{502C9996-6F71-4157-B8E5-8EB0FE71D903}"/>
              </a:ext>
            </a:extLst>
          </p:cNvPr>
          <p:cNvSpPr/>
          <p:nvPr/>
        </p:nvSpPr>
        <p:spPr>
          <a:xfrm>
            <a:off x="3794760" y="3761740"/>
            <a:ext cx="822960" cy="822960"/>
          </a:xfrm>
          <a:prstGeom prst="flowChartConnector">
            <a:avLst/>
          </a:prstGeom>
          <a:solidFill>
            <a:srgbClr val="EE680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sz="26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7" name="Connector 6">
            <a:extLst>
              <a:ext uri="{FF2B5EF4-FFF2-40B4-BE49-F238E27FC236}">
                <a16:creationId xmlns:a16="http://schemas.microsoft.com/office/drawing/2014/main" id="{04AACF3D-E59B-4483-8835-E39FC9902530}"/>
              </a:ext>
            </a:extLst>
          </p:cNvPr>
          <p:cNvSpPr/>
          <p:nvPr/>
        </p:nvSpPr>
        <p:spPr>
          <a:xfrm>
            <a:off x="4419600" y="5715000"/>
            <a:ext cx="822960" cy="822960"/>
          </a:xfrm>
          <a:prstGeom prst="flowChartConnector">
            <a:avLst/>
          </a:prstGeom>
          <a:solidFill>
            <a:srgbClr val="72CEE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sz="26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8" name="Connector 7">
            <a:extLst>
              <a:ext uri="{FF2B5EF4-FFF2-40B4-BE49-F238E27FC236}">
                <a16:creationId xmlns:a16="http://schemas.microsoft.com/office/drawing/2014/main" id="{8DB04BC7-D1A9-45FF-B67E-FDCC0D0D79EC}"/>
              </a:ext>
            </a:extLst>
          </p:cNvPr>
          <p:cNvSpPr/>
          <p:nvPr/>
        </p:nvSpPr>
        <p:spPr>
          <a:xfrm>
            <a:off x="6096000" y="5715000"/>
            <a:ext cx="822960" cy="822960"/>
          </a:xfrm>
          <a:prstGeom prst="flowChartConnector">
            <a:avLst/>
          </a:prstGeom>
          <a:solidFill>
            <a:srgbClr val="72CEE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sz="26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9" name="Connector 8">
            <a:extLst>
              <a:ext uri="{FF2B5EF4-FFF2-40B4-BE49-F238E27FC236}">
                <a16:creationId xmlns:a16="http://schemas.microsoft.com/office/drawing/2014/main" id="{F4AC69A9-BA59-435C-AFF6-73156BCBC89A}"/>
              </a:ext>
            </a:extLst>
          </p:cNvPr>
          <p:cNvSpPr/>
          <p:nvPr/>
        </p:nvSpPr>
        <p:spPr>
          <a:xfrm>
            <a:off x="8610600" y="5715000"/>
            <a:ext cx="822960" cy="822960"/>
          </a:xfrm>
          <a:prstGeom prst="flowChartConnector">
            <a:avLst/>
          </a:prstGeom>
          <a:solidFill>
            <a:srgbClr val="72CEE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6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sz="2600" baseline="-250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M</a:t>
            </a:r>
            <a:endParaRPr lang="en-US" sz="2600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Connector 9">
            <a:extLst>
              <a:ext uri="{FF2B5EF4-FFF2-40B4-BE49-F238E27FC236}">
                <a16:creationId xmlns:a16="http://schemas.microsoft.com/office/drawing/2014/main" id="{BACC7C65-1417-4788-A8AE-8A495A545522}"/>
              </a:ext>
            </a:extLst>
          </p:cNvPr>
          <p:cNvSpPr/>
          <p:nvPr/>
        </p:nvSpPr>
        <p:spPr>
          <a:xfrm>
            <a:off x="4419601" y="2174240"/>
            <a:ext cx="822960" cy="822960"/>
          </a:xfrm>
          <a:prstGeom prst="flowChartConnector">
            <a:avLst/>
          </a:prstGeom>
          <a:solidFill>
            <a:srgbClr val="E0D925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lang="en-US" sz="26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1" name="Connector 10">
            <a:extLst>
              <a:ext uri="{FF2B5EF4-FFF2-40B4-BE49-F238E27FC236}">
                <a16:creationId xmlns:a16="http://schemas.microsoft.com/office/drawing/2014/main" id="{CE7C3B38-3688-4043-A67B-130325965EAF}"/>
              </a:ext>
            </a:extLst>
          </p:cNvPr>
          <p:cNvSpPr/>
          <p:nvPr/>
        </p:nvSpPr>
        <p:spPr>
          <a:xfrm>
            <a:off x="5166360" y="3761740"/>
            <a:ext cx="822960" cy="822960"/>
          </a:xfrm>
          <a:prstGeom prst="flowChartConnector">
            <a:avLst/>
          </a:prstGeom>
          <a:solidFill>
            <a:srgbClr val="EE680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sz="26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12" name="Connector 11">
            <a:extLst>
              <a:ext uri="{FF2B5EF4-FFF2-40B4-BE49-F238E27FC236}">
                <a16:creationId xmlns:a16="http://schemas.microsoft.com/office/drawing/2014/main" id="{ABCC7553-2C8C-4D44-9329-23EA4C4AC80C}"/>
              </a:ext>
            </a:extLst>
          </p:cNvPr>
          <p:cNvSpPr/>
          <p:nvPr/>
        </p:nvSpPr>
        <p:spPr>
          <a:xfrm>
            <a:off x="7543800" y="3761740"/>
            <a:ext cx="822960" cy="822960"/>
          </a:xfrm>
          <a:prstGeom prst="flowChartConnector">
            <a:avLst/>
          </a:prstGeom>
          <a:solidFill>
            <a:srgbClr val="EE680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6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sz="2600" baseline="-250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D</a:t>
            </a:r>
            <a:endParaRPr lang="en-US" sz="2600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1869" name="TextBox 13">
            <a:extLst>
              <a:ext uri="{FF2B5EF4-FFF2-40B4-BE49-F238E27FC236}">
                <a16:creationId xmlns:a16="http://schemas.microsoft.com/office/drawing/2014/main" id="{B5A4E1E7-F693-4187-9D64-39C76BC9C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3838576"/>
            <a:ext cx="533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600" b="1"/>
              <a:t>…</a:t>
            </a:r>
          </a:p>
        </p:txBody>
      </p:sp>
      <p:sp>
        <p:nvSpPr>
          <p:cNvPr id="121870" name="TextBox 14">
            <a:extLst>
              <a:ext uri="{FF2B5EF4-FFF2-40B4-BE49-F238E27FC236}">
                <a16:creationId xmlns:a16="http://schemas.microsoft.com/office/drawing/2014/main" id="{C2D1033A-2235-4ECE-9443-6E96ADA96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791201"/>
            <a:ext cx="533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600" b="1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682377-A470-4C13-9016-7BE32CE33CB0}"/>
              </a:ext>
            </a:extLst>
          </p:cNvPr>
          <p:cNvCxnSpPr>
            <a:stCxn id="6" idx="4"/>
            <a:endCxn id="4" idx="0"/>
          </p:cNvCxnSpPr>
          <p:nvPr/>
        </p:nvCxnSpPr>
        <p:spPr>
          <a:xfrm rot="5400000">
            <a:off x="3191669" y="4699794"/>
            <a:ext cx="1130300" cy="900112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F82228-BF5C-4A20-8815-6858CE636F07}"/>
              </a:ext>
            </a:extLst>
          </p:cNvPr>
          <p:cNvCxnSpPr>
            <a:stCxn id="6" idx="4"/>
            <a:endCxn id="7" idx="0"/>
          </p:cNvCxnSpPr>
          <p:nvPr/>
        </p:nvCxnSpPr>
        <p:spPr>
          <a:xfrm rot="16200000" flipH="1">
            <a:off x="3953669" y="4837906"/>
            <a:ext cx="1130300" cy="623888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66BA34-A36D-471F-BD2A-420274FB42E3}"/>
              </a:ext>
            </a:extLst>
          </p:cNvPr>
          <p:cNvCxnSpPr>
            <a:stCxn id="6" idx="4"/>
            <a:endCxn id="8" idx="0"/>
          </p:cNvCxnSpPr>
          <p:nvPr/>
        </p:nvCxnSpPr>
        <p:spPr>
          <a:xfrm rot="16200000" flipH="1">
            <a:off x="4791869" y="3999706"/>
            <a:ext cx="1130300" cy="2300288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54D54F-8860-4765-9024-486C954E167B}"/>
              </a:ext>
            </a:extLst>
          </p:cNvPr>
          <p:cNvCxnSpPr>
            <a:stCxn id="6" idx="4"/>
            <a:endCxn id="9" idx="0"/>
          </p:cNvCxnSpPr>
          <p:nvPr/>
        </p:nvCxnSpPr>
        <p:spPr>
          <a:xfrm rot="16200000" flipH="1">
            <a:off x="6049169" y="2742406"/>
            <a:ext cx="1130300" cy="4814888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B0AA4C-67C5-47BD-998A-19A430B2443B}"/>
              </a:ext>
            </a:extLst>
          </p:cNvPr>
          <p:cNvCxnSpPr>
            <a:stCxn id="11" idx="4"/>
            <a:endCxn id="7" idx="0"/>
          </p:cNvCxnSpPr>
          <p:nvPr/>
        </p:nvCxnSpPr>
        <p:spPr>
          <a:xfrm rot="5400000">
            <a:off x="4639469" y="4775994"/>
            <a:ext cx="1130300" cy="747712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244ED1-F72C-4C34-9490-8039BB941140}"/>
              </a:ext>
            </a:extLst>
          </p:cNvPr>
          <p:cNvCxnSpPr>
            <a:stCxn id="11" idx="4"/>
            <a:endCxn id="8" idx="0"/>
          </p:cNvCxnSpPr>
          <p:nvPr/>
        </p:nvCxnSpPr>
        <p:spPr>
          <a:xfrm rot="16200000" flipH="1">
            <a:off x="5477669" y="4685506"/>
            <a:ext cx="1130300" cy="928688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02F922-9BB2-449B-85E8-0FC39EDDE2A4}"/>
              </a:ext>
            </a:extLst>
          </p:cNvPr>
          <p:cNvCxnSpPr>
            <a:stCxn id="11" idx="4"/>
            <a:endCxn id="9" idx="0"/>
          </p:cNvCxnSpPr>
          <p:nvPr/>
        </p:nvCxnSpPr>
        <p:spPr>
          <a:xfrm rot="16200000" flipH="1">
            <a:off x="6734969" y="3428206"/>
            <a:ext cx="1130300" cy="3443288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726DB1-9414-4E9E-B03C-CE145D0DF807}"/>
              </a:ext>
            </a:extLst>
          </p:cNvPr>
          <p:cNvCxnSpPr>
            <a:stCxn id="12" idx="4"/>
            <a:endCxn id="4" idx="0"/>
          </p:cNvCxnSpPr>
          <p:nvPr/>
        </p:nvCxnSpPr>
        <p:spPr>
          <a:xfrm rot="5400000">
            <a:off x="5065713" y="2825750"/>
            <a:ext cx="1130300" cy="46482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FA9084-D21F-4378-BECA-4BC287615D43}"/>
              </a:ext>
            </a:extLst>
          </p:cNvPr>
          <p:cNvCxnSpPr>
            <a:stCxn id="11" idx="4"/>
            <a:endCxn id="4" idx="0"/>
          </p:cNvCxnSpPr>
          <p:nvPr/>
        </p:nvCxnSpPr>
        <p:spPr>
          <a:xfrm rot="5400000">
            <a:off x="3877469" y="4013994"/>
            <a:ext cx="1130300" cy="2271712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87057D-4A21-4F1B-B16C-6617393E952A}"/>
              </a:ext>
            </a:extLst>
          </p:cNvPr>
          <p:cNvCxnSpPr>
            <a:stCxn id="12" idx="4"/>
            <a:endCxn id="7" idx="0"/>
          </p:cNvCxnSpPr>
          <p:nvPr/>
        </p:nvCxnSpPr>
        <p:spPr>
          <a:xfrm rot="5400000">
            <a:off x="5827713" y="3587750"/>
            <a:ext cx="1130300" cy="31242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F7FBF9-9390-4A7A-A86F-5D638A7294DF}"/>
              </a:ext>
            </a:extLst>
          </p:cNvPr>
          <p:cNvCxnSpPr>
            <a:stCxn id="12" idx="4"/>
            <a:endCxn id="8" idx="0"/>
          </p:cNvCxnSpPr>
          <p:nvPr/>
        </p:nvCxnSpPr>
        <p:spPr>
          <a:xfrm rot="5400000">
            <a:off x="6665913" y="4425950"/>
            <a:ext cx="1130300" cy="14478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9CCB00C-701C-4076-9DA5-4EA60A7E11E7}"/>
              </a:ext>
            </a:extLst>
          </p:cNvPr>
          <p:cNvCxnSpPr>
            <a:stCxn id="12" idx="4"/>
            <a:endCxn id="9" idx="0"/>
          </p:cNvCxnSpPr>
          <p:nvPr/>
        </p:nvCxnSpPr>
        <p:spPr>
          <a:xfrm rot="16200000" flipH="1">
            <a:off x="7923213" y="4616450"/>
            <a:ext cx="1130300" cy="10668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A41C03-535F-4C14-A4A8-4422040DC83C}"/>
              </a:ext>
            </a:extLst>
          </p:cNvPr>
          <p:cNvCxnSpPr>
            <a:stCxn id="10" idx="4"/>
            <a:endCxn id="6" idx="0"/>
          </p:cNvCxnSpPr>
          <p:nvPr/>
        </p:nvCxnSpPr>
        <p:spPr>
          <a:xfrm rot="5400000">
            <a:off x="4136232" y="3067844"/>
            <a:ext cx="765175" cy="623888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7806952-5B9B-4DE1-8A1C-3CEE3EDEBE7E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rot="16200000" flipH="1">
            <a:off x="4822032" y="3005932"/>
            <a:ext cx="765175" cy="747712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5303CB0-EDE2-4DD9-821A-263B5A7634A8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 rot="16200000" flipH="1">
            <a:off x="6010276" y="1817688"/>
            <a:ext cx="765175" cy="31242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886" name="TextBox 74">
            <a:extLst>
              <a:ext uri="{FF2B5EF4-FFF2-40B4-BE49-F238E27FC236}">
                <a16:creationId xmlns:a16="http://schemas.microsoft.com/office/drawing/2014/main" id="{403A3879-B01D-4A22-9F22-C58C5C079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863" y="2362201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Output</a:t>
            </a:r>
          </a:p>
        </p:txBody>
      </p:sp>
      <p:sp>
        <p:nvSpPr>
          <p:cNvPr id="121887" name="TextBox 75">
            <a:extLst>
              <a:ext uri="{FF2B5EF4-FFF2-40B4-BE49-F238E27FC236}">
                <a16:creationId xmlns:a16="http://schemas.microsoft.com/office/drawing/2014/main" id="{48F28054-53AB-46E6-88D2-A6A5200A7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43601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Input</a:t>
            </a:r>
          </a:p>
        </p:txBody>
      </p:sp>
      <p:sp>
        <p:nvSpPr>
          <p:cNvPr id="121888" name="TextBox 76">
            <a:extLst>
              <a:ext uri="{FF2B5EF4-FFF2-40B4-BE49-F238E27FC236}">
                <a16:creationId xmlns:a16="http://schemas.microsoft.com/office/drawing/2014/main" id="{34291E5E-6738-428A-96E3-398F53589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3990976"/>
            <a:ext cx="2057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Hidden Layer</a:t>
            </a:r>
          </a:p>
        </p:txBody>
      </p:sp>
      <p:sp>
        <p:nvSpPr>
          <p:cNvPr id="40" name="Connector 39">
            <a:extLst>
              <a:ext uri="{FF2B5EF4-FFF2-40B4-BE49-F238E27FC236}">
                <a16:creationId xmlns:a16="http://schemas.microsoft.com/office/drawing/2014/main" id="{C34FE7FE-48FC-4420-88BD-BD8B4D825ACE}"/>
              </a:ext>
            </a:extLst>
          </p:cNvPr>
          <p:cNvSpPr/>
          <p:nvPr/>
        </p:nvSpPr>
        <p:spPr>
          <a:xfrm>
            <a:off x="6659880" y="2107565"/>
            <a:ext cx="822960" cy="822960"/>
          </a:xfrm>
          <a:prstGeom prst="flowChartConnector">
            <a:avLst/>
          </a:prstGeom>
          <a:solidFill>
            <a:srgbClr val="E0D925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6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lang="en-US" sz="2600" baseline="-250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K</a:t>
            </a:r>
            <a:endParaRPr lang="en-US" sz="2600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2" name="TextBox 12">
            <a:extLst>
              <a:ext uri="{FF2B5EF4-FFF2-40B4-BE49-F238E27FC236}">
                <a16:creationId xmlns:a16="http://schemas.microsoft.com/office/drawing/2014/main" id="{6817BCC5-2E79-4FF8-8CAB-88241CA29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600" y="2209801"/>
            <a:ext cx="533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600" b="1"/>
              <a:t>…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15F8BFC-C58A-41ED-95B6-210C5A077985}"/>
              </a:ext>
            </a:extLst>
          </p:cNvPr>
          <p:cNvCxnSpPr/>
          <p:nvPr/>
        </p:nvCxnSpPr>
        <p:spPr>
          <a:xfrm>
            <a:off x="7070725" y="2930525"/>
            <a:ext cx="884238" cy="83185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39EF484-4687-4989-BA0F-A82B18D1D64B}"/>
              </a:ext>
            </a:extLst>
          </p:cNvPr>
          <p:cNvCxnSpPr/>
          <p:nvPr/>
        </p:nvCxnSpPr>
        <p:spPr>
          <a:xfrm rot="10800000" flipV="1">
            <a:off x="5578475" y="2932113"/>
            <a:ext cx="1493838" cy="830262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778202B-73BB-42F4-BFB7-38723C82A739}"/>
              </a:ext>
            </a:extLst>
          </p:cNvPr>
          <p:cNvCxnSpPr/>
          <p:nvPr/>
        </p:nvCxnSpPr>
        <p:spPr>
          <a:xfrm rot="10800000" flipV="1">
            <a:off x="4206875" y="2932113"/>
            <a:ext cx="2865438" cy="830262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>
            <a:extLst>
              <a:ext uri="{FF2B5EF4-FFF2-40B4-BE49-F238E27FC236}">
                <a16:creationId xmlns:a16="http://schemas.microsoft.com/office/drawing/2014/main" id="{4BF1AC41-10E7-4908-9A15-0FF6AF1F4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Deeper Networks</a:t>
            </a:r>
          </a:p>
        </p:txBody>
      </p:sp>
      <p:sp>
        <p:nvSpPr>
          <p:cNvPr id="123907" name="Content Placeholder 44">
            <a:extLst>
              <a:ext uri="{FF2B5EF4-FFF2-40B4-BE49-F238E27FC236}">
                <a16:creationId xmlns:a16="http://schemas.microsoft.com/office/drawing/2014/main" id="{334F6CF2-F0B5-40EC-AC6C-52C2C8BA3F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en-US"/>
              <a:t>Next lecture: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34863-D16F-472A-A66C-6F356C7610C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4AA35F5-2C21-47C2-AEBF-5741FACB2E78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123909" name="Text Placeholder 2">
            <a:extLst>
              <a:ext uri="{FF2B5EF4-FFF2-40B4-BE49-F238E27FC236}">
                <a16:creationId xmlns:a16="http://schemas.microsoft.com/office/drawing/2014/main" id="{618814C4-F1F1-4019-B125-38354753B114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/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/>
              <a:t>Decision Functions</a:t>
            </a:r>
          </a:p>
        </p:txBody>
      </p:sp>
      <p:sp>
        <p:nvSpPr>
          <p:cNvPr id="17" name="Connector 16">
            <a:extLst>
              <a:ext uri="{FF2B5EF4-FFF2-40B4-BE49-F238E27FC236}">
                <a16:creationId xmlns:a16="http://schemas.microsoft.com/office/drawing/2014/main" id="{E6625CAE-06E2-4664-B134-34F58D2607D5}"/>
              </a:ext>
            </a:extLst>
          </p:cNvPr>
          <p:cNvSpPr/>
          <p:nvPr/>
        </p:nvSpPr>
        <p:spPr>
          <a:xfrm>
            <a:off x="4557291" y="5825518"/>
            <a:ext cx="450150" cy="450150"/>
          </a:xfrm>
          <a:prstGeom prst="flowChartConnector">
            <a:avLst/>
          </a:prstGeom>
          <a:solidFill>
            <a:srgbClr val="72CEE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sz="10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8" name="Connector 17">
            <a:extLst>
              <a:ext uri="{FF2B5EF4-FFF2-40B4-BE49-F238E27FC236}">
                <a16:creationId xmlns:a16="http://schemas.microsoft.com/office/drawing/2014/main" id="{C3FE2212-8425-4D81-8772-00691082DDCF}"/>
              </a:ext>
            </a:extLst>
          </p:cNvPr>
          <p:cNvSpPr/>
          <p:nvPr/>
        </p:nvSpPr>
        <p:spPr>
          <a:xfrm>
            <a:off x="5049122" y="4757107"/>
            <a:ext cx="450150" cy="450150"/>
          </a:xfrm>
          <a:prstGeom prst="flowChartConnector">
            <a:avLst/>
          </a:prstGeom>
          <a:solidFill>
            <a:srgbClr val="EE680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sz="10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9" name="Connector 18">
            <a:extLst>
              <a:ext uri="{FF2B5EF4-FFF2-40B4-BE49-F238E27FC236}">
                <a16:creationId xmlns:a16="http://schemas.microsoft.com/office/drawing/2014/main" id="{F34FCF67-5933-45C5-9D0D-F7A720EC7B6B}"/>
              </a:ext>
            </a:extLst>
          </p:cNvPr>
          <p:cNvSpPr/>
          <p:nvPr/>
        </p:nvSpPr>
        <p:spPr>
          <a:xfrm>
            <a:off x="5390902" y="5825518"/>
            <a:ext cx="450150" cy="450150"/>
          </a:xfrm>
          <a:prstGeom prst="flowChartConnector">
            <a:avLst/>
          </a:prstGeom>
          <a:solidFill>
            <a:srgbClr val="72CEE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sz="10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20" name="Connector 19">
            <a:extLst>
              <a:ext uri="{FF2B5EF4-FFF2-40B4-BE49-F238E27FC236}">
                <a16:creationId xmlns:a16="http://schemas.microsoft.com/office/drawing/2014/main" id="{96484D51-9256-4833-ACB4-15A423B51BAF}"/>
              </a:ext>
            </a:extLst>
          </p:cNvPr>
          <p:cNvSpPr/>
          <p:nvPr/>
        </p:nvSpPr>
        <p:spPr>
          <a:xfrm>
            <a:off x="6307875" y="5825518"/>
            <a:ext cx="450150" cy="450150"/>
          </a:xfrm>
          <a:prstGeom prst="flowChartConnector">
            <a:avLst/>
          </a:prstGeom>
          <a:solidFill>
            <a:srgbClr val="72CEE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sz="10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21" name="Connector 20">
            <a:extLst>
              <a:ext uri="{FF2B5EF4-FFF2-40B4-BE49-F238E27FC236}">
                <a16:creationId xmlns:a16="http://schemas.microsoft.com/office/drawing/2014/main" id="{B8F5C4EF-FC11-44A1-AEC0-70BABA652254}"/>
              </a:ext>
            </a:extLst>
          </p:cNvPr>
          <p:cNvSpPr/>
          <p:nvPr/>
        </p:nvSpPr>
        <p:spPr>
          <a:xfrm>
            <a:off x="7683333" y="5825518"/>
            <a:ext cx="450150" cy="450150"/>
          </a:xfrm>
          <a:prstGeom prst="flowChartConnector">
            <a:avLst/>
          </a:prstGeom>
          <a:solidFill>
            <a:srgbClr val="72CEE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sz="1000" baseline="-250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M</a:t>
            </a:r>
            <a:endParaRPr lang="en-US" sz="1000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Connector 21">
            <a:extLst>
              <a:ext uri="{FF2B5EF4-FFF2-40B4-BE49-F238E27FC236}">
                <a16:creationId xmlns:a16="http://schemas.microsoft.com/office/drawing/2014/main" id="{6CE26FE9-405F-460D-BB68-BAC6E2439993}"/>
              </a:ext>
            </a:extLst>
          </p:cNvPr>
          <p:cNvSpPr/>
          <p:nvPr/>
        </p:nvSpPr>
        <p:spPr>
          <a:xfrm>
            <a:off x="6141152" y="3888762"/>
            <a:ext cx="450150" cy="450150"/>
          </a:xfrm>
          <a:prstGeom prst="flowChartConnector">
            <a:avLst/>
          </a:prstGeom>
          <a:solidFill>
            <a:srgbClr val="E0D925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y</a:t>
            </a:r>
            <a:endParaRPr lang="en-US" sz="1000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Connector 22">
            <a:extLst>
              <a:ext uri="{FF2B5EF4-FFF2-40B4-BE49-F238E27FC236}">
                <a16:creationId xmlns:a16="http://schemas.microsoft.com/office/drawing/2014/main" id="{70B96F81-868C-488F-B357-40DB1210A261}"/>
              </a:ext>
            </a:extLst>
          </p:cNvPr>
          <p:cNvSpPr/>
          <p:nvPr/>
        </p:nvSpPr>
        <p:spPr>
          <a:xfrm>
            <a:off x="5799372" y="4757107"/>
            <a:ext cx="450150" cy="450150"/>
          </a:xfrm>
          <a:prstGeom prst="flowChartConnector">
            <a:avLst/>
          </a:prstGeom>
          <a:solidFill>
            <a:srgbClr val="EE680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sz="10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24" name="Connector 23">
            <a:extLst>
              <a:ext uri="{FF2B5EF4-FFF2-40B4-BE49-F238E27FC236}">
                <a16:creationId xmlns:a16="http://schemas.microsoft.com/office/drawing/2014/main" id="{6873150F-1209-460D-8BF1-89DCEAD459EC}"/>
              </a:ext>
            </a:extLst>
          </p:cNvPr>
          <p:cNvSpPr/>
          <p:nvPr/>
        </p:nvSpPr>
        <p:spPr>
          <a:xfrm>
            <a:off x="7099805" y="4757107"/>
            <a:ext cx="450150" cy="450150"/>
          </a:xfrm>
          <a:prstGeom prst="flowChartConnector">
            <a:avLst/>
          </a:prstGeom>
          <a:solidFill>
            <a:srgbClr val="EE680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sz="1000" baseline="-250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D</a:t>
            </a:r>
            <a:endParaRPr lang="en-US" sz="1000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3918" name="TextBox 24">
            <a:extLst>
              <a:ext uri="{FF2B5EF4-FFF2-40B4-BE49-F238E27FC236}">
                <a16:creationId xmlns:a16="http://schemas.microsoft.com/office/drawing/2014/main" id="{B896266A-E35D-4B5D-97B3-0B970B43E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025" y="4810126"/>
            <a:ext cx="2921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" b="1"/>
              <a:t>…</a:t>
            </a:r>
          </a:p>
        </p:txBody>
      </p:sp>
      <p:sp>
        <p:nvSpPr>
          <p:cNvPr id="123919" name="TextBox 25">
            <a:extLst>
              <a:ext uri="{FF2B5EF4-FFF2-40B4-BE49-F238E27FC236}">
                <a16:creationId xmlns:a16="http://schemas.microsoft.com/office/drawing/2014/main" id="{8329929E-61E6-4701-A721-6F8A994A3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0" y="5878513"/>
            <a:ext cx="2921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" b="1"/>
              <a:t>…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AC5C629-3DC0-450C-93EF-5EB34BA96EC4}"/>
              </a:ext>
            </a:extLst>
          </p:cNvPr>
          <p:cNvCxnSpPr>
            <a:stCxn id="18" idx="4"/>
            <a:endCxn id="17" idx="0"/>
          </p:cNvCxnSpPr>
          <p:nvPr/>
        </p:nvCxnSpPr>
        <p:spPr>
          <a:xfrm rot="5400000">
            <a:off x="4718845" y="5271295"/>
            <a:ext cx="619125" cy="490537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3842C8-F9A4-4ADD-B952-5818091ACDF7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rot="16200000" flipH="1">
            <a:off x="5135563" y="5345113"/>
            <a:ext cx="619125" cy="3429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3235FD-228D-4909-8CCA-356ACA2253A2}"/>
              </a:ext>
            </a:extLst>
          </p:cNvPr>
          <p:cNvCxnSpPr>
            <a:stCxn id="18" idx="4"/>
            <a:endCxn id="20" idx="0"/>
          </p:cNvCxnSpPr>
          <p:nvPr/>
        </p:nvCxnSpPr>
        <p:spPr>
          <a:xfrm rot="16200000" flipH="1">
            <a:off x="5593557" y="4887119"/>
            <a:ext cx="619125" cy="1258888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9765EAC-2A5E-48FA-81DF-3BE42A2476DD}"/>
              </a:ext>
            </a:extLst>
          </p:cNvPr>
          <p:cNvCxnSpPr>
            <a:stCxn id="18" idx="4"/>
            <a:endCxn id="21" idx="0"/>
          </p:cNvCxnSpPr>
          <p:nvPr/>
        </p:nvCxnSpPr>
        <p:spPr>
          <a:xfrm rot="16200000" flipH="1">
            <a:off x="6281738" y="4198938"/>
            <a:ext cx="619125" cy="263525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B9D6E2C-358B-49A9-9C75-DEA14DC3ABB5}"/>
              </a:ext>
            </a:extLst>
          </p:cNvPr>
          <p:cNvCxnSpPr>
            <a:stCxn id="23" idx="4"/>
            <a:endCxn id="19" idx="0"/>
          </p:cNvCxnSpPr>
          <p:nvPr/>
        </p:nvCxnSpPr>
        <p:spPr>
          <a:xfrm rot="5400000">
            <a:off x="5511007" y="5312569"/>
            <a:ext cx="619125" cy="407988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D966380-A698-4019-9AE2-1F85A0FB283A}"/>
              </a:ext>
            </a:extLst>
          </p:cNvPr>
          <p:cNvCxnSpPr>
            <a:stCxn id="23" idx="4"/>
            <a:endCxn id="20" idx="0"/>
          </p:cNvCxnSpPr>
          <p:nvPr/>
        </p:nvCxnSpPr>
        <p:spPr>
          <a:xfrm rot="16200000" flipH="1">
            <a:off x="5969001" y="5262563"/>
            <a:ext cx="619125" cy="5080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B5D45A8-97CD-4FA0-9B52-6C07755FF085}"/>
              </a:ext>
            </a:extLst>
          </p:cNvPr>
          <p:cNvCxnSpPr>
            <a:stCxn id="23" idx="4"/>
            <a:endCxn id="21" idx="0"/>
          </p:cNvCxnSpPr>
          <p:nvPr/>
        </p:nvCxnSpPr>
        <p:spPr>
          <a:xfrm rot="16200000" flipH="1">
            <a:off x="6657182" y="4574382"/>
            <a:ext cx="619125" cy="1884362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7EE516-FA5D-4D99-8D48-AAD177C45746}"/>
              </a:ext>
            </a:extLst>
          </p:cNvPr>
          <p:cNvCxnSpPr>
            <a:stCxn id="24" idx="4"/>
            <a:endCxn id="17" idx="0"/>
          </p:cNvCxnSpPr>
          <p:nvPr/>
        </p:nvCxnSpPr>
        <p:spPr>
          <a:xfrm rot="5400000">
            <a:off x="5744370" y="4245770"/>
            <a:ext cx="619125" cy="2541587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FB6181F-9E0B-4CF7-A667-2241ABAA8E3C}"/>
              </a:ext>
            </a:extLst>
          </p:cNvPr>
          <p:cNvCxnSpPr>
            <a:stCxn id="23" idx="4"/>
            <a:endCxn id="17" idx="0"/>
          </p:cNvCxnSpPr>
          <p:nvPr/>
        </p:nvCxnSpPr>
        <p:spPr>
          <a:xfrm rot="5400000">
            <a:off x="5094289" y="4895851"/>
            <a:ext cx="619125" cy="1241425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303331-1351-45FE-B071-769E6CB29E3A}"/>
              </a:ext>
            </a:extLst>
          </p:cNvPr>
          <p:cNvCxnSpPr>
            <a:stCxn id="24" idx="4"/>
            <a:endCxn id="19" idx="0"/>
          </p:cNvCxnSpPr>
          <p:nvPr/>
        </p:nvCxnSpPr>
        <p:spPr>
          <a:xfrm rot="5400000">
            <a:off x="6161088" y="4662488"/>
            <a:ext cx="619125" cy="170815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12EBFD-BF1D-412D-9F50-0EF5A1658DAE}"/>
              </a:ext>
            </a:extLst>
          </p:cNvPr>
          <p:cNvCxnSpPr>
            <a:stCxn id="24" idx="4"/>
            <a:endCxn id="20" idx="0"/>
          </p:cNvCxnSpPr>
          <p:nvPr/>
        </p:nvCxnSpPr>
        <p:spPr>
          <a:xfrm rot="5400000">
            <a:off x="6619082" y="5120482"/>
            <a:ext cx="619125" cy="792162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454357-511B-4157-A774-76E0FD0B7193}"/>
              </a:ext>
            </a:extLst>
          </p:cNvPr>
          <p:cNvCxnSpPr>
            <a:stCxn id="24" idx="4"/>
            <a:endCxn id="21" idx="0"/>
          </p:cNvCxnSpPr>
          <p:nvPr/>
        </p:nvCxnSpPr>
        <p:spPr>
          <a:xfrm rot="16200000" flipH="1">
            <a:off x="7307263" y="5224463"/>
            <a:ext cx="619125" cy="5842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27F15D6-B743-4EB8-879E-5202B9F13A0E}"/>
              </a:ext>
            </a:extLst>
          </p:cNvPr>
          <p:cNvCxnSpPr>
            <a:stCxn id="22" idx="4"/>
            <a:endCxn id="18" idx="0"/>
          </p:cNvCxnSpPr>
          <p:nvPr/>
        </p:nvCxnSpPr>
        <p:spPr>
          <a:xfrm rot="5400000">
            <a:off x="5610225" y="4002088"/>
            <a:ext cx="419100" cy="10922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659C715-7F6C-4912-B1A9-049D436FFBB4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 rot="5400000">
            <a:off x="5985669" y="4377532"/>
            <a:ext cx="419100" cy="341312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EC3C44C-6DE8-4E14-AEBA-FA533986789A}"/>
              </a:ext>
            </a:extLst>
          </p:cNvPr>
          <p:cNvCxnSpPr>
            <a:stCxn id="22" idx="4"/>
            <a:endCxn id="24" idx="0"/>
          </p:cNvCxnSpPr>
          <p:nvPr/>
        </p:nvCxnSpPr>
        <p:spPr>
          <a:xfrm rot="16200000" flipH="1">
            <a:off x="6635750" y="4068763"/>
            <a:ext cx="419100" cy="95885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935" name="TextBox 74">
            <a:extLst>
              <a:ext uri="{FF2B5EF4-FFF2-40B4-BE49-F238E27FC236}">
                <a16:creationId xmlns:a16="http://schemas.microsoft.com/office/drawing/2014/main" id="{B1F913CA-7A65-4428-97D0-AEF9645AA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3990976"/>
            <a:ext cx="7096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Output</a:t>
            </a:r>
          </a:p>
        </p:txBody>
      </p:sp>
      <p:sp>
        <p:nvSpPr>
          <p:cNvPr id="123936" name="TextBox 75">
            <a:extLst>
              <a:ext uri="{FF2B5EF4-FFF2-40B4-BE49-F238E27FC236}">
                <a16:creationId xmlns:a16="http://schemas.microsoft.com/office/drawing/2014/main" id="{34895388-15D8-47A9-BBEE-CEE6613FF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826" y="5949951"/>
            <a:ext cx="7080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"/>
              <a:t>Input</a:t>
            </a:r>
          </a:p>
        </p:txBody>
      </p:sp>
      <p:sp>
        <p:nvSpPr>
          <p:cNvPr id="123937" name="TextBox 76">
            <a:extLst>
              <a:ext uri="{FF2B5EF4-FFF2-40B4-BE49-F238E27FC236}">
                <a16:creationId xmlns:a16="http://schemas.microsoft.com/office/drawing/2014/main" id="{F09056EB-ADA6-41F6-A3B6-0477D5305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889" y="4881563"/>
            <a:ext cx="11255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"/>
              <a:t>Hidden Layer 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>
            <a:extLst>
              <a:ext uri="{FF2B5EF4-FFF2-40B4-BE49-F238E27FC236}">
                <a16:creationId xmlns:a16="http://schemas.microsoft.com/office/drawing/2014/main" id="{B05592B9-B8CE-4D75-B812-7A5E520DD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Deeper Networks</a:t>
            </a:r>
          </a:p>
        </p:txBody>
      </p:sp>
      <p:sp>
        <p:nvSpPr>
          <p:cNvPr id="124931" name="Content Placeholder 44">
            <a:extLst>
              <a:ext uri="{FF2B5EF4-FFF2-40B4-BE49-F238E27FC236}">
                <a16:creationId xmlns:a16="http://schemas.microsoft.com/office/drawing/2014/main" id="{E85A612D-866D-4242-8100-891CC4114E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en-US"/>
              <a:t>Next lecture: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876BF-4DDD-4C4D-B753-E748ED7CBF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2011D58-3793-4D02-919D-8DFF77EDB489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24933" name="Text Placeholder 2">
            <a:extLst>
              <a:ext uri="{FF2B5EF4-FFF2-40B4-BE49-F238E27FC236}">
                <a16:creationId xmlns:a16="http://schemas.microsoft.com/office/drawing/2014/main" id="{8B59F61C-AD68-4B11-9B85-AABE852D6851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/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/>
              <a:t>Decision Functions</a:t>
            </a:r>
          </a:p>
        </p:txBody>
      </p:sp>
      <p:sp>
        <p:nvSpPr>
          <p:cNvPr id="17" name="Connector 16">
            <a:extLst>
              <a:ext uri="{FF2B5EF4-FFF2-40B4-BE49-F238E27FC236}">
                <a16:creationId xmlns:a16="http://schemas.microsoft.com/office/drawing/2014/main" id="{91542565-5016-4A13-9FB9-5B9727ADBE82}"/>
              </a:ext>
            </a:extLst>
          </p:cNvPr>
          <p:cNvSpPr/>
          <p:nvPr/>
        </p:nvSpPr>
        <p:spPr>
          <a:xfrm>
            <a:off x="4557291" y="5825518"/>
            <a:ext cx="450150" cy="450150"/>
          </a:xfrm>
          <a:prstGeom prst="flowChartConnector">
            <a:avLst/>
          </a:prstGeom>
          <a:solidFill>
            <a:srgbClr val="72CEE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sz="10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8" name="Connector 17">
            <a:extLst>
              <a:ext uri="{FF2B5EF4-FFF2-40B4-BE49-F238E27FC236}">
                <a16:creationId xmlns:a16="http://schemas.microsoft.com/office/drawing/2014/main" id="{AAE4C05F-F9C6-408A-B41F-53DAF43ABB9E}"/>
              </a:ext>
            </a:extLst>
          </p:cNvPr>
          <p:cNvSpPr/>
          <p:nvPr/>
        </p:nvSpPr>
        <p:spPr>
          <a:xfrm>
            <a:off x="5049122" y="4757107"/>
            <a:ext cx="450150" cy="450150"/>
          </a:xfrm>
          <a:prstGeom prst="flowChartConnector">
            <a:avLst/>
          </a:prstGeom>
          <a:solidFill>
            <a:srgbClr val="EE680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sz="10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9" name="Connector 18">
            <a:extLst>
              <a:ext uri="{FF2B5EF4-FFF2-40B4-BE49-F238E27FC236}">
                <a16:creationId xmlns:a16="http://schemas.microsoft.com/office/drawing/2014/main" id="{478D729F-8DDF-4009-94A0-787F76C0E6F8}"/>
              </a:ext>
            </a:extLst>
          </p:cNvPr>
          <p:cNvSpPr/>
          <p:nvPr/>
        </p:nvSpPr>
        <p:spPr>
          <a:xfrm>
            <a:off x="5390902" y="5825518"/>
            <a:ext cx="450150" cy="450150"/>
          </a:xfrm>
          <a:prstGeom prst="flowChartConnector">
            <a:avLst/>
          </a:prstGeom>
          <a:solidFill>
            <a:srgbClr val="72CEE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sz="10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20" name="Connector 19">
            <a:extLst>
              <a:ext uri="{FF2B5EF4-FFF2-40B4-BE49-F238E27FC236}">
                <a16:creationId xmlns:a16="http://schemas.microsoft.com/office/drawing/2014/main" id="{8864ABED-8E2A-43C5-9C4E-C24FB748BBF5}"/>
              </a:ext>
            </a:extLst>
          </p:cNvPr>
          <p:cNvSpPr/>
          <p:nvPr/>
        </p:nvSpPr>
        <p:spPr>
          <a:xfrm>
            <a:off x="6307875" y="5825518"/>
            <a:ext cx="450150" cy="450150"/>
          </a:xfrm>
          <a:prstGeom prst="flowChartConnector">
            <a:avLst/>
          </a:prstGeom>
          <a:solidFill>
            <a:srgbClr val="72CEE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sz="10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21" name="Connector 20">
            <a:extLst>
              <a:ext uri="{FF2B5EF4-FFF2-40B4-BE49-F238E27FC236}">
                <a16:creationId xmlns:a16="http://schemas.microsoft.com/office/drawing/2014/main" id="{8CED7A0A-0E4D-46B0-BC2A-29AE1599DAA8}"/>
              </a:ext>
            </a:extLst>
          </p:cNvPr>
          <p:cNvSpPr/>
          <p:nvPr/>
        </p:nvSpPr>
        <p:spPr>
          <a:xfrm>
            <a:off x="7683333" y="5825518"/>
            <a:ext cx="450150" cy="450150"/>
          </a:xfrm>
          <a:prstGeom prst="flowChartConnector">
            <a:avLst/>
          </a:prstGeom>
          <a:solidFill>
            <a:srgbClr val="72CEE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sz="1000" baseline="-250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M</a:t>
            </a:r>
            <a:endParaRPr lang="en-US" sz="1000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Connector 22">
            <a:extLst>
              <a:ext uri="{FF2B5EF4-FFF2-40B4-BE49-F238E27FC236}">
                <a16:creationId xmlns:a16="http://schemas.microsoft.com/office/drawing/2014/main" id="{D3109F97-5DF6-486F-A1A6-2B4058AA6B3A}"/>
              </a:ext>
            </a:extLst>
          </p:cNvPr>
          <p:cNvSpPr/>
          <p:nvPr/>
        </p:nvSpPr>
        <p:spPr>
          <a:xfrm>
            <a:off x="5799372" y="4757107"/>
            <a:ext cx="450150" cy="450150"/>
          </a:xfrm>
          <a:prstGeom prst="flowChartConnector">
            <a:avLst/>
          </a:prstGeom>
          <a:solidFill>
            <a:srgbClr val="EE680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sz="10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24" name="Connector 23">
            <a:extLst>
              <a:ext uri="{FF2B5EF4-FFF2-40B4-BE49-F238E27FC236}">
                <a16:creationId xmlns:a16="http://schemas.microsoft.com/office/drawing/2014/main" id="{361EA1B5-89A5-468E-83F5-EF2C4E16C340}"/>
              </a:ext>
            </a:extLst>
          </p:cNvPr>
          <p:cNvSpPr/>
          <p:nvPr/>
        </p:nvSpPr>
        <p:spPr>
          <a:xfrm>
            <a:off x="7099805" y="4757107"/>
            <a:ext cx="450150" cy="450150"/>
          </a:xfrm>
          <a:prstGeom prst="flowChartConnector">
            <a:avLst/>
          </a:prstGeom>
          <a:solidFill>
            <a:srgbClr val="EE680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sz="1000" baseline="-250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D</a:t>
            </a:r>
            <a:endParaRPr lang="en-US" sz="1000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4941" name="TextBox 24">
            <a:extLst>
              <a:ext uri="{FF2B5EF4-FFF2-40B4-BE49-F238E27FC236}">
                <a16:creationId xmlns:a16="http://schemas.microsoft.com/office/drawing/2014/main" id="{EDCCB87F-EDD6-48F9-9866-A7027BAF2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025" y="4810126"/>
            <a:ext cx="2921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" b="1"/>
              <a:t>…</a:t>
            </a:r>
          </a:p>
        </p:txBody>
      </p:sp>
      <p:sp>
        <p:nvSpPr>
          <p:cNvPr id="124942" name="TextBox 25">
            <a:extLst>
              <a:ext uri="{FF2B5EF4-FFF2-40B4-BE49-F238E27FC236}">
                <a16:creationId xmlns:a16="http://schemas.microsoft.com/office/drawing/2014/main" id="{78428FD0-54DB-4431-A893-CB562C948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0" y="5878513"/>
            <a:ext cx="2921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" b="1"/>
              <a:t>…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660D9E-D23B-46DC-A97E-D57A90A81006}"/>
              </a:ext>
            </a:extLst>
          </p:cNvPr>
          <p:cNvCxnSpPr>
            <a:stCxn id="18" idx="4"/>
            <a:endCxn id="17" idx="0"/>
          </p:cNvCxnSpPr>
          <p:nvPr/>
        </p:nvCxnSpPr>
        <p:spPr>
          <a:xfrm rot="5400000">
            <a:off x="4718845" y="5271295"/>
            <a:ext cx="619125" cy="490537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9A25209-66E6-4F65-9275-29C4DA062889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rot="16200000" flipH="1">
            <a:off x="5135563" y="5345113"/>
            <a:ext cx="619125" cy="3429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D002F3-ACA3-4D94-8799-31046AD33168}"/>
              </a:ext>
            </a:extLst>
          </p:cNvPr>
          <p:cNvCxnSpPr>
            <a:stCxn id="18" idx="4"/>
            <a:endCxn id="20" idx="0"/>
          </p:cNvCxnSpPr>
          <p:nvPr/>
        </p:nvCxnSpPr>
        <p:spPr>
          <a:xfrm rot="16200000" flipH="1">
            <a:off x="5593557" y="4887119"/>
            <a:ext cx="619125" cy="1258888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4C1ABA4-4878-4646-9098-9D7EA59F1405}"/>
              </a:ext>
            </a:extLst>
          </p:cNvPr>
          <p:cNvCxnSpPr>
            <a:stCxn id="18" idx="4"/>
            <a:endCxn id="21" idx="0"/>
          </p:cNvCxnSpPr>
          <p:nvPr/>
        </p:nvCxnSpPr>
        <p:spPr>
          <a:xfrm rot="16200000" flipH="1">
            <a:off x="6281738" y="4198938"/>
            <a:ext cx="619125" cy="263525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5CF233-3F16-4354-97BF-2A2B5C04D439}"/>
              </a:ext>
            </a:extLst>
          </p:cNvPr>
          <p:cNvCxnSpPr>
            <a:stCxn id="23" idx="4"/>
            <a:endCxn id="19" idx="0"/>
          </p:cNvCxnSpPr>
          <p:nvPr/>
        </p:nvCxnSpPr>
        <p:spPr>
          <a:xfrm rot="5400000">
            <a:off x="5511007" y="5312569"/>
            <a:ext cx="619125" cy="407988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375D767-EA16-4363-ACA4-26699FA897D8}"/>
              </a:ext>
            </a:extLst>
          </p:cNvPr>
          <p:cNvCxnSpPr>
            <a:stCxn id="23" idx="4"/>
            <a:endCxn id="20" idx="0"/>
          </p:cNvCxnSpPr>
          <p:nvPr/>
        </p:nvCxnSpPr>
        <p:spPr>
          <a:xfrm rot="16200000" flipH="1">
            <a:off x="5969001" y="5262563"/>
            <a:ext cx="619125" cy="5080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828420-AF5B-41D0-93C1-A5BFC52B78B5}"/>
              </a:ext>
            </a:extLst>
          </p:cNvPr>
          <p:cNvCxnSpPr>
            <a:stCxn id="23" idx="4"/>
            <a:endCxn id="21" idx="0"/>
          </p:cNvCxnSpPr>
          <p:nvPr/>
        </p:nvCxnSpPr>
        <p:spPr>
          <a:xfrm rot="16200000" flipH="1">
            <a:off x="6657182" y="4574382"/>
            <a:ext cx="619125" cy="1884362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4A73D2-3C35-4E0A-8D6A-4A1CAEDEFDCD}"/>
              </a:ext>
            </a:extLst>
          </p:cNvPr>
          <p:cNvCxnSpPr>
            <a:stCxn id="24" idx="4"/>
            <a:endCxn id="17" idx="0"/>
          </p:cNvCxnSpPr>
          <p:nvPr/>
        </p:nvCxnSpPr>
        <p:spPr>
          <a:xfrm rot="5400000">
            <a:off x="5744370" y="4245770"/>
            <a:ext cx="619125" cy="2541587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813551-6646-40A9-B8E3-E47C6DAAB545}"/>
              </a:ext>
            </a:extLst>
          </p:cNvPr>
          <p:cNvCxnSpPr>
            <a:stCxn id="23" idx="4"/>
            <a:endCxn id="17" idx="0"/>
          </p:cNvCxnSpPr>
          <p:nvPr/>
        </p:nvCxnSpPr>
        <p:spPr>
          <a:xfrm rot="5400000">
            <a:off x="5094289" y="4895851"/>
            <a:ext cx="619125" cy="1241425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529506-73BC-42B8-BCF5-98B1B6DEA5DE}"/>
              </a:ext>
            </a:extLst>
          </p:cNvPr>
          <p:cNvCxnSpPr>
            <a:stCxn id="24" idx="4"/>
            <a:endCxn id="19" idx="0"/>
          </p:cNvCxnSpPr>
          <p:nvPr/>
        </p:nvCxnSpPr>
        <p:spPr>
          <a:xfrm rot="5400000">
            <a:off x="6161088" y="4662488"/>
            <a:ext cx="619125" cy="170815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D436D3D-8B01-4BFF-AA23-A96FBA5E27CB}"/>
              </a:ext>
            </a:extLst>
          </p:cNvPr>
          <p:cNvCxnSpPr>
            <a:stCxn id="24" idx="4"/>
            <a:endCxn id="20" idx="0"/>
          </p:cNvCxnSpPr>
          <p:nvPr/>
        </p:nvCxnSpPr>
        <p:spPr>
          <a:xfrm rot="5400000">
            <a:off x="6619082" y="5120482"/>
            <a:ext cx="619125" cy="792162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425D65-7DDE-4017-B54B-73C900FEC682}"/>
              </a:ext>
            </a:extLst>
          </p:cNvPr>
          <p:cNvCxnSpPr>
            <a:stCxn id="24" idx="4"/>
            <a:endCxn id="21" idx="0"/>
          </p:cNvCxnSpPr>
          <p:nvPr/>
        </p:nvCxnSpPr>
        <p:spPr>
          <a:xfrm rot="16200000" flipH="1">
            <a:off x="7307263" y="5224463"/>
            <a:ext cx="619125" cy="5842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955" name="TextBox 75">
            <a:extLst>
              <a:ext uri="{FF2B5EF4-FFF2-40B4-BE49-F238E27FC236}">
                <a16:creationId xmlns:a16="http://schemas.microsoft.com/office/drawing/2014/main" id="{481BEC8B-AC01-4D2F-A58F-DE9EB5CE0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826" y="5949951"/>
            <a:ext cx="7080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"/>
              <a:t>Input</a:t>
            </a:r>
          </a:p>
        </p:txBody>
      </p:sp>
      <p:sp>
        <p:nvSpPr>
          <p:cNvPr id="124956" name="TextBox 76">
            <a:extLst>
              <a:ext uri="{FF2B5EF4-FFF2-40B4-BE49-F238E27FC236}">
                <a16:creationId xmlns:a16="http://schemas.microsoft.com/office/drawing/2014/main" id="{481ECE35-43C1-4F1E-A771-755517E1C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889" y="4881563"/>
            <a:ext cx="11255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"/>
              <a:t>Hidden Layer 1</a:t>
            </a:r>
          </a:p>
        </p:txBody>
      </p:sp>
      <p:sp>
        <p:nvSpPr>
          <p:cNvPr id="45" name="Connector 44">
            <a:extLst>
              <a:ext uri="{FF2B5EF4-FFF2-40B4-BE49-F238E27FC236}">
                <a16:creationId xmlns:a16="http://schemas.microsoft.com/office/drawing/2014/main" id="{B88441F1-F7E7-483E-8321-2352B1DF9425}"/>
              </a:ext>
            </a:extLst>
          </p:cNvPr>
          <p:cNvSpPr/>
          <p:nvPr/>
        </p:nvSpPr>
        <p:spPr>
          <a:xfrm>
            <a:off x="5057458" y="3700384"/>
            <a:ext cx="450150" cy="450150"/>
          </a:xfrm>
          <a:prstGeom prst="flowChartConnector">
            <a:avLst/>
          </a:prstGeom>
          <a:solidFill>
            <a:srgbClr val="EE680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10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46" name="Connector 45">
            <a:extLst>
              <a:ext uri="{FF2B5EF4-FFF2-40B4-BE49-F238E27FC236}">
                <a16:creationId xmlns:a16="http://schemas.microsoft.com/office/drawing/2014/main" id="{D284749E-039F-4ED5-94FD-033E1533442B}"/>
              </a:ext>
            </a:extLst>
          </p:cNvPr>
          <p:cNvSpPr/>
          <p:nvPr/>
        </p:nvSpPr>
        <p:spPr>
          <a:xfrm>
            <a:off x="6149488" y="2832039"/>
            <a:ext cx="450150" cy="450150"/>
          </a:xfrm>
          <a:prstGeom prst="flowChartConnector">
            <a:avLst/>
          </a:prstGeom>
          <a:solidFill>
            <a:srgbClr val="E0D925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y</a:t>
            </a:r>
            <a:endParaRPr lang="en-US" sz="1000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Connector 46">
            <a:extLst>
              <a:ext uri="{FF2B5EF4-FFF2-40B4-BE49-F238E27FC236}">
                <a16:creationId xmlns:a16="http://schemas.microsoft.com/office/drawing/2014/main" id="{EF06CAEF-890D-4E64-8C18-1DD17ED63F2D}"/>
              </a:ext>
            </a:extLst>
          </p:cNvPr>
          <p:cNvSpPr/>
          <p:nvPr/>
        </p:nvSpPr>
        <p:spPr>
          <a:xfrm>
            <a:off x="5807708" y="3700384"/>
            <a:ext cx="450150" cy="450150"/>
          </a:xfrm>
          <a:prstGeom prst="flowChartConnector">
            <a:avLst/>
          </a:prstGeom>
          <a:solidFill>
            <a:srgbClr val="EE680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10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48" name="Connector 47">
            <a:extLst>
              <a:ext uri="{FF2B5EF4-FFF2-40B4-BE49-F238E27FC236}">
                <a16:creationId xmlns:a16="http://schemas.microsoft.com/office/drawing/2014/main" id="{D2B4C817-5862-459F-9D9C-589DF1BFBCA3}"/>
              </a:ext>
            </a:extLst>
          </p:cNvPr>
          <p:cNvSpPr/>
          <p:nvPr/>
        </p:nvSpPr>
        <p:spPr>
          <a:xfrm>
            <a:off x="7089185" y="3700384"/>
            <a:ext cx="450150" cy="450150"/>
          </a:xfrm>
          <a:prstGeom prst="flowChartConnector">
            <a:avLst/>
          </a:prstGeom>
          <a:solidFill>
            <a:srgbClr val="EE680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1000" baseline="-250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E</a:t>
            </a:r>
            <a:endParaRPr lang="en-US" sz="1000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4961" name="TextBox 48">
            <a:extLst>
              <a:ext uri="{FF2B5EF4-FFF2-40B4-BE49-F238E27FC236}">
                <a16:creationId xmlns:a16="http://schemas.microsoft.com/office/drawing/2014/main" id="{CE6DF70F-6660-4E4D-917F-CD7AE26DF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7963" y="3752850"/>
            <a:ext cx="2921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" b="1"/>
              <a:t>…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3425207-C1BF-40E5-A8B4-C12BF331399F}"/>
              </a:ext>
            </a:extLst>
          </p:cNvPr>
          <p:cNvCxnSpPr>
            <a:stCxn id="45" idx="4"/>
            <a:endCxn id="18" idx="0"/>
          </p:cNvCxnSpPr>
          <p:nvPr/>
        </p:nvCxnSpPr>
        <p:spPr>
          <a:xfrm flipH="1">
            <a:off x="5273676" y="4151314"/>
            <a:ext cx="9525" cy="606425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40629AC-C6D0-46CE-A2F5-CC454B9907AA}"/>
              </a:ext>
            </a:extLst>
          </p:cNvPr>
          <p:cNvCxnSpPr>
            <a:stCxn id="45" idx="4"/>
            <a:endCxn id="23" idx="0"/>
          </p:cNvCxnSpPr>
          <p:nvPr/>
        </p:nvCxnSpPr>
        <p:spPr>
          <a:xfrm>
            <a:off x="5283201" y="4151314"/>
            <a:ext cx="741363" cy="606425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D3C22C6-B99B-4C0D-BB75-B737DA831977}"/>
              </a:ext>
            </a:extLst>
          </p:cNvPr>
          <p:cNvCxnSpPr>
            <a:stCxn id="45" idx="4"/>
            <a:endCxn id="24" idx="0"/>
          </p:cNvCxnSpPr>
          <p:nvPr/>
        </p:nvCxnSpPr>
        <p:spPr>
          <a:xfrm>
            <a:off x="5283201" y="4151314"/>
            <a:ext cx="2041525" cy="606425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0F07AB5-CBD6-4F59-91AE-8CE240067A9E}"/>
              </a:ext>
            </a:extLst>
          </p:cNvPr>
          <p:cNvCxnSpPr>
            <a:stCxn id="47" idx="4"/>
            <a:endCxn id="23" idx="0"/>
          </p:cNvCxnSpPr>
          <p:nvPr/>
        </p:nvCxnSpPr>
        <p:spPr>
          <a:xfrm flipH="1">
            <a:off x="6024564" y="4151314"/>
            <a:ext cx="7937" cy="606425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DCD2429-67E6-4768-AEBF-41D664408007}"/>
              </a:ext>
            </a:extLst>
          </p:cNvPr>
          <p:cNvCxnSpPr>
            <a:stCxn id="47" idx="4"/>
            <a:endCxn id="24" idx="0"/>
          </p:cNvCxnSpPr>
          <p:nvPr/>
        </p:nvCxnSpPr>
        <p:spPr>
          <a:xfrm>
            <a:off x="6032501" y="4151314"/>
            <a:ext cx="1292225" cy="606425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7BECAEF-CE1D-4EE3-8E3D-950811B74835}"/>
              </a:ext>
            </a:extLst>
          </p:cNvPr>
          <p:cNvCxnSpPr>
            <a:stCxn id="48" idx="4"/>
            <a:endCxn id="18" idx="0"/>
          </p:cNvCxnSpPr>
          <p:nvPr/>
        </p:nvCxnSpPr>
        <p:spPr>
          <a:xfrm flipH="1">
            <a:off x="5273675" y="4151314"/>
            <a:ext cx="2039938" cy="606425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8396E6D-AAF9-4F64-BC9B-FAAC3D372B22}"/>
              </a:ext>
            </a:extLst>
          </p:cNvPr>
          <p:cNvCxnSpPr>
            <a:stCxn id="47" idx="4"/>
            <a:endCxn id="18" idx="0"/>
          </p:cNvCxnSpPr>
          <p:nvPr/>
        </p:nvCxnSpPr>
        <p:spPr>
          <a:xfrm flipH="1">
            <a:off x="5273676" y="4151314"/>
            <a:ext cx="758825" cy="606425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2F931B0-AC4F-4F8B-A098-A785332090AC}"/>
              </a:ext>
            </a:extLst>
          </p:cNvPr>
          <p:cNvCxnSpPr>
            <a:stCxn id="48" idx="4"/>
            <a:endCxn id="23" idx="0"/>
          </p:cNvCxnSpPr>
          <p:nvPr/>
        </p:nvCxnSpPr>
        <p:spPr>
          <a:xfrm flipH="1">
            <a:off x="6024563" y="4151314"/>
            <a:ext cx="1289050" cy="606425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1D280D-54EA-4C2F-B1F7-AD3ABF8F4A5C}"/>
              </a:ext>
            </a:extLst>
          </p:cNvPr>
          <p:cNvCxnSpPr>
            <a:stCxn id="48" idx="4"/>
            <a:endCxn id="24" idx="0"/>
          </p:cNvCxnSpPr>
          <p:nvPr/>
        </p:nvCxnSpPr>
        <p:spPr>
          <a:xfrm>
            <a:off x="7313613" y="4151314"/>
            <a:ext cx="11112" cy="606425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211F4C8-0BC8-4A2D-AFA8-101D5B57B743}"/>
              </a:ext>
            </a:extLst>
          </p:cNvPr>
          <p:cNvCxnSpPr>
            <a:stCxn id="46" idx="4"/>
          </p:cNvCxnSpPr>
          <p:nvPr/>
        </p:nvCxnSpPr>
        <p:spPr>
          <a:xfrm rot="5400000">
            <a:off x="5619751" y="2946401"/>
            <a:ext cx="417513" cy="1090613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BE9C05C-D2E7-4751-846B-86C16AF01A08}"/>
              </a:ext>
            </a:extLst>
          </p:cNvPr>
          <p:cNvCxnSpPr>
            <a:stCxn id="46" idx="4"/>
          </p:cNvCxnSpPr>
          <p:nvPr/>
        </p:nvCxnSpPr>
        <p:spPr>
          <a:xfrm rot="5400000">
            <a:off x="5994401" y="3321051"/>
            <a:ext cx="417513" cy="341313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D9E17D0-7009-4308-B917-BFF32E905673}"/>
              </a:ext>
            </a:extLst>
          </p:cNvPr>
          <p:cNvCxnSpPr>
            <a:stCxn id="46" idx="4"/>
          </p:cNvCxnSpPr>
          <p:nvPr/>
        </p:nvCxnSpPr>
        <p:spPr>
          <a:xfrm rot="16200000" flipH="1">
            <a:off x="6644482" y="3012282"/>
            <a:ext cx="417513" cy="95885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974" name="TextBox 74">
            <a:extLst>
              <a:ext uri="{FF2B5EF4-FFF2-40B4-BE49-F238E27FC236}">
                <a16:creationId xmlns:a16="http://schemas.microsoft.com/office/drawing/2014/main" id="{04E62220-E831-4F41-82A5-D1D58C42A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26" y="2935288"/>
            <a:ext cx="7080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Output</a:t>
            </a:r>
          </a:p>
        </p:txBody>
      </p:sp>
      <p:sp>
        <p:nvSpPr>
          <p:cNvPr id="124975" name="TextBox 76">
            <a:extLst>
              <a:ext uri="{FF2B5EF4-FFF2-40B4-BE49-F238E27FC236}">
                <a16:creationId xmlns:a16="http://schemas.microsoft.com/office/drawing/2014/main" id="{DF7300A6-E167-4306-BA94-81CA2720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825" y="3825876"/>
            <a:ext cx="11255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"/>
              <a:t>Hidden Layer 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itle 1">
            <a:extLst>
              <a:ext uri="{FF2B5EF4-FFF2-40B4-BE49-F238E27FC236}">
                <a16:creationId xmlns:a16="http://schemas.microsoft.com/office/drawing/2014/main" id="{D6A5217E-BFC9-44F4-871A-BD8739445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Deeper Networks</a:t>
            </a:r>
          </a:p>
        </p:txBody>
      </p:sp>
      <p:sp>
        <p:nvSpPr>
          <p:cNvPr id="125955" name="Content Placeholder 44">
            <a:extLst>
              <a:ext uri="{FF2B5EF4-FFF2-40B4-BE49-F238E27FC236}">
                <a16:creationId xmlns:a16="http://schemas.microsoft.com/office/drawing/2014/main" id="{7591F50A-B970-44E3-A80B-73529FE9E9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1201" y="1600201"/>
            <a:ext cx="2576513" cy="452596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en-US"/>
              <a:t>Next lecture: Making the neural networks deeper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0702F-AA53-4085-8835-527FFC827D1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288F90F-8E4A-4700-AD9D-ACD901D209EB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25957" name="Text Placeholder 2">
            <a:extLst>
              <a:ext uri="{FF2B5EF4-FFF2-40B4-BE49-F238E27FC236}">
                <a16:creationId xmlns:a16="http://schemas.microsoft.com/office/drawing/2014/main" id="{5783F12D-E073-436E-8C78-88A6DDD46122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/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/>
              <a:t>Decision Functions</a:t>
            </a:r>
          </a:p>
        </p:txBody>
      </p:sp>
      <p:sp>
        <p:nvSpPr>
          <p:cNvPr id="17" name="Connector 16">
            <a:extLst>
              <a:ext uri="{FF2B5EF4-FFF2-40B4-BE49-F238E27FC236}">
                <a16:creationId xmlns:a16="http://schemas.microsoft.com/office/drawing/2014/main" id="{E23C9598-EE3A-4B87-B9FA-820641E97580}"/>
              </a:ext>
            </a:extLst>
          </p:cNvPr>
          <p:cNvSpPr/>
          <p:nvPr/>
        </p:nvSpPr>
        <p:spPr>
          <a:xfrm>
            <a:off x="4557291" y="5825518"/>
            <a:ext cx="450150" cy="450150"/>
          </a:xfrm>
          <a:prstGeom prst="flowChartConnector">
            <a:avLst/>
          </a:prstGeom>
          <a:solidFill>
            <a:srgbClr val="72CEE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sz="10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8" name="Connector 17">
            <a:extLst>
              <a:ext uri="{FF2B5EF4-FFF2-40B4-BE49-F238E27FC236}">
                <a16:creationId xmlns:a16="http://schemas.microsoft.com/office/drawing/2014/main" id="{C2C25097-C8AC-45A0-B72B-E217F97B02BC}"/>
              </a:ext>
            </a:extLst>
          </p:cNvPr>
          <p:cNvSpPr/>
          <p:nvPr/>
        </p:nvSpPr>
        <p:spPr>
          <a:xfrm>
            <a:off x="5049122" y="4757107"/>
            <a:ext cx="450150" cy="450150"/>
          </a:xfrm>
          <a:prstGeom prst="flowChartConnector">
            <a:avLst/>
          </a:prstGeom>
          <a:solidFill>
            <a:srgbClr val="EE680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sz="10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9" name="Connector 18">
            <a:extLst>
              <a:ext uri="{FF2B5EF4-FFF2-40B4-BE49-F238E27FC236}">
                <a16:creationId xmlns:a16="http://schemas.microsoft.com/office/drawing/2014/main" id="{BFB42BFD-9832-4595-8F01-D3AAFF9B6E50}"/>
              </a:ext>
            </a:extLst>
          </p:cNvPr>
          <p:cNvSpPr/>
          <p:nvPr/>
        </p:nvSpPr>
        <p:spPr>
          <a:xfrm>
            <a:off x="5390902" y="5825518"/>
            <a:ext cx="450150" cy="450150"/>
          </a:xfrm>
          <a:prstGeom prst="flowChartConnector">
            <a:avLst/>
          </a:prstGeom>
          <a:solidFill>
            <a:srgbClr val="72CEE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sz="10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20" name="Connector 19">
            <a:extLst>
              <a:ext uri="{FF2B5EF4-FFF2-40B4-BE49-F238E27FC236}">
                <a16:creationId xmlns:a16="http://schemas.microsoft.com/office/drawing/2014/main" id="{6CFB48BB-86FC-42DD-9D81-9B2A09F9DC06}"/>
              </a:ext>
            </a:extLst>
          </p:cNvPr>
          <p:cNvSpPr/>
          <p:nvPr/>
        </p:nvSpPr>
        <p:spPr>
          <a:xfrm>
            <a:off x="6307875" y="5825518"/>
            <a:ext cx="450150" cy="450150"/>
          </a:xfrm>
          <a:prstGeom prst="flowChartConnector">
            <a:avLst/>
          </a:prstGeom>
          <a:solidFill>
            <a:srgbClr val="72CEE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sz="10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21" name="Connector 20">
            <a:extLst>
              <a:ext uri="{FF2B5EF4-FFF2-40B4-BE49-F238E27FC236}">
                <a16:creationId xmlns:a16="http://schemas.microsoft.com/office/drawing/2014/main" id="{5E04E377-879E-4392-B168-098BF43436B0}"/>
              </a:ext>
            </a:extLst>
          </p:cNvPr>
          <p:cNvSpPr/>
          <p:nvPr/>
        </p:nvSpPr>
        <p:spPr>
          <a:xfrm>
            <a:off x="7683333" y="5825518"/>
            <a:ext cx="450150" cy="450150"/>
          </a:xfrm>
          <a:prstGeom prst="flowChartConnector">
            <a:avLst/>
          </a:prstGeom>
          <a:solidFill>
            <a:srgbClr val="72CEE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sz="1000" baseline="-250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M</a:t>
            </a:r>
            <a:endParaRPr lang="en-US" sz="1000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Connector 22">
            <a:extLst>
              <a:ext uri="{FF2B5EF4-FFF2-40B4-BE49-F238E27FC236}">
                <a16:creationId xmlns:a16="http://schemas.microsoft.com/office/drawing/2014/main" id="{04AD721C-0249-4FE6-9A84-F81C3CEA72A8}"/>
              </a:ext>
            </a:extLst>
          </p:cNvPr>
          <p:cNvSpPr/>
          <p:nvPr/>
        </p:nvSpPr>
        <p:spPr>
          <a:xfrm>
            <a:off x="5799372" y="4757107"/>
            <a:ext cx="450150" cy="450150"/>
          </a:xfrm>
          <a:prstGeom prst="flowChartConnector">
            <a:avLst/>
          </a:prstGeom>
          <a:solidFill>
            <a:srgbClr val="EE680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sz="10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24" name="Connector 23">
            <a:extLst>
              <a:ext uri="{FF2B5EF4-FFF2-40B4-BE49-F238E27FC236}">
                <a16:creationId xmlns:a16="http://schemas.microsoft.com/office/drawing/2014/main" id="{A10F4D6F-0FDC-44A3-932A-C27633F31614}"/>
              </a:ext>
            </a:extLst>
          </p:cNvPr>
          <p:cNvSpPr/>
          <p:nvPr/>
        </p:nvSpPr>
        <p:spPr>
          <a:xfrm>
            <a:off x="7099805" y="4757107"/>
            <a:ext cx="450150" cy="450150"/>
          </a:xfrm>
          <a:prstGeom prst="flowChartConnector">
            <a:avLst/>
          </a:prstGeom>
          <a:solidFill>
            <a:srgbClr val="EE680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sz="1000" baseline="-250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D</a:t>
            </a:r>
            <a:endParaRPr lang="en-US" sz="1000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5965" name="TextBox 24">
            <a:extLst>
              <a:ext uri="{FF2B5EF4-FFF2-40B4-BE49-F238E27FC236}">
                <a16:creationId xmlns:a16="http://schemas.microsoft.com/office/drawing/2014/main" id="{05372D68-6907-4475-9223-227AF1630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025" y="4810126"/>
            <a:ext cx="2921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" b="1"/>
              <a:t>…</a:t>
            </a:r>
          </a:p>
        </p:txBody>
      </p:sp>
      <p:sp>
        <p:nvSpPr>
          <p:cNvPr id="125966" name="TextBox 25">
            <a:extLst>
              <a:ext uri="{FF2B5EF4-FFF2-40B4-BE49-F238E27FC236}">
                <a16:creationId xmlns:a16="http://schemas.microsoft.com/office/drawing/2014/main" id="{8EA59574-6420-49F6-A3A5-B0CC83D96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0" y="5878513"/>
            <a:ext cx="2921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" b="1"/>
              <a:t>…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61C997-51A6-4D9E-AEE6-1F4080A2C1F4}"/>
              </a:ext>
            </a:extLst>
          </p:cNvPr>
          <p:cNvCxnSpPr>
            <a:stCxn id="18" idx="4"/>
            <a:endCxn id="17" idx="0"/>
          </p:cNvCxnSpPr>
          <p:nvPr/>
        </p:nvCxnSpPr>
        <p:spPr>
          <a:xfrm rot="5400000">
            <a:off x="4718845" y="5271295"/>
            <a:ext cx="619125" cy="490537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5706C64-2560-4893-823B-134438C2AF93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rot="16200000" flipH="1">
            <a:off x="5135563" y="5345113"/>
            <a:ext cx="619125" cy="3429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2D9A25-DE16-4E71-AB37-FA8D69C1DB07}"/>
              </a:ext>
            </a:extLst>
          </p:cNvPr>
          <p:cNvCxnSpPr>
            <a:stCxn id="18" idx="4"/>
            <a:endCxn id="20" idx="0"/>
          </p:cNvCxnSpPr>
          <p:nvPr/>
        </p:nvCxnSpPr>
        <p:spPr>
          <a:xfrm rot="16200000" flipH="1">
            <a:off x="5593557" y="4887119"/>
            <a:ext cx="619125" cy="1258888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0180FFF-A90B-42AB-99F8-36E25105B2D1}"/>
              </a:ext>
            </a:extLst>
          </p:cNvPr>
          <p:cNvCxnSpPr>
            <a:stCxn id="18" idx="4"/>
            <a:endCxn id="21" idx="0"/>
          </p:cNvCxnSpPr>
          <p:nvPr/>
        </p:nvCxnSpPr>
        <p:spPr>
          <a:xfrm rot="16200000" flipH="1">
            <a:off x="6281738" y="4198938"/>
            <a:ext cx="619125" cy="263525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F7E4575-7808-4551-A856-C09A6D8025B4}"/>
              </a:ext>
            </a:extLst>
          </p:cNvPr>
          <p:cNvCxnSpPr>
            <a:stCxn id="23" idx="4"/>
            <a:endCxn id="19" idx="0"/>
          </p:cNvCxnSpPr>
          <p:nvPr/>
        </p:nvCxnSpPr>
        <p:spPr>
          <a:xfrm rot="5400000">
            <a:off x="5511007" y="5312569"/>
            <a:ext cx="619125" cy="407988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851A14-BD3B-4989-8D58-E98868E01EC6}"/>
              </a:ext>
            </a:extLst>
          </p:cNvPr>
          <p:cNvCxnSpPr>
            <a:stCxn id="23" idx="4"/>
            <a:endCxn id="20" idx="0"/>
          </p:cNvCxnSpPr>
          <p:nvPr/>
        </p:nvCxnSpPr>
        <p:spPr>
          <a:xfrm rot="16200000" flipH="1">
            <a:off x="5969001" y="5262563"/>
            <a:ext cx="619125" cy="5080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6E38BF-5FFB-4025-B830-FB28D747AC89}"/>
              </a:ext>
            </a:extLst>
          </p:cNvPr>
          <p:cNvCxnSpPr>
            <a:stCxn id="23" idx="4"/>
            <a:endCxn id="21" idx="0"/>
          </p:cNvCxnSpPr>
          <p:nvPr/>
        </p:nvCxnSpPr>
        <p:spPr>
          <a:xfrm rot="16200000" flipH="1">
            <a:off x="6657182" y="4574382"/>
            <a:ext cx="619125" cy="1884362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874337-BD18-463B-BCEE-9FC0DFED60FF}"/>
              </a:ext>
            </a:extLst>
          </p:cNvPr>
          <p:cNvCxnSpPr>
            <a:stCxn id="24" idx="4"/>
            <a:endCxn id="17" idx="0"/>
          </p:cNvCxnSpPr>
          <p:nvPr/>
        </p:nvCxnSpPr>
        <p:spPr>
          <a:xfrm rot="5400000">
            <a:off x="5744370" y="4245770"/>
            <a:ext cx="619125" cy="2541587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8EC03B-7BDB-496E-A843-71045182E0FD}"/>
              </a:ext>
            </a:extLst>
          </p:cNvPr>
          <p:cNvCxnSpPr>
            <a:stCxn id="23" idx="4"/>
            <a:endCxn id="17" idx="0"/>
          </p:cNvCxnSpPr>
          <p:nvPr/>
        </p:nvCxnSpPr>
        <p:spPr>
          <a:xfrm rot="5400000">
            <a:off x="5094289" y="4895851"/>
            <a:ext cx="619125" cy="1241425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16D52F-C3FD-4414-B6D9-8B1B89372C0E}"/>
              </a:ext>
            </a:extLst>
          </p:cNvPr>
          <p:cNvCxnSpPr>
            <a:stCxn id="24" idx="4"/>
            <a:endCxn id="19" idx="0"/>
          </p:cNvCxnSpPr>
          <p:nvPr/>
        </p:nvCxnSpPr>
        <p:spPr>
          <a:xfrm rot="5400000">
            <a:off x="6161088" y="4662488"/>
            <a:ext cx="619125" cy="170815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37134B-DB22-4262-9F90-712C4B33220B}"/>
              </a:ext>
            </a:extLst>
          </p:cNvPr>
          <p:cNvCxnSpPr>
            <a:stCxn id="24" idx="4"/>
            <a:endCxn id="20" idx="0"/>
          </p:cNvCxnSpPr>
          <p:nvPr/>
        </p:nvCxnSpPr>
        <p:spPr>
          <a:xfrm rot="5400000">
            <a:off x="6619082" y="5120482"/>
            <a:ext cx="619125" cy="792162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8A5D49F-4CE0-48C0-85A4-635734EBC363}"/>
              </a:ext>
            </a:extLst>
          </p:cNvPr>
          <p:cNvCxnSpPr>
            <a:stCxn id="24" idx="4"/>
            <a:endCxn id="21" idx="0"/>
          </p:cNvCxnSpPr>
          <p:nvPr/>
        </p:nvCxnSpPr>
        <p:spPr>
          <a:xfrm rot="16200000" flipH="1">
            <a:off x="7307263" y="5224463"/>
            <a:ext cx="619125" cy="5842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979" name="TextBox 75">
            <a:extLst>
              <a:ext uri="{FF2B5EF4-FFF2-40B4-BE49-F238E27FC236}">
                <a16:creationId xmlns:a16="http://schemas.microsoft.com/office/drawing/2014/main" id="{06E8AD98-0C39-4528-A65F-68FA78C23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826" y="5949951"/>
            <a:ext cx="7080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"/>
              <a:t>Input</a:t>
            </a:r>
          </a:p>
        </p:txBody>
      </p:sp>
      <p:sp>
        <p:nvSpPr>
          <p:cNvPr id="125980" name="TextBox 76">
            <a:extLst>
              <a:ext uri="{FF2B5EF4-FFF2-40B4-BE49-F238E27FC236}">
                <a16:creationId xmlns:a16="http://schemas.microsoft.com/office/drawing/2014/main" id="{A2029EF8-C0C5-449C-94B0-FEAF2A032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889" y="4881563"/>
            <a:ext cx="11255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"/>
              <a:t>Hidden Layer 1</a:t>
            </a:r>
          </a:p>
        </p:txBody>
      </p:sp>
      <p:sp>
        <p:nvSpPr>
          <p:cNvPr id="45" name="Connector 44">
            <a:extLst>
              <a:ext uri="{FF2B5EF4-FFF2-40B4-BE49-F238E27FC236}">
                <a16:creationId xmlns:a16="http://schemas.microsoft.com/office/drawing/2014/main" id="{452616E3-2ACD-4D43-87BB-79D67D18E603}"/>
              </a:ext>
            </a:extLst>
          </p:cNvPr>
          <p:cNvSpPr/>
          <p:nvPr/>
        </p:nvSpPr>
        <p:spPr>
          <a:xfrm>
            <a:off x="5057458" y="3700384"/>
            <a:ext cx="450150" cy="450150"/>
          </a:xfrm>
          <a:prstGeom prst="flowChartConnector">
            <a:avLst/>
          </a:prstGeom>
          <a:solidFill>
            <a:srgbClr val="EE680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10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47" name="Connector 46">
            <a:extLst>
              <a:ext uri="{FF2B5EF4-FFF2-40B4-BE49-F238E27FC236}">
                <a16:creationId xmlns:a16="http://schemas.microsoft.com/office/drawing/2014/main" id="{C5FBA5EF-A9E4-4D80-BA3C-A625BE77759A}"/>
              </a:ext>
            </a:extLst>
          </p:cNvPr>
          <p:cNvSpPr/>
          <p:nvPr/>
        </p:nvSpPr>
        <p:spPr>
          <a:xfrm>
            <a:off x="5807708" y="3700384"/>
            <a:ext cx="450150" cy="450150"/>
          </a:xfrm>
          <a:prstGeom prst="flowChartConnector">
            <a:avLst/>
          </a:prstGeom>
          <a:solidFill>
            <a:srgbClr val="EE680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10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48" name="Connector 47">
            <a:extLst>
              <a:ext uri="{FF2B5EF4-FFF2-40B4-BE49-F238E27FC236}">
                <a16:creationId xmlns:a16="http://schemas.microsoft.com/office/drawing/2014/main" id="{4C2C99AB-E037-4C0B-9D9E-B0FE5D3318F1}"/>
              </a:ext>
            </a:extLst>
          </p:cNvPr>
          <p:cNvSpPr/>
          <p:nvPr/>
        </p:nvSpPr>
        <p:spPr>
          <a:xfrm>
            <a:off x="7089185" y="3700384"/>
            <a:ext cx="450150" cy="450150"/>
          </a:xfrm>
          <a:prstGeom prst="flowChartConnector">
            <a:avLst/>
          </a:prstGeom>
          <a:solidFill>
            <a:srgbClr val="EE680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1000" baseline="-250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E</a:t>
            </a:r>
            <a:endParaRPr lang="en-US" sz="1000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5984" name="TextBox 48">
            <a:extLst>
              <a:ext uri="{FF2B5EF4-FFF2-40B4-BE49-F238E27FC236}">
                <a16:creationId xmlns:a16="http://schemas.microsoft.com/office/drawing/2014/main" id="{E110F070-8CA9-4790-9041-377BDC0EF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7963" y="3752850"/>
            <a:ext cx="2921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" b="1"/>
              <a:t>…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A30B0B2-5B31-4F2F-AE46-E93339398C3D}"/>
              </a:ext>
            </a:extLst>
          </p:cNvPr>
          <p:cNvCxnSpPr>
            <a:stCxn id="45" idx="4"/>
            <a:endCxn id="18" idx="0"/>
          </p:cNvCxnSpPr>
          <p:nvPr/>
        </p:nvCxnSpPr>
        <p:spPr>
          <a:xfrm flipH="1">
            <a:off x="5273676" y="4151314"/>
            <a:ext cx="9525" cy="606425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654FDA2-7763-4092-8C74-21AC2A661B1B}"/>
              </a:ext>
            </a:extLst>
          </p:cNvPr>
          <p:cNvCxnSpPr>
            <a:stCxn id="45" idx="4"/>
            <a:endCxn id="23" idx="0"/>
          </p:cNvCxnSpPr>
          <p:nvPr/>
        </p:nvCxnSpPr>
        <p:spPr>
          <a:xfrm>
            <a:off x="5283201" y="4151314"/>
            <a:ext cx="741363" cy="606425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347486-A4EE-42F0-96BF-DD396A299566}"/>
              </a:ext>
            </a:extLst>
          </p:cNvPr>
          <p:cNvCxnSpPr>
            <a:stCxn id="45" idx="4"/>
            <a:endCxn id="24" idx="0"/>
          </p:cNvCxnSpPr>
          <p:nvPr/>
        </p:nvCxnSpPr>
        <p:spPr>
          <a:xfrm>
            <a:off x="5283201" y="4151314"/>
            <a:ext cx="2041525" cy="606425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8B25356-5330-4776-BBF4-DC7392ABEAD0}"/>
              </a:ext>
            </a:extLst>
          </p:cNvPr>
          <p:cNvCxnSpPr>
            <a:stCxn id="47" idx="4"/>
            <a:endCxn id="23" idx="0"/>
          </p:cNvCxnSpPr>
          <p:nvPr/>
        </p:nvCxnSpPr>
        <p:spPr>
          <a:xfrm flipH="1">
            <a:off x="6024564" y="4151314"/>
            <a:ext cx="7937" cy="606425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460E840-F7EB-4429-9CD4-540CA678ABCA}"/>
              </a:ext>
            </a:extLst>
          </p:cNvPr>
          <p:cNvCxnSpPr>
            <a:stCxn id="47" idx="4"/>
            <a:endCxn id="24" idx="0"/>
          </p:cNvCxnSpPr>
          <p:nvPr/>
        </p:nvCxnSpPr>
        <p:spPr>
          <a:xfrm>
            <a:off x="6032501" y="4151314"/>
            <a:ext cx="1292225" cy="606425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3A6C79-A3C0-4526-907C-C6DBF85F0E5F}"/>
              </a:ext>
            </a:extLst>
          </p:cNvPr>
          <p:cNvCxnSpPr>
            <a:stCxn id="48" idx="4"/>
            <a:endCxn id="18" idx="0"/>
          </p:cNvCxnSpPr>
          <p:nvPr/>
        </p:nvCxnSpPr>
        <p:spPr>
          <a:xfrm flipH="1">
            <a:off x="5273675" y="4151314"/>
            <a:ext cx="2039938" cy="606425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ADC4C0F-44EE-4E1E-B3FD-9483073C0668}"/>
              </a:ext>
            </a:extLst>
          </p:cNvPr>
          <p:cNvCxnSpPr>
            <a:stCxn id="47" idx="4"/>
            <a:endCxn id="18" idx="0"/>
          </p:cNvCxnSpPr>
          <p:nvPr/>
        </p:nvCxnSpPr>
        <p:spPr>
          <a:xfrm flipH="1">
            <a:off x="5273676" y="4151314"/>
            <a:ext cx="758825" cy="606425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D25398C-ABB4-4992-976C-6D113FCF8082}"/>
              </a:ext>
            </a:extLst>
          </p:cNvPr>
          <p:cNvCxnSpPr>
            <a:stCxn id="48" idx="4"/>
            <a:endCxn id="23" idx="0"/>
          </p:cNvCxnSpPr>
          <p:nvPr/>
        </p:nvCxnSpPr>
        <p:spPr>
          <a:xfrm flipH="1">
            <a:off x="6024563" y="4151314"/>
            <a:ext cx="1289050" cy="606425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65BFE5C-F401-455A-AD37-3F87BD2CB4D1}"/>
              </a:ext>
            </a:extLst>
          </p:cNvPr>
          <p:cNvCxnSpPr>
            <a:stCxn id="48" idx="4"/>
            <a:endCxn id="24" idx="0"/>
          </p:cNvCxnSpPr>
          <p:nvPr/>
        </p:nvCxnSpPr>
        <p:spPr>
          <a:xfrm>
            <a:off x="7313613" y="4151314"/>
            <a:ext cx="11112" cy="606425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994" name="TextBox 76">
            <a:extLst>
              <a:ext uri="{FF2B5EF4-FFF2-40B4-BE49-F238E27FC236}">
                <a16:creationId xmlns:a16="http://schemas.microsoft.com/office/drawing/2014/main" id="{1A17BBD5-2A6E-4B2D-A42C-3DD03FEED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825" y="3825876"/>
            <a:ext cx="11255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"/>
              <a:t>Hidden Layer 2</a:t>
            </a:r>
          </a:p>
        </p:txBody>
      </p:sp>
      <p:sp>
        <p:nvSpPr>
          <p:cNvPr id="53" name="Connector 52">
            <a:extLst>
              <a:ext uri="{FF2B5EF4-FFF2-40B4-BE49-F238E27FC236}">
                <a16:creationId xmlns:a16="http://schemas.microsoft.com/office/drawing/2014/main" id="{ACE78681-7AC0-4E60-9EEA-ED7A5B64FF0F}"/>
              </a:ext>
            </a:extLst>
          </p:cNvPr>
          <p:cNvSpPr/>
          <p:nvPr/>
        </p:nvSpPr>
        <p:spPr>
          <a:xfrm>
            <a:off x="5047055" y="2643661"/>
            <a:ext cx="450150" cy="450150"/>
          </a:xfrm>
          <a:prstGeom prst="flowChartConnector">
            <a:avLst/>
          </a:prstGeom>
          <a:solidFill>
            <a:srgbClr val="EE680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c</a:t>
            </a:r>
            <a:r>
              <a:rPr lang="en-US" sz="10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56" name="Connector 55">
            <a:extLst>
              <a:ext uri="{FF2B5EF4-FFF2-40B4-BE49-F238E27FC236}">
                <a16:creationId xmlns:a16="http://schemas.microsoft.com/office/drawing/2014/main" id="{21127BB3-4740-44AD-B34F-574894477A6A}"/>
              </a:ext>
            </a:extLst>
          </p:cNvPr>
          <p:cNvSpPr/>
          <p:nvPr/>
        </p:nvSpPr>
        <p:spPr>
          <a:xfrm>
            <a:off x="6139085" y="1775316"/>
            <a:ext cx="450150" cy="450150"/>
          </a:xfrm>
          <a:prstGeom prst="flowChartConnector">
            <a:avLst/>
          </a:prstGeom>
          <a:solidFill>
            <a:srgbClr val="E0D925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y</a:t>
            </a:r>
            <a:endParaRPr lang="en-US" sz="1000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Connector 60">
            <a:extLst>
              <a:ext uri="{FF2B5EF4-FFF2-40B4-BE49-F238E27FC236}">
                <a16:creationId xmlns:a16="http://schemas.microsoft.com/office/drawing/2014/main" id="{4910DC62-C5A7-4E6A-8334-CEC9E88CD3FE}"/>
              </a:ext>
            </a:extLst>
          </p:cNvPr>
          <p:cNvSpPr/>
          <p:nvPr/>
        </p:nvSpPr>
        <p:spPr>
          <a:xfrm>
            <a:off x="5797305" y="2643661"/>
            <a:ext cx="450150" cy="450150"/>
          </a:xfrm>
          <a:prstGeom prst="flowChartConnector">
            <a:avLst/>
          </a:prstGeom>
          <a:solidFill>
            <a:srgbClr val="EE680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c</a:t>
            </a:r>
            <a:r>
              <a:rPr lang="en-US" sz="10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67" name="Connector 66">
            <a:extLst>
              <a:ext uri="{FF2B5EF4-FFF2-40B4-BE49-F238E27FC236}">
                <a16:creationId xmlns:a16="http://schemas.microsoft.com/office/drawing/2014/main" id="{495FF2B0-0A98-4EF1-BF2B-AC3120AE4E8F}"/>
              </a:ext>
            </a:extLst>
          </p:cNvPr>
          <p:cNvSpPr/>
          <p:nvPr/>
        </p:nvSpPr>
        <p:spPr>
          <a:xfrm>
            <a:off x="7078782" y="2643661"/>
            <a:ext cx="450150" cy="450150"/>
          </a:xfrm>
          <a:prstGeom prst="flowChartConnector">
            <a:avLst/>
          </a:prstGeom>
          <a:solidFill>
            <a:srgbClr val="EE680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c</a:t>
            </a:r>
            <a:r>
              <a:rPr lang="en-US" sz="1000" baseline="-250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F</a:t>
            </a:r>
            <a:endParaRPr lang="en-US" sz="1000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5999" name="TextBox 67">
            <a:extLst>
              <a:ext uri="{FF2B5EF4-FFF2-40B4-BE49-F238E27FC236}">
                <a16:creationId xmlns:a16="http://schemas.microsoft.com/office/drawing/2014/main" id="{EC9DF5B0-4F02-4624-BAE5-2B5964F7F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2697163"/>
            <a:ext cx="2921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" b="1"/>
              <a:t>…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DA0B987-0D0C-40D3-8D7E-736625013712}"/>
              </a:ext>
            </a:extLst>
          </p:cNvPr>
          <p:cNvCxnSpPr>
            <a:stCxn id="53" idx="4"/>
          </p:cNvCxnSpPr>
          <p:nvPr/>
        </p:nvCxnSpPr>
        <p:spPr>
          <a:xfrm flipH="1">
            <a:off x="5264150" y="3094039"/>
            <a:ext cx="7938" cy="606425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1E9C83C-2D64-4A55-B8D3-E245911CE664}"/>
              </a:ext>
            </a:extLst>
          </p:cNvPr>
          <p:cNvCxnSpPr>
            <a:stCxn id="53" idx="4"/>
          </p:cNvCxnSpPr>
          <p:nvPr/>
        </p:nvCxnSpPr>
        <p:spPr>
          <a:xfrm>
            <a:off x="5272088" y="3094039"/>
            <a:ext cx="741362" cy="606425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6FFE9A6-2F6F-4BD0-A47F-FB7F7DDFE52D}"/>
              </a:ext>
            </a:extLst>
          </p:cNvPr>
          <p:cNvCxnSpPr>
            <a:stCxn id="53" idx="4"/>
          </p:cNvCxnSpPr>
          <p:nvPr/>
        </p:nvCxnSpPr>
        <p:spPr>
          <a:xfrm>
            <a:off x="5272088" y="3094039"/>
            <a:ext cx="2043112" cy="606425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679F97-9698-4FF8-A73D-43962DC1FB4D}"/>
              </a:ext>
            </a:extLst>
          </p:cNvPr>
          <p:cNvCxnSpPr>
            <a:stCxn id="61" idx="4"/>
          </p:cNvCxnSpPr>
          <p:nvPr/>
        </p:nvCxnSpPr>
        <p:spPr>
          <a:xfrm flipH="1">
            <a:off x="6013451" y="3094039"/>
            <a:ext cx="9525" cy="606425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9AD134A-8F71-4F4B-B5EF-B38B2AA7D88A}"/>
              </a:ext>
            </a:extLst>
          </p:cNvPr>
          <p:cNvCxnSpPr>
            <a:stCxn id="61" idx="4"/>
          </p:cNvCxnSpPr>
          <p:nvPr/>
        </p:nvCxnSpPr>
        <p:spPr>
          <a:xfrm>
            <a:off x="6022976" y="3094039"/>
            <a:ext cx="1292225" cy="606425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D365C68-1D17-4A9F-A62F-7771E183921B}"/>
              </a:ext>
            </a:extLst>
          </p:cNvPr>
          <p:cNvCxnSpPr>
            <a:stCxn id="67" idx="4"/>
          </p:cNvCxnSpPr>
          <p:nvPr/>
        </p:nvCxnSpPr>
        <p:spPr>
          <a:xfrm flipH="1">
            <a:off x="5264150" y="3094039"/>
            <a:ext cx="2039938" cy="606425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D920B5B-F1CF-4460-8742-1452398A7F54}"/>
              </a:ext>
            </a:extLst>
          </p:cNvPr>
          <p:cNvCxnSpPr>
            <a:stCxn id="61" idx="4"/>
          </p:cNvCxnSpPr>
          <p:nvPr/>
        </p:nvCxnSpPr>
        <p:spPr>
          <a:xfrm flipH="1">
            <a:off x="5264151" y="3094039"/>
            <a:ext cx="758825" cy="606425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912B0E5-8E6C-48D3-94F2-0E4BCBE1CA16}"/>
              </a:ext>
            </a:extLst>
          </p:cNvPr>
          <p:cNvCxnSpPr>
            <a:stCxn id="67" idx="4"/>
          </p:cNvCxnSpPr>
          <p:nvPr/>
        </p:nvCxnSpPr>
        <p:spPr>
          <a:xfrm flipH="1">
            <a:off x="6013450" y="3094039"/>
            <a:ext cx="1290638" cy="606425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2AD8301-74E7-460C-8353-CEFACAC492C7}"/>
              </a:ext>
            </a:extLst>
          </p:cNvPr>
          <p:cNvCxnSpPr>
            <a:stCxn id="67" idx="4"/>
          </p:cNvCxnSpPr>
          <p:nvPr/>
        </p:nvCxnSpPr>
        <p:spPr>
          <a:xfrm>
            <a:off x="7304088" y="3094039"/>
            <a:ext cx="11112" cy="606425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8BF78A5-95E6-4E37-97DF-24ECF27FEF37}"/>
              </a:ext>
            </a:extLst>
          </p:cNvPr>
          <p:cNvCxnSpPr>
            <a:stCxn id="56" idx="4"/>
          </p:cNvCxnSpPr>
          <p:nvPr/>
        </p:nvCxnSpPr>
        <p:spPr>
          <a:xfrm rot="5400000">
            <a:off x="5609432" y="1888332"/>
            <a:ext cx="417513" cy="109220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5ABBB4F-8DAA-463F-823D-0DF6FB10F770}"/>
              </a:ext>
            </a:extLst>
          </p:cNvPr>
          <p:cNvCxnSpPr>
            <a:stCxn id="56" idx="4"/>
          </p:cNvCxnSpPr>
          <p:nvPr/>
        </p:nvCxnSpPr>
        <p:spPr>
          <a:xfrm rot="5400000">
            <a:off x="5984876" y="2263776"/>
            <a:ext cx="417513" cy="341313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A22361D-6466-4218-8EA0-041546FDD5C6}"/>
              </a:ext>
            </a:extLst>
          </p:cNvPr>
          <p:cNvCxnSpPr>
            <a:stCxn id="56" idx="4"/>
          </p:cNvCxnSpPr>
          <p:nvPr/>
        </p:nvCxnSpPr>
        <p:spPr>
          <a:xfrm rot="16200000" flipH="1">
            <a:off x="6634957" y="1955007"/>
            <a:ext cx="417513" cy="95885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012" name="TextBox 74">
            <a:extLst>
              <a:ext uri="{FF2B5EF4-FFF2-40B4-BE49-F238E27FC236}">
                <a16:creationId xmlns:a16="http://schemas.microsoft.com/office/drawing/2014/main" id="{53E9ABDB-E49C-4CBE-86B7-7C642CDCB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7014" y="1878013"/>
            <a:ext cx="7080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Output</a:t>
            </a:r>
          </a:p>
        </p:txBody>
      </p:sp>
      <p:sp>
        <p:nvSpPr>
          <p:cNvPr id="126013" name="TextBox 76">
            <a:extLst>
              <a:ext uri="{FF2B5EF4-FFF2-40B4-BE49-F238E27FC236}">
                <a16:creationId xmlns:a16="http://schemas.microsoft.com/office/drawing/2014/main" id="{F33F15E2-E36A-48E9-AEC5-E812A284A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7300" y="2768601"/>
            <a:ext cx="11239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"/>
              <a:t>Hidden Layer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Date Placeholder 4">
            <a:extLst>
              <a:ext uri="{FF2B5EF4-FFF2-40B4-BE49-F238E27FC236}">
                <a16:creationId xmlns:a16="http://schemas.microsoft.com/office/drawing/2014/main" id="{ECE3BDB4-A0C4-4300-90E7-B7F8C8C198DF}"/>
              </a:ext>
            </a:extLst>
          </p:cNvPr>
          <p:cNvSpPr txBox="1">
            <a:spLocks noGrp="1"/>
          </p:cNvSpPr>
          <p:nvPr/>
        </p:nvSpPr>
        <p:spPr bwMode="auto">
          <a:xfrm>
            <a:off x="18288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5F6CD9-8430-4273-844A-4B07145E648E}" type="datetime4">
              <a:rPr lang="en-US" altLang="en-US" sz="1200">
                <a:latin typeface="Tahoma" panose="020B0604030504040204" pitchFamily="34" charset="0"/>
                <a:cs typeface="Arial" panose="020B0604020202020204" pitchFamily="34" charset="0"/>
              </a:rPr>
              <a:pPr/>
              <a:t>March 5, 2022</a:t>
            </a:fld>
            <a:endParaRPr lang="en-US" altLang="en-US" sz="12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7043" name="Footer Placeholder 5">
            <a:extLst>
              <a:ext uri="{FF2B5EF4-FFF2-40B4-BE49-F238E27FC236}">
                <a16:creationId xmlns:a16="http://schemas.microsoft.com/office/drawing/2014/main" id="{EA71F47E-8D4F-470B-BAE5-379F5580EEF4}"/>
              </a:ext>
            </a:extLst>
          </p:cNvPr>
          <p:cNvSpPr txBox="1">
            <a:spLocks noGrp="1"/>
          </p:cNvSpPr>
          <p:nvPr/>
        </p:nvSpPr>
        <p:spPr bwMode="auto">
          <a:xfrm>
            <a:off x="4876800" y="6477000"/>
            <a:ext cx="2895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>
                <a:latin typeface="Tahoma" panose="020B0604030504040204" pitchFamily="34" charset="0"/>
                <a:cs typeface="Arial" panose="020B0604020202020204" pitchFamily="34" charset="0"/>
              </a:rPr>
              <a:t>Data Mining: Concepts and Techniques</a:t>
            </a:r>
          </a:p>
        </p:txBody>
      </p:sp>
      <p:sp>
        <p:nvSpPr>
          <p:cNvPr id="87044" name="Slide Number Placeholder 6">
            <a:extLst>
              <a:ext uri="{FF2B5EF4-FFF2-40B4-BE49-F238E27FC236}">
                <a16:creationId xmlns:a16="http://schemas.microsoft.com/office/drawing/2014/main" id="{B1E81F07-3269-4617-9B56-7A63987B66AB}"/>
              </a:ext>
            </a:extLst>
          </p:cNvPr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B930C97-4AE7-42D3-B414-D895E8AB816E}" type="slidenum">
              <a:rPr lang="en-US" altLang="en-US" sz="1200">
                <a:latin typeface="Tahoma" panose="020B0604030504040204" pitchFamily="34" charset="0"/>
                <a:cs typeface="Arial" panose="020B0604020202020204" pitchFamily="34" charset="0"/>
              </a:rPr>
              <a:pPr algn="r"/>
              <a:t>3</a:t>
            </a:fld>
            <a:endParaRPr lang="en-US" altLang="en-US" sz="12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7045" name="Rectangle 4098">
            <a:extLst>
              <a:ext uri="{FF2B5EF4-FFF2-40B4-BE49-F238E27FC236}">
                <a16:creationId xmlns:a16="http://schemas.microsoft.com/office/drawing/2014/main" id="{BC2B1478-7A6B-4A94-8480-9CC9A285E0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52650" y="365126"/>
            <a:ext cx="7448550" cy="531813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dirty="0"/>
              <a:t>A  Neuron (= a perceptron)</a:t>
            </a:r>
          </a:p>
        </p:txBody>
      </p:sp>
      <p:sp>
        <p:nvSpPr>
          <p:cNvPr id="87046" name="Rectangle 4099">
            <a:extLst>
              <a:ext uri="{FF2B5EF4-FFF2-40B4-BE49-F238E27FC236}">
                <a16:creationId xmlns:a16="http://schemas.microsoft.com/office/drawing/2014/main" id="{98521D8F-AC2B-489D-BC4B-E01C713F99D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1981201" y="5159376"/>
            <a:ext cx="7858125" cy="696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200"/>
              <a:t>The </a:t>
            </a:r>
            <a:r>
              <a:rPr lang="en-US" altLang="en-US" sz="2200" i="1"/>
              <a:t>n</a:t>
            </a:r>
            <a:r>
              <a:rPr lang="en-US" altLang="en-US" sz="2200"/>
              <a:t>-dimensional input vector </a:t>
            </a:r>
            <a:r>
              <a:rPr lang="en-US" altLang="en-US" sz="2200" b="1">
                <a:ea typeface="HYGungSo-Bold"/>
                <a:cs typeface="HYGungSo-Bold"/>
              </a:rPr>
              <a:t>x</a:t>
            </a:r>
            <a:r>
              <a:rPr lang="en-US" altLang="en-US" sz="2200"/>
              <a:t> is mapped into variable y by means of the scalar product and a nonlinear function mapping</a:t>
            </a:r>
          </a:p>
        </p:txBody>
      </p:sp>
      <p:grpSp>
        <p:nvGrpSpPr>
          <p:cNvPr id="87047" name="Group 4100">
            <a:extLst>
              <a:ext uri="{FF2B5EF4-FFF2-40B4-BE49-F238E27FC236}">
                <a16:creationId xmlns:a16="http://schemas.microsoft.com/office/drawing/2014/main" id="{4FC0AB5E-9804-41FA-8C22-9B45AC238D2C}"/>
              </a:ext>
            </a:extLst>
          </p:cNvPr>
          <p:cNvGrpSpPr>
            <a:grpSpLocks/>
          </p:cNvGrpSpPr>
          <p:nvPr/>
        </p:nvGrpSpPr>
        <p:grpSpPr bwMode="auto">
          <a:xfrm>
            <a:off x="1903413" y="762001"/>
            <a:ext cx="8186738" cy="3883025"/>
            <a:chOff x="228" y="864"/>
            <a:chExt cx="5157" cy="2446"/>
          </a:xfrm>
        </p:grpSpPr>
        <p:sp>
          <p:nvSpPr>
            <p:cNvPr id="87053" name="Rectangle 4101">
              <a:extLst>
                <a:ext uri="{FF2B5EF4-FFF2-40B4-BE49-F238E27FC236}">
                  <a16:creationId xmlns:a16="http://schemas.microsoft.com/office/drawing/2014/main" id="{384E9808-B674-42A4-944A-048932B27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" y="882"/>
              <a:ext cx="1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600" i="1">
                  <a:cs typeface="Arial" panose="020B0604020202020204" pitchFamily="34" charset="0"/>
                </a:rPr>
                <a:t>t</a:t>
              </a:r>
              <a:endParaRPr lang="en-US" altLang="en-US" sz="3600" i="1" baseline="-25000">
                <a:cs typeface="Arial" panose="020B0604020202020204" pitchFamily="34" charset="0"/>
              </a:endParaRPr>
            </a:p>
          </p:txBody>
        </p:sp>
        <p:sp>
          <p:nvSpPr>
            <p:cNvPr id="87054" name="Rectangle 4102">
              <a:extLst>
                <a:ext uri="{FF2B5EF4-FFF2-40B4-BE49-F238E27FC236}">
                  <a16:creationId xmlns:a16="http://schemas.microsoft.com/office/drawing/2014/main" id="{55F25FD3-BD9B-4D6F-9223-48A2BDDFE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864"/>
              <a:ext cx="233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400">
                  <a:latin typeface="Times New Roman" panose="02020603050405020304" pitchFamily="18" charset="0"/>
                  <a:cs typeface="Arial" panose="020B0604020202020204" pitchFamily="34" charset="0"/>
                </a:rPr>
                <a:t>-</a:t>
              </a:r>
            </a:p>
          </p:txBody>
        </p:sp>
        <p:grpSp>
          <p:nvGrpSpPr>
            <p:cNvPr id="87055" name="Group 4103">
              <a:extLst>
                <a:ext uri="{FF2B5EF4-FFF2-40B4-BE49-F238E27FC236}">
                  <a16:creationId xmlns:a16="http://schemas.microsoft.com/office/drawing/2014/main" id="{CDC20ADD-16A6-4A69-85D2-267D85CDD0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" y="946"/>
              <a:ext cx="5157" cy="2364"/>
              <a:chOff x="228" y="946"/>
              <a:chExt cx="5157" cy="2364"/>
            </a:xfrm>
          </p:grpSpPr>
          <p:sp>
            <p:nvSpPr>
              <p:cNvPr id="87056" name="Oval 4104">
                <a:extLst>
                  <a:ext uri="{FF2B5EF4-FFF2-40B4-BE49-F238E27FC236}">
                    <a16:creationId xmlns:a16="http://schemas.microsoft.com/office/drawing/2014/main" id="{6506C2E6-A6A4-4DBA-94A6-D80503343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7" y="1090"/>
                <a:ext cx="480" cy="1584"/>
              </a:xfrm>
              <a:prstGeom prst="ellipse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057" name="Oval 4105">
                <a:extLst>
                  <a:ext uri="{FF2B5EF4-FFF2-40B4-BE49-F238E27FC236}">
                    <a16:creationId xmlns:a16="http://schemas.microsoft.com/office/drawing/2014/main" id="{7174C71B-3ACD-43E8-82C2-CF58E9217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" y="1081"/>
                <a:ext cx="478" cy="1582"/>
              </a:xfrm>
              <a:prstGeom prst="ellipse">
                <a:avLst/>
              </a:prstGeom>
              <a:solidFill>
                <a:srgbClr val="66FFFF"/>
              </a:solidFill>
              <a:ln w="12700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058" name="Line 4106">
                <a:extLst>
                  <a:ext uri="{FF2B5EF4-FFF2-40B4-BE49-F238E27FC236}">
                    <a16:creationId xmlns:a16="http://schemas.microsoft.com/office/drawing/2014/main" id="{9891E55A-C8FC-4B2F-9EA7-6031A4B84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8" y="1895"/>
                <a:ext cx="68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59" name="Rectangle 4107">
                <a:extLst>
                  <a:ext uri="{FF2B5EF4-FFF2-40B4-BE49-F238E27FC236}">
                    <a16:creationId xmlns:a16="http://schemas.microsoft.com/office/drawing/2014/main" id="{458D8253-7402-4F15-9B38-18F6E0163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5" y="1653"/>
                <a:ext cx="515" cy="488"/>
              </a:xfrm>
              <a:prstGeom prst="rect">
                <a:avLst/>
              </a:prstGeom>
              <a:solidFill>
                <a:srgbClr val="00FF99"/>
              </a:solidFill>
              <a:ln w="12700">
                <a:solidFill>
                  <a:srgbClr val="00FF99"/>
                </a:solidFill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4400" i="1">
                    <a:latin typeface="Times New Roman" panose="02020603050405020304" pitchFamily="18" charset="0"/>
                    <a:cs typeface="Arial" panose="020B0604020202020204" pitchFamily="34" charset="0"/>
                  </a:rPr>
                  <a:t>f</a:t>
                </a:r>
              </a:p>
            </p:txBody>
          </p:sp>
          <p:sp>
            <p:nvSpPr>
              <p:cNvPr id="87060" name="Line 4108">
                <a:extLst>
                  <a:ext uri="{FF2B5EF4-FFF2-40B4-BE49-F238E27FC236}">
                    <a16:creationId xmlns:a16="http://schemas.microsoft.com/office/drawing/2014/main" id="{BEFA1F3C-5139-4151-9E08-A5072AFEA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905"/>
                <a:ext cx="91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61" name="Rectangle 4109">
                <a:extLst>
                  <a:ext uri="{FF2B5EF4-FFF2-40B4-BE49-F238E27FC236}">
                    <a16:creationId xmlns:a16="http://schemas.microsoft.com/office/drawing/2014/main" id="{AA610736-909F-4EAF-8C95-47BC77FC1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8" y="2786"/>
                <a:ext cx="909" cy="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b="1">
                    <a:latin typeface="Times New Roman" panose="02020603050405020304" pitchFamily="18" charset="0"/>
                    <a:cs typeface="Arial" panose="020B0604020202020204" pitchFamily="34" charset="0"/>
                  </a:rPr>
                  <a:t>weighted </a:t>
                </a:r>
              </a:p>
              <a:p>
                <a:pPr algn="ctr"/>
                <a:r>
                  <a:rPr lang="en-US" altLang="en-US" b="1">
                    <a:latin typeface="Times New Roman" panose="02020603050405020304" pitchFamily="18" charset="0"/>
                    <a:cs typeface="Arial" panose="020B0604020202020204" pitchFamily="34" charset="0"/>
                  </a:rPr>
                  <a:t>sum</a:t>
                </a:r>
                <a:endParaRPr lang="en-US" altLang="en-US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062" name="Rectangle 4110">
                <a:extLst>
                  <a:ext uri="{FF2B5EF4-FFF2-40B4-BE49-F238E27FC236}">
                    <a16:creationId xmlns:a16="http://schemas.microsoft.com/office/drawing/2014/main" id="{6FDF04BE-9CCF-409E-AF9E-3B8B19349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2786"/>
                <a:ext cx="795" cy="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b="1">
                    <a:latin typeface="Times New Roman" panose="02020603050405020304" pitchFamily="18" charset="0"/>
                    <a:cs typeface="Arial" panose="020B0604020202020204" pitchFamily="34" charset="0"/>
                  </a:rPr>
                  <a:t>Input</a:t>
                </a:r>
              </a:p>
              <a:p>
                <a:pPr algn="ctr"/>
                <a:r>
                  <a:rPr lang="en-US" altLang="en-US" b="1">
                    <a:latin typeface="Times New Roman" panose="02020603050405020304" pitchFamily="18" charset="0"/>
                    <a:cs typeface="Arial" panose="020B0604020202020204" pitchFamily="34" charset="0"/>
                  </a:rPr>
                  <a:t>vector </a:t>
                </a:r>
                <a:r>
                  <a:rPr lang="en-US" altLang="en-US" b="1">
                    <a:latin typeface="Tahoma" panose="020B0604030504040204" pitchFamily="34" charset="0"/>
                    <a:ea typeface="HYGungSo-Bold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87063" name="Rectangle 4111">
                <a:extLst>
                  <a:ext uri="{FF2B5EF4-FFF2-40B4-BE49-F238E27FC236}">
                    <a16:creationId xmlns:a16="http://schemas.microsoft.com/office/drawing/2014/main" id="{7E12265F-3D1C-4C63-B1A5-38A7EC880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027"/>
                <a:ext cx="80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b="1">
                    <a:latin typeface="Times New Roman" panose="02020603050405020304" pitchFamily="18" charset="0"/>
                    <a:cs typeface="Arial" panose="020B0604020202020204" pitchFamily="34" charset="0"/>
                  </a:rPr>
                  <a:t>output </a:t>
                </a:r>
                <a:r>
                  <a:rPr lang="en-US" altLang="en-US" b="1" i="1">
                    <a:latin typeface="Times New Roman" panose="02020603050405020304" pitchFamily="18" charset="0"/>
                    <a:cs typeface="Arial" panose="020B0604020202020204" pitchFamily="34" charset="0"/>
                  </a:rPr>
                  <a:t>y</a:t>
                </a:r>
                <a:endParaRPr lang="en-US" altLang="en-US" i="1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064" name="Rectangle 4112">
                <a:extLst>
                  <a:ext uri="{FF2B5EF4-FFF2-40B4-BE49-F238E27FC236}">
                    <a16:creationId xmlns:a16="http://schemas.microsoft.com/office/drawing/2014/main" id="{65335CBA-114D-4156-9001-F7D026157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4" y="2786"/>
                <a:ext cx="978" cy="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b="1">
                    <a:latin typeface="Times New Roman" panose="02020603050405020304" pitchFamily="18" charset="0"/>
                    <a:cs typeface="Arial" panose="020B0604020202020204" pitchFamily="34" charset="0"/>
                  </a:rPr>
                  <a:t>Activation</a:t>
                </a:r>
                <a:endParaRPr lang="en-US" altLang="en-US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en-US" b="1">
                    <a:latin typeface="Times New Roman" panose="02020603050405020304" pitchFamily="18" charset="0"/>
                    <a:cs typeface="Arial" panose="020B0604020202020204" pitchFamily="34" charset="0"/>
                  </a:rPr>
                  <a:t>function</a:t>
                </a:r>
                <a:endParaRPr lang="en-US" altLang="en-US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065" name="Oval 4113">
                <a:extLst>
                  <a:ext uri="{FF2B5EF4-FFF2-40B4-BE49-F238E27FC236}">
                    <a16:creationId xmlns:a16="http://schemas.microsoft.com/office/drawing/2014/main" id="{8702ED72-FA09-4209-97AB-2BC73C159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946"/>
                <a:ext cx="401" cy="402"/>
              </a:xfrm>
              <a:prstGeom prst="ellipse">
                <a:avLst/>
              </a:prstGeom>
              <a:solidFill>
                <a:srgbClr val="00FFCC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066" name="Line 4114">
                <a:extLst>
                  <a:ext uri="{FF2B5EF4-FFF2-40B4-BE49-F238E27FC236}">
                    <a16:creationId xmlns:a16="http://schemas.microsoft.com/office/drawing/2014/main" id="{151DEBB1-57C7-4E28-9003-50091960B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5" y="1350"/>
                <a:ext cx="0" cy="5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67" name="Rectangle 4115">
                <a:extLst>
                  <a:ext uri="{FF2B5EF4-FFF2-40B4-BE49-F238E27FC236}">
                    <a16:creationId xmlns:a16="http://schemas.microsoft.com/office/drawing/2014/main" id="{34184ED3-2707-425F-A1E0-1821042FB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786"/>
                <a:ext cx="851" cy="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b="1">
                    <a:latin typeface="Times New Roman" panose="02020603050405020304" pitchFamily="18" charset="0"/>
                    <a:cs typeface="Arial" panose="020B0604020202020204" pitchFamily="34" charset="0"/>
                  </a:rPr>
                  <a:t>weight</a:t>
                </a:r>
              </a:p>
              <a:p>
                <a:pPr algn="ctr"/>
                <a:r>
                  <a:rPr lang="en-US" altLang="en-US" b="1">
                    <a:latin typeface="Times New Roman" panose="02020603050405020304" pitchFamily="18" charset="0"/>
                    <a:cs typeface="Arial" panose="020B0604020202020204" pitchFamily="34" charset="0"/>
                  </a:rPr>
                  <a:t>vector </a:t>
                </a:r>
                <a:r>
                  <a:rPr lang="en-US" altLang="en-US" b="1">
                    <a:latin typeface="Tahoma" panose="020B0604030504040204" pitchFamily="34" charset="0"/>
                    <a:ea typeface="HYGungSo-Bold"/>
                    <a:cs typeface="Arial" panose="020B0604020202020204" pitchFamily="34" charset="0"/>
                  </a:rPr>
                  <a:t>w</a:t>
                </a:r>
                <a:endParaRPr lang="en-US" altLang="en-US">
                  <a:latin typeface="Tahoma" panose="020B0604030504040204" pitchFamily="34" charset="0"/>
                  <a:ea typeface="HYGungSo-Bold"/>
                  <a:cs typeface="Arial" panose="020B0604020202020204" pitchFamily="34" charset="0"/>
                </a:endParaRPr>
              </a:p>
            </p:txBody>
          </p:sp>
          <p:sp>
            <p:nvSpPr>
              <p:cNvPr id="87068" name="Freeform 4116">
                <a:extLst>
                  <a:ext uri="{FF2B5EF4-FFF2-40B4-BE49-F238E27FC236}">
                    <a16:creationId xmlns:a16="http://schemas.microsoft.com/office/drawing/2014/main" id="{26FD7B23-763A-46AA-8FCE-F982AD0AA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" y="1271"/>
                <a:ext cx="568" cy="1220"/>
              </a:xfrm>
              <a:custGeom>
                <a:avLst/>
                <a:gdLst>
                  <a:gd name="T0" fmla="*/ 0 w 568"/>
                  <a:gd name="T1" fmla="*/ 0 h 1220"/>
                  <a:gd name="T2" fmla="*/ 0 w 568"/>
                  <a:gd name="T3" fmla="*/ 1219 h 1220"/>
                  <a:gd name="T4" fmla="*/ 254 w 568"/>
                  <a:gd name="T5" fmla="*/ 1219 h 1220"/>
                  <a:gd name="T6" fmla="*/ 567 w 568"/>
                  <a:gd name="T7" fmla="*/ 632 h 1220"/>
                  <a:gd name="T8" fmla="*/ 254 w 568"/>
                  <a:gd name="T9" fmla="*/ 14 h 1220"/>
                  <a:gd name="T10" fmla="*/ 0 w 568"/>
                  <a:gd name="T11" fmla="*/ 0 h 12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8"/>
                  <a:gd name="T19" fmla="*/ 0 h 1220"/>
                  <a:gd name="T20" fmla="*/ 568 w 568"/>
                  <a:gd name="T21" fmla="*/ 1220 h 12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8" h="1220">
                    <a:moveTo>
                      <a:pt x="0" y="0"/>
                    </a:moveTo>
                    <a:lnTo>
                      <a:pt x="0" y="1219"/>
                    </a:lnTo>
                    <a:lnTo>
                      <a:pt x="254" y="1219"/>
                    </a:lnTo>
                    <a:lnTo>
                      <a:pt x="567" y="632"/>
                    </a:lnTo>
                    <a:lnTo>
                      <a:pt x="254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CC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69" name="Rectangle 4117">
                <a:extLst>
                  <a:ext uri="{FF2B5EF4-FFF2-40B4-BE49-F238E27FC236}">
                    <a16:creationId xmlns:a16="http://schemas.microsoft.com/office/drawing/2014/main" id="{F1C0F9FF-7B54-4A22-AEE6-6DF4125CF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667"/>
                <a:ext cx="321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3600">
                    <a:latin typeface="Symbol" panose="05050102010706020507" pitchFamily="18" charset="2"/>
                    <a:cs typeface="Arial" panose="020B0604020202020204" pitchFamily="34" charset="0"/>
                  </a:rPr>
                  <a:t>å</a:t>
                </a:r>
              </a:p>
            </p:txBody>
          </p:sp>
          <p:sp>
            <p:nvSpPr>
              <p:cNvPr id="87070" name="Line 4118">
                <a:extLst>
                  <a:ext uri="{FF2B5EF4-FFF2-40B4-BE49-F238E27FC236}">
                    <a16:creationId xmlns:a16="http://schemas.microsoft.com/office/drawing/2014/main" id="{EB572E0B-B1B6-4775-91D0-5C1417D22B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406"/>
                <a:ext cx="43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71" name="Rectangle 4119">
                <a:extLst>
                  <a:ext uri="{FF2B5EF4-FFF2-40B4-BE49-F238E27FC236}">
                    <a16:creationId xmlns:a16="http://schemas.microsoft.com/office/drawing/2014/main" id="{4F1FC9AD-CBF7-4948-982E-DD3224B6D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2" y="1259"/>
                <a:ext cx="31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i="1">
                    <a:latin typeface="Times New Roman" panose="02020603050405020304" pitchFamily="18" charset="0"/>
                    <a:cs typeface="Arial" panose="020B0604020202020204" pitchFamily="34" charset="0"/>
                  </a:rPr>
                  <a:t>w</a:t>
                </a:r>
                <a:r>
                  <a:rPr lang="en-US" altLang="en-US" i="1" baseline="-25000">
                    <a:latin typeface="Times New Roman" panose="02020603050405020304" pitchFamily="18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87072" name="Line 4120">
                <a:extLst>
                  <a:ext uri="{FF2B5EF4-FFF2-40B4-BE49-F238E27FC236}">
                    <a16:creationId xmlns:a16="http://schemas.microsoft.com/office/drawing/2014/main" id="{E6D277BE-A0EA-451E-A738-FE49B66D4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" y="1406"/>
                <a:ext cx="4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73" name="Line 4121">
                <a:extLst>
                  <a:ext uri="{FF2B5EF4-FFF2-40B4-BE49-F238E27FC236}">
                    <a16:creationId xmlns:a16="http://schemas.microsoft.com/office/drawing/2014/main" id="{105837A5-B8F5-4105-8DA6-4CE9F4A89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1" y="1762"/>
                <a:ext cx="43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74" name="Rectangle 4122">
                <a:extLst>
                  <a:ext uri="{FF2B5EF4-FFF2-40B4-BE49-F238E27FC236}">
                    <a16:creationId xmlns:a16="http://schemas.microsoft.com/office/drawing/2014/main" id="{64F56D89-638C-4BD4-A547-42A40B06A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3" y="1615"/>
                <a:ext cx="31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i="1">
                    <a:latin typeface="Times New Roman" panose="02020603050405020304" pitchFamily="18" charset="0"/>
                    <a:cs typeface="Arial" panose="020B0604020202020204" pitchFamily="34" charset="0"/>
                  </a:rPr>
                  <a:t>w</a:t>
                </a:r>
                <a:r>
                  <a:rPr lang="en-US" altLang="en-US" i="1" baseline="-25000">
                    <a:latin typeface="Times New Roman" panose="02020603050405020304" pitchFamily="18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87075" name="Line 4123">
                <a:extLst>
                  <a:ext uri="{FF2B5EF4-FFF2-40B4-BE49-F238E27FC236}">
                    <a16:creationId xmlns:a16="http://schemas.microsoft.com/office/drawing/2014/main" id="{7FEAC7D8-E05E-47FC-839E-69EE78BD9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5" y="1762"/>
                <a:ext cx="4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76" name="Line 4124">
                <a:extLst>
                  <a:ext uri="{FF2B5EF4-FFF2-40B4-BE49-F238E27FC236}">
                    <a16:creationId xmlns:a16="http://schemas.microsoft.com/office/drawing/2014/main" id="{35BE441E-750E-4F61-9B5F-573AE52C5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0" y="2346"/>
                <a:ext cx="4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77" name="Rectangle 4125">
                <a:extLst>
                  <a:ext uri="{FF2B5EF4-FFF2-40B4-BE49-F238E27FC236}">
                    <a16:creationId xmlns:a16="http://schemas.microsoft.com/office/drawing/2014/main" id="{1F93E4AD-A705-4C94-99B4-7853090B6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2" y="2199"/>
                <a:ext cx="31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i="1">
                    <a:latin typeface="Times New Roman" panose="02020603050405020304" pitchFamily="18" charset="0"/>
                    <a:cs typeface="Arial" panose="020B0604020202020204" pitchFamily="34" charset="0"/>
                  </a:rPr>
                  <a:t>w</a:t>
                </a:r>
                <a:r>
                  <a:rPr lang="en-US" altLang="en-US" i="1" baseline="-25000">
                    <a:latin typeface="Times New Roman" panose="02020603050405020304" pitchFamily="18" charset="0"/>
                    <a:cs typeface="Arial" panose="020B0604020202020204" pitchFamily="34" charset="0"/>
                  </a:rPr>
                  <a:t>n</a:t>
                </a:r>
              </a:p>
            </p:txBody>
          </p:sp>
          <p:sp>
            <p:nvSpPr>
              <p:cNvPr id="87078" name="Line 4126">
                <a:extLst>
                  <a:ext uri="{FF2B5EF4-FFF2-40B4-BE49-F238E27FC236}">
                    <a16:creationId xmlns:a16="http://schemas.microsoft.com/office/drawing/2014/main" id="{9CD3E235-F282-4522-9235-38BD097376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" y="2346"/>
                <a:ext cx="4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79" name="Rectangle 4127">
                <a:extLst>
                  <a:ext uri="{FF2B5EF4-FFF2-40B4-BE49-F238E27FC236}">
                    <a16:creationId xmlns:a16="http://schemas.microsoft.com/office/drawing/2014/main" id="{4F05E5D1-AE77-45F4-AD93-97DC65F72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" y="1231"/>
                <a:ext cx="26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i="1">
                    <a:latin typeface="Times New Roman" panose="020206030504050203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altLang="en-US" i="1" baseline="-25000">
                    <a:latin typeface="Times New Roman" panose="02020603050405020304" pitchFamily="18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87080" name="Rectangle 4128">
                <a:extLst>
                  <a:ext uri="{FF2B5EF4-FFF2-40B4-BE49-F238E27FC236}">
                    <a16:creationId xmlns:a16="http://schemas.microsoft.com/office/drawing/2014/main" id="{67558546-2EC6-445D-A505-F8DC9224C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" y="1606"/>
                <a:ext cx="26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i="1">
                    <a:latin typeface="Times New Roman" panose="020206030504050203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altLang="en-US" i="1" baseline="-25000">
                    <a:latin typeface="Times New Roman" panose="02020603050405020304" pitchFamily="18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87081" name="Rectangle 4129">
                <a:extLst>
                  <a:ext uri="{FF2B5EF4-FFF2-40B4-BE49-F238E27FC236}">
                    <a16:creationId xmlns:a16="http://schemas.microsoft.com/office/drawing/2014/main" id="{E7C58083-387F-4246-87B0-678382E6B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" y="2163"/>
                <a:ext cx="26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i="1">
                    <a:latin typeface="Times New Roman" panose="020206030504050203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altLang="en-US" i="1" baseline="-25000">
                    <a:latin typeface="Times New Roman" panose="02020603050405020304" pitchFamily="18" charset="0"/>
                    <a:cs typeface="Arial" panose="020B0604020202020204" pitchFamily="34" charset="0"/>
                  </a:rPr>
                  <a:t>n</a:t>
                </a:r>
              </a:p>
            </p:txBody>
          </p:sp>
        </p:grpSp>
      </p:grpSp>
      <p:sp>
        <p:nvSpPr>
          <p:cNvPr id="87048" name="Rectangle 4130">
            <a:extLst>
              <a:ext uri="{FF2B5EF4-FFF2-40B4-BE49-F238E27FC236}">
                <a16:creationId xmlns:a16="http://schemas.microsoft.com/office/drawing/2014/main" id="{157F24E2-9C28-4B7C-81F5-F40119E9F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124200"/>
            <a:ext cx="838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7049" name="Line 4131">
            <a:extLst>
              <a:ext uri="{FF2B5EF4-FFF2-40B4-BE49-F238E27FC236}">
                <a16:creationId xmlns:a16="http://schemas.microsoft.com/office/drawing/2014/main" id="{24139527-409D-416E-BB80-3CFEE60E4B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7338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7050" name="Line 4132">
            <a:extLst>
              <a:ext uri="{FF2B5EF4-FFF2-40B4-BE49-F238E27FC236}">
                <a16:creationId xmlns:a16="http://schemas.microsoft.com/office/drawing/2014/main" id="{A9F52A29-44AF-4709-B3A9-46EB800192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31242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7051" name="Line 4133">
            <a:extLst>
              <a:ext uri="{FF2B5EF4-FFF2-40B4-BE49-F238E27FC236}">
                <a16:creationId xmlns:a16="http://schemas.microsoft.com/office/drawing/2014/main" id="{363B7EB0-AA24-443D-8D6C-7BC9F629C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1242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87052" name="Object 4134">
            <a:extLst>
              <a:ext uri="{FF2B5EF4-FFF2-40B4-BE49-F238E27FC236}">
                <a16:creationId xmlns:a16="http://schemas.microsoft.com/office/drawing/2014/main" id="{70AD4274-EB8F-4BDA-BC66-D9180D571171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8037514" y="3200400"/>
          <a:ext cx="2517775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1257300" imgH="660400" progId="Equation.3">
                  <p:embed/>
                </p:oleObj>
              </mc:Choice>
              <mc:Fallback>
                <p:oleObj name="Equation" r:id="rId4" imgW="1257300" imgH="660400" progId="Equation.3">
                  <p:embed/>
                  <p:pic>
                    <p:nvPicPr>
                      <p:cNvPr id="87052" name="Object 4134">
                        <a:extLst>
                          <a:ext uri="{FF2B5EF4-FFF2-40B4-BE49-F238E27FC236}">
                            <a16:creationId xmlns:a16="http://schemas.microsoft.com/office/drawing/2014/main" id="{70AD4274-EB8F-4BDA-BC66-D9180D5711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7514" y="3200400"/>
                        <a:ext cx="2517775" cy="132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915B13FD-B8E7-408A-935E-7E2CBF09F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7545388" cy="4572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 fontScale="90000"/>
          </a:bodyPr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Perceptron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FAF0CDA8-B062-46C9-8B34-F78F1C1A4A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990600"/>
            <a:ext cx="8231188" cy="517683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Basic unit in a neural network</a:t>
            </a:r>
          </a:p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Linear separator</a:t>
            </a:r>
          </a:p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Parts</a:t>
            </a: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N inputs, x</a:t>
            </a:r>
            <a:r>
              <a:rPr lang="en-GB" altLang="en-US" baseline="-25000"/>
              <a:t>1</a:t>
            </a:r>
            <a:r>
              <a:rPr lang="en-GB" altLang="en-US"/>
              <a:t> ... x</a:t>
            </a:r>
            <a:r>
              <a:rPr lang="en-GB" altLang="en-US" baseline="-25000"/>
              <a:t>n</a:t>
            </a: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Weights for each input, w</a:t>
            </a:r>
            <a:r>
              <a:rPr lang="en-GB" altLang="en-US" baseline="-25000"/>
              <a:t>1</a:t>
            </a:r>
            <a:r>
              <a:rPr lang="en-GB" altLang="en-US"/>
              <a:t> ... w</a:t>
            </a:r>
            <a:r>
              <a:rPr lang="en-GB" altLang="en-US" baseline="-25000"/>
              <a:t>n</a:t>
            </a: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A bias input x</a:t>
            </a:r>
            <a:r>
              <a:rPr lang="en-GB" altLang="en-US" baseline="-25000"/>
              <a:t>0</a:t>
            </a:r>
            <a:r>
              <a:rPr lang="en-GB" altLang="en-US"/>
              <a:t> (constant) and associated weight w</a:t>
            </a:r>
            <a:r>
              <a:rPr lang="en-GB" altLang="en-US" baseline="-25000"/>
              <a:t>0</a:t>
            </a: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Weighted sum of inputs, y = w</a:t>
            </a:r>
            <a:r>
              <a:rPr lang="en-GB" altLang="en-US" baseline="-25000"/>
              <a:t>0</a:t>
            </a:r>
            <a:r>
              <a:rPr lang="en-GB" altLang="en-US"/>
              <a:t>x</a:t>
            </a:r>
            <a:r>
              <a:rPr lang="en-GB" altLang="en-US" baseline="-25000"/>
              <a:t>0</a:t>
            </a:r>
            <a:r>
              <a:rPr lang="en-GB" altLang="en-US"/>
              <a:t> + w</a:t>
            </a:r>
            <a:r>
              <a:rPr lang="en-GB" altLang="en-US" baseline="-25000"/>
              <a:t>1</a:t>
            </a:r>
            <a:r>
              <a:rPr lang="en-GB" altLang="en-US"/>
              <a:t>x</a:t>
            </a:r>
            <a:r>
              <a:rPr lang="en-GB" altLang="en-US" baseline="-25000"/>
              <a:t>1</a:t>
            </a:r>
            <a:r>
              <a:rPr lang="en-GB" altLang="en-US"/>
              <a:t> + ... + w</a:t>
            </a:r>
            <a:r>
              <a:rPr lang="en-GB" altLang="en-US" baseline="-25000"/>
              <a:t>n</a:t>
            </a:r>
            <a:r>
              <a:rPr lang="en-GB" altLang="en-US"/>
              <a:t>x</a:t>
            </a:r>
            <a:r>
              <a:rPr lang="en-GB" altLang="en-US" baseline="-25000"/>
              <a:t>n</a:t>
            </a:r>
            <a:endParaRPr lang="en-GB" altLang="en-US"/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A threshold function or activation function, </a:t>
            </a:r>
          </a:p>
          <a:p>
            <a:pPr marL="1295400" lvl="2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i.e 1 if y &gt; t, -1 if y &lt;= 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D4F35046-7900-4FDC-AEF0-008ED735DD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304801"/>
            <a:ext cx="7848600" cy="715963"/>
          </a:xfrm>
        </p:spPr>
        <p:txBody>
          <a:bodyPr/>
          <a:lstStyle/>
          <a:p>
            <a:r>
              <a:rPr lang="en-US" altLang="en-US"/>
              <a:t>Artificial Neural Networks (ANN)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3B49E211-0E08-450B-8FD3-8875ECFD26D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981200" y="990601"/>
            <a:ext cx="4040188" cy="517366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600"/>
              <a:t>Model is an assembly of inter-connected nodes and weighted links</a:t>
            </a:r>
          </a:p>
          <a:p>
            <a:endParaRPr lang="en-US" altLang="en-US" sz="2600"/>
          </a:p>
          <a:p>
            <a:r>
              <a:rPr lang="en-US" altLang="en-US" sz="2600"/>
              <a:t>Output node sums up each of its input value according to the weights of its links</a:t>
            </a:r>
          </a:p>
          <a:p>
            <a:endParaRPr lang="en-US" altLang="en-US" sz="2600"/>
          </a:p>
          <a:p>
            <a:r>
              <a:rPr lang="en-US" altLang="en-US" sz="2600"/>
              <a:t>Compare output node against some threshold t</a:t>
            </a:r>
          </a:p>
        </p:txBody>
      </p:sp>
      <p:graphicFrame>
        <p:nvGraphicFramePr>
          <p:cNvPr id="91140" name="Object 4">
            <a:extLst>
              <a:ext uri="{FF2B5EF4-FFF2-40B4-BE49-F238E27FC236}">
                <a16:creationId xmlns:a16="http://schemas.microsoft.com/office/drawing/2014/main" id="{11884BCC-C27F-4CAA-B4EE-F6A0ECE5DCDF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867400" y="990600"/>
          <a:ext cx="4800600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3" imgW="6766001" imgH="4291319" progId="Visio.Drawing.6">
                  <p:embed/>
                </p:oleObj>
              </mc:Choice>
              <mc:Fallback>
                <p:oleObj name="Visio" r:id="rId3" imgW="6766001" imgH="4291319" progId="Visio.Drawing.6">
                  <p:embed/>
                  <p:pic>
                    <p:nvPicPr>
                      <p:cNvPr id="91140" name="Object 4">
                        <a:extLst>
                          <a:ext uri="{FF2B5EF4-FFF2-40B4-BE49-F238E27FC236}">
                            <a16:creationId xmlns:a16="http://schemas.microsoft.com/office/drawing/2014/main" id="{11884BCC-C27F-4CAA-B4EE-F6A0ECE5DC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990600"/>
                        <a:ext cx="4800600" cy="304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5">
            <a:extLst>
              <a:ext uri="{FF2B5EF4-FFF2-40B4-BE49-F238E27FC236}">
                <a16:creationId xmlns:a16="http://schemas.microsoft.com/office/drawing/2014/main" id="{5022FF4A-9B14-4809-B4BA-5BE6B5734F0F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6886576" y="4495801"/>
          <a:ext cx="24034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5" imgW="1104900" imgH="342900" progId="Equation.3">
                  <p:embed/>
                </p:oleObj>
              </mc:Choice>
              <mc:Fallback>
                <p:oleObj name="Equation" r:id="rId5" imgW="1104900" imgH="342900" progId="Equation.3">
                  <p:embed/>
                  <p:pic>
                    <p:nvPicPr>
                      <p:cNvPr id="91141" name="Object 5">
                        <a:extLst>
                          <a:ext uri="{FF2B5EF4-FFF2-40B4-BE49-F238E27FC236}">
                            <a16:creationId xmlns:a16="http://schemas.microsoft.com/office/drawing/2014/main" id="{5022FF4A-9B14-4809-B4BA-5BE6B5734F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6576" y="4495801"/>
                        <a:ext cx="240347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2" name="Text Box 6">
            <a:extLst>
              <a:ext uri="{FF2B5EF4-FFF2-40B4-BE49-F238E27FC236}">
                <a16:creationId xmlns:a16="http://schemas.microsoft.com/office/drawing/2014/main" id="{7056C873-7A90-4CFC-880F-3A9337891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114801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Perceptron Model</a:t>
            </a:r>
          </a:p>
        </p:txBody>
      </p:sp>
      <p:graphicFrame>
        <p:nvGraphicFramePr>
          <p:cNvPr id="91143" name="Object 7">
            <a:extLst>
              <a:ext uri="{FF2B5EF4-FFF2-40B4-BE49-F238E27FC236}">
                <a16:creationId xmlns:a16="http://schemas.microsoft.com/office/drawing/2014/main" id="{C828E2B7-D91D-4DDF-8D74-4AE7FA849B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1" y="5334001"/>
          <a:ext cx="27908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7" imgW="1282700" imgH="342900" progId="Equation.3">
                  <p:embed/>
                </p:oleObj>
              </mc:Choice>
              <mc:Fallback>
                <p:oleObj name="Equation" r:id="rId7" imgW="1282700" imgH="342900" progId="Equation.3">
                  <p:embed/>
                  <p:pic>
                    <p:nvPicPr>
                      <p:cNvPr id="91143" name="Object 7">
                        <a:extLst>
                          <a:ext uri="{FF2B5EF4-FFF2-40B4-BE49-F238E27FC236}">
                            <a16:creationId xmlns:a16="http://schemas.microsoft.com/office/drawing/2014/main" id="{C828E2B7-D91D-4DDF-8D74-4AE7FA849B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5334001"/>
                        <a:ext cx="27908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4" name="Text Box 8">
            <a:extLst>
              <a:ext uri="{FF2B5EF4-FFF2-40B4-BE49-F238E27FC236}">
                <a16:creationId xmlns:a16="http://schemas.microsoft.com/office/drawing/2014/main" id="{EA5A5D32-416E-4470-966D-8C1EDD556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0" y="4724401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D5101E0-4A1B-4E27-AD3E-9F580360EC9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Types of</a:t>
            </a:r>
            <a:r>
              <a:rPr lang="en-US" altLang="en-US" sz="3100"/>
              <a:t> </a:t>
            </a:r>
            <a:r>
              <a:rPr lang="en-US" altLang="en-US"/>
              <a:t>connectivity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7210A401-81C4-4515-89DD-9B8160029AA1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1776413" y="1600200"/>
            <a:ext cx="4824412" cy="525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600"/>
              <a:t>Feedforward networks</a:t>
            </a:r>
          </a:p>
          <a:p>
            <a:pPr lvl="1"/>
            <a:r>
              <a:rPr lang="en-US" altLang="en-US" sz="2200"/>
              <a:t>These compute a series of transformations</a:t>
            </a:r>
          </a:p>
          <a:p>
            <a:pPr lvl="1"/>
            <a:r>
              <a:rPr lang="en-US" altLang="en-US" sz="2200"/>
              <a:t>Typically, the first layer is the input and the last layer is the output.</a:t>
            </a:r>
          </a:p>
          <a:p>
            <a:r>
              <a:rPr lang="en-US" altLang="en-US" sz="2600"/>
              <a:t>Recurrent networks</a:t>
            </a:r>
          </a:p>
          <a:p>
            <a:pPr lvl="1"/>
            <a:r>
              <a:rPr lang="en-US" altLang="en-US" sz="2200"/>
              <a:t>These have directed cycles in their connection graph. They can have complicated dynamics.</a:t>
            </a:r>
          </a:p>
          <a:p>
            <a:pPr lvl="1"/>
            <a:r>
              <a:rPr lang="en-US" altLang="en-US" sz="2200"/>
              <a:t>More biologically realistic.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600"/>
          </a:p>
        </p:txBody>
      </p:sp>
      <p:sp>
        <p:nvSpPr>
          <p:cNvPr id="92165" name="Oval 10">
            <a:extLst>
              <a:ext uri="{FF2B5EF4-FFF2-40B4-BE49-F238E27FC236}">
                <a16:creationId xmlns:a16="http://schemas.microsoft.com/office/drawing/2014/main" id="{2A73A246-6620-4008-B04B-AB81A0CA4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5" y="1557338"/>
            <a:ext cx="266700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CA" altLang="en-US" sz="2800">
              <a:cs typeface="Arial" panose="020B0604020202020204" pitchFamily="34" charset="0"/>
            </a:endParaRPr>
          </a:p>
        </p:txBody>
      </p:sp>
      <p:sp>
        <p:nvSpPr>
          <p:cNvPr id="92166" name="Oval 11">
            <a:extLst>
              <a:ext uri="{FF2B5EF4-FFF2-40B4-BE49-F238E27FC236}">
                <a16:creationId xmlns:a16="http://schemas.microsoft.com/office/drawing/2014/main" id="{E52ADDD9-472D-4D25-ACC1-55AB3D003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5" y="1557338"/>
            <a:ext cx="266700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CA" altLang="en-US" sz="2800">
              <a:cs typeface="Arial" panose="020B0604020202020204" pitchFamily="34" charset="0"/>
            </a:endParaRPr>
          </a:p>
        </p:txBody>
      </p:sp>
      <p:sp>
        <p:nvSpPr>
          <p:cNvPr id="92167" name="Line 21">
            <a:extLst>
              <a:ext uri="{FF2B5EF4-FFF2-40B4-BE49-F238E27FC236}">
                <a16:creationId xmlns:a16="http://schemas.microsoft.com/office/drawing/2014/main" id="{6FDF30BA-0D90-42B5-BDCF-83A0510ACC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48525" y="1773238"/>
            <a:ext cx="28733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8" name="Line 22">
            <a:extLst>
              <a:ext uri="{FF2B5EF4-FFF2-40B4-BE49-F238E27FC236}">
                <a16:creationId xmlns:a16="http://schemas.microsoft.com/office/drawing/2014/main" id="{C0ED0759-9AF4-45FE-B33D-9E8B7BE6EC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80325" y="1773238"/>
            <a:ext cx="28733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9" name="Line 31">
            <a:extLst>
              <a:ext uri="{FF2B5EF4-FFF2-40B4-BE49-F238E27FC236}">
                <a16:creationId xmlns:a16="http://schemas.microsoft.com/office/drawing/2014/main" id="{6F002D28-6780-43CE-8644-4E37FA1307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12125" y="1773239"/>
            <a:ext cx="217488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0" name="Line 32">
            <a:extLst>
              <a:ext uri="{FF2B5EF4-FFF2-40B4-BE49-F238E27FC236}">
                <a16:creationId xmlns:a16="http://schemas.microsoft.com/office/drawing/2014/main" id="{038F9ED8-9048-489C-B712-BBC6C7C7F9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80325" y="1773239"/>
            <a:ext cx="287338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1" name="Line 37">
            <a:extLst>
              <a:ext uri="{FF2B5EF4-FFF2-40B4-BE49-F238E27FC236}">
                <a16:creationId xmlns:a16="http://schemas.microsoft.com/office/drawing/2014/main" id="{E7426911-263E-403F-AA94-8F256067E2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51763" y="1771651"/>
            <a:ext cx="576262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2" name="Line 39">
            <a:extLst>
              <a:ext uri="{FF2B5EF4-FFF2-40B4-BE49-F238E27FC236}">
                <a16:creationId xmlns:a16="http://schemas.microsoft.com/office/drawing/2014/main" id="{B00D92DE-EE11-4AB4-813F-E5E6697337B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40689" y="1844675"/>
            <a:ext cx="1587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3" name="Line 40">
            <a:extLst>
              <a:ext uri="{FF2B5EF4-FFF2-40B4-BE49-F238E27FC236}">
                <a16:creationId xmlns:a16="http://schemas.microsoft.com/office/drawing/2014/main" id="{B2613A37-E809-4E9E-9CA4-3734F2AF58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08888" y="1844675"/>
            <a:ext cx="0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4" name="Text Box 44">
            <a:extLst>
              <a:ext uri="{FF2B5EF4-FFF2-40B4-BE49-F238E27FC236}">
                <a16:creationId xmlns:a16="http://schemas.microsoft.com/office/drawing/2014/main" id="{ED285F2E-45BC-4BBE-9E31-A158A170A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6950" y="2324100"/>
            <a:ext cx="183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CC"/>
                </a:solidFill>
                <a:cs typeface="Arial" panose="020B0604020202020204" pitchFamily="34" charset="0"/>
              </a:rPr>
              <a:t>hidden units</a:t>
            </a:r>
          </a:p>
        </p:txBody>
      </p:sp>
      <p:sp>
        <p:nvSpPr>
          <p:cNvPr id="92175" name="Text Box 45">
            <a:extLst>
              <a:ext uri="{FF2B5EF4-FFF2-40B4-BE49-F238E27FC236}">
                <a16:creationId xmlns:a16="http://schemas.microsoft.com/office/drawing/2014/main" id="{5D129939-07D0-49B5-8523-D3E3EAB35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8025" y="1412875"/>
            <a:ext cx="176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CC"/>
                </a:solidFill>
                <a:cs typeface="Arial" panose="020B0604020202020204" pitchFamily="34" charset="0"/>
              </a:rPr>
              <a:t>output units</a:t>
            </a:r>
          </a:p>
        </p:txBody>
      </p:sp>
      <p:sp>
        <p:nvSpPr>
          <p:cNvPr id="92176" name="Oval 46">
            <a:extLst>
              <a:ext uri="{FF2B5EF4-FFF2-40B4-BE49-F238E27FC236}">
                <a16:creationId xmlns:a16="http://schemas.microsoft.com/office/drawing/2014/main" id="{013E0E83-34C6-4D87-92E4-831BC621D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5" y="2441575"/>
            <a:ext cx="266700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CA" altLang="en-US" sz="2800">
              <a:cs typeface="Arial" panose="020B0604020202020204" pitchFamily="34" charset="0"/>
            </a:endParaRPr>
          </a:p>
        </p:txBody>
      </p:sp>
      <p:sp>
        <p:nvSpPr>
          <p:cNvPr id="92177" name="Oval 47">
            <a:extLst>
              <a:ext uri="{FF2B5EF4-FFF2-40B4-BE49-F238E27FC236}">
                <a16:creationId xmlns:a16="http://schemas.microsoft.com/office/drawing/2014/main" id="{429F9208-DC0C-4EAC-918A-5F7B8410A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5" y="2441575"/>
            <a:ext cx="266700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CA" altLang="en-US" sz="2800">
              <a:cs typeface="Arial" panose="020B0604020202020204" pitchFamily="34" charset="0"/>
            </a:endParaRPr>
          </a:p>
        </p:txBody>
      </p:sp>
      <p:sp>
        <p:nvSpPr>
          <p:cNvPr id="92178" name="Oval 48">
            <a:extLst>
              <a:ext uri="{FF2B5EF4-FFF2-40B4-BE49-F238E27FC236}">
                <a16:creationId xmlns:a16="http://schemas.microsoft.com/office/drawing/2014/main" id="{C3B33C6E-E686-453A-8A55-17267BA04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25" y="3378200"/>
            <a:ext cx="266700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CA" altLang="en-US" sz="2800">
              <a:cs typeface="Arial" panose="020B0604020202020204" pitchFamily="34" charset="0"/>
            </a:endParaRPr>
          </a:p>
        </p:txBody>
      </p:sp>
      <p:sp>
        <p:nvSpPr>
          <p:cNvPr id="92179" name="Oval 49">
            <a:extLst>
              <a:ext uri="{FF2B5EF4-FFF2-40B4-BE49-F238E27FC236}">
                <a16:creationId xmlns:a16="http://schemas.microsoft.com/office/drawing/2014/main" id="{12446734-39F4-4772-81DD-6B46BF844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5" y="3378200"/>
            <a:ext cx="266700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CA" altLang="en-US" sz="2800">
              <a:cs typeface="Arial" panose="020B0604020202020204" pitchFamily="34" charset="0"/>
            </a:endParaRPr>
          </a:p>
        </p:txBody>
      </p:sp>
      <p:sp>
        <p:nvSpPr>
          <p:cNvPr id="92180" name="Oval 50">
            <a:extLst>
              <a:ext uri="{FF2B5EF4-FFF2-40B4-BE49-F238E27FC236}">
                <a16:creationId xmlns:a16="http://schemas.microsoft.com/office/drawing/2014/main" id="{9244CBD2-E107-4A2D-A04C-9D2A8EED1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25" y="3378200"/>
            <a:ext cx="266700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CA" altLang="en-US" sz="2800">
              <a:cs typeface="Arial" panose="020B0604020202020204" pitchFamily="34" charset="0"/>
            </a:endParaRPr>
          </a:p>
        </p:txBody>
      </p:sp>
      <p:sp>
        <p:nvSpPr>
          <p:cNvPr id="92181" name="Oval 51">
            <a:extLst>
              <a:ext uri="{FF2B5EF4-FFF2-40B4-BE49-F238E27FC236}">
                <a16:creationId xmlns:a16="http://schemas.microsoft.com/office/drawing/2014/main" id="{231DE92C-6F19-4E4E-B433-9AAAAB8AD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5" y="2441575"/>
            <a:ext cx="266700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CA" altLang="en-US" sz="2800">
              <a:cs typeface="Arial" panose="020B0604020202020204" pitchFamily="34" charset="0"/>
            </a:endParaRPr>
          </a:p>
        </p:txBody>
      </p:sp>
      <p:sp>
        <p:nvSpPr>
          <p:cNvPr id="92182" name="Oval 52">
            <a:extLst>
              <a:ext uri="{FF2B5EF4-FFF2-40B4-BE49-F238E27FC236}">
                <a16:creationId xmlns:a16="http://schemas.microsoft.com/office/drawing/2014/main" id="{900C522B-EEA9-44DA-A85E-5110630F8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2420938"/>
            <a:ext cx="266700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CA" altLang="en-US" sz="2800">
              <a:cs typeface="Arial" panose="020B0604020202020204" pitchFamily="34" charset="0"/>
            </a:endParaRPr>
          </a:p>
        </p:txBody>
      </p:sp>
      <p:sp>
        <p:nvSpPr>
          <p:cNvPr id="92183" name="Line 53">
            <a:extLst>
              <a:ext uri="{FF2B5EF4-FFF2-40B4-BE49-F238E27FC236}">
                <a16:creationId xmlns:a16="http://schemas.microsoft.com/office/drawing/2014/main" id="{D8E9DA38-343A-43B4-87BD-BBFE8272C0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2988" y="2709863"/>
            <a:ext cx="2159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4" name="Line 54">
            <a:extLst>
              <a:ext uri="{FF2B5EF4-FFF2-40B4-BE49-F238E27FC236}">
                <a16:creationId xmlns:a16="http://schemas.microsoft.com/office/drawing/2014/main" id="{10F29934-84F9-41B7-9F2C-AEAF42E153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56588" y="2709863"/>
            <a:ext cx="2159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5" name="Line 55">
            <a:extLst>
              <a:ext uri="{FF2B5EF4-FFF2-40B4-BE49-F238E27FC236}">
                <a16:creationId xmlns:a16="http://schemas.microsoft.com/office/drawing/2014/main" id="{AC9EBBAE-0D5C-446F-B64C-34D6280B73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40689" y="2708275"/>
            <a:ext cx="217487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6" name="Line 56">
            <a:extLst>
              <a:ext uri="{FF2B5EF4-FFF2-40B4-BE49-F238E27FC236}">
                <a16:creationId xmlns:a16="http://schemas.microsoft.com/office/drawing/2014/main" id="{166901AB-70D0-4C5C-8898-22C77018F54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08889" y="2708275"/>
            <a:ext cx="217487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7" name="Line 57">
            <a:extLst>
              <a:ext uri="{FF2B5EF4-FFF2-40B4-BE49-F238E27FC236}">
                <a16:creationId xmlns:a16="http://schemas.microsoft.com/office/drawing/2014/main" id="{1C587AF6-A27A-438C-A602-BD315237F1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80325" y="2708275"/>
            <a:ext cx="503238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8" name="Line 58">
            <a:extLst>
              <a:ext uri="{FF2B5EF4-FFF2-40B4-BE49-F238E27FC236}">
                <a16:creationId xmlns:a16="http://schemas.microsoft.com/office/drawing/2014/main" id="{A6DBC61A-A282-45BE-B61B-067CC10CF4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48525" y="2708275"/>
            <a:ext cx="503238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9" name="Line 59">
            <a:extLst>
              <a:ext uri="{FF2B5EF4-FFF2-40B4-BE49-F238E27FC236}">
                <a16:creationId xmlns:a16="http://schemas.microsoft.com/office/drawing/2014/main" id="{FB471D72-AAA5-4B7B-9E4F-2BA34734A8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75500" y="2708275"/>
            <a:ext cx="217488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0" name="Line 60">
            <a:extLst>
              <a:ext uri="{FF2B5EF4-FFF2-40B4-BE49-F238E27FC236}">
                <a16:creationId xmlns:a16="http://schemas.microsoft.com/office/drawing/2014/main" id="{EE1A0522-4433-4B96-A1A2-47289D3243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4788" y="2709863"/>
            <a:ext cx="2159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1" name="Line 61">
            <a:extLst>
              <a:ext uri="{FF2B5EF4-FFF2-40B4-BE49-F238E27FC236}">
                <a16:creationId xmlns:a16="http://schemas.microsoft.com/office/drawing/2014/main" id="{E0CAEAD9-58B1-41E2-8570-482CCF16BD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96226" y="2708275"/>
            <a:ext cx="5048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2" name="Oval 62">
            <a:extLst>
              <a:ext uri="{FF2B5EF4-FFF2-40B4-BE49-F238E27FC236}">
                <a16:creationId xmlns:a16="http://schemas.microsoft.com/office/drawing/2014/main" id="{AD4AB8D1-3347-431C-B71C-BEE809433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3" y="5033963"/>
            <a:ext cx="266700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CA" altLang="en-US" sz="2800">
              <a:cs typeface="Arial" panose="020B0604020202020204" pitchFamily="34" charset="0"/>
            </a:endParaRPr>
          </a:p>
        </p:txBody>
      </p:sp>
      <p:sp>
        <p:nvSpPr>
          <p:cNvPr id="92193" name="Oval 63">
            <a:extLst>
              <a:ext uri="{FF2B5EF4-FFF2-40B4-BE49-F238E27FC236}">
                <a16:creationId xmlns:a16="http://schemas.microsoft.com/office/drawing/2014/main" id="{579B605A-279F-4BC8-9AF9-D39AE917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5033963"/>
            <a:ext cx="266700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CA" altLang="en-US" sz="2800">
              <a:cs typeface="Arial" panose="020B0604020202020204" pitchFamily="34" charset="0"/>
            </a:endParaRPr>
          </a:p>
        </p:txBody>
      </p:sp>
      <p:sp>
        <p:nvSpPr>
          <p:cNvPr id="92194" name="Oval 64">
            <a:extLst>
              <a:ext uri="{FF2B5EF4-FFF2-40B4-BE49-F238E27FC236}">
                <a16:creationId xmlns:a16="http://schemas.microsoft.com/office/drawing/2014/main" id="{5123ED9B-0B28-4A8B-9F5B-1F3EA990D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5970588"/>
            <a:ext cx="266700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CA" altLang="en-US" sz="2800">
              <a:cs typeface="Arial" panose="020B0604020202020204" pitchFamily="34" charset="0"/>
            </a:endParaRPr>
          </a:p>
        </p:txBody>
      </p:sp>
      <p:sp>
        <p:nvSpPr>
          <p:cNvPr id="92195" name="Oval 65">
            <a:extLst>
              <a:ext uri="{FF2B5EF4-FFF2-40B4-BE49-F238E27FC236}">
                <a16:creationId xmlns:a16="http://schemas.microsoft.com/office/drawing/2014/main" id="{6329B399-0A10-499C-B161-40B9351B6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5970588"/>
            <a:ext cx="266700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CA" altLang="en-US" sz="2800">
              <a:cs typeface="Arial" panose="020B0604020202020204" pitchFamily="34" charset="0"/>
            </a:endParaRPr>
          </a:p>
        </p:txBody>
      </p:sp>
      <p:sp>
        <p:nvSpPr>
          <p:cNvPr id="92196" name="Oval 66">
            <a:extLst>
              <a:ext uri="{FF2B5EF4-FFF2-40B4-BE49-F238E27FC236}">
                <a16:creationId xmlns:a16="http://schemas.microsoft.com/office/drawing/2014/main" id="{962DBBBC-2616-4E71-AF23-43F361AF8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3" y="5970588"/>
            <a:ext cx="266700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CA" altLang="en-US" sz="2800">
              <a:cs typeface="Arial" panose="020B0604020202020204" pitchFamily="34" charset="0"/>
            </a:endParaRPr>
          </a:p>
        </p:txBody>
      </p:sp>
      <p:sp>
        <p:nvSpPr>
          <p:cNvPr id="92197" name="Oval 67">
            <a:extLst>
              <a:ext uri="{FF2B5EF4-FFF2-40B4-BE49-F238E27FC236}">
                <a16:creationId xmlns:a16="http://schemas.microsoft.com/office/drawing/2014/main" id="{8E48E43C-575A-4CB5-A4EB-ED8661D1F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3" y="5033963"/>
            <a:ext cx="266700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CA" altLang="en-US" sz="2800">
              <a:cs typeface="Arial" panose="020B0604020202020204" pitchFamily="34" charset="0"/>
            </a:endParaRPr>
          </a:p>
        </p:txBody>
      </p:sp>
      <p:sp>
        <p:nvSpPr>
          <p:cNvPr id="92198" name="Oval 68">
            <a:extLst>
              <a:ext uri="{FF2B5EF4-FFF2-40B4-BE49-F238E27FC236}">
                <a16:creationId xmlns:a16="http://schemas.microsoft.com/office/drawing/2014/main" id="{0B3FC0ED-79E0-4110-8987-B9C84D679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063" y="5013325"/>
            <a:ext cx="266700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CA" altLang="en-US" sz="2800">
              <a:cs typeface="Arial" panose="020B0604020202020204" pitchFamily="34" charset="0"/>
            </a:endParaRPr>
          </a:p>
        </p:txBody>
      </p:sp>
      <p:sp>
        <p:nvSpPr>
          <p:cNvPr id="92199" name="Line 69">
            <a:extLst>
              <a:ext uri="{FF2B5EF4-FFF2-40B4-BE49-F238E27FC236}">
                <a16:creationId xmlns:a16="http://schemas.microsoft.com/office/drawing/2014/main" id="{CE3085C4-253F-4BB5-8FBF-52EC0CE536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4425" y="5302250"/>
            <a:ext cx="2159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0" name="Line 70">
            <a:extLst>
              <a:ext uri="{FF2B5EF4-FFF2-40B4-BE49-F238E27FC236}">
                <a16:creationId xmlns:a16="http://schemas.microsoft.com/office/drawing/2014/main" id="{57796A01-E318-43B3-BFCC-F470727A3E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28025" y="5302250"/>
            <a:ext cx="2159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1" name="Line 71">
            <a:extLst>
              <a:ext uri="{FF2B5EF4-FFF2-40B4-BE49-F238E27FC236}">
                <a16:creationId xmlns:a16="http://schemas.microsoft.com/office/drawing/2014/main" id="{0C7BE35D-20D6-44CC-9CD3-57382AD5F4F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12125" y="5300664"/>
            <a:ext cx="217488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2" name="Line 72">
            <a:extLst>
              <a:ext uri="{FF2B5EF4-FFF2-40B4-BE49-F238E27FC236}">
                <a16:creationId xmlns:a16="http://schemas.microsoft.com/office/drawing/2014/main" id="{D474F5E2-8906-42B3-89FD-DA6B0B14C0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80325" y="5300664"/>
            <a:ext cx="217488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3" name="Line 73">
            <a:extLst>
              <a:ext uri="{FF2B5EF4-FFF2-40B4-BE49-F238E27FC236}">
                <a16:creationId xmlns:a16="http://schemas.microsoft.com/office/drawing/2014/main" id="{869FC9DF-A016-4DFE-BDCF-E0D2B6315CF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51764" y="5300664"/>
            <a:ext cx="503237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4" name="Line 74">
            <a:extLst>
              <a:ext uri="{FF2B5EF4-FFF2-40B4-BE49-F238E27FC236}">
                <a16:creationId xmlns:a16="http://schemas.microsoft.com/office/drawing/2014/main" id="{D769C06D-9DE4-41E1-8270-A6BADC9783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19964" y="5300664"/>
            <a:ext cx="503237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5" name="Line 75">
            <a:extLst>
              <a:ext uri="{FF2B5EF4-FFF2-40B4-BE49-F238E27FC236}">
                <a16:creationId xmlns:a16="http://schemas.microsoft.com/office/drawing/2014/main" id="{2642B0AA-D319-48A4-A3AF-382D246B72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46939" y="5300664"/>
            <a:ext cx="217487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6" name="Line 76">
            <a:extLst>
              <a:ext uri="{FF2B5EF4-FFF2-40B4-BE49-F238E27FC236}">
                <a16:creationId xmlns:a16="http://schemas.microsoft.com/office/drawing/2014/main" id="{E4C06123-4ECD-41AF-A388-450A28FB6D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96225" y="5302250"/>
            <a:ext cx="2159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7" name="Line 77">
            <a:extLst>
              <a:ext uri="{FF2B5EF4-FFF2-40B4-BE49-F238E27FC236}">
                <a16:creationId xmlns:a16="http://schemas.microsoft.com/office/drawing/2014/main" id="{0B9F5B6E-E3F0-4238-BF9F-CB760F66F2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67664" y="5300663"/>
            <a:ext cx="5048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92208" name="AutoShape 78">
            <a:extLst>
              <a:ext uri="{FF2B5EF4-FFF2-40B4-BE49-F238E27FC236}">
                <a16:creationId xmlns:a16="http://schemas.microsoft.com/office/drawing/2014/main" id="{CB42B591-D5E1-47FF-86BA-A11FB8753896}"/>
              </a:ext>
            </a:extLst>
          </p:cNvPr>
          <p:cNvCxnSpPr>
            <a:cxnSpLocks noChangeShapeType="1"/>
            <a:stCxn id="92198" idx="0"/>
            <a:endCxn id="92197" idx="0"/>
          </p:cNvCxnSpPr>
          <p:nvPr/>
        </p:nvCxnSpPr>
        <p:spPr bwMode="auto">
          <a:xfrm rot="5400000" flipV="1">
            <a:off x="7442994" y="4807744"/>
            <a:ext cx="20638" cy="431800"/>
          </a:xfrm>
          <a:prstGeom prst="curvedConnector3">
            <a:avLst>
              <a:gd name="adj1" fmla="val -203846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09" name="AutoShape 80">
            <a:extLst>
              <a:ext uri="{FF2B5EF4-FFF2-40B4-BE49-F238E27FC236}">
                <a16:creationId xmlns:a16="http://schemas.microsoft.com/office/drawing/2014/main" id="{8D1EEDDB-640A-4AD4-A9FA-E482764B3D4D}"/>
              </a:ext>
            </a:extLst>
          </p:cNvPr>
          <p:cNvCxnSpPr>
            <a:cxnSpLocks noChangeShapeType="1"/>
            <a:stCxn id="92197" idx="6"/>
            <a:endCxn id="92192" idx="1"/>
          </p:cNvCxnSpPr>
          <p:nvPr/>
        </p:nvCxnSpPr>
        <p:spPr bwMode="auto">
          <a:xfrm flipV="1">
            <a:off x="7802564" y="5073651"/>
            <a:ext cx="204787" cy="93663"/>
          </a:xfrm>
          <a:prstGeom prst="curvedConnector4">
            <a:avLst>
              <a:gd name="adj1" fmla="val 40310"/>
              <a:gd name="adj2" fmla="val 38644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10" name="AutoShape 81">
            <a:extLst>
              <a:ext uri="{FF2B5EF4-FFF2-40B4-BE49-F238E27FC236}">
                <a16:creationId xmlns:a16="http://schemas.microsoft.com/office/drawing/2014/main" id="{A2D6765D-7D67-48DF-A15D-28376EBEFED8}"/>
              </a:ext>
            </a:extLst>
          </p:cNvPr>
          <p:cNvCxnSpPr>
            <a:cxnSpLocks noChangeShapeType="1"/>
            <a:stCxn id="92198" idx="1"/>
            <a:endCxn id="92192" idx="0"/>
          </p:cNvCxnSpPr>
          <p:nvPr/>
        </p:nvCxnSpPr>
        <p:spPr bwMode="auto">
          <a:xfrm rot="16200000">
            <a:off x="7612857" y="4564857"/>
            <a:ext cx="19050" cy="957263"/>
          </a:xfrm>
          <a:prstGeom prst="curvedConnector3">
            <a:avLst>
              <a:gd name="adj1" fmla="val 414166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11" name="AutoShape 83">
            <a:extLst>
              <a:ext uri="{FF2B5EF4-FFF2-40B4-BE49-F238E27FC236}">
                <a16:creationId xmlns:a16="http://schemas.microsoft.com/office/drawing/2014/main" id="{429349DB-E460-4A05-B02B-F4B145126874}"/>
              </a:ext>
            </a:extLst>
          </p:cNvPr>
          <p:cNvCxnSpPr>
            <a:cxnSpLocks noChangeShapeType="1"/>
            <a:stCxn id="92197" idx="2"/>
            <a:endCxn id="92198" idx="7"/>
          </p:cNvCxnSpPr>
          <p:nvPr/>
        </p:nvCxnSpPr>
        <p:spPr bwMode="auto">
          <a:xfrm rot="10800000">
            <a:off x="7331075" y="5053013"/>
            <a:ext cx="204788" cy="114300"/>
          </a:xfrm>
          <a:prstGeom prst="curvedConnector4">
            <a:avLst>
              <a:gd name="adj1" fmla="val 40310"/>
              <a:gd name="adj2" fmla="val 28472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12" name="AutoShape 84">
            <a:extLst>
              <a:ext uri="{FF2B5EF4-FFF2-40B4-BE49-F238E27FC236}">
                <a16:creationId xmlns:a16="http://schemas.microsoft.com/office/drawing/2014/main" id="{66FD1546-24BD-4DC6-A9E1-862D8762135F}"/>
              </a:ext>
            </a:extLst>
          </p:cNvPr>
          <p:cNvCxnSpPr>
            <a:cxnSpLocks noChangeShapeType="1"/>
            <a:stCxn id="92192" idx="6"/>
            <a:endCxn id="92193" idx="1"/>
          </p:cNvCxnSpPr>
          <p:nvPr/>
        </p:nvCxnSpPr>
        <p:spPr bwMode="auto">
          <a:xfrm flipV="1">
            <a:off x="8234364" y="5073651"/>
            <a:ext cx="204787" cy="93663"/>
          </a:xfrm>
          <a:prstGeom prst="curvedConnector4">
            <a:avLst>
              <a:gd name="adj1" fmla="val 40310"/>
              <a:gd name="adj2" fmla="val 30677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13" name="Text Box 85">
            <a:extLst>
              <a:ext uri="{FF2B5EF4-FFF2-40B4-BE49-F238E27FC236}">
                <a16:creationId xmlns:a16="http://schemas.microsoft.com/office/drawing/2014/main" id="{7447062E-49C2-43F2-8BBF-6571E6BD5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75" y="3259138"/>
            <a:ext cx="2179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3333CC"/>
                </a:solidFill>
                <a:cs typeface="Arial" panose="020B0604020202020204" pitchFamily="34" charset="0"/>
              </a:rPr>
              <a:t>input units</a:t>
            </a:r>
          </a:p>
        </p:txBody>
      </p:sp>
      <p:cxnSp>
        <p:nvCxnSpPr>
          <p:cNvPr id="92214" name="AutoShape 87">
            <a:extLst>
              <a:ext uri="{FF2B5EF4-FFF2-40B4-BE49-F238E27FC236}">
                <a16:creationId xmlns:a16="http://schemas.microsoft.com/office/drawing/2014/main" id="{3D26D944-0837-4881-B32F-8A83EEBFAFA7}"/>
              </a:ext>
            </a:extLst>
          </p:cNvPr>
          <p:cNvCxnSpPr>
            <a:cxnSpLocks noChangeShapeType="1"/>
            <a:stCxn id="92193" idx="0"/>
            <a:endCxn id="92197" idx="7"/>
          </p:cNvCxnSpPr>
          <p:nvPr/>
        </p:nvCxnSpPr>
        <p:spPr bwMode="auto">
          <a:xfrm rot="16200000" flipH="1" flipV="1">
            <a:off x="8128001" y="4668838"/>
            <a:ext cx="39687" cy="769938"/>
          </a:xfrm>
          <a:prstGeom prst="curvedConnector3">
            <a:avLst>
              <a:gd name="adj1" fmla="val -1924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F3C7BEC5-1FC3-4B74-921E-C7CC1F784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Different Network Topologies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84B128DA-12BF-4DB2-9595-A010AF4E5D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chemeClr val="bg1"/>
          </a:solidFill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altLang="en-US">
                <a:solidFill>
                  <a:srgbClr val="FF0000"/>
                </a:solidFill>
              </a:rPr>
              <a:t>Single layer feed-forward networks</a:t>
            </a:r>
          </a:p>
          <a:p>
            <a:pPr lvl="1"/>
            <a:r>
              <a:rPr lang="en-AU" altLang="en-US"/>
              <a:t>Input layer projecting into the output layer</a:t>
            </a:r>
          </a:p>
          <a:p>
            <a:pPr lvl="1"/>
            <a:endParaRPr lang="en-AU" altLang="en-US"/>
          </a:p>
          <a:p>
            <a:pPr lvl="1"/>
            <a:endParaRPr lang="en-AU" altLang="en-US"/>
          </a:p>
        </p:txBody>
      </p:sp>
      <p:grpSp>
        <p:nvGrpSpPr>
          <p:cNvPr id="93188" name="Group 4">
            <a:extLst>
              <a:ext uri="{FF2B5EF4-FFF2-40B4-BE49-F238E27FC236}">
                <a16:creationId xmlns:a16="http://schemas.microsoft.com/office/drawing/2014/main" id="{23CC327C-8C7B-4EE5-9934-B92472B3C53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743200"/>
            <a:ext cx="3733800" cy="1752600"/>
            <a:chOff x="1776" y="2208"/>
            <a:chExt cx="1584" cy="624"/>
          </a:xfrm>
        </p:grpSpPr>
        <p:grpSp>
          <p:nvGrpSpPr>
            <p:cNvPr id="93191" name="Group 5">
              <a:extLst>
                <a:ext uri="{FF2B5EF4-FFF2-40B4-BE49-F238E27FC236}">
                  <a16:creationId xmlns:a16="http://schemas.microsoft.com/office/drawing/2014/main" id="{125BA5E3-3912-481B-8FAA-7B24BFBC10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208"/>
              <a:ext cx="1056" cy="624"/>
              <a:chOff x="1680" y="1776"/>
              <a:chExt cx="1056" cy="624"/>
            </a:xfrm>
          </p:grpSpPr>
          <p:grpSp>
            <p:nvGrpSpPr>
              <p:cNvPr id="93194" name="Group 6">
                <a:extLst>
                  <a:ext uri="{FF2B5EF4-FFF2-40B4-BE49-F238E27FC236}">
                    <a16:creationId xmlns:a16="http://schemas.microsoft.com/office/drawing/2014/main" id="{CDF0DF95-3FF7-4DEF-ACEF-22A704A225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2" y="1920"/>
                <a:ext cx="144" cy="384"/>
                <a:chOff x="2592" y="1776"/>
                <a:chExt cx="144" cy="384"/>
              </a:xfrm>
            </p:grpSpPr>
            <p:sp>
              <p:nvSpPr>
                <p:cNvPr id="93210" name="Oval 7">
                  <a:extLst>
                    <a:ext uri="{FF2B5EF4-FFF2-40B4-BE49-F238E27FC236}">
                      <a16:creationId xmlns:a16="http://schemas.microsoft.com/office/drawing/2014/main" id="{6E73CF04-9189-457D-8B07-12BADE36A2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2016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3211" name="Oval 8">
                  <a:extLst>
                    <a:ext uri="{FF2B5EF4-FFF2-40B4-BE49-F238E27FC236}">
                      <a16:creationId xmlns:a16="http://schemas.microsoft.com/office/drawing/2014/main" id="{D7FE83FE-E25B-456E-A847-F5F7C32BCA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1776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93195" name="Group 9">
                <a:extLst>
                  <a:ext uri="{FF2B5EF4-FFF2-40B4-BE49-F238E27FC236}">
                    <a16:creationId xmlns:a16="http://schemas.microsoft.com/office/drawing/2014/main" id="{1933FCE3-87ED-4591-AFB5-BCFA02D41D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1776"/>
                <a:ext cx="48" cy="624"/>
                <a:chOff x="1680" y="1776"/>
                <a:chExt cx="48" cy="624"/>
              </a:xfrm>
            </p:grpSpPr>
            <p:sp>
              <p:nvSpPr>
                <p:cNvPr id="93206" name="Oval 10">
                  <a:extLst>
                    <a:ext uri="{FF2B5EF4-FFF2-40B4-BE49-F238E27FC236}">
                      <a16:creationId xmlns:a16="http://schemas.microsoft.com/office/drawing/2014/main" id="{BA4D415D-DD6F-4756-B694-4995CB9165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1776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3207" name="Oval 11">
                  <a:extLst>
                    <a:ext uri="{FF2B5EF4-FFF2-40B4-BE49-F238E27FC236}">
                      <a16:creationId xmlns:a16="http://schemas.microsoft.com/office/drawing/2014/main" id="{0140E031-E7FF-4569-A6C9-899C6F4A2C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1920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3208" name="Oval 12">
                  <a:extLst>
                    <a:ext uri="{FF2B5EF4-FFF2-40B4-BE49-F238E27FC236}">
                      <a16:creationId xmlns:a16="http://schemas.microsoft.com/office/drawing/2014/main" id="{B02F6DFC-FA7E-4310-8861-9D3D14E5D9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352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3209" name="Oval 13">
                  <a:extLst>
                    <a:ext uri="{FF2B5EF4-FFF2-40B4-BE49-F238E27FC236}">
                      <a16:creationId xmlns:a16="http://schemas.microsoft.com/office/drawing/2014/main" id="{CFCD8B7A-5979-4002-98CA-9E1BD5B793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064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93196" name="Group 14">
                <a:extLst>
                  <a:ext uri="{FF2B5EF4-FFF2-40B4-BE49-F238E27FC236}">
                    <a16:creationId xmlns:a16="http://schemas.microsoft.com/office/drawing/2014/main" id="{D5885146-351E-4374-B4D7-9164AD81FE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1776"/>
                <a:ext cx="912" cy="576"/>
                <a:chOff x="1680" y="1776"/>
                <a:chExt cx="912" cy="576"/>
              </a:xfrm>
            </p:grpSpPr>
            <p:sp>
              <p:nvSpPr>
                <p:cNvPr id="93197" name="Line 15">
                  <a:extLst>
                    <a:ext uri="{FF2B5EF4-FFF2-40B4-BE49-F238E27FC236}">
                      <a16:creationId xmlns:a16="http://schemas.microsoft.com/office/drawing/2014/main" id="{93F8C824-AB8F-4994-ABD1-38FAF7B72F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1920"/>
                  <a:ext cx="91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3198" name="Group 16">
                  <a:extLst>
                    <a:ext uri="{FF2B5EF4-FFF2-40B4-BE49-F238E27FC236}">
                      <a16:creationId xmlns:a16="http://schemas.microsoft.com/office/drawing/2014/main" id="{979E7563-80C9-4604-8D89-F6545C16DB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80" y="1776"/>
                  <a:ext cx="912" cy="576"/>
                  <a:chOff x="1680" y="1776"/>
                  <a:chExt cx="912" cy="576"/>
                </a:xfrm>
              </p:grpSpPr>
              <p:sp>
                <p:nvSpPr>
                  <p:cNvPr id="93199" name="Line 17">
                    <a:extLst>
                      <a:ext uri="{FF2B5EF4-FFF2-40B4-BE49-F238E27FC236}">
                        <a16:creationId xmlns:a16="http://schemas.microsoft.com/office/drawing/2014/main" id="{6005F36B-7C7A-46E3-B22B-4100962310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776"/>
                    <a:ext cx="864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200" name="Line 18">
                    <a:extLst>
                      <a:ext uri="{FF2B5EF4-FFF2-40B4-BE49-F238E27FC236}">
                        <a16:creationId xmlns:a16="http://schemas.microsoft.com/office/drawing/2014/main" id="{13F3A788-3DF4-45ED-85C8-60A3C068C8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776"/>
                    <a:ext cx="864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201" name="Line 19">
                    <a:extLst>
                      <a:ext uri="{FF2B5EF4-FFF2-40B4-BE49-F238E27FC236}">
                        <a16:creationId xmlns:a16="http://schemas.microsoft.com/office/drawing/2014/main" id="{2CE4AD12-6812-4C9E-9F44-CF6DA8365B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80" y="1920"/>
                    <a:ext cx="864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202" name="Line 20">
                    <a:extLst>
                      <a:ext uri="{FF2B5EF4-FFF2-40B4-BE49-F238E27FC236}">
                        <a16:creationId xmlns:a16="http://schemas.microsoft.com/office/drawing/2014/main" id="{5B6FF788-40E0-40B7-A2A2-06E137F80E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80" y="1968"/>
                    <a:ext cx="912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203" name="Line 21">
                    <a:extLst>
                      <a:ext uri="{FF2B5EF4-FFF2-40B4-BE49-F238E27FC236}">
                        <a16:creationId xmlns:a16="http://schemas.microsoft.com/office/drawing/2014/main" id="{D21C2DCB-CA2A-4DE6-984C-AC69B2B4FC1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80" y="2064"/>
                    <a:ext cx="91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204" name="Line 22">
                    <a:extLst>
                      <a:ext uri="{FF2B5EF4-FFF2-40B4-BE49-F238E27FC236}">
                        <a16:creationId xmlns:a16="http://schemas.microsoft.com/office/drawing/2014/main" id="{2A4DCC35-4B28-4F0E-A097-7B65526224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80" y="1968"/>
                    <a:ext cx="912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205" name="Line 23">
                    <a:extLst>
                      <a:ext uri="{FF2B5EF4-FFF2-40B4-BE49-F238E27FC236}">
                        <a16:creationId xmlns:a16="http://schemas.microsoft.com/office/drawing/2014/main" id="{EF1D6B3B-1A9C-449B-9F88-59096D4131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80" y="2208"/>
                    <a:ext cx="91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93192" name="Line 24">
              <a:extLst>
                <a:ext uri="{FF2B5EF4-FFF2-40B4-BE49-F238E27FC236}">
                  <a16:creationId xmlns:a16="http://schemas.microsoft.com/office/drawing/2014/main" id="{898E90B2-F262-479D-AF45-70CB70B451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40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3" name="Line 25">
              <a:extLst>
                <a:ext uri="{FF2B5EF4-FFF2-40B4-BE49-F238E27FC236}">
                  <a16:creationId xmlns:a16="http://schemas.microsoft.com/office/drawing/2014/main" id="{BAD2AAEE-0121-487A-82E2-C95DFEEB6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189" name="Text Box 26">
            <a:extLst>
              <a:ext uri="{FF2B5EF4-FFF2-40B4-BE49-F238E27FC236}">
                <a16:creationId xmlns:a16="http://schemas.microsoft.com/office/drawing/2014/main" id="{7FD2B971-B81D-4D1F-B34D-10C055763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841876"/>
            <a:ext cx="31813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    Input         Output </a:t>
            </a:r>
          </a:p>
          <a:p>
            <a:r>
              <a:rPr lang="en-AU" altLang="en-US">
                <a:latin typeface="Times New Roman" panose="02020603050405020304" pitchFamily="18" charset="0"/>
              </a:rPr>
              <a:t>    layer           layer</a:t>
            </a:r>
          </a:p>
        </p:txBody>
      </p:sp>
      <p:sp>
        <p:nvSpPr>
          <p:cNvPr id="93190" name="Text Box 27">
            <a:extLst>
              <a:ext uri="{FF2B5EF4-FFF2-40B4-BE49-F238E27FC236}">
                <a16:creationId xmlns:a16="http://schemas.microsoft.com/office/drawing/2014/main" id="{7411E559-8A63-4BF4-81A1-9878E3205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200401"/>
            <a:ext cx="173797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Single layer </a:t>
            </a:r>
          </a:p>
          <a:p>
            <a:r>
              <a:rPr lang="en-AU" altLang="en-US">
                <a:latin typeface="Times New Roman" panose="02020603050405020304" pitchFamily="18" charset="0"/>
              </a:rPr>
              <a:t>network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979B9530-E71C-4ECD-9DB3-5C9187004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Different Network Topologies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70BFD531-1906-4015-BF30-97F2B88DD5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chemeClr val="bg1"/>
          </a:solidFill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altLang="en-US">
                <a:solidFill>
                  <a:srgbClr val="FF0000"/>
                </a:solidFill>
              </a:rPr>
              <a:t>Multi-layer feed-forward networks</a:t>
            </a:r>
          </a:p>
          <a:p>
            <a:pPr lvl="1"/>
            <a:r>
              <a:rPr lang="en-AU" altLang="en-US"/>
              <a:t>	One or more hidden layers. Input projects only from previous layers onto a layer.</a:t>
            </a:r>
          </a:p>
          <a:p>
            <a:pPr lvl="1"/>
            <a:endParaRPr lang="en-AU" altLang="en-US"/>
          </a:p>
          <a:p>
            <a:pPr lvl="1"/>
            <a:endParaRPr lang="en-AU" altLang="en-US"/>
          </a:p>
          <a:p>
            <a:pPr lvl="1"/>
            <a:endParaRPr lang="en-AU" altLang="en-US"/>
          </a:p>
        </p:txBody>
      </p:sp>
      <p:sp>
        <p:nvSpPr>
          <p:cNvPr id="95236" name="Text Box 4">
            <a:extLst>
              <a:ext uri="{FF2B5EF4-FFF2-40B4-BE49-F238E27FC236}">
                <a16:creationId xmlns:a16="http://schemas.microsoft.com/office/drawing/2014/main" id="{F1D436B9-6958-4FC9-8A77-0DB149BDC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1"/>
            <a:ext cx="5562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  Input        	Hidden   	Output </a:t>
            </a:r>
          </a:p>
          <a:p>
            <a:r>
              <a:rPr lang="en-AU" altLang="en-US">
                <a:latin typeface="Times New Roman" panose="02020603050405020304" pitchFamily="18" charset="0"/>
              </a:rPr>
              <a:t>  layer              layer       	layer</a:t>
            </a:r>
          </a:p>
        </p:txBody>
      </p:sp>
      <p:grpSp>
        <p:nvGrpSpPr>
          <p:cNvPr id="95237" name="Group 5">
            <a:extLst>
              <a:ext uri="{FF2B5EF4-FFF2-40B4-BE49-F238E27FC236}">
                <a16:creationId xmlns:a16="http://schemas.microsoft.com/office/drawing/2014/main" id="{0F9429BD-000A-4B40-956E-3DB0EDA19E2F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514600"/>
            <a:ext cx="3886200" cy="2209800"/>
            <a:chOff x="960" y="2112"/>
            <a:chExt cx="1728" cy="864"/>
          </a:xfrm>
        </p:grpSpPr>
        <p:sp>
          <p:nvSpPr>
            <p:cNvPr id="95243" name="Line 6">
              <a:extLst>
                <a:ext uri="{FF2B5EF4-FFF2-40B4-BE49-F238E27FC236}">
                  <a16:creationId xmlns:a16="http://schemas.microsoft.com/office/drawing/2014/main" id="{7D26D82B-0999-4B3C-BD0E-38EF4DAE57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2448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244" name="Group 7">
              <a:extLst>
                <a:ext uri="{FF2B5EF4-FFF2-40B4-BE49-F238E27FC236}">
                  <a16:creationId xmlns:a16="http://schemas.microsoft.com/office/drawing/2014/main" id="{62E16FAE-D489-4713-8CCA-6B3ED976F7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112"/>
              <a:ext cx="1728" cy="864"/>
              <a:chOff x="960" y="2112"/>
              <a:chExt cx="1728" cy="864"/>
            </a:xfrm>
          </p:grpSpPr>
          <p:grpSp>
            <p:nvGrpSpPr>
              <p:cNvPr id="95245" name="Group 8">
                <a:extLst>
                  <a:ext uri="{FF2B5EF4-FFF2-40B4-BE49-F238E27FC236}">
                    <a16:creationId xmlns:a16="http://schemas.microsoft.com/office/drawing/2014/main" id="{29041E4C-2FD8-4EA2-AD89-BAE4393D0D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2112"/>
                <a:ext cx="1728" cy="864"/>
                <a:chOff x="960" y="2112"/>
                <a:chExt cx="1728" cy="864"/>
              </a:xfrm>
            </p:grpSpPr>
            <p:grpSp>
              <p:nvGrpSpPr>
                <p:cNvPr id="95251" name="Group 9">
                  <a:extLst>
                    <a:ext uri="{FF2B5EF4-FFF2-40B4-BE49-F238E27FC236}">
                      <a16:creationId xmlns:a16="http://schemas.microsoft.com/office/drawing/2014/main" id="{D61BC0E9-DF82-4AE7-943A-65909FFE83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0" y="2208"/>
                  <a:ext cx="1584" cy="624"/>
                  <a:chOff x="1776" y="2208"/>
                  <a:chExt cx="1584" cy="624"/>
                </a:xfrm>
              </p:grpSpPr>
              <p:grpSp>
                <p:nvGrpSpPr>
                  <p:cNvPr id="95259" name="Group 10">
                    <a:extLst>
                      <a:ext uri="{FF2B5EF4-FFF2-40B4-BE49-F238E27FC236}">
                        <a16:creationId xmlns:a16="http://schemas.microsoft.com/office/drawing/2014/main" id="{78A6D884-DC63-47C0-9505-E6426FE4A83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76" y="2208"/>
                    <a:ext cx="1056" cy="624"/>
                    <a:chOff x="1680" y="1776"/>
                    <a:chExt cx="1056" cy="624"/>
                  </a:xfrm>
                </p:grpSpPr>
                <p:grpSp>
                  <p:nvGrpSpPr>
                    <p:cNvPr id="95262" name="Group 11">
                      <a:extLst>
                        <a:ext uri="{FF2B5EF4-FFF2-40B4-BE49-F238E27FC236}">
                          <a16:creationId xmlns:a16="http://schemas.microsoft.com/office/drawing/2014/main" id="{D22A9A8D-35B6-440E-8446-5FF28FF17B5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92" y="1920"/>
                      <a:ext cx="144" cy="384"/>
                      <a:chOff x="2592" y="1776"/>
                      <a:chExt cx="144" cy="384"/>
                    </a:xfrm>
                  </p:grpSpPr>
                  <p:sp>
                    <p:nvSpPr>
                      <p:cNvPr id="95278" name="Oval 12">
                        <a:extLst>
                          <a:ext uri="{FF2B5EF4-FFF2-40B4-BE49-F238E27FC236}">
                            <a16:creationId xmlns:a16="http://schemas.microsoft.com/office/drawing/2014/main" id="{6DA13BCC-B2F3-49A4-9518-A0C56B2D9B2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92" y="2016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endParaRPr lang="en-US" altLang="en-US"/>
                      </a:p>
                    </p:txBody>
                  </p:sp>
                  <p:sp>
                    <p:nvSpPr>
                      <p:cNvPr id="95279" name="Oval 13">
                        <a:extLst>
                          <a:ext uri="{FF2B5EF4-FFF2-40B4-BE49-F238E27FC236}">
                            <a16:creationId xmlns:a16="http://schemas.microsoft.com/office/drawing/2014/main" id="{060B568F-9787-44B2-8730-D78043680C6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92" y="1776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endParaRPr lang="en-US" altLang="en-US"/>
                      </a:p>
                    </p:txBody>
                  </p:sp>
                </p:grpSp>
                <p:grpSp>
                  <p:nvGrpSpPr>
                    <p:cNvPr id="95263" name="Group 14">
                      <a:extLst>
                        <a:ext uri="{FF2B5EF4-FFF2-40B4-BE49-F238E27FC236}">
                          <a16:creationId xmlns:a16="http://schemas.microsoft.com/office/drawing/2014/main" id="{9B1EE749-D08D-449D-9D77-F23CC2C653A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80" y="1776"/>
                      <a:ext cx="48" cy="624"/>
                      <a:chOff x="1680" y="1776"/>
                      <a:chExt cx="48" cy="624"/>
                    </a:xfrm>
                  </p:grpSpPr>
                  <p:sp>
                    <p:nvSpPr>
                      <p:cNvPr id="95274" name="Oval 15">
                        <a:extLst>
                          <a:ext uri="{FF2B5EF4-FFF2-40B4-BE49-F238E27FC236}">
                            <a16:creationId xmlns:a16="http://schemas.microsoft.com/office/drawing/2014/main" id="{3A5F1C5E-6C63-420E-A6FC-A440A1ED19E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80" y="1776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endParaRPr lang="en-US" altLang="en-US"/>
                      </a:p>
                    </p:txBody>
                  </p:sp>
                  <p:sp>
                    <p:nvSpPr>
                      <p:cNvPr id="95275" name="Oval 16">
                        <a:extLst>
                          <a:ext uri="{FF2B5EF4-FFF2-40B4-BE49-F238E27FC236}">
                            <a16:creationId xmlns:a16="http://schemas.microsoft.com/office/drawing/2014/main" id="{DD9D312B-77CA-49FD-99B6-068C695A0DB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80" y="1920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endParaRPr lang="en-US" altLang="en-US"/>
                      </a:p>
                    </p:txBody>
                  </p:sp>
                  <p:sp>
                    <p:nvSpPr>
                      <p:cNvPr id="95276" name="Oval 17">
                        <a:extLst>
                          <a:ext uri="{FF2B5EF4-FFF2-40B4-BE49-F238E27FC236}">
                            <a16:creationId xmlns:a16="http://schemas.microsoft.com/office/drawing/2014/main" id="{73AB8EF5-8BA8-432A-AB4E-647EECF643D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80" y="2352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endParaRPr lang="en-US" altLang="en-US"/>
                      </a:p>
                    </p:txBody>
                  </p:sp>
                  <p:sp>
                    <p:nvSpPr>
                      <p:cNvPr id="95277" name="Oval 18">
                        <a:extLst>
                          <a:ext uri="{FF2B5EF4-FFF2-40B4-BE49-F238E27FC236}">
                            <a16:creationId xmlns:a16="http://schemas.microsoft.com/office/drawing/2014/main" id="{05C1E4A4-1115-437F-B7E8-1D5B37140F7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80" y="2064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endParaRPr lang="en-US" altLang="en-US"/>
                      </a:p>
                    </p:txBody>
                  </p:sp>
                </p:grpSp>
                <p:grpSp>
                  <p:nvGrpSpPr>
                    <p:cNvPr id="95264" name="Group 19">
                      <a:extLst>
                        <a:ext uri="{FF2B5EF4-FFF2-40B4-BE49-F238E27FC236}">
                          <a16:creationId xmlns:a16="http://schemas.microsoft.com/office/drawing/2014/main" id="{4FA5173D-D727-4C04-A612-1CAF782F3A9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80" y="1776"/>
                      <a:ext cx="912" cy="576"/>
                      <a:chOff x="1680" y="1776"/>
                      <a:chExt cx="912" cy="576"/>
                    </a:xfrm>
                  </p:grpSpPr>
                  <p:sp>
                    <p:nvSpPr>
                      <p:cNvPr id="95265" name="Line 20">
                        <a:extLst>
                          <a:ext uri="{FF2B5EF4-FFF2-40B4-BE49-F238E27FC236}">
                            <a16:creationId xmlns:a16="http://schemas.microsoft.com/office/drawing/2014/main" id="{93470878-3957-460B-8AAE-0E9063B7E003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80" y="1920"/>
                        <a:ext cx="912" cy="28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95266" name="Group 21">
                        <a:extLst>
                          <a:ext uri="{FF2B5EF4-FFF2-40B4-BE49-F238E27FC236}">
                            <a16:creationId xmlns:a16="http://schemas.microsoft.com/office/drawing/2014/main" id="{C17E3716-33B7-4F0E-BC6D-82A6CB46B6C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680" y="1776"/>
                        <a:ext cx="912" cy="576"/>
                        <a:chOff x="1680" y="1776"/>
                        <a:chExt cx="912" cy="576"/>
                      </a:xfrm>
                    </p:grpSpPr>
                    <p:sp>
                      <p:nvSpPr>
                        <p:cNvPr id="95267" name="Line 22">
                          <a:extLst>
                            <a:ext uri="{FF2B5EF4-FFF2-40B4-BE49-F238E27FC236}">
                              <a16:creationId xmlns:a16="http://schemas.microsoft.com/office/drawing/2014/main" id="{238890E8-963D-489B-8181-22991E1797D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728" y="1776"/>
                          <a:ext cx="864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 type="triangl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5268" name="Line 23">
                          <a:extLst>
                            <a:ext uri="{FF2B5EF4-FFF2-40B4-BE49-F238E27FC236}">
                              <a16:creationId xmlns:a16="http://schemas.microsoft.com/office/drawing/2014/main" id="{07F383B1-6F3D-4BBB-A201-E573827949A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728" y="1776"/>
                          <a:ext cx="864" cy="43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 type="triangl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5269" name="Line 24">
                          <a:extLst>
                            <a:ext uri="{FF2B5EF4-FFF2-40B4-BE49-F238E27FC236}">
                              <a16:creationId xmlns:a16="http://schemas.microsoft.com/office/drawing/2014/main" id="{E13A460C-EDAC-4FE2-AA63-8E78552AB5A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680" y="1920"/>
                          <a:ext cx="864" cy="4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 type="triangl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5270" name="Line 25">
                          <a:extLst>
                            <a:ext uri="{FF2B5EF4-FFF2-40B4-BE49-F238E27FC236}">
                              <a16:creationId xmlns:a16="http://schemas.microsoft.com/office/drawing/2014/main" id="{3AF87FEF-78A9-4C67-BECD-B821E48B117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680" y="1968"/>
                          <a:ext cx="912" cy="9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 type="triangl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5271" name="Line 26">
                          <a:extLst>
                            <a:ext uri="{FF2B5EF4-FFF2-40B4-BE49-F238E27FC236}">
                              <a16:creationId xmlns:a16="http://schemas.microsoft.com/office/drawing/2014/main" id="{2692CA3D-4E06-454E-9020-FF718F59FA0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680" y="2064"/>
                          <a:ext cx="912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 type="triangl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5272" name="Line 27">
                          <a:extLst>
                            <a:ext uri="{FF2B5EF4-FFF2-40B4-BE49-F238E27FC236}">
                              <a16:creationId xmlns:a16="http://schemas.microsoft.com/office/drawing/2014/main" id="{7608BB68-25F8-48C2-BF8C-98ED00825A0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680" y="1968"/>
                          <a:ext cx="912" cy="38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 type="triangl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5273" name="Line 28">
                          <a:extLst>
                            <a:ext uri="{FF2B5EF4-FFF2-40B4-BE49-F238E27FC236}">
                              <a16:creationId xmlns:a16="http://schemas.microsoft.com/office/drawing/2014/main" id="{65727B10-B605-41D2-B7AD-7A5D2092B15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680" y="2208"/>
                          <a:ext cx="912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 type="triangl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  <p:sp>
                <p:nvSpPr>
                  <p:cNvPr id="95260" name="Line 29">
                    <a:extLst>
                      <a:ext uri="{FF2B5EF4-FFF2-40B4-BE49-F238E27FC236}">
                        <a16:creationId xmlns:a16="http://schemas.microsoft.com/office/drawing/2014/main" id="{0FD5D98C-6543-4202-B304-7ECF67F63C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32" y="2400"/>
                    <a:ext cx="52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261" name="Line 30">
                    <a:extLst>
                      <a:ext uri="{FF2B5EF4-FFF2-40B4-BE49-F238E27FC236}">
                        <a16:creationId xmlns:a16="http://schemas.microsoft.com/office/drawing/2014/main" id="{71187A65-5070-4BB9-BBC6-0CBC44E2C5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32" y="2640"/>
                    <a:ext cx="52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5252" name="Group 31">
                  <a:extLst>
                    <a:ext uri="{FF2B5EF4-FFF2-40B4-BE49-F238E27FC236}">
                      <a16:creationId xmlns:a16="http://schemas.microsoft.com/office/drawing/2014/main" id="{48B36230-2D80-4075-AF76-E60516FFDF4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44" y="2112"/>
                  <a:ext cx="144" cy="864"/>
                  <a:chOff x="2688" y="2160"/>
                  <a:chExt cx="144" cy="864"/>
                </a:xfrm>
              </p:grpSpPr>
              <p:grpSp>
                <p:nvGrpSpPr>
                  <p:cNvPr id="95253" name="Group 32">
                    <a:extLst>
                      <a:ext uri="{FF2B5EF4-FFF2-40B4-BE49-F238E27FC236}">
                        <a16:creationId xmlns:a16="http://schemas.microsoft.com/office/drawing/2014/main" id="{4082E4E4-79F3-4987-B4EF-EFC34153FB2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88" y="2160"/>
                    <a:ext cx="144" cy="384"/>
                    <a:chOff x="2592" y="1776"/>
                    <a:chExt cx="144" cy="384"/>
                  </a:xfrm>
                </p:grpSpPr>
                <p:sp>
                  <p:nvSpPr>
                    <p:cNvPr id="95257" name="Oval 33">
                      <a:extLst>
                        <a:ext uri="{FF2B5EF4-FFF2-40B4-BE49-F238E27FC236}">
                          <a16:creationId xmlns:a16="http://schemas.microsoft.com/office/drawing/2014/main" id="{F635A6A3-0ACE-4A2E-A3C4-191D1E98B9F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2016"/>
                      <a:ext cx="144" cy="14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95258" name="Oval 34">
                      <a:extLst>
                        <a:ext uri="{FF2B5EF4-FFF2-40B4-BE49-F238E27FC236}">
                          <a16:creationId xmlns:a16="http://schemas.microsoft.com/office/drawing/2014/main" id="{C00100A4-E18B-482E-9593-DF015764B79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1776"/>
                      <a:ext cx="144" cy="14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  <p:grpSp>
                <p:nvGrpSpPr>
                  <p:cNvPr id="95254" name="Group 35">
                    <a:extLst>
                      <a:ext uri="{FF2B5EF4-FFF2-40B4-BE49-F238E27FC236}">
                        <a16:creationId xmlns:a16="http://schemas.microsoft.com/office/drawing/2014/main" id="{5B37FE00-4DAF-455F-B662-2F57F279F66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88" y="2640"/>
                    <a:ext cx="144" cy="384"/>
                    <a:chOff x="2592" y="1776"/>
                    <a:chExt cx="144" cy="384"/>
                  </a:xfrm>
                </p:grpSpPr>
                <p:sp>
                  <p:nvSpPr>
                    <p:cNvPr id="95255" name="Oval 36">
                      <a:extLst>
                        <a:ext uri="{FF2B5EF4-FFF2-40B4-BE49-F238E27FC236}">
                          <a16:creationId xmlns:a16="http://schemas.microsoft.com/office/drawing/2014/main" id="{45057610-10FE-4A06-BFCC-788C0ABAC13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2016"/>
                      <a:ext cx="144" cy="14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95256" name="Oval 37">
                      <a:extLst>
                        <a:ext uri="{FF2B5EF4-FFF2-40B4-BE49-F238E27FC236}">
                          <a16:creationId xmlns:a16="http://schemas.microsoft.com/office/drawing/2014/main" id="{2CE7FE13-CF16-4F95-9F7E-4B8C38B1140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1776"/>
                      <a:ext cx="144" cy="14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</p:grpSp>
          <p:sp>
            <p:nvSpPr>
              <p:cNvPr id="95246" name="Line 38">
                <a:extLst>
                  <a:ext uri="{FF2B5EF4-FFF2-40B4-BE49-F238E27FC236}">
                    <a16:creationId xmlns:a16="http://schemas.microsoft.com/office/drawing/2014/main" id="{5E15E052-5B60-4931-9791-2488ACAC0A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6" y="2208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47" name="Line 39">
                <a:extLst>
                  <a:ext uri="{FF2B5EF4-FFF2-40B4-BE49-F238E27FC236}">
                    <a16:creationId xmlns:a16="http://schemas.microsoft.com/office/drawing/2014/main" id="{0C0765C4-EC69-4A0C-9215-F936788943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48" name="Line 40">
                <a:extLst>
                  <a:ext uri="{FF2B5EF4-FFF2-40B4-BE49-F238E27FC236}">
                    <a16:creationId xmlns:a16="http://schemas.microsoft.com/office/drawing/2014/main" id="{CDAC57E0-64F5-46CF-B17C-DD30B21FC0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52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49" name="Line 41">
                <a:extLst>
                  <a:ext uri="{FF2B5EF4-FFF2-40B4-BE49-F238E27FC236}">
                    <a16:creationId xmlns:a16="http://schemas.microsoft.com/office/drawing/2014/main" id="{692B2DBE-E9D8-453D-860E-1E65FEA9F3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6" y="2208"/>
                <a:ext cx="52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50" name="Line 42">
                <a:extLst>
                  <a:ext uri="{FF2B5EF4-FFF2-40B4-BE49-F238E27FC236}">
                    <a16:creationId xmlns:a16="http://schemas.microsoft.com/office/drawing/2014/main" id="{31689F75-1B76-44CF-9286-9352510F9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5238" name="Line 43">
            <a:extLst>
              <a:ext uri="{FF2B5EF4-FFF2-40B4-BE49-F238E27FC236}">
                <a16:creationId xmlns:a16="http://schemas.microsoft.com/office/drawing/2014/main" id="{7C3FA2CF-AD7D-4A4F-B1E2-E450E57FD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9" name="Line 44">
            <a:extLst>
              <a:ext uri="{FF2B5EF4-FFF2-40B4-BE49-F238E27FC236}">
                <a16:creationId xmlns:a16="http://schemas.microsoft.com/office/drawing/2014/main" id="{F6D64A10-3E8A-4B48-99A2-0C526CF1B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0" name="Line 45">
            <a:extLst>
              <a:ext uri="{FF2B5EF4-FFF2-40B4-BE49-F238E27FC236}">
                <a16:creationId xmlns:a16="http://schemas.microsoft.com/office/drawing/2014/main" id="{9B8B5602-4D2A-4750-B956-83D0FC8CD0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886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1" name="Line 46">
            <a:extLst>
              <a:ext uri="{FF2B5EF4-FFF2-40B4-BE49-F238E27FC236}">
                <a16:creationId xmlns:a16="http://schemas.microsoft.com/office/drawing/2014/main" id="{B49ED63A-49A5-4448-9AD1-259DF0ADF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572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2" name="Text Box 47">
            <a:extLst>
              <a:ext uri="{FF2B5EF4-FFF2-40B4-BE49-F238E27FC236}">
                <a16:creationId xmlns:a16="http://schemas.microsoft.com/office/drawing/2014/main" id="{66BECF55-7136-4280-A611-1917FCE9C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6" y="3241675"/>
            <a:ext cx="205216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2-layer or</a:t>
            </a:r>
          </a:p>
          <a:p>
            <a:r>
              <a:rPr lang="en-AU" altLang="en-US">
                <a:latin typeface="Times New Roman" panose="02020603050405020304" pitchFamily="18" charset="0"/>
              </a:rPr>
              <a:t>1-hidden layer</a:t>
            </a:r>
          </a:p>
          <a:p>
            <a:r>
              <a:rPr lang="en-AU" altLang="en-US" i="1">
                <a:latin typeface="Times New Roman" panose="02020603050405020304" pitchFamily="18" charset="0"/>
              </a:rPr>
              <a:t>fully connected</a:t>
            </a:r>
            <a:endParaRPr lang="en-AU" altLang="en-US">
              <a:latin typeface="Times New Roman" panose="02020603050405020304" pitchFamily="18" charset="0"/>
            </a:endParaRPr>
          </a:p>
          <a:p>
            <a:r>
              <a:rPr lang="en-AU" altLang="en-US">
                <a:latin typeface="Times New Roman" panose="02020603050405020304" pitchFamily="18" charset="0"/>
              </a:rPr>
              <a:t>network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241E89A3-BEA8-421E-84F4-E73A4BA1E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3100"/>
              <a:t>Different Network Topologies</a:t>
            </a:r>
            <a:endParaRPr lang="en-US" altLang="en-US" sz="3100"/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05B47ED2-D128-4D39-9924-596D06A803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altLang="en-US">
                <a:solidFill>
                  <a:srgbClr val="FF0000"/>
                </a:solidFill>
              </a:rPr>
              <a:t>Multi-layer feed-forward networks</a:t>
            </a:r>
            <a:endParaRPr lang="en-US" altLang="en-US">
              <a:solidFill>
                <a:srgbClr val="FF0000"/>
              </a:solidFill>
            </a:endParaRPr>
          </a:p>
        </p:txBody>
      </p:sp>
      <p:pic>
        <p:nvPicPr>
          <p:cNvPr id="97284" name="Picture 4">
            <a:extLst>
              <a:ext uri="{FF2B5EF4-FFF2-40B4-BE49-F238E27FC236}">
                <a16:creationId xmlns:a16="http://schemas.microsoft.com/office/drawing/2014/main" id="{5F65C476-BAF1-43B2-B3F8-F8B512E6E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864" y="2092325"/>
            <a:ext cx="7026275" cy="267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5" name="Text Box 5">
            <a:extLst>
              <a:ext uri="{FF2B5EF4-FFF2-40B4-BE49-F238E27FC236}">
                <a16:creationId xmlns:a16="http://schemas.microsoft.com/office/drawing/2014/main" id="{FB2E47A7-9E27-462F-8FA1-3A4362BD2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105401"/>
            <a:ext cx="6553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  </a:t>
            </a:r>
            <a:r>
              <a:rPr lang="en-AU" altLang="en-US">
                <a:solidFill>
                  <a:srgbClr val="FF0000"/>
                </a:solidFill>
                <a:latin typeface="Times New Roman" panose="02020603050405020304" pitchFamily="18" charset="0"/>
              </a:rPr>
              <a:t>Input        	         Hidden   			Output </a:t>
            </a:r>
          </a:p>
          <a:p>
            <a:r>
              <a:rPr lang="en-AU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 layer       	         layers       		layer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943</Words>
  <Application>Microsoft Office PowerPoint</Application>
  <PresentationFormat>Widescreen</PresentationFormat>
  <Paragraphs>358</Paragraphs>
  <Slides>27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Arial</vt:lpstr>
      <vt:lpstr>Calibri</vt:lpstr>
      <vt:lpstr>Calibri Light</vt:lpstr>
      <vt:lpstr>News Gothic MT</vt:lpstr>
      <vt:lpstr>Open Sans</vt:lpstr>
      <vt:lpstr>Symbol</vt:lpstr>
      <vt:lpstr>Tahoma</vt:lpstr>
      <vt:lpstr>Times</vt:lpstr>
      <vt:lpstr>Times New Roman</vt:lpstr>
      <vt:lpstr>Wingdings</vt:lpstr>
      <vt:lpstr>Office Theme</vt:lpstr>
      <vt:lpstr>Equation</vt:lpstr>
      <vt:lpstr>Visio</vt:lpstr>
      <vt:lpstr>DEEP NEURAL NETWORKS</vt:lpstr>
      <vt:lpstr>Artificial Neural Networks</vt:lpstr>
      <vt:lpstr>A  Neuron (= a perceptron)</vt:lpstr>
      <vt:lpstr>Perceptron</vt:lpstr>
      <vt:lpstr>Artificial Neural Networks (ANN)</vt:lpstr>
      <vt:lpstr>Types of connectivity</vt:lpstr>
      <vt:lpstr>Different Network Topologies</vt:lpstr>
      <vt:lpstr>Different Network Topologies</vt:lpstr>
      <vt:lpstr>Different Network Topologies</vt:lpstr>
      <vt:lpstr>Different Network Topologies</vt:lpstr>
      <vt:lpstr>Neural Network Model</vt:lpstr>
      <vt:lpstr>Algorithm for learning ANN</vt:lpstr>
      <vt:lpstr>PowerPoint Presentation</vt:lpstr>
      <vt:lpstr>Neural Network</vt:lpstr>
      <vt:lpstr>Neural Network</vt:lpstr>
      <vt:lpstr>Building a Neural Net</vt:lpstr>
      <vt:lpstr>Building a Neural Net</vt:lpstr>
      <vt:lpstr>Building a Neural Net</vt:lpstr>
      <vt:lpstr>Building a Neural Net</vt:lpstr>
      <vt:lpstr>Building a Neural Net</vt:lpstr>
      <vt:lpstr>Decision Boundary</vt:lpstr>
      <vt:lpstr>Decision Boundary</vt:lpstr>
      <vt:lpstr>Decision Boundary</vt:lpstr>
      <vt:lpstr>Multi-Class Output</vt:lpstr>
      <vt:lpstr>Deeper Networks</vt:lpstr>
      <vt:lpstr>Deeper Networks</vt:lpstr>
      <vt:lpstr>Deeper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HP</dc:creator>
  <cp:lastModifiedBy>ANOOP ANTO</cp:lastModifiedBy>
  <cp:revision>17</cp:revision>
  <dcterms:created xsi:type="dcterms:W3CDTF">2020-07-16T06:41:52Z</dcterms:created>
  <dcterms:modified xsi:type="dcterms:W3CDTF">2022-03-05T04:05:49Z</dcterms:modified>
</cp:coreProperties>
</file>