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278" r:id="rId2"/>
    <p:sldId id="1185" r:id="rId3"/>
    <p:sldId id="1186" r:id="rId4"/>
    <p:sldId id="1187" r:id="rId5"/>
    <p:sldId id="1258" r:id="rId6"/>
    <p:sldId id="1265" r:id="rId7"/>
    <p:sldId id="1276" r:id="rId8"/>
    <p:sldId id="1277" r:id="rId9"/>
    <p:sldId id="1267" r:id="rId10"/>
    <p:sldId id="1260" r:id="rId11"/>
    <p:sldId id="1262" r:id="rId12"/>
    <p:sldId id="1263" r:id="rId13"/>
    <p:sldId id="343" r:id="rId14"/>
    <p:sldId id="344" r:id="rId15"/>
    <p:sldId id="279" r:id="rId16"/>
    <p:sldId id="300" r:id="rId17"/>
    <p:sldId id="321" r:id="rId18"/>
    <p:sldId id="302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05E09-C966-4FCA-9548-72EFF1B5EF21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4C47-C817-4D64-A571-F770A2CA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62188C57-A7FA-497D-9AFA-08D1B370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274C935D-9455-42FE-ADA2-82A1DA0B2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TODO: Make pixels greyscle</a:t>
            </a:r>
          </a:p>
          <a:p>
            <a:r>
              <a:rPr lang="en-US" altLang="en-US">
                <a:latin typeface="Times" panose="02020603050405020304" pitchFamily="18" charset="0"/>
              </a:rPr>
              <a:t>TODO: Increase size of 1</a:t>
            </a:r>
            <a:r>
              <a:rPr lang="en-US" altLang="en-US" baseline="30000">
                <a:latin typeface="Times" panose="02020603050405020304" pitchFamily="18" charset="0"/>
              </a:rPr>
              <a:t>st</a:t>
            </a:r>
            <a:r>
              <a:rPr lang="en-US" altLang="en-US">
                <a:latin typeface="Times" panose="02020603050405020304" pitchFamily="18" charset="0"/>
              </a:rPr>
              <a:t> hidden layer</a:t>
            </a: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542E3300-0545-4F34-9353-90D1E9746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59E2DF-D8E9-4B26-826E-ADB8C43EB3C9}" type="slidenum">
              <a:rPr lang="en-US" altLang="en-US" sz="1200">
                <a:latin typeface="Times" panose="02020603050405020304" pitchFamily="18" charset="0"/>
              </a:rPr>
              <a:pPr/>
              <a:t>2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7B980A1F-02D3-4684-8F20-94491E57C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03363C63-9AD9-4A68-A3C1-906153AB1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TODO: Make pixels greyscle</a:t>
            </a:r>
          </a:p>
          <a:p>
            <a:r>
              <a:rPr lang="en-US" altLang="en-US">
                <a:latin typeface="Times" panose="02020603050405020304" pitchFamily="18" charset="0"/>
              </a:rPr>
              <a:t>TODO: Increase size of 1</a:t>
            </a:r>
            <a:r>
              <a:rPr lang="en-US" altLang="en-US" baseline="30000">
                <a:latin typeface="Times" panose="02020603050405020304" pitchFamily="18" charset="0"/>
              </a:rPr>
              <a:t>st</a:t>
            </a:r>
            <a:r>
              <a:rPr lang="en-US" altLang="en-US">
                <a:latin typeface="Times" panose="02020603050405020304" pitchFamily="18" charset="0"/>
              </a:rPr>
              <a:t> hidden layer</a:t>
            </a: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D83B1CB7-4582-4112-BE84-66FE03BD8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3F46C1-4F91-4641-B371-6ED6C81F57B9}" type="slidenum">
              <a:rPr lang="en-US" altLang="en-US" sz="1200">
                <a:latin typeface="Times" panose="02020603050405020304" pitchFamily="18" charset="0"/>
              </a:rPr>
              <a:pPr/>
              <a:t>3</a:t>
            </a:fld>
            <a:endParaRPr lang="en-US" altLang="en-US" sz="12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5A597C73-7FC0-42CB-A4E0-FB0656654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66B48-88C3-45EF-BC29-6C6539BBFCB3}" type="slidenum">
              <a:rPr lang="en-US" altLang="en-US" sz="1200">
                <a:latin typeface="Times" panose="02020603050405020304" pitchFamily="18" charset="0"/>
              </a:rPr>
              <a:pPr/>
              <a:t>18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150531" name="Rectangle 7">
            <a:extLst>
              <a:ext uri="{FF2B5EF4-FFF2-40B4-BE49-F238E27FC236}">
                <a16:creationId xmlns:a16="http://schemas.microsoft.com/office/drawing/2014/main" id="{690EE600-724E-4F55-8D14-8E248700CAC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28098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553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638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25650" indent="-22383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28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00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72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44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7A4F2A3-8382-47CB-8994-C83E54037244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18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id="{BC2AA744-28CE-4F39-BD50-3971E76F7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6875" y="692150"/>
            <a:ext cx="6072188" cy="3416300"/>
          </a:xfrm>
          <a:ln w="12700" cap="flat">
            <a:solidFill>
              <a:schemeClr val="tx1"/>
            </a:solidFill>
          </a:ln>
        </p:spPr>
      </p:sp>
      <p:sp>
        <p:nvSpPr>
          <p:cNvPr id="150533" name="Rectangle 3">
            <a:extLst>
              <a:ext uri="{FF2B5EF4-FFF2-40B4-BE49-F238E27FC236}">
                <a16:creationId xmlns:a16="http://schemas.microsoft.com/office/drawing/2014/main" id="{AF7145B4-3F2A-4184-80C7-1862D20C6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591" tIns="42296" rIns="84591" bIns="42296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B5C22981-E240-415C-8659-A2B494CA0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661DB0-7D05-4ED8-AA55-A33601B054AF}" type="slidenum">
              <a:rPr lang="en-US" altLang="en-US" sz="1200">
                <a:latin typeface="Times" panose="02020603050405020304" pitchFamily="18" charset="0"/>
              </a:rPr>
              <a:pPr/>
              <a:t>19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152579" name="Rectangle 7">
            <a:extLst>
              <a:ext uri="{FF2B5EF4-FFF2-40B4-BE49-F238E27FC236}">
                <a16:creationId xmlns:a16="http://schemas.microsoft.com/office/drawing/2014/main" id="{91013255-4EF0-4074-935C-CD4E75F086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 anchor="b"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1838" indent="-28098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553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6388" indent="-225425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25650" indent="-223838" defTabSz="9175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828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400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72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54450" indent="-223838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71A0653-7B01-4313-A65C-E8DF260D5363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19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id="{959E0F88-A7CB-40C9-818B-CE7766E1CA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1" name="Rectangle 3">
            <a:extLst>
              <a:ext uri="{FF2B5EF4-FFF2-40B4-BE49-F238E27FC236}">
                <a16:creationId xmlns:a16="http://schemas.microsoft.com/office/drawing/2014/main" id="{0CD8F235-2F8C-4938-A649-9E6B020D5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63" tIns="45883" rIns="91763" bIns="45883"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5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0E1549-777E-4D2A-9ECE-DB30EB705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82DA-637D-DA41-AAFB-68E5B7C2EF75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B62304-4A1D-469C-9B21-BF37BD42B8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6EF7BA-B68F-4E18-B62F-AC31477B82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BBB19-FD31-400E-B740-8F1AD7B46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6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BC652D-6B6A-4623-B6D1-FD6FDED26E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182DA-637D-DA41-AAFB-68E5B7C2EF75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5EA35C-1D98-44F4-8C28-E91EEB3315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81731-0F38-4BA5-81EC-4322D71944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D452-A788-41A8-9382-51399DED8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5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BAAA61A-CCB6-4581-97F7-D466C62D64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D1D9-C084-EE47-BD8D-261BE031B149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C8A4433-CBED-4F37-84F7-572C4BF4CB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9B39F3A-2019-4691-A551-D911635E41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5DAA0-CB34-4561-B10A-4C1C003D9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6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BDA1DD8-F0FE-4B48-9B00-312EBEABE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CD1D9-C084-EE47-BD8D-261BE031B149}" type="datetime1">
              <a:rPr lang="en-US"/>
              <a:pPr>
                <a:defRPr/>
              </a:pPr>
              <a:t>3/5/2022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F33BF0E-A951-4CA2-95D3-04F4BC925C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560E1FF-5EEF-4A8F-AA2F-408F007F80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2269-3D55-4BDB-9927-AA37AF309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8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3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03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73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BB9E-4926-4805-9BA1-7081A166DE08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BBEF0-CCB8-4092-9F7E-9EEE290CF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6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E1E2-2C24-47D9-B20B-1453A25EA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THEORY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09B0E-DD49-4501-A151-71ABCDB60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9FE8129A-44E1-4ACF-BDFE-8AE276054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43FEA4AC-3A86-42F3-9830-94106A714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3400" y="1257301"/>
            <a:ext cx="8648700" cy="37322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new change: modifying the nonlinearity</a:t>
            </a:r>
          </a:p>
          <a:p>
            <a:pPr lvl="1"/>
            <a:r>
              <a:rPr lang="en-US" altLang="en-US"/>
              <a:t>The logistic is not widely used in modern ANNs</a:t>
            </a:r>
          </a:p>
        </p:txBody>
      </p:sp>
      <p:pic>
        <p:nvPicPr>
          <p:cNvPr id="138244" name="Picture 3" descr="Screen shot 2014-09-21 at 2.51.53 PM.png">
            <a:extLst>
              <a:ext uri="{FF2B5EF4-FFF2-40B4-BE49-F238E27FC236}">
                <a16:creationId xmlns:a16="http://schemas.microsoft.com/office/drawing/2014/main" id="{B4987BE0-1527-4BDC-9136-970E81B90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>
            <a:fillRect/>
          </a:stretch>
        </p:blipFill>
        <p:spPr bwMode="auto">
          <a:xfrm>
            <a:off x="5270500" y="5148264"/>
            <a:ext cx="51816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F611C-B76C-4910-BFE7-30A3C672D4E3}"/>
              </a:ext>
            </a:extLst>
          </p:cNvPr>
          <p:cNvSpPr txBox="1"/>
          <p:nvPr/>
        </p:nvSpPr>
        <p:spPr>
          <a:xfrm>
            <a:off x="6330950" y="2833688"/>
            <a:ext cx="19573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Alternate 1: </a:t>
            </a:r>
            <a:r>
              <a:rPr lang="en-US" dirty="0" err="1"/>
              <a:t>tanh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812B-6769-4F32-99D6-2CF487939C00}"/>
              </a:ext>
            </a:extLst>
          </p:cNvPr>
          <p:cNvSpPr txBox="1"/>
          <p:nvPr/>
        </p:nvSpPr>
        <p:spPr>
          <a:xfrm>
            <a:off x="6330950" y="3840164"/>
            <a:ext cx="41211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Like logistic function but shifted to range [-1, +1]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C99A1-30E2-49A3-B8B2-E3611A271F55}"/>
              </a:ext>
            </a:extLst>
          </p:cNvPr>
          <p:cNvSpPr txBox="1"/>
          <p:nvPr/>
        </p:nvSpPr>
        <p:spPr>
          <a:xfrm>
            <a:off x="1524001" y="6515100"/>
            <a:ext cx="4727575" cy="3429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Slide from William Cohen</a:t>
            </a:r>
          </a:p>
        </p:txBody>
      </p:sp>
      <p:pic>
        <p:nvPicPr>
          <p:cNvPr id="138248" name="Picture 11">
            <a:extLst>
              <a:ext uri="{FF2B5EF4-FFF2-40B4-BE49-F238E27FC236}">
                <a16:creationId xmlns:a16="http://schemas.microsoft.com/office/drawing/2014/main" id="{627018B8-38B0-4EA4-841A-9A4EC610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1" y="2682876"/>
            <a:ext cx="42005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34987D8D-F8E9-4723-AC2F-8A3842719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853325FE-3E32-4C6F-ABF4-71A4AC022E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3400" y="1257301"/>
            <a:ext cx="8648700" cy="37322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new change: modifying the nonlinearity</a:t>
            </a:r>
          </a:p>
          <a:p>
            <a:pPr lvl="1"/>
            <a:r>
              <a:rPr lang="en-US" altLang="en-US"/>
              <a:t>reLU often used in vision tasks</a:t>
            </a:r>
          </a:p>
        </p:txBody>
      </p:sp>
      <p:pic>
        <p:nvPicPr>
          <p:cNvPr id="140292" name="Picture 3" descr="Screen shot 2014-09-21 at 2.51.53 PM.png">
            <a:extLst>
              <a:ext uri="{FF2B5EF4-FFF2-40B4-BE49-F238E27FC236}">
                <a16:creationId xmlns:a16="http://schemas.microsoft.com/office/drawing/2014/main" id="{7F19B01F-DE65-4526-AF8C-B31F7A5B4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>
            <a:fillRect/>
          </a:stretch>
        </p:blipFill>
        <p:spPr bwMode="auto">
          <a:xfrm>
            <a:off x="5270500" y="5148264"/>
            <a:ext cx="51816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077E9-3089-4FE2-BF44-000BEE8C5358}"/>
              </a:ext>
            </a:extLst>
          </p:cNvPr>
          <p:cNvSpPr txBox="1"/>
          <p:nvPr/>
        </p:nvSpPr>
        <p:spPr>
          <a:xfrm>
            <a:off x="5821363" y="2833688"/>
            <a:ext cx="31400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Alternate 2: rectified linear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1EEAC-C5F0-4533-9613-B48762F64DE5}"/>
              </a:ext>
            </a:extLst>
          </p:cNvPr>
          <p:cNvSpPr txBox="1"/>
          <p:nvPr/>
        </p:nvSpPr>
        <p:spPr>
          <a:xfrm>
            <a:off x="5821364" y="3543301"/>
            <a:ext cx="463073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Linear with a cutoff at zero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(Implementation: clip the gradient when you pass zero)</a:t>
            </a:r>
          </a:p>
        </p:txBody>
      </p:sp>
      <p:pic>
        <p:nvPicPr>
          <p:cNvPr id="140295" name="Picture 7" descr="Screen Shot 2016-04-03 at 5.53.27 PM.png">
            <a:extLst>
              <a:ext uri="{FF2B5EF4-FFF2-40B4-BE49-F238E27FC236}">
                <a16:creationId xmlns:a16="http://schemas.microsoft.com/office/drawing/2014/main" id="{45C2BD09-C095-4FF1-AA56-4AB40317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2578100"/>
            <a:ext cx="4322763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6" name="Picture 8" descr="Screen Shot 2016-04-03 at 5.53.48 PM.png">
            <a:extLst>
              <a:ext uri="{FF2B5EF4-FFF2-40B4-BE49-F238E27FC236}">
                <a16:creationId xmlns:a16="http://schemas.microsoft.com/office/drawing/2014/main" id="{66406E38-F821-442E-A17C-C647EB861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5422900"/>
            <a:ext cx="2514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96D09B-0AE1-4D54-9258-3AA2839670B3}"/>
              </a:ext>
            </a:extLst>
          </p:cNvPr>
          <p:cNvCxnSpPr/>
          <p:nvPr/>
        </p:nvCxnSpPr>
        <p:spPr>
          <a:xfrm>
            <a:off x="1922464" y="4127500"/>
            <a:ext cx="14430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395B3-9E80-484E-BD9A-87B9AF72DD93}"/>
              </a:ext>
            </a:extLst>
          </p:cNvPr>
          <p:cNvCxnSpPr/>
          <p:nvPr/>
        </p:nvCxnSpPr>
        <p:spPr>
          <a:xfrm flipV="1">
            <a:off x="3365501" y="3048000"/>
            <a:ext cx="1350963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EA9361-CC81-4ED7-9D41-BAF1E7D7BA4F}"/>
              </a:ext>
            </a:extLst>
          </p:cNvPr>
          <p:cNvCxnSpPr/>
          <p:nvPr/>
        </p:nvCxnSpPr>
        <p:spPr>
          <a:xfrm flipV="1">
            <a:off x="1803400" y="4127501"/>
            <a:ext cx="1562100" cy="334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84F79-B405-4E8A-9008-3736BB895A4A}"/>
              </a:ext>
            </a:extLst>
          </p:cNvPr>
          <p:cNvSpPr txBox="1"/>
          <p:nvPr/>
        </p:nvSpPr>
        <p:spPr>
          <a:xfrm>
            <a:off x="1524001" y="6515100"/>
            <a:ext cx="4727575" cy="3429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Slide from William Cohen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42D7DB56-07A5-4253-9A33-22ADF1A9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141315" name="Content Placeholder 2">
            <a:extLst>
              <a:ext uri="{FF2B5EF4-FFF2-40B4-BE49-F238E27FC236}">
                <a16:creationId xmlns:a16="http://schemas.microsoft.com/office/drawing/2014/main" id="{0E972CE2-4841-4195-83FC-0E75D4250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3400" y="1257301"/>
            <a:ext cx="8648700" cy="37322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new change: modifying the nonlinearity</a:t>
            </a:r>
          </a:p>
          <a:p>
            <a:pPr lvl="1"/>
            <a:r>
              <a:rPr lang="en-US" altLang="en-US"/>
              <a:t>reLU often used in vision tasks</a:t>
            </a:r>
          </a:p>
        </p:txBody>
      </p:sp>
      <p:pic>
        <p:nvPicPr>
          <p:cNvPr id="141316" name="Picture 3" descr="Screen shot 2014-09-21 at 2.51.53 PM.png">
            <a:extLst>
              <a:ext uri="{FF2B5EF4-FFF2-40B4-BE49-F238E27FC236}">
                <a16:creationId xmlns:a16="http://schemas.microsoft.com/office/drawing/2014/main" id="{51897C3D-6D27-4E43-8CC7-71F26F03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>
            <a:fillRect/>
          </a:stretch>
        </p:blipFill>
        <p:spPr bwMode="auto">
          <a:xfrm>
            <a:off x="5270500" y="5148264"/>
            <a:ext cx="518160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F975C-C1CE-49D3-BB47-315D85048C54}"/>
              </a:ext>
            </a:extLst>
          </p:cNvPr>
          <p:cNvSpPr txBox="1"/>
          <p:nvPr/>
        </p:nvSpPr>
        <p:spPr>
          <a:xfrm>
            <a:off x="5821363" y="2833688"/>
            <a:ext cx="31400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Alternate 2: rectified linear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51693-1072-4A36-A24D-6DEBE27BCB6D}"/>
              </a:ext>
            </a:extLst>
          </p:cNvPr>
          <p:cNvSpPr txBox="1"/>
          <p:nvPr/>
        </p:nvSpPr>
        <p:spPr>
          <a:xfrm>
            <a:off x="5821364" y="3543300"/>
            <a:ext cx="4630737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Soft version: log(</a:t>
            </a:r>
            <a:r>
              <a:rPr lang="en-US" dirty="0" err="1"/>
              <a:t>exp</a:t>
            </a:r>
            <a:r>
              <a:rPr lang="en-US" dirty="0"/>
              <a:t>(x)+1)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Doesn’t saturate (at one end)</a:t>
            </a:r>
          </a:p>
          <a:p>
            <a:pPr>
              <a:defRPr/>
            </a:pPr>
            <a:r>
              <a:rPr lang="en-US" dirty="0" err="1"/>
              <a:t>Sparsifies</a:t>
            </a:r>
            <a:r>
              <a:rPr lang="en-US" dirty="0"/>
              <a:t> outputs</a:t>
            </a:r>
          </a:p>
          <a:p>
            <a:pPr>
              <a:defRPr/>
            </a:pPr>
            <a:r>
              <a:rPr lang="en-US" dirty="0"/>
              <a:t>Helps with vanishing gradient </a:t>
            </a:r>
          </a:p>
        </p:txBody>
      </p:sp>
      <p:pic>
        <p:nvPicPr>
          <p:cNvPr id="141319" name="Picture 4">
            <a:extLst>
              <a:ext uri="{FF2B5EF4-FFF2-40B4-BE49-F238E27FC236}">
                <a16:creationId xmlns:a16="http://schemas.microsoft.com/office/drawing/2014/main" id="{C4D20E1B-7438-470F-AA02-442AA81A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720976"/>
            <a:ext cx="3384550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5024B-20FA-4059-9158-FD08D71B8567}"/>
              </a:ext>
            </a:extLst>
          </p:cNvPr>
          <p:cNvSpPr txBox="1"/>
          <p:nvPr/>
        </p:nvSpPr>
        <p:spPr>
          <a:xfrm>
            <a:off x="1524001" y="6515100"/>
            <a:ext cx="4727575" cy="3429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Slide from William Cohen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2714B05-EC97-417A-BB7E-EACFA2771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Optimizing concave/convex function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9374E524-489C-4D3E-967A-B62954E4E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150938"/>
            <a:ext cx="8839200" cy="51736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Maximum of a concave function = minimum of a convex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CC0000"/>
                </a:solidFill>
              </a:rPr>
              <a:t>Gradient ascent (concave) / Gradient descent (convex)</a:t>
            </a:r>
          </a:p>
        </p:txBody>
      </p:sp>
      <p:pic>
        <p:nvPicPr>
          <p:cNvPr id="142340" name="Picture 5">
            <a:extLst>
              <a:ext uri="{FF2B5EF4-FFF2-40B4-BE49-F238E27FC236}">
                <a16:creationId xmlns:a16="http://schemas.microsoft.com/office/drawing/2014/main" id="{1EF60190-D26A-4AD9-846C-D4001D1F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9067800" cy="326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341" name="Text Box 6">
            <a:extLst>
              <a:ext uri="{FF2B5EF4-FFF2-40B4-BE49-F238E27FC236}">
                <a16:creationId xmlns:a16="http://schemas.microsoft.com/office/drawing/2014/main" id="{E42DF248-FC9E-4243-948D-2CA8B509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6248401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Gradient ascent rule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58D6922-A87B-4140-A5CC-6F02D9A9F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3EC069E-23B0-4D4C-8F43-44AA6F559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43364" name="Picture 5">
            <a:extLst>
              <a:ext uri="{FF2B5EF4-FFF2-40B4-BE49-F238E27FC236}">
                <a16:creationId xmlns:a16="http://schemas.microsoft.com/office/drawing/2014/main" id="{D639F08A-8AE3-4236-AB02-7D2C64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822960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034C4897-35ED-4637-BA73-FA8982D0F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7D309AE-74B5-472C-A4A7-31DC5A2B8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59895F1D-4BCF-41F8-9274-A0E0AC73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1"/>
            <a:ext cx="8382000" cy="621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C457DE4A-57B8-42F8-8DD2-92C7777D8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059E1C4-E23C-483E-890C-0CEB78DC8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1BCDD9D1-77E1-4D25-A2CC-3E9839A4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1"/>
            <a:ext cx="8305800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>
            <a:extLst>
              <a:ext uri="{FF2B5EF4-FFF2-40B4-BE49-F238E27FC236}">
                <a16:creationId xmlns:a16="http://schemas.microsoft.com/office/drawing/2014/main" id="{3A09308A-A9A1-44E6-A3C9-EF563B0AC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3"/>
          <a:stretch/>
        </p:blipFill>
        <p:spPr bwMode="auto">
          <a:xfrm>
            <a:off x="2057400" y="1371601"/>
            <a:ext cx="83820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Slide Number Placeholder 5">
            <a:extLst>
              <a:ext uri="{FF2B5EF4-FFF2-40B4-BE49-F238E27FC236}">
                <a16:creationId xmlns:a16="http://schemas.microsoft.com/office/drawing/2014/main" id="{515876C4-F58B-43D0-8C5B-8BBE506B9CC9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81DFF8E-62A6-4A42-AA1B-CCA5304A70EF}" type="slidenum">
              <a:rPr lang="en-US" altLang="en-US" sz="1200">
                <a:latin typeface="Tahoma" panose="020B0604030504040204" pitchFamily="34" charset="0"/>
                <a:cs typeface="Arial" panose="020B0604020202020204" pitchFamily="34" charset="0"/>
              </a:rPr>
              <a:pPr algn="r"/>
              <a:t>18</a:t>
            </a:fld>
            <a:endParaRPr lang="en-US" altLang="en-US" sz="12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5717" name="Rectangle 2">
            <a:extLst>
              <a:ext uri="{FF2B5EF4-FFF2-40B4-BE49-F238E27FC236}">
                <a16:creationId xmlns:a16="http://schemas.microsoft.com/office/drawing/2014/main" id="{0D4D5A0D-75C7-486C-B8EC-F2B1F33E0A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7726" y="304800"/>
            <a:ext cx="7115175" cy="457200"/>
          </a:xfrm>
        </p:spPr>
        <p:txBody>
          <a:bodyPr vert="horz" lIns="92075" tIns="46038" rIns="92075" bIns="46038" rtlCol="0" anchor="ctr">
            <a:normAutofit fontScale="90000"/>
          </a:bodyPr>
          <a:lstStyle/>
          <a:p>
            <a:pPr>
              <a:defRPr/>
            </a:pPr>
            <a:r>
              <a:rPr lang="en-US" altLang="en-US"/>
              <a:t>Backpropagation</a:t>
            </a:r>
          </a:p>
        </p:txBody>
      </p:sp>
      <p:sp>
        <p:nvSpPr>
          <p:cNvPr id="149510" name="Rectangle 3">
            <a:extLst>
              <a:ext uri="{FF2B5EF4-FFF2-40B4-BE49-F238E27FC236}">
                <a16:creationId xmlns:a16="http://schemas.microsoft.com/office/drawing/2014/main" id="{B1F05607-36A5-4975-9293-131B70F76E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28800" y="990600"/>
            <a:ext cx="85344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Iteratively process a set of training tuples &amp; compare the network's prediction with the actual known target value</a:t>
            </a:r>
          </a:p>
          <a:p>
            <a:pPr>
              <a:lnSpc>
                <a:spcPct val="120000"/>
              </a:lnSpc>
            </a:pPr>
            <a:r>
              <a:rPr lang="en-US" altLang="en-US"/>
              <a:t>For each training tuple, the weights are modified to </a:t>
            </a:r>
            <a:r>
              <a:rPr lang="en-US" altLang="en-US" b="1"/>
              <a:t>minimize the mean squared error</a:t>
            </a:r>
            <a:r>
              <a:rPr lang="en-US" altLang="en-US"/>
              <a:t> between the network's prediction and the actual target value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Modifications are made in the “</a:t>
            </a:r>
            <a:r>
              <a:rPr lang="en-US" altLang="en-US" b="1"/>
              <a:t>backwards</a:t>
            </a:r>
            <a:r>
              <a:rPr lang="en-US" altLang="en-US"/>
              <a:t>” direction: from the output layer, through each hidden layer down to the first hidden layer, hence “</a:t>
            </a:r>
            <a:r>
              <a:rPr lang="en-US" altLang="en-US" b="1"/>
              <a:t>backpropagation</a:t>
            </a:r>
            <a:r>
              <a:rPr lang="en-US" altLang="en-US"/>
              <a:t>”</a:t>
            </a:r>
          </a:p>
          <a:p>
            <a:pPr>
              <a:lnSpc>
                <a:spcPct val="120000"/>
              </a:lnSpc>
            </a:pPr>
            <a:r>
              <a:rPr lang="en-US" altLang="en-US"/>
              <a:t>Steps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Initialize weights (to small random #s) and biases in the network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Propagate the inputs forward (by applying activation function)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Backpropagate the error (by updating weights and biases)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en-US" sz="2000"/>
              <a:t>Terminating condition (when error is very small, etc.)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Slide Number Placeholder 5">
            <a:extLst>
              <a:ext uri="{FF2B5EF4-FFF2-40B4-BE49-F238E27FC236}">
                <a16:creationId xmlns:a16="http://schemas.microsoft.com/office/drawing/2014/main" id="{E295DD90-41BE-4369-AE97-5FFF8639E8FF}"/>
              </a:ext>
            </a:extLst>
          </p:cNvPr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A5649A-C47C-444E-89BE-FF306AC5E458}" type="slidenum">
              <a:rPr lang="en-US" altLang="en-US" sz="1200">
                <a:latin typeface="Tahoma" panose="020B0604030504040204" pitchFamily="34" charset="0"/>
                <a:cs typeface="Arial" panose="020B0604020202020204" pitchFamily="34" charset="0"/>
              </a:rPr>
              <a:pPr algn="r"/>
              <a:t>19</a:t>
            </a:fld>
            <a:endParaRPr lang="en-US" altLang="en-US" sz="12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1557" name="Rectangle 2">
            <a:extLst>
              <a:ext uri="{FF2B5EF4-FFF2-40B4-BE49-F238E27FC236}">
                <a16:creationId xmlns:a16="http://schemas.microsoft.com/office/drawing/2014/main" id="{E8E7B5A6-C3C0-4038-AD10-01062254E4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52650" y="365126"/>
            <a:ext cx="7886700" cy="701675"/>
          </a:xfrm>
        </p:spPr>
        <p:txBody>
          <a:bodyPr/>
          <a:lstStyle/>
          <a:p>
            <a:r>
              <a:rPr lang="en-US" altLang="en-US" dirty="0"/>
              <a:t>Neural Network as a Classifier</a:t>
            </a:r>
          </a:p>
        </p:txBody>
      </p:sp>
      <p:sp>
        <p:nvSpPr>
          <p:cNvPr id="151558" name="Rectangle 3">
            <a:extLst>
              <a:ext uri="{FF2B5EF4-FFF2-40B4-BE49-F238E27FC236}">
                <a16:creationId xmlns:a16="http://schemas.microsoft.com/office/drawing/2014/main" id="{D115D6BC-A67D-44E0-A10B-BBECA3D83B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828800" y="1066800"/>
            <a:ext cx="84582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600"/>
              <a:t>Weakness</a:t>
            </a:r>
          </a:p>
          <a:p>
            <a:pPr lvl="1"/>
            <a:r>
              <a:rPr lang="en-US" altLang="en-US" sz="2000"/>
              <a:t>Long training time </a:t>
            </a:r>
          </a:p>
          <a:p>
            <a:pPr lvl="1"/>
            <a:r>
              <a:rPr lang="en-US" altLang="en-US" sz="2000"/>
              <a:t>Require a number of parameters typically best determined empirically, e.g., the network topology or “structure.”</a:t>
            </a:r>
          </a:p>
          <a:p>
            <a:pPr lvl="1"/>
            <a:r>
              <a:rPr lang="en-US" altLang="en-US" sz="2000"/>
              <a:t>Poor interpretability: Difficult to interpret the symbolic meaning behind the learned weights and of “hidden units” in the network</a:t>
            </a:r>
          </a:p>
          <a:p>
            <a:r>
              <a:rPr lang="en-US" altLang="en-US" sz="2600"/>
              <a:t>Strength</a:t>
            </a:r>
          </a:p>
          <a:p>
            <a:pPr lvl="1"/>
            <a:r>
              <a:rPr lang="en-US" altLang="en-US" sz="2000"/>
              <a:t>High tolerance to noisy data </a:t>
            </a:r>
          </a:p>
          <a:p>
            <a:pPr lvl="1"/>
            <a:r>
              <a:rPr lang="en-US" altLang="en-US" sz="2000"/>
              <a:t>Ability to classify untrained patterns </a:t>
            </a:r>
          </a:p>
          <a:p>
            <a:pPr lvl="1"/>
            <a:r>
              <a:rPr lang="en-US" altLang="en-US" sz="2000"/>
              <a:t>Well-suited for continuous-valued inputs and outputs</a:t>
            </a:r>
          </a:p>
          <a:p>
            <a:pPr lvl="1"/>
            <a:r>
              <a:rPr lang="en-US" altLang="en-US" sz="2000"/>
              <a:t>Successful on a wide array of real-world data</a:t>
            </a:r>
          </a:p>
          <a:p>
            <a:pPr lvl="1"/>
            <a:r>
              <a:rPr lang="en-US" altLang="en-US" sz="2000"/>
              <a:t>Algorithms are inherently parallel</a:t>
            </a:r>
          </a:p>
          <a:p>
            <a:pPr lvl="1"/>
            <a:r>
              <a:rPr lang="en-US" altLang="en-US" sz="2000"/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1901757B-5593-4C30-A2B0-E1E8C24EB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Levels of Abstraction</a:t>
            </a:r>
          </a:p>
        </p:txBody>
      </p:sp>
      <p:sp>
        <p:nvSpPr>
          <p:cNvPr id="128003" name="Content Placeholder 2">
            <a:extLst>
              <a:ext uri="{FF2B5EF4-FFF2-40B4-BE49-F238E27FC236}">
                <a16:creationId xmlns:a16="http://schemas.microsoft.com/office/drawing/2014/main" id="{9D42DFE4-4D64-4330-8092-EE32E7B22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3275" y="1600200"/>
            <a:ext cx="3386138" cy="434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 don’t know the “right” levels of abstraction</a:t>
            </a:r>
          </a:p>
          <a:p>
            <a:r>
              <a:rPr lang="en-US" altLang="en-US"/>
              <a:t>So let the model figure it out!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8AD4-621E-4458-B78D-03E130049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D8A4FFE-DFAE-40D2-BB4D-A97A96E4A6F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8005" name="Text Placeholder 5">
            <a:extLst>
              <a:ext uri="{FF2B5EF4-FFF2-40B4-BE49-F238E27FC236}">
                <a16:creationId xmlns:a16="http://schemas.microsoft.com/office/drawing/2014/main" id="{AD599E61-CCD6-4AC4-B39D-DF50570427F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/>
              <a:t>Decision Functions</a:t>
            </a:r>
          </a:p>
        </p:txBody>
      </p:sp>
      <p:pic>
        <p:nvPicPr>
          <p:cNvPr id="128006" name="Picture 4">
            <a:extLst>
              <a:ext uri="{FF2B5EF4-FFF2-40B4-BE49-F238E27FC236}">
                <a16:creationId xmlns:a16="http://schemas.microsoft.com/office/drawing/2014/main" id="{AE6E089E-B669-4D34-A0D4-CDF294A0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1444626"/>
            <a:ext cx="465613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D3E16083-6D17-4B31-8638-C7C76CC02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Levels of Abstraction</a:t>
            </a:r>
          </a:p>
        </p:txBody>
      </p:sp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7953ACFE-B890-4902-8596-DA4DB429CA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3275" y="1600200"/>
            <a:ext cx="3386138" cy="434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b="1"/>
              <a:t>Face Recognition:</a:t>
            </a:r>
          </a:p>
          <a:p>
            <a:pPr lvl="1"/>
            <a:r>
              <a:rPr lang="en-US" altLang="en-US"/>
              <a:t>Deep Network can build up increasingly higher levels of abstraction</a:t>
            </a:r>
          </a:p>
          <a:p>
            <a:pPr lvl="1"/>
            <a:r>
              <a:rPr lang="en-US" altLang="en-US"/>
              <a:t>Lines, parts,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B350A-E69C-44CB-A272-B6AF7EF9B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B12BE09-C8F3-4CF7-A4FF-C3A45903E0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0053" name="Text Placeholder 5">
            <a:extLst>
              <a:ext uri="{FF2B5EF4-FFF2-40B4-BE49-F238E27FC236}">
                <a16:creationId xmlns:a16="http://schemas.microsoft.com/office/drawing/2014/main" id="{9F206EA7-FBC3-48E4-8778-D772FBD7433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/>
              <a:t>Decision Functions</a:t>
            </a:r>
          </a:p>
        </p:txBody>
      </p:sp>
      <p:pic>
        <p:nvPicPr>
          <p:cNvPr id="130054" name="Picture 4">
            <a:extLst>
              <a:ext uri="{FF2B5EF4-FFF2-40B4-BE49-F238E27FC236}">
                <a16:creationId xmlns:a16="http://schemas.microsoft.com/office/drawing/2014/main" id="{186881FE-6036-4330-A6E0-E1A520A8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1444626"/>
            <a:ext cx="465613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66AA7E96-05D8-4F81-B70A-39E8F5C9F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Levels of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9F96-875D-427E-9E70-B86478EB6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64AA013E-3EE9-453C-A381-48CDD2D6FB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2100" name="Text Placeholder 5">
            <a:extLst>
              <a:ext uri="{FF2B5EF4-FFF2-40B4-BE49-F238E27FC236}">
                <a16:creationId xmlns:a16="http://schemas.microsoft.com/office/drawing/2014/main" id="{B04066AF-012F-4E54-AD3D-36202C958B1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/>
              <a:t>Decision Functions</a:t>
            </a:r>
          </a:p>
        </p:txBody>
      </p:sp>
      <p:pic>
        <p:nvPicPr>
          <p:cNvPr id="132101" name="Picture 4">
            <a:extLst>
              <a:ext uri="{FF2B5EF4-FFF2-40B4-BE49-F238E27FC236}">
                <a16:creationId xmlns:a16="http://schemas.microsoft.com/office/drawing/2014/main" id="{A8E895FE-072C-43AE-905C-5FC2F8CB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4" y="1444626"/>
            <a:ext cx="4656137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2103" name="Group 2">
            <a:extLst>
              <a:ext uri="{FF2B5EF4-FFF2-40B4-BE49-F238E27FC236}">
                <a16:creationId xmlns:a16="http://schemas.microsoft.com/office/drawing/2014/main" id="{AF9EB630-9CFE-4710-9EE7-17873369DE73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1708151"/>
            <a:ext cx="4337050" cy="4500563"/>
            <a:chOff x="2272638" y="1775316"/>
            <a:chExt cx="4336845" cy="4500352"/>
          </a:xfrm>
        </p:grpSpPr>
        <p:sp>
          <p:nvSpPr>
            <p:cNvPr id="68" name="Connector 67">
              <a:extLst>
                <a:ext uri="{FF2B5EF4-FFF2-40B4-BE49-F238E27FC236}">
                  <a16:creationId xmlns:a16="http://schemas.microsoft.com/office/drawing/2014/main" id="{345EDF6D-D9A0-404D-A230-4A445DF5660C}"/>
                </a:ext>
              </a:extLst>
            </p:cNvPr>
            <p:cNvSpPr/>
            <p:nvPr/>
          </p:nvSpPr>
          <p:spPr>
            <a:xfrm>
              <a:off x="3033291" y="5825518"/>
              <a:ext cx="450150" cy="45015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9" name="Connector 68">
              <a:extLst>
                <a:ext uri="{FF2B5EF4-FFF2-40B4-BE49-F238E27FC236}">
                  <a16:creationId xmlns:a16="http://schemas.microsoft.com/office/drawing/2014/main" id="{942FB960-5741-458B-B477-40AEC0B1176F}"/>
                </a:ext>
              </a:extLst>
            </p:cNvPr>
            <p:cNvSpPr/>
            <p:nvPr/>
          </p:nvSpPr>
          <p:spPr>
            <a:xfrm>
              <a:off x="3525122" y="4757107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a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0" name="Connector 69">
              <a:extLst>
                <a:ext uri="{FF2B5EF4-FFF2-40B4-BE49-F238E27FC236}">
                  <a16:creationId xmlns:a16="http://schemas.microsoft.com/office/drawing/2014/main" id="{F5872B4A-71A8-4E79-A2A1-B7D03A2AA093}"/>
                </a:ext>
              </a:extLst>
            </p:cNvPr>
            <p:cNvSpPr/>
            <p:nvPr/>
          </p:nvSpPr>
          <p:spPr>
            <a:xfrm>
              <a:off x="3866902" y="5825518"/>
              <a:ext cx="450150" cy="45015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1" name="Connector 70">
              <a:extLst>
                <a:ext uri="{FF2B5EF4-FFF2-40B4-BE49-F238E27FC236}">
                  <a16:creationId xmlns:a16="http://schemas.microsoft.com/office/drawing/2014/main" id="{DA3A064D-C97F-4BBF-B5F8-BD560A14FE89}"/>
                </a:ext>
              </a:extLst>
            </p:cNvPr>
            <p:cNvSpPr/>
            <p:nvPr/>
          </p:nvSpPr>
          <p:spPr>
            <a:xfrm>
              <a:off x="4783875" y="5825518"/>
              <a:ext cx="450150" cy="45015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2" name="Connector 71">
              <a:extLst>
                <a:ext uri="{FF2B5EF4-FFF2-40B4-BE49-F238E27FC236}">
                  <a16:creationId xmlns:a16="http://schemas.microsoft.com/office/drawing/2014/main" id="{5AD4CD71-B165-4A8B-A4BC-A20207DBBDB5}"/>
                </a:ext>
              </a:extLst>
            </p:cNvPr>
            <p:cNvSpPr/>
            <p:nvPr/>
          </p:nvSpPr>
          <p:spPr>
            <a:xfrm>
              <a:off x="6159333" y="5825518"/>
              <a:ext cx="450150" cy="45015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Connector 72">
              <a:extLst>
                <a:ext uri="{FF2B5EF4-FFF2-40B4-BE49-F238E27FC236}">
                  <a16:creationId xmlns:a16="http://schemas.microsoft.com/office/drawing/2014/main" id="{07942C68-98A7-4F13-9909-0924C0C6F6D9}"/>
                </a:ext>
              </a:extLst>
            </p:cNvPr>
            <p:cNvSpPr/>
            <p:nvPr/>
          </p:nvSpPr>
          <p:spPr>
            <a:xfrm>
              <a:off x="4275372" y="4757107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a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Connector 73">
              <a:extLst>
                <a:ext uri="{FF2B5EF4-FFF2-40B4-BE49-F238E27FC236}">
                  <a16:creationId xmlns:a16="http://schemas.microsoft.com/office/drawing/2014/main" id="{83A8A042-DDA9-4A83-BF2F-D7091DC4CFEF}"/>
                </a:ext>
              </a:extLst>
            </p:cNvPr>
            <p:cNvSpPr/>
            <p:nvPr/>
          </p:nvSpPr>
          <p:spPr>
            <a:xfrm>
              <a:off x="5575805" y="4757107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a</a:t>
              </a:r>
              <a:r>
                <a:rPr lang="en-US" sz="1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D</a:t>
              </a:r>
              <a:endPara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111" name="TextBox 74">
              <a:extLst>
                <a:ext uri="{FF2B5EF4-FFF2-40B4-BE49-F238E27FC236}">
                  <a16:creationId xmlns:a16="http://schemas.microsoft.com/office/drawing/2014/main" id="{5B4EC1B5-8BC4-4050-AFC6-ADE36F54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621" y="4810270"/>
              <a:ext cx="2917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…</a:t>
              </a:r>
            </a:p>
          </p:txBody>
        </p:sp>
        <p:sp>
          <p:nvSpPr>
            <p:cNvPr id="132112" name="TextBox 75">
              <a:extLst>
                <a:ext uri="{FF2B5EF4-FFF2-40B4-BE49-F238E27FC236}">
                  <a16:creationId xmlns:a16="http://schemas.microsoft.com/office/drawing/2014/main" id="{1D7DCD1C-EA82-416F-9068-45D5C41F6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5805" y="5878681"/>
              <a:ext cx="2917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…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D6D2338-8334-405F-8846-C6C878FF0DA8}"/>
                </a:ext>
              </a:extLst>
            </p:cNvPr>
            <p:cNvCxnSpPr>
              <a:stCxn id="69" idx="4"/>
              <a:endCxn id="68" idx="0"/>
            </p:cNvCxnSpPr>
            <p:nvPr/>
          </p:nvCxnSpPr>
          <p:spPr>
            <a:xfrm rot="5400000">
              <a:off x="3195726" y="5270033"/>
              <a:ext cx="617509" cy="492102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C2FAA1-1ADE-4E19-94E7-CB9020741078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 rot="16200000" flipH="1">
              <a:off x="3612425" y="5345437"/>
              <a:ext cx="617509" cy="34129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F107EDF-70AF-4D25-B33B-86AEC09C1069}"/>
                </a:ext>
              </a:extLst>
            </p:cNvPr>
            <p:cNvCxnSpPr>
              <a:stCxn id="69" idx="4"/>
              <a:endCxn id="71" idx="0"/>
            </p:cNvCxnSpPr>
            <p:nvPr/>
          </p:nvCxnSpPr>
          <p:spPr>
            <a:xfrm rot="16200000" flipH="1">
              <a:off x="4071191" y="4886670"/>
              <a:ext cx="617509" cy="125882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A401C50-8243-43CB-8347-4C6548DEC140}"/>
                </a:ext>
              </a:extLst>
            </p:cNvPr>
            <p:cNvCxnSpPr>
              <a:stCxn id="69" idx="4"/>
              <a:endCxn id="72" idx="0"/>
            </p:cNvCxnSpPr>
            <p:nvPr/>
          </p:nvCxnSpPr>
          <p:spPr>
            <a:xfrm rot="16200000" flipH="1">
              <a:off x="4758545" y="4199316"/>
              <a:ext cx="617509" cy="263353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52A253B-F12A-49F0-A8EF-820DFF73D890}"/>
                </a:ext>
              </a:extLst>
            </p:cNvPr>
            <p:cNvCxnSpPr>
              <a:stCxn id="73" idx="4"/>
              <a:endCxn id="70" idx="0"/>
            </p:cNvCxnSpPr>
            <p:nvPr/>
          </p:nvCxnSpPr>
          <p:spPr>
            <a:xfrm rot="5400000">
              <a:off x="3987057" y="5312100"/>
              <a:ext cx="617509" cy="40796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05EFBA-1802-4C28-8D48-498FCE7C12D2}"/>
                </a:ext>
              </a:extLst>
            </p:cNvPr>
            <p:cNvCxnSpPr>
              <a:stCxn id="73" idx="4"/>
              <a:endCxn id="71" idx="0"/>
            </p:cNvCxnSpPr>
            <p:nvPr/>
          </p:nvCxnSpPr>
          <p:spPr>
            <a:xfrm rot="16200000" flipH="1">
              <a:off x="4445823" y="5261303"/>
              <a:ext cx="617509" cy="509563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A22608-6A94-4B7D-A7F6-47644884EA3E}"/>
                </a:ext>
              </a:extLst>
            </p:cNvPr>
            <p:cNvCxnSpPr>
              <a:stCxn id="73" idx="4"/>
              <a:endCxn id="72" idx="0"/>
            </p:cNvCxnSpPr>
            <p:nvPr/>
          </p:nvCxnSpPr>
          <p:spPr>
            <a:xfrm rot="16200000" flipH="1">
              <a:off x="5133178" y="4573948"/>
              <a:ext cx="617509" cy="1884273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0498A6-F0EF-42D0-B18B-B373D7355DEB}"/>
                </a:ext>
              </a:extLst>
            </p:cNvPr>
            <p:cNvCxnSpPr>
              <a:stCxn id="74" idx="4"/>
              <a:endCxn id="68" idx="0"/>
            </p:cNvCxnSpPr>
            <p:nvPr/>
          </p:nvCxnSpPr>
          <p:spPr>
            <a:xfrm rot="5400000">
              <a:off x="4221203" y="4244557"/>
              <a:ext cx="617509" cy="2543055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19EFE40-F613-4E72-A93E-20E4E7EFB9F8}"/>
                </a:ext>
              </a:extLst>
            </p:cNvPr>
            <p:cNvCxnSpPr>
              <a:stCxn id="73" idx="4"/>
              <a:endCxn id="68" idx="0"/>
            </p:cNvCxnSpPr>
            <p:nvPr/>
          </p:nvCxnSpPr>
          <p:spPr>
            <a:xfrm rot="5400000">
              <a:off x="3570359" y="4895401"/>
              <a:ext cx="617509" cy="124136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5A4FF1-EAB9-4056-96C9-C21B26E28971}"/>
                </a:ext>
              </a:extLst>
            </p:cNvPr>
            <p:cNvCxnSpPr>
              <a:stCxn id="74" idx="4"/>
              <a:endCxn id="70" idx="0"/>
            </p:cNvCxnSpPr>
            <p:nvPr/>
          </p:nvCxnSpPr>
          <p:spPr>
            <a:xfrm rot="5400000">
              <a:off x="4637901" y="4661256"/>
              <a:ext cx="617509" cy="170965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BEE1BAB-2FD1-439B-9D9A-4E6F829AE7D3}"/>
                </a:ext>
              </a:extLst>
            </p:cNvPr>
            <p:cNvCxnSpPr>
              <a:stCxn id="74" idx="4"/>
              <a:endCxn id="71" idx="0"/>
            </p:cNvCxnSpPr>
            <p:nvPr/>
          </p:nvCxnSpPr>
          <p:spPr>
            <a:xfrm rot="5400000">
              <a:off x="5096667" y="5120021"/>
              <a:ext cx="617509" cy="79212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340D09-EEF1-485B-91B9-3B00FE75AD76}"/>
                </a:ext>
              </a:extLst>
            </p:cNvPr>
            <p:cNvCxnSpPr>
              <a:stCxn id="74" idx="4"/>
              <a:endCxn id="72" idx="0"/>
            </p:cNvCxnSpPr>
            <p:nvPr/>
          </p:nvCxnSpPr>
          <p:spPr>
            <a:xfrm rot="16200000" flipH="1">
              <a:off x="5784022" y="5224792"/>
              <a:ext cx="617509" cy="58258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125" name="TextBox 75">
              <a:extLst>
                <a:ext uri="{FF2B5EF4-FFF2-40B4-BE49-F238E27FC236}">
                  <a16:creationId xmlns:a16="http://schemas.microsoft.com/office/drawing/2014/main" id="{C7AF2CAE-A164-4E41-B5B6-3438C6EB8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041" y="5950560"/>
              <a:ext cx="7085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Input</a:t>
              </a:r>
            </a:p>
          </p:txBody>
        </p:sp>
        <p:sp>
          <p:nvSpPr>
            <p:cNvPr id="132126" name="TextBox 76">
              <a:extLst>
                <a:ext uri="{FF2B5EF4-FFF2-40B4-BE49-F238E27FC236}">
                  <a16:creationId xmlns:a16="http://schemas.microsoft.com/office/drawing/2014/main" id="{9B542AAE-367A-42C1-8EEE-527A815D0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705" y="4882148"/>
              <a:ext cx="11253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Hidden Layer 1</a:t>
              </a:r>
            </a:p>
          </p:txBody>
        </p:sp>
        <p:sp>
          <p:nvSpPr>
            <p:cNvPr id="91" name="Connector 90">
              <a:extLst>
                <a:ext uri="{FF2B5EF4-FFF2-40B4-BE49-F238E27FC236}">
                  <a16:creationId xmlns:a16="http://schemas.microsoft.com/office/drawing/2014/main" id="{67FA8270-92FB-4300-865C-5420E89C7F6D}"/>
                </a:ext>
              </a:extLst>
            </p:cNvPr>
            <p:cNvSpPr/>
            <p:nvPr/>
          </p:nvSpPr>
          <p:spPr>
            <a:xfrm>
              <a:off x="3533458" y="3700384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b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2" name="Connector 91">
              <a:extLst>
                <a:ext uri="{FF2B5EF4-FFF2-40B4-BE49-F238E27FC236}">
                  <a16:creationId xmlns:a16="http://schemas.microsoft.com/office/drawing/2014/main" id="{D443F132-D19E-477D-B5F8-71175CC8EF18}"/>
                </a:ext>
              </a:extLst>
            </p:cNvPr>
            <p:cNvSpPr/>
            <p:nvPr/>
          </p:nvSpPr>
          <p:spPr>
            <a:xfrm>
              <a:off x="4283708" y="3700384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b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3" name="Connector 92">
              <a:extLst>
                <a:ext uri="{FF2B5EF4-FFF2-40B4-BE49-F238E27FC236}">
                  <a16:creationId xmlns:a16="http://schemas.microsoft.com/office/drawing/2014/main" id="{E3DC31D1-D9AE-4C39-B3DC-E9F73F02EC82}"/>
                </a:ext>
              </a:extLst>
            </p:cNvPr>
            <p:cNvSpPr/>
            <p:nvPr/>
          </p:nvSpPr>
          <p:spPr>
            <a:xfrm>
              <a:off x="5565185" y="3700384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b</a:t>
              </a:r>
              <a:r>
                <a:rPr lang="en-US" sz="1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E</a:t>
              </a:r>
              <a:endPara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130" name="TextBox 93">
              <a:extLst>
                <a:ext uri="{FF2B5EF4-FFF2-40B4-BE49-F238E27FC236}">
                  <a16:creationId xmlns:a16="http://schemas.microsoft.com/office/drawing/2014/main" id="{4A6BB6F2-8569-4145-8D48-C7019C1CC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957" y="3753547"/>
              <a:ext cx="2917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…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D0B1566-8986-43C5-BC98-871D766DB105}"/>
                </a:ext>
              </a:extLst>
            </p:cNvPr>
            <p:cNvCxnSpPr>
              <a:stCxn id="91" idx="4"/>
              <a:endCxn id="69" idx="0"/>
            </p:cNvCxnSpPr>
            <p:nvPr/>
          </p:nvCxnSpPr>
          <p:spPr>
            <a:xfrm flipH="1">
              <a:off x="3750531" y="4150105"/>
              <a:ext cx="7937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69E5CFA-9B1F-4763-AAC9-A1EEEBDFA830}"/>
                </a:ext>
              </a:extLst>
            </p:cNvPr>
            <p:cNvCxnSpPr>
              <a:stCxn id="91" idx="4"/>
              <a:endCxn id="73" idx="0"/>
            </p:cNvCxnSpPr>
            <p:nvPr/>
          </p:nvCxnSpPr>
          <p:spPr>
            <a:xfrm>
              <a:off x="3758468" y="4150105"/>
              <a:ext cx="741328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C2FB3E2-75AE-41E6-90F2-D246E65473C5}"/>
                </a:ext>
              </a:extLst>
            </p:cNvPr>
            <p:cNvCxnSpPr>
              <a:stCxn id="91" idx="4"/>
              <a:endCxn id="74" idx="0"/>
            </p:cNvCxnSpPr>
            <p:nvPr/>
          </p:nvCxnSpPr>
          <p:spPr>
            <a:xfrm>
              <a:off x="3758468" y="4150105"/>
              <a:ext cx="2043016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02919E-A66E-4CD2-A969-CD18598CEE1F}"/>
                </a:ext>
              </a:extLst>
            </p:cNvPr>
            <p:cNvCxnSpPr>
              <a:stCxn id="92" idx="4"/>
              <a:endCxn id="73" idx="0"/>
            </p:cNvCxnSpPr>
            <p:nvPr/>
          </p:nvCxnSpPr>
          <p:spPr>
            <a:xfrm flipH="1">
              <a:off x="4499796" y="4150105"/>
              <a:ext cx="9525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1643476-1A9C-4A0B-88FB-DBB4CBFEF0EC}"/>
                </a:ext>
              </a:extLst>
            </p:cNvPr>
            <p:cNvCxnSpPr>
              <a:stCxn id="92" idx="4"/>
              <a:endCxn id="74" idx="0"/>
            </p:cNvCxnSpPr>
            <p:nvPr/>
          </p:nvCxnSpPr>
          <p:spPr>
            <a:xfrm>
              <a:off x="4509320" y="4150105"/>
              <a:ext cx="1292164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8CAA33-1809-4B52-9CAB-58A698225FC9}"/>
                </a:ext>
              </a:extLst>
            </p:cNvPr>
            <p:cNvCxnSpPr>
              <a:stCxn id="93" idx="4"/>
              <a:endCxn id="69" idx="0"/>
            </p:cNvCxnSpPr>
            <p:nvPr/>
          </p:nvCxnSpPr>
          <p:spPr>
            <a:xfrm flipH="1">
              <a:off x="3750531" y="4150105"/>
              <a:ext cx="2039841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D3A295B-3D87-4B40-A7C9-8C1876668C66}"/>
                </a:ext>
              </a:extLst>
            </p:cNvPr>
            <p:cNvCxnSpPr>
              <a:stCxn id="92" idx="4"/>
              <a:endCxn id="69" idx="0"/>
            </p:cNvCxnSpPr>
            <p:nvPr/>
          </p:nvCxnSpPr>
          <p:spPr>
            <a:xfrm flipH="1">
              <a:off x="3750531" y="4150105"/>
              <a:ext cx="758789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93218D-C812-4E52-916B-5D5997EA1541}"/>
                </a:ext>
              </a:extLst>
            </p:cNvPr>
            <p:cNvCxnSpPr>
              <a:stCxn id="93" idx="4"/>
              <a:endCxn id="73" idx="0"/>
            </p:cNvCxnSpPr>
            <p:nvPr/>
          </p:nvCxnSpPr>
          <p:spPr>
            <a:xfrm flipH="1">
              <a:off x="4499796" y="4150105"/>
              <a:ext cx="1290576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B605585-8865-4935-94ED-86A4025FFE7A}"/>
                </a:ext>
              </a:extLst>
            </p:cNvPr>
            <p:cNvCxnSpPr>
              <a:stCxn id="93" idx="4"/>
              <a:endCxn id="74" idx="0"/>
            </p:cNvCxnSpPr>
            <p:nvPr/>
          </p:nvCxnSpPr>
          <p:spPr>
            <a:xfrm>
              <a:off x="5790372" y="4150105"/>
              <a:ext cx="11112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140" name="TextBox 76">
              <a:extLst>
                <a:ext uri="{FF2B5EF4-FFF2-40B4-BE49-F238E27FC236}">
                  <a16:creationId xmlns:a16="http://schemas.microsoft.com/office/drawing/2014/main" id="{753D53C3-BE2F-49AE-B924-C5FB65A0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041" y="3825425"/>
              <a:ext cx="11253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Hidden Layer 2</a:t>
              </a:r>
            </a:p>
          </p:txBody>
        </p:sp>
        <p:sp>
          <p:nvSpPr>
            <p:cNvPr id="105" name="Connector 104">
              <a:extLst>
                <a:ext uri="{FF2B5EF4-FFF2-40B4-BE49-F238E27FC236}">
                  <a16:creationId xmlns:a16="http://schemas.microsoft.com/office/drawing/2014/main" id="{E273ADF3-52A4-4890-895D-36D6C9FEC5E2}"/>
                </a:ext>
              </a:extLst>
            </p:cNvPr>
            <p:cNvSpPr/>
            <p:nvPr/>
          </p:nvSpPr>
          <p:spPr>
            <a:xfrm>
              <a:off x="3523055" y="2643661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6" name="Connector 105">
              <a:extLst>
                <a:ext uri="{FF2B5EF4-FFF2-40B4-BE49-F238E27FC236}">
                  <a16:creationId xmlns:a16="http://schemas.microsoft.com/office/drawing/2014/main" id="{5A292D6C-C047-4962-BDC9-E0E68AF84FDF}"/>
                </a:ext>
              </a:extLst>
            </p:cNvPr>
            <p:cNvSpPr/>
            <p:nvPr/>
          </p:nvSpPr>
          <p:spPr>
            <a:xfrm>
              <a:off x="4615085" y="1775316"/>
              <a:ext cx="450150" cy="450150"/>
            </a:xfrm>
            <a:prstGeom prst="flowChartConnector">
              <a:avLst/>
            </a:prstGeom>
            <a:solidFill>
              <a:srgbClr val="E0D925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07" name="Connector 106">
              <a:extLst>
                <a:ext uri="{FF2B5EF4-FFF2-40B4-BE49-F238E27FC236}">
                  <a16:creationId xmlns:a16="http://schemas.microsoft.com/office/drawing/2014/main" id="{00811410-B96C-48F5-96AF-CD6D324F9FE5}"/>
                </a:ext>
              </a:extLst>
            </p:cNvPr>
            <p:cNvSpPr/>
            <p:nvPr/>
          </p:nvSpPr>
          <p:spPr>
            <a:xfrm>
              <a:off x="4273305" y="2643661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US" sz="10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8" name="Connector 107">
              <a:extLst>
                <a:ext uri="{FF2B5EF4-FFF2-40B4-BE49-F238E27FC236}">
                  <a16:creationId xmlns:a16="http://schemas.microsoft.com/office/drawing/2014/main" id="{E21BB6BA-9A3E-4EA3-A107-FE47AF866E6E}"/>
                </a:ext>
              </a:extLst>
            </p:cNvPr>
            <p:cNvSpPr/>
            <p:nvPr/>
          </p:nvSpPr>
          <p:spPr>
            <a:xfrm>
              <a:off x="5554782" y="2643661"/>
              <a:ext cx="450150" cy="45015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US" sz="10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endParaRPr lang="en-US" sz="10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2145" name="TextBox 108">
              <a:extLst>
                <a:ext uri="{FF2B5EF4-FFF2-40B4-BE49-F238E27FC236}">
                  <a16:creationId xmlns:a16="http://schemas.microsoft.com/office/drawing/2014/main" id="{C4BCA2FD-20D2-4440-925C-A42125C4E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554" y="2696824"/>
              <a:ext cx="2917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 b="1"/>
                <a:t>…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2709887-8097-46F3-9B1B-08310051A5B6}"/>
                </a:ext>
              </a:extLst>
            </p:cNvPr>
            <p:cNvCxnSpPr>
              <a:stCxn id="105" idx="4"/>
            </p:cNvCxnSpPr>
            <p:nvPr/>
          </p:nvCxnSpPr>
          <p:spPr>
            <a:xfrm flipH="1">
              <a:off x="3739419" y="3094467"/>
              <a:ext cx="7938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EE18668-3465-4316-A21D-50303E10A3D2}"/>
                </a:ext>
              </a:extLst>
            </p:cNvPr>
            <p:cNvCxnSpPr>
              <a:stCxn id="105" idx="4"/>
            </p:cNvCxnSpPr>
            <p:nvPr/>
          </p:nvCxnSpPr>
          <p:spPr>
            <a:xfrm>
              <a:off x="3747356" y="3094467"/>
              <a:ext cx="742915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4AA28B-1A71-412F-B538-DA3040E0CD2D}"/>
                </a:ext>
              </a:extLst>
            </p:cNvPr>
            <p:cNvCxnSpPr>
              <a:stCxn id="105" idx="4"/>
            </p:cNvCxnSpPr>
            <p:nvPr/>
          </p:nvCxnSpPr>
          <p:spPr>
            <a:xfrm>
              <a:off x="3747356" y="3094467"/>
              <a:ext cx="2043015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1722285-06AC-4CAE-90BF-DFE3354BB867}"/>
                </a:ext>
              </a:extLst>
            </p:cNvPr>
            <p:cNvCxnSpPr>
              <a:stCxn id="107" idx="4"/>
            </p:cNvCxnSpPr>
            <p:nvPr/>
          </p:nvCxnSpPr>
          <p:spPr>
            <a:xfrm flipH="1">
              <a:off x="4490271" y="3094467"/>
              <a:ext cx="7937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AB9E252-CD44-4405-A764-4EC585214EDB}"/>
                </a:ext>
              </a:extLst>
            </p:cNvPr>
            <p:cNvCxnSpPr>
              <a:stCxn id="107" idx="4"/>
            </p:cNvCxnSpPr>
            <p:nvPr/>
          </p:nvCxnSpPr>
          <p:spPr>
            <a:xfrm>
              <a:off x="4498208" y="3094467"/>
              <a:ext cx="1292164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C7AEE91-B972-4116-8120-44E91637E188}"/>
                </a:ext>
              </a:extLst>
            </p:cNvPr>
            <p:cNvCxnSpPr>
              <a:stCxn id="108" idx="4"/>
            </p:cNvCxnSpPr>
            <p:nvPr/>
          </p:nvCxnSpPr>
          <p:spPr>
            <a:xfrm flipH="1">
              <a:off x="3739419" y="3094467"/>
              <a:ext cx="2039842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387F505-9C7F-4A95-89A1-F23F183F16F6}"/>
                </a:ext>
              </a:extLst>
            </p:cNvPr>
            <p:cNvCxnSpPr>
              <a:stCxn id="107" idx="4"/>
            </p:cNvCxnSpPr>
            <p:nvPr/>
          </p:nvCxnSpPr>
          <p:spPr>
            <a:xfrm flipH="1">
              <a:off x="3739419" y="3094467"/>
              <a:ext cx="758789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80DDECE-3BA7-4507-9E7B-EE8B0CF178BF}"/>
                </a:ext>
              </a:extLst>
            </p:cNvPr>
            <p:cNvCxnSpPr>
              <a:stCxn id="108" idx="4"/>
            </p:cNvCxnSpPr>
            <p:nvPr/>
          </p:nvCxnSpPr>
          <p:spPr>
            <a:xfrm flipH="1">
              <a:off x="4490271" y="3094467"/>
              <a:ext cx="1288989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8FEE072-698E-438F-A9B4-D61239F06F3C}"/>
                </a:ext>
              </a:extLst>
            </p:cNvPr>
            <p:cNvCxnSpPr>
              <a:stCxn id="108" idx="4"/>
            </p:cNvCxnSpPr>
            <p:nvPr/>
          </p:nvCxnSpPr>
          <p:spPr>
            <a:xfrm>
              <a:off x="5779260" y="3094467"/>
              <a:ext cx="11111" cy="606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640BBD-16C6-405C-AF98-3561181E74FC}"/>
                </a:ext>
              </a:extLst>
            </p:cNvPr>
            <p:cNvCxnSpPr>
              <a:stCxn id="106" idx="4"/>
            </p:cNvCxnSpPr>
            <p:nvPr/>
          </p:nvCxnSpPr>
          <p:spPr>
            <a:xfrm rot="5400000">
              <a:off x="4084683" y="1888818"/>
              <a:ext cx="417493" cy="109214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BCD743C-B1FB-4D34-B5D1-36BABBECCB1A}"/>
                </a:ext>
              </a:extLst>
            </p:cNvPr>
            <p:cNvCxnSpPr>
              <a:stCxn id="106" idx="4"/>
            </p:cNvCxnSpPr>
            <p:nvPr/>
          </p:nvCxnSpPr>
          <p:spPr>
            <a:xfrm rot="5400000">
              <a:off x="4460110" y="2264243"/>
              <a:ext cx="417493" cy="3412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DA8D3-C8D7-4F62-B435-6E9036C0C0BD}"/>
                </a:ext>
              </a:extLst>
            </p:cNvPr>
            <p:cNvCxnSpPr>
              <a:stCxn id="106" idx="4"/>
            </p:cNvCxnSpPr>
            <p:nvPr/>
          </p:nvCxnSpPr>
          <p:spPr>
            <a:xfrm rot="16200000" flipH="1">
              <a:off x="5110160" y="1955490"/>
              <a:ext cx="417493" cy="958805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158" name="TextBox 74">
              <a:extLst>
                <a:ext uri="{FF2B5EF4-FFF2-40B4-BE49-F238E27FC236}">
                  <a16:creationId xmlns:a16="http://schemas.microsoft.com/office/drawing/2014/main" id="{E986C27D-78A6-4E14-A412-9E76963A6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995" y="1878127"/>
              <a:ext cx="7085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/>
                <a:t>Output</a:t>
              </a:r>
            </a:p>
          </p:txBody>
        </p:sp>
        <p:sp>
          <p:nvSpPr>
            <p:cNvPr id="132159" name="TextBox 76">
              <a:extLst>
                <a:ext uri="{FF2B5EF4-FFF2-40B4-BE49-F238E27FC236}">
                  <a16:creationId xmlns:a16="http://schemas.microsoft.com/office/drawing/2014/main" id="{B22E2520-E67B-4333-87C8-746B2E7E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2638" y="2768702"/>
              <a:ext cx="11253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000"/>
                <a:t>Hidden Layer 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6">
            <a:extLst>
              <a:ext uri="{FF2B5EF4-FFF2-40B4-BE49-F238E27FC236}">
                <a16:creationId xmlns:a16="http://schemas.microsoft.com/office/drawing/2014/main" id="{0EFA95CD-1087-4574-BA98-DBB1EF489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7888" y="1709739"/>
            <a:ext cx="7886700" cy="2852737"/>
          </a:xfrm>
        </p:spPr>
        <p:txBody>
          <a:bodyPr/>
          <a:lstStyle/>
          <a:p>
            <a:r>
              <a:rPr lang="en-US" altLang="en-US"/>
              <a:t>Architectures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998589-9A21-486C-ADBB-FE90FDEB1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7888" y="4589464"/>
            <a:ext cx="7886700" cy="150018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2303A-0FDC-4D77-B7A7-B059CF97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89858E-D21E-4BBF-B8B8-812DA2F8A08E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CB9149F8-38D3-491E-B9A4-ABBD9E9B2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Neural Network Architectures</a:t>
            </a:r>
          </a:p>
        </p:txBody>
      </p:sp>
      <p:sp>
        <p:nvSpPr>
          <p:cNvPr id="134147" name="Content Placeholder 2">
            <a:extLst>
              <a:ext uri="{FF2B5EF4-FFF2-40B4-BE49-F238E27FC236}">
                <a16:creationId xmlns:a16="http://schemas.microsoft.com/office/drawing/2014/main" id="{C9E1733A-0C57-4743-B4B9-3A88355C1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Even for a basic Neural Network, there are many design decisions to make:</a:t>
            </a:r>
          </a:p>
          <a:p>
            <a:pPr marL="914400" lvl="1" indent="-514350">
              <a:buFont typeface="Calibri Light" panose="020F0302020204030204" pitchFamily="34" charset="0"/>
              <a:buAutoNum type="arabicPeriod"/>
            </a:pPr>
            <a:r>
              <a:rPr lang="en-US" altLang="en-US"/>
              <a:t># of hidden layers (depth)</a:t>
            </a:r>
          </a:p>
          <a:p>
            <a:pPr marL="914400" lvl="1" indent="-514350">
              <a:buFont typeface="Calibri Light" panose="020F0302020204030204" pitchFamily="34" charset="0"/>
              <a:buAutoNum type="arabicPeriod"/>
            </a:pPr>
            <a:r>
              <a:rPr lang="en-US" altLang="en-US"/>
              <a:t># of units per hidden layer (width)</a:t>
            </a:r>
          </a:p>
          <a:p>
            <a:pPr marL="914400" lvl="1" indent="-514350">
              <a:buFont typeface="Calibri Light" panose="020F0302020204030204" pitchFamily="34" charset="0"/>
              <a:buAutoNum type="arabicPeriod"/>
            </a:pPr>
            <a:r>
              <a:rPr lang="en-US" altLang="en-US"/>
              <a:t>Type of activation function (nonlinearity)</a:t>
            </a:r>
          </a:p>
          <a:p>
            <a:pPr marL="914400" lvl="1" indent="-514350">
              <a:buFont typeface="Calibri Light" panose="020F0302020204030204" pitchFamily="34" charset="0"/>
              <a:buAutoNum type="arabicPeriod"/>
            </a:pPr>
            <a:r>
              <a:rPr lang="en-US" altLang="en-US"/>
              <a:t>Form of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91034-2C23-4C00-923D-C3E3A5D4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7CCE0-BB40-43EE-995D-46AF543F1540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DFE81E45-D04B-4890-9847-0D2D1138F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2C4D3-1A13-4B61-9EA7-39B9F6C52B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93047BE-39E2-4E27-9D9A-433736209F92}" type="slidenum">
              <a:rPr lang="en-US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5172" name="Group 33">
            <a:extLst>
              <a:ext uri="{FF2B5EF4-FFF2-40B4-BE49-F238E27FC236}">
                <a16:creationId xmlns:a16="http://schemas.microsoft.com/office/drawing/2014/main" id="{47712FFB-70BE-403D-BBBD-1FA8900990CD}"/>
              </a:ext>
            </a:extLst>
          </p:cNvPr>
          <p:cNvGrpSpPr>
            <a:grpSpLocks/>
          </p:cNvGrpSpPr>
          <p:nvPr/>
        </p:nvGrpSpPr>
        <p:grpSpPr bwMode="auto">
          <a:xfrm>
            <a:off x="1624014" y="2701925"/>
            <a:ext cx="4625975" cy="2547938"/>
            <a:chOff x="-15240" y="2174240"/>
            <a:chExt cx="7924800" cy="4363720"/>
          </a:xfrm>
        </p:grpSpPr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8966DF34-12DF-49C7-BF75-699231940CFE}"/>
                </a:ext>
              </a:extLst>
            </p:cNvPr>
            <p:cNvSpPr/>
            <p:nvPr/>
          </p:nvSpPr>
          <p:spPr>
            <a:xfrm>
              <a:off x="1371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" name="Connector 6">
              <a:extLst>
                <a:ext uri="{FF2B5EF4-FFF2-40B4-BE49-F238E27FC236}">
                  <a16:creationId xmlns:a16="http://schemas.microsoft.com/office/drawing/2014/main" id="{4E605472-A2D7-4F53-B35F-25538594A18C}"/>
                </a:ext>
              </a:extLst>
            </p:cNvPr>
            <p:cNvSpPr/>
            <p:nvPr/>
          </p:nvSpPr>
          <p:spPr>
            <a:xfrm>
              <a:off x="22707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" name="Connector 7">
              <a:extLst>
                <a:ext uri="{FF2B5EF4-FFF2-40B4-BE49-F238E27FC236}">
                  <a16:creationId xmlns:a16="http://schemas.microsoft.com/office/drawing/2014/main" id="{4A203D15-E7BD-4C30-A9A2-CD14440C28B1}"/>
                </a:ext>
              </a:extLst>
            </p:cNvPr>
            <p:cNvSpPr/>
            <p:nvPr/>
          </p:nvSpPr>
          <p:spPr>
            <a:xfrm>
              <a:off x="2895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F0BD8B14-9CBE-4C02-BC56-BB6DBCAF8486}"/>
                </a:ext>
              </a:extLst>
            </p:cNvPr>
            <p:cNvSpPr/>
            <p:nvPr/>
          </p:nvSpPr>
          <p:spPr>
            <a:xfrm>
              <a:off x="45720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" name="Connector 9">
              <a:extLst>
                <a:ext uri="{FF2B5EF4-FFF2-40B4-BE49-F238E27FC236}">
                  <a16:creationId xmlns:a16="http://schemas.microsoft.com/office/drawing/2014/main" id="{1A37E02A-4613-4835-B3CF-AD7D4D8C933B}"/>
                </a:ext>
              </a:extLst>
            </p:cNvPr>
            <p:cNvSpPr/>
            <p:nvPr/>
          </p:nvSpPr>
          <p:spPr>
            <a:xfrm>
              <a:off x="7086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onnector 10">
              <a:extLst>
                <a:ext uri="{FF2B5EF4-FFF2-40B4-BE49-F238E27FC236}">
                  <a16:creationId xmlns:a16="http://schemas.microsoft.com/office/drawing/2014/main" id="{657331CD-40CB-4E34-AB30-FEB92AA6F9DB}"/>
                </a:ext>
              </a:extLst>
            </p:cNvPr>
            <p:cNvSpPr/>
            <p:nvPr/>
          </p:nvSpPr>
          <p:spPr>
            <a:xfrm>
              <a:off x="4267200" y="2174240"/>
              <a:ext cx="822960" cy="822960"/>
            </a:xfrm>
            <a:prstGeom prst="flowChartConnector">
              <a:avLst/>
            </a:prstGeom>
            <a:solidFill>
              <a:srgbClr val="E0D925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Connector 11">
              <a:extLst>
                <a:ext uri="{FF2B5EF4-FFF2-40B4-BE49-F238E27FC236}">
                  <a16:creationId xmlns:a16="http://schemas.microsoft.com/office/drawing/2014/main" id="{2C93856B-5DC2-46C8-B2E2-073E1FCE5F57}"/>
                </a:ext>
              </a:extLst>
            </p:cNvPr>
            <p:cNvSpPr/>
            <p:nvPr/>
          </p:nvSpPr>
          <p:spPr>
            <a:xfrm>
              <a:off x="36423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" name="Connector 12">
              <a:extLst>
                <a:ext uri="{FF2B5EF4-FFF2-40B4-BE49-F238E27FC236}">
                  <a16:creationId xmlns:a16="http://schemas.microsoft.com/office/drawing/2014/main" id="{0C6F5B98-5DA7-4DFA-B80A-FD4D9857E2DF}"/>
                </a:ext>
              </a:extLst>
            </p:cNvPr>
            <p:cNvSpPr/>
            <p:nvPr/>
          </p:nvSpPr>
          <p:spPr>
            <a:xfrm>
              <a:off x="601980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D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5183" name="TextBox 13">
              <a:extLst>
                <a:ext uri="{FF2B5EF4-FFF2-40B4-BE49-F238E27FC236}">
                  <a16:creationId xmlns:a16="http://schemas.microsoft.com/office/drawing/2014/main" id="{1BFF7B1C-5BD0-47D0-9A95-D6978FBA2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959" y="3846746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sp>
          <p:nvSpPr>
            <p:cNvPr id="135184" name="TextBox 14">
              <a:extLst>
                <a:ext uri="{FF2B5EF4-FFF2-40B4-BE49-F238E27FC236}">
                  <a16:creationId xmlns:a16="http://schemas.microsoft.com/office/drawing/2014/main" id="{E17B6AA1-D7B7-456F-838E-8B0D21A99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1" y="5800007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2EB554-572A-4974-B106-EF01CF04B23D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rot="5400000">
              <a:off x="1668321" y="4699909"/>
              <a:ext cx="1128313" cy="900175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12E799-4E26-41D3-9C5D-814F71E24889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16200000" flipH="1">
              <a:off x="2431158" y="4837247"/>
              <a:ext cx="1128313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40E5FA-ED1D-49C8-9BC0-04A0CFE655C1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3268783" y="3999623"/>
              <a:ext cx="1128313" cy="230074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3BD4AF-0528-4FFE-AFFF-3EA966EC6DC1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rot="16200000" flipH="1">
              <a:off x="4526578" y="2741827"/>
              <a:ext cx="1128313" cy="4816341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425405-D6D9-4302-A61F-32D6C2FBBB4B}"/>
                </a:ext>
              </a:extLst>
            </p:cNvPr>
            <p:cNvCxnSpPr>
              <a:stCxn id="12" idx="4"/>
              <a:endCxn id="8" idx="0"/>
            </p:cNvCxnSpPr>
            <p:nvPr/>
          </p:nvCxnSpPr>
          <p:spPr>
            <a:xfrm rot="5400000">
              <a:off x="3116487" y="4777417"/>
              <a:ext cx="1128313" cy="74516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B1B1DC-C468-403C-A55B-FDEF9A21A590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 rot="16200000" flipH="1">
              <a:off x="3954112" y="4684952"/>
              <a:ext cx="1128313" cy="93009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7C45D4-F702-43A0-BFC7-1430ADF5DC8E}"/>
                </a:ext>
              </a:extLst>
            </p:cNvPr>
            <p:cNvCxnSpPr>
              <a:stCxn id="12" idx="4"/>
              <a:endCxn id="10" idx="0"/>
            </p:cNvCxnSpPr>
            <p:nvPr/>
          </p:nvCxnSpPr>
          <p:spPr>
            <a:xfrm rot="16200000" flipH="1">
              <a:off x="5211908" y="3427157"/>
              <a:ext cx="1128313" cy="3445683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53440C-3984-455B-B495-C4B36C8F7E0B}"/>
                </a:ext>
              </a:extLst>
            </p:cNvPr>
            <p:cNvCxnSpPr>
              <a:stCxn id="13" idx="4"/>
              <a:endCxn id="6" idx="0"/>
            </p:cNvCxnSpPr>
            <p:nvPr/>
          </p:nvCxnSpPr>
          <p:spPr>
            <a:xfrm rot="5400000">
              <a:off x="3542097" y="2826133"/>
              <a:ext cx="1128313" cy="464773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92A4E0-B986-422C-992F-7B1D4E04BCCA}"/>
                </a:ext>
              </a:extLst>
            </p:cNvPr>
            <p:cNvCxnSpPr>
              <a:stCxn id="12" idx="4"/>
              <a:endCxn id="6" idx="0"/>
            </p:cNvCxnSpPr>
            <p:nvPr/>
          </p:nvCxnSpPr>
          <p:spPr>
            <a:xfrm rot="5400000">
              <a:off x="2353650" y="4014580"/>
              <a:ext cx="1128313" cy="227083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F9B981-7119-40A6-B4C6-F5C4D3F8ED0F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 rot="5400000">
              <a:off x="4304935" y="3588970"/>
              <a:ext cx="1128313" cy="312205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D41A26-C736-4617-9157-708FA1F330C7}"/>
                </a:ext>
              </a:extLst>
            </p:cNvPr>
            <p:cNvCxnSpPr>
              <a:stCxn id="13" idx="4"/>
              <a:endCxn id="9" idx="0"/>
            </p:cNvCxnSpPr>
            <p:nvPr/>
          </p:nvCxnSpPr>
          <p:spPr>
            <a:xfrm rot="5400000">
              <a:off x="5142559" y="4426595"/>
              <a:ext cx="1128313" cy="144680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4987D4-0398-49DB-804F-511A5FD90EC4}"/>
                </a:ext>
              </a:extLst>
            </p:cNvPr>
            <p:cNvCxnSpPr>
              <a:stCxn id="13" idx="4"/>
              <a:endCxn id="10" idx="0"/>
            </p:cNvCxnSpPr>
            <p:nvPr/>
          </p:nvCxnSpPr>
          <p:spPr>
            <a:xfrm rot="16200000" flipH="1">
              <a:off x="6400357" y="4615604"/>
              <a:ext cx="1128313" cy="106878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814A0-41EA-454A-8C61-9BDC0CEC738F}"/>
                </a:ext>
              </a:extLst>
            </p:cNvPr>
            <p:cNvCxnSpPr>
              <a:stCxn id="11" idx="4"/>
              <a:endCxn id="7" idx="0"/>
            </p:cNvCxnSpPr>
            <p:nvPr/>
          </p:nvCxnSpPr>
          <p:spPr>
            <a:xfrm rot="5400000">
              <a:off x="3298648" y="2381962"/>
              <a:ext cx="763990" cy="199615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9EA043-AE65-413A-975A-49A56A1FF73B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 rot="5400000">
              <a:off x="3983977" y="3067291"/>
              <a:ext cx="763990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3FCEB8-EE66-481E-A48C-7845FB686FCF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rot="16200000" flipH="1">
              <a:off x="5172425" y="2504343"/>
              <a:ext cx="763990" cy="1751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200" name="TextBox 74">
              <a:extLst>
                <a:ext uri="{FF2B5EF4-FFF2-40B4-BE49-F238E27FC236}">
                  <a16:creationId xmlns:a16="http://schemas.microsoft.com/office/drawing/2014/main" id="{F5125781-66D4-4443-82CE-E3A723106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79" y="23622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Output</a:t>
              </a:r>
            </a:p>
          </p:txBody>
        </p:sp>
        <p:sp>
          <p:nvSpPr>
            <p:cNvPr id="135201" name="TextBox 75">
              <a:extLst>
                <a:ext uri="{FF2B5EF4-FFF2-40B4-BE49-F238E27FC236}">
                  <a16:creationId xmlns:a16="http://schemas.microsoft.com/office/drawing/2014/main" id="{8BB3DE60-A6EE-4F73-A18C-5EF4150D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59436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Input</a:t>
              </a:r>
            </a:p>
          </p:txBody>
        </p:sp>
        <p:sp>
          <p:nvSpPr>
            <p:cNvPr id="135202" name="TextBox 76">
              <a:extLst>
                <a:ext uri="{FF2B5EF4-FFF2-40B4-BE49-F238E27FC236}">
                  <a16:creationId xmlns:a16="http://schemas.microsoft.com/office/drawing/2014/main" id="{F8C3A95F-C1EB-486F-B5AC-E88900B9C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" y="3990341"/>
              <a:ext cx="2057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Hidden Layer</a:t>
              </a:r>
            </a:p>
          </p:txBody>
        </p:sp>
      </p:grpSp>
      <p:sp>
        <p:nvSpPr>
          <p:cNvPr id="135173" name="TextBox 35">
            <a:extLst>
              <a:ext uri="{FF2B5EF4-FFF2-40B4-BE49-F238E27FC236}">
                <a16:creationId xmlns:a16="http://schemas.microsoft.com/office/drawing/2014/main" id="{71D52B70-C7C4-4E38-BB93-C2EC97872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500189"/>
            <a:ext cx="32464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Neural Network with sigmoid activation functions</a:t>
            </a:r>
          </a:p>
        </p:txBody>
      </p:sp>
      <p:pic>
        <p:nvPicPr>
          <p:cNvPr id="135174" name="Picture 36" descr="latex-image-1.pdf">
            <a:extLst>
              <a:ext uri="{FF2B5EF4-FFF2-40B4-BE49-F238E27FC236}">
                <a16:creationId xmlns:a16="http://schemas.microsoft.com/office/drawing/2014/main" id="{3F07265D-DA86-43AF-97EC-BFE506F5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500189"/>
            <a:ext cx="32797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21C9096E-3AD2-4AA3-AAE0-5044E9BFE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316D0-1C94-48AA-BBE5-97AACAC720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2975CCA-E760-4C9D-965C-CEA8BDAFCD04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6196" name="Group 33">
            <a:extLst>
              <a:ext uri="{FF2B5EF4-FFF2-40B4-BE49-F238E27FC236}">
                <a16:creationId xmlns:a16="http://schemas.microsoft.com/office/drawing/2014/main" id="{140D2015-2802-4E1E-9F6B-DD61E4A9B38C}"/>
              </a:ext>
            </a:extLst>
          </p:cNvPr>
          <p:cNvGrpSpPr>
            <a:grpSpLocks/>
          </p:cNvGrpSpPr>
          <p:nvPr/>
        </p:nvGrpSpPr>
        <p:grpSpPr bwMode="auto">
          <a:xfrm>
            <a:off x="1624014" y="2701925"/>
            <a:ext cx="4625975" cy="2547938"/>
            <a:chOff x="-15240" y="2174240"/>
            <a:chExt cx="7924800" cy="4363720"/>
          </a:xfrm>
        </p:grpSpPr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3FC2E446-AF81-48CF-B082-882EC32AE38D}"/>
                </a:ext>
              </a:extLst>
            </p:cNvPr>
            <p:cNvSpPr/>
            <p:nvPr/>
          </p:nvSpPr>
          <p:spPr>
            <a:xfrm>
              <a:off x="1371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" name="Connector 6">
              <a:extLst>
                <a:ext uri="{FF2B5EF4-FFF2-40B4-BE49-F238E27FC236}">
                  <a16:creationId xmlns:a16="http://schemas.microsoft.com/office/drawing/2014/main" id="{2B3FD338-9265-46E6-BDCE-D99F9C86DCC8}"/>
                </a:ext>
              </a:extLst>
            </p:cNvPr>
            <p:cNvSpPr/>
            <p:nvPr/>
          </p:nvSpPr>
          <p:spPr>
            <a:xfrm>
              <a:off x="22707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" name="Connector 7">
              <a:extLst>
                <a:ext uri="{FF2B5EF4-FFF2-40B4-BE49-F238E27FC236}">
                  <a16:creationId xmlns:a16="http://schemas.microsoft.com/office/drawing/2014/main" id="{6955074E-3CC1-4778-B5EB-98E0AA033C79}"/>
                </a:ext>
              </a:extLst>
            </p:cNvPr>
            <p:cNvSpPr/>
            <p:nvPr/>
          </p:nvSpPr>
          <p:spPr>
            <a:xfrm>
              <a:off x="2895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E626D384-DBFE-43B7-B1EA-A19982AFD85F}"/>
                </a:ext>
              </a:extLst>
            </p:cNvPr>
            <p:cNvSpPr/>
            <p:nvPr/>
          </p:nvSpPr>
          <p:spPr>
            <a:xfrm>
              <a:off x="45720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" name="Connector 9">
              <a:extLst>
                <a:ext uri="{FF2B5EF4-FFF2-40B4-BE49-F238E27FC236}">
                  <a16:creationId xmlns:a16="http://schemas.microsoft.com/office/drawing/2014/main" id="{BA88162C-8F47-4BBE-B84D-A6A29932BC68}"/>
                </a:ext>
              </a:extLst>
            </p:cNvPr>
            <p:cNvSpPr/>
            <p:nvPr/>
          </p:nvSpPr>
          <p:spPr>
            <a:xfrm>
              <a:off x="7086600" y="5715000"/>
              <a:ext cx="822960" cy="822960"/>
            </a:xfrm>
            <a:prstGeom prst="flowChartConnector">
              <a:avLst/>
            </a:prstGeom>
            <a:solidFill>
              <a:srgbClr val="72CEE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x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M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Connector 10">
              <a:extLst>
                <a:ext uri="{FF2B5EF4-FFF2-40B4-BE49-F238E27FC236}">
                  <a16:creationId xmlns:a16="http://schemas.microsoft.com/office/drawing/2014/main" id="{ABA63330-98CC-44CB-94DC-EB755421870B}"/>
                </a:ext>
              </a:extLst>
            </p:cNvPr>
            <p:cNvSpPr/>
            <p:nvPr/>
          </p:nvSpPr>
          <p:spPr>
            <a:xfrm>
              <a:off x="4267200" y="2174240"/>
              <a:ext cx="822960" cy="822960"/>
            </a:xfrm>
            <a:prstGeom prst="flowChartConnector">
              <a:avLst/>
            </a:prstGeom>
            <a:solidFill>
              <a:srgbClr val="E0D925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y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Connector 11">
              <a:extLst>
                <a:ext uri="{FF2B5EF4-FFF2-40B4-BE49-F238E27FC236}">
                  <a16:creationId xmlns:a16="http://schemas.microsoft.com/office/drawing/2014/main" id="{95E2243F-2EEB-4B77-9F41-D41145949625}"/>
                </a:ext>
              </a:extLst>
            </p:cNvPr>
            <p:cNvSpPr/>
            <p:nvPr/>
          </p:nvSpPr>
          <p:spPr>
            <a:xfrm>
              <a:off x="364236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" name="Connector 12">
              <a:extLst>
                <a:ext uri="{FF2B5EF4-FFF2-40B4-BE49-F238E27FC236}">
                  <a16:creationId xmlns:a16="http://schemas.microsoft.com/office/drawing/2014/main" id="{3B4106B4-2A5A-48B3-B747-D7287D509FF1}"/>
                </a:ext>
              </a:extLst>
            </p:cNvPr>
            <p:cNvSpPr/>
            <p:nvPr/>
          </p:nvSpPr>
          <p:spPr>
            <a:xfrm>
              <a:off x="6019800" y="3761740"/>
              <a:ext cx="822960" cy="822960"/>
            </a:xfrm>
            <a:prstGeom prst="flowChartConnector">
              <a:avLst/>
            </a:prstGeom>
            <a:solidFill>
              <a:srgbClr val="EE6802"/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z</a:t>
              </a:r>
              <a:r>
                <a:rPr lang="en-US" sz="1200" baseline="-25000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Arial"/>
                  <a:cs typeface="Arial"/>
                </a:rPr>
                <a:t>D</a:t>
              </a:r>
              <a:endParaRPr lang="en-US" sz="1200" baseline="-25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36207" name="TextBox 13">
              <a:extLst>
                <a:ext uri="{FF2B5EF4-FFF2-40B4-BE49-F238E27FC236}">
                  <a16:creationId xmlns:a16="http://schemas.microsoft.com/office/drawing/2014/main" id="{8B7FE30E-41B8-4AED-85E2-CEA90CB58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959" y="3846746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sp>
          <p:nvSpPr>
            <p:cNvPr id="136208" name="TextBox 14">
              <a:extLst>
                <a:ext uri="{FF2B5EF4-FFF2-40B4-BE49-F238E27FC236}">
                  <a16:creationId xmlns:a16="http://schemas.microsoft.com/office/drawing/2014/main" id="{5B868F3D-EF83-4077-B41C-7ECE2C4F6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1" y="5800007"/>
              <a:ext cx="533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b="1"/>
                <a:t>…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88952F-F6D4-4A8C-8190-DE893BD02896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rot="5400000">
              <a:off x="1668321" y="4699909"/>
              <a:ext cx="1128313" cy="900175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EDB718-071B-4F97-86ED-D2477011373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16200000" flipH="1">
              <a:off x="2431158" y="4837247"/>
              <a:ext cx="1128313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EC1493-C7F0-4893-9EF1-C2888FEEF7AE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16200000" flipH="1">
              <a:off x="3268783" y="3999623"/>
              <a:ext cx="1128313" cy="230074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87BA7F-7B88-4708-907A-6D9DBA96682B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rot="16200000" flipH="1">
              <a:off x="4526578" y="2741827"/>
              <a:ext cx="1128313" cy="4816341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B14ABF-57FF-4AF6-B027-643C9DC51D9C}"/>
                </a:ext>
              </a:extLst>
            </p:cNvPr>
            <p:cNvCxnSpPr>
              <a:stCxn id="12" idx="4"/>
              <a:endCxn id="8" idx="0"/>
            </p:cNvCxnSpPr>
            <p:nvPr/>
          </p:nvCxnSpPr>
          <p:spPr>
            <a:xfrm rot="5400000">
              <a:off x="3116487" y="4777417"/>
              <a:ext cx="1128313" cy="74516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4EBE44-79DC-426F-951E-FB9174872E45}"/>
                </a:ext>
              </a:extLst>
            </p:cNvPr>
            <p:cNvCxnSpPr>
              <a:stCxn id="12" idx="4"/>
              <a:endCxn id="9" idx="0"/>
            </p:cNvCxnSpPr>
            <p:nvPr/>
          </p:nvCxnSpPr>
          <p:spPr>
            <a:xfrm rot="16200000" flipH="1">
              <a:off x="3954112" y="4684952"/>
              <a:ext cx="1128313" cy="93009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E0A6B6-1B11-43C8-B0F0-624169EA89F2}"/>
                </a:ext>
              </a:extLst>
            </p:cNvPr>
            <p:cNvCxnSpPr>
              <a:stCxn id="12" idx="4"/>
              <a:endCxn id="10" idx="0"/>
            </p:cNvCxnSpPr>
            <p:nvPr/>
          </p:nvCxnSpPr>
          <p:spPr>
            <a:xfrm rot="16200000" flipH="1">
              <a:off x="5211908" y="3427157"/>
              <a:ext cx="1128313" cy="3445683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11CC77-0F97-41C0-8B0F-A7C167939140}"/>
                </a:ext>
              </a:extLst>
            </p:cNvPr>
            <p:cNvCxnSpPr>
              <a:stCxn id="13" idx="4"/>
              <a:endCxn id="6" idx="0"/>
            </p:cNvCxnSpPr>
            <p:nvPr/>
          </p:nvCxnSpPr>
          <p:spPr>
            <a:xfrm rot="5400000">
              <a:off x="3542097" y="2826133"/>
              <a:ext cx="1128313" cy="4647730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982CE6-4AC0-4DA1-A608-04D3FE771E5B}"/>
                </a:ext>
              </a:extLst>
            </p:cNvPr>
            <p:cNvCxnSpPr>
              <a:stCxn id="12" idx="4"/>
              <a:endCxn id="6" idx="0"/>
            </p:cNvCxnSpPr>
            <p:nvPr/>
          </p:nvCxnSpPr>
          <p:spPr>
            <a:xfrm rot="5400000">
              <a:off x="2353650" y="4014580"/>
              <a:ext cx="1128313" cy="2270834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684A0-6B76-4226-9DE8-2516D9421D9E}"/>
                </a:ext>
              </a:extLst>
            </p:cNvPr>
            <p:cNvCxnSpPr>
              <a:stCxn id="13" idx="4"/>
              <a:endCxn id="8" idx="0"/>
            </p:cNvCxnSpPr>
            <p:nvPr/>
          </p:nvCxnSpPr>
          <p:spPr>
            <a:xfrm rot="5400000">
              <a:off x="4304935" y="3588970"/>
              <a:ext cx="1128313" cy="312205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C109-7028-4D63-9722-76B7318BF100}"/>
                </a:ext>
              </a:extLst>
            </p:cNvPr>
            <p:cNvCxnSpPr>
              <a:stCxn id="13" idx="4"/>
              <a:endCxn id="9" idx="0"/>
            </p:cNvCxnSpPr>
            <p:nvPr/>
          </p:nvCxnSpPr>
          <p:spPr>
            <a:xfrm rot="5400000">
              <a:off x="5142559" y="4426595"/>
              <a:ext cx="1128313" cy="1446806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94BB44-38AA-4CD9-A513-2EF3488CEE60}"/>
                </a:ext>
              </a:extLst>
            </p:cNvPr>
            <p:cNvCxnSpPr>
              <a:stCxn id="13" idx="4"/>
              <a:endCxn id="10" idx="0"/>
            </p:cNvCxnSpPr>
            <p:nvPr/>
          </p:nvCxnSpPr>
          <p:spPr>
            <a:xfrm rot="16200000" flipH="1">
              <a:off x="6400357" y="4615604"/>
              <a:ext cx="1128313" cy="106878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864357-1EA7-4576-ABB1-E96CD286C817}"/>
                </a:ext>
              </a:extLst>
            </p:cNvPr>
            <p:cNvCxnSpPr>
              <a:stCxn id="11" idx="4"/>
              <a:endCxn id="7" idx="0"/>
            </p:cNvCxnSpPr>
            <p:nvPr/>
          </p:nvCxnSpPr>
          <p:spPr>
            <a:xfrm rot="5400000">
              <a:off x="3298648" y="2381962"/>
              <a:ext cx="763990" cy="1996158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BE13A5-B425-49A6-BD60-B34507F60E82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 rot="5400000">
              <a:off x="3983977" y="3067291"/>
              <a:ext cx="763990" cy="625499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A971E4-08BA-4F1A-976F-945436A569AA}"/>
                </a:ext>
              </a:extLst>
            </p:cNvPr>
            <p:cNvCxnSpPr>
              <a:stCxn id="11" idx="4"/>
              <a:endCxn id="13" idx="0"/>
            </p:cNvCxnSpPr>
            <p:nvPr/>
          </p:nvCxnSpPr>
          <p:spPr>
            <a:xfrm rot="16200000" flipH="1">
              <a:off x="5172425" y="2504343"/>
              <a:ext cx="763990" cy="1751397"/>
            </a:xfrm>
            <a:prstGeom prst="line">
              <a:avLst/>
            </a:prstGeom>
            <a:ln>
              <a:solidFill>
                <a:schemeClr val="tx1"/>
              </a:solidFill>
              <a:head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224" name="TextBox 74">
              <a:extLst>
                <a:ext uri="{FF2B5EF4-FFF2-40B4-BE49-F238E27FC236}">
                  <a16:creationId xmlns:a16="http://schemas.microsoft.com/office/drawing/2014/main" id="{AFD2757A-3F5D-4D64-B341-99C6C4BE0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79" y="23622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Output</a:t>
              </a:r>
            </a:p>
          </p:txBody>
        </p:sp>
        <p:sp>
          <p:nvSpPr>
            <p:cNvPr id="136225" name="TextBox 75">
              <a:extLst>
                <a:ext uri="{FF2B5EF4-FFF2-40B4-BE49-F238E27FC236}">
                  <a16:creationId xmlns:a16="http://schemas.microsoft.com/office/drawing/2014/main" id="{25692043-6C04-4A76-B78F-C20E7877A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5943600"/>
              <a:ext cx="1295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Input</a:t>
              </a:r>
            </a:p>
          </p:txBody>
        </p:sp>
        <p:sp>
          <p:nvSpPr>
            <p:cNvPr id="136226" name="TextBox 76">
              <a:extLst>
                <a:ext uri="{FF2B5EF4-FFF2-40B4-BE49-F238E27FC236}">
                  <a16:creationId xmlns:a16="http://schemas.microsoft.com/office/drawing/2014/main" id="{8A9C7106-1523-4051-8792-C47BB99B5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" y="3990341"/>
              <a:ext cx="2057400" cy="474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Hidden Layer</a:t>
              </a:r>
            </a:p>
          </p:txBody>
        </p:sp>
      </p:grpSp>
      <p:sp>
        <p:nvSpPr>
          <p:cNvPr id="136197" name="TextBox 36">
            <a:extLst>
              <a:ext uri="{FF2B5EF4-FFF2-40B4-BE49-F238E27FC236}">
                <a16:creationId xmlns:a16="http://schemas.microsoft.com/office/drawing/2014/main" id="{9AE3940B-5F85-4B6D-8066-CBF99E61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500189"/>
            <a:ext cx="324643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Neural Network with arbitrary nonlinear activation functions</a:t>
            </a:r>
          </a:p>
        </p:txBody>
      </p:sp>
      <p:pic>
        <p:nvPicPr>
          <p:cNvPr id="136198" name="Picture 38" descr="latex-image-1.pdf">
            <a:extLst>
              <a:ext uri="{FF2B5EF4-FFF2-40B4-BE49-F238E27FC236}">
                <a16:creationId xmlns:a16="http://schemas.microsoft.com/office/drawing/2014/main" id="{D0E24B2A-5311-48B9-8BFF-210117CE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481139"/>
            <a:ext cx="3343275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15" descr="Screen shot 2014-09-21 at 2.51.53 PM.png">
            <a:extLst>
              <a:ext uri="{FF2B5EF4-FFF2-40B4-BE49-F238E27FC236}">
                <a16:creationId xmlns:a16="http://schemas.microsoft.com/office/drawing/2014/main" id="{2374ACC5-8359-43F9-BD30-649A0828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88"/>
          <a:stretch>
            <a:fillRect/>
          </a:stretch>
        </p:blipFill>
        <p:spPr bwMode="auto">
          <a:xfrm>
            <a:off x="5791201" y="4545014"/>
            <a:ext cx="5180013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Title 4">
            <a:extLst>
              <a:ext uri="{FF2B5EF4-FFF2-40B4-BE49-F238E27FC236}">
                <a16:creationId xmlns:a16="http://schemas.microsoft.com/office/drawing/2014/main" id="{86C4BB8F-89BA-4B83-873B-274BDF65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Activation Functions</a:t>
            </a:r>
          </a:p>
        </p:txBody>
      </p:sp>
      <p:sp>
        <p:nvSpPr>
          <p:cNvPr id="137220" name="Content Placeholder 2">
            <a:extLst>
              <a:ext uri="{FF2B5EF4-FFF2-40B4-BE49-F238E27FC236}">
                <a16:creationId xmlns:a16="http://schemas.microsoft.com/office/drawing/2014/main" id="{36A1D698-5D1A-4429-BE60-DAE985935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3638" y="1211264"/>
            <a:ext cx="3967162" cy="50450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/>
              <a:t>So far, we’ve assumed that the activation function (nonlinearity) is always the sigmoid function…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75EAC-8AC6-4133-A8B7-C156FA46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C3B96-2D2B-4C03-80FE-AAAFEEF405F5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7222" name="Group 6">
            <a:extLst>
              <a:ext uri="{FF2B5EF4-FFF2-40B4-BE49-F238E27FC236}">
                <a16:creationId xmlns:a16="http://schemas.microsoft.com/office/drawing/2014/main" id="{4D550855-E384-4DA1-8229-4B867BBF1FBF}"/>
              </a:ext>
            </a:extLst>
          </p:cNvPr>
          <p:cNvGrpSpPr>
            <a:grpSpLocks/>
          </p:cNvGrpSpPr>
          <p:nvPr/>
        </p:nvGrpSpPr>
        <p:grpSpPr bwMode="auto">
          <a:xfrm>
            <a:off x="1684338" y="1274763"/>
            <a:ext cx="4445000" cy="5446712"/>
            <a:chOff x="4902395" y="1274789"/>
            <a:chExt cx="4445195" cy="5446686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1FEEE83D-79D6-4FFA-B815-B42A77B7485C}"/>
                </a:ext>
              </a:extLst>
            </p:cNvPr>
            <p:cNvSpPr txBox="1">
              <a:spLocks/>
            </p:cNvSpPr>
            <p:nvPr/>
          </p:nvSpPr>
          <p:spPr>
            <a:xfrm>
              <a:off x="4902395" y="1274789"/>
              <a:ext cx="4445195" cy="54466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/>
              </a:pPr>
              <a:r>
                <a:rPr lang="en-US" sz="2800" dirty="0"/>
                <a:t>Sigmoid / Logistic Function</a:t>
              </a:r>
            </a:p>
          </p:txBody>
        </p:sp>
        <p:pic>
          <p:nvPicPr>
            <p:cNvPr id="137224" name="Picture 7">
              <a:extLst>
                <a:ext uri="{FF2B5EF4-FFF2-40B4-BE49-F238E27FC236}">
                  <a16:creationId xmlns:a16="http://schemas.microsoft.com/office/drawing/2014/main" id="{E580EC46-E8FB-40E9-A1D3-F42C77C980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569" y="3022686"/>
              <a:ext cx="4240645" cy="282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7225" name="Object 8">
              <a:extLst>
                <a:ext uri="{FF2B5EF4-FFF2-40B4-BE49-F238E27FC236}">
                  <a16:creationId xmlns:a16="http://schemas.microsoft.com/office/drawing/2014/main" id="{A77B95EF-7E0F-4398-A1FD-93A4BED28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4202" y="1940053"/>
            <a:ext cx="2798762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5" imgW="1197360" imgH="383760" progId="Equation.3">
                    <p:embed/>
                  </p:oleObj>
                </mc:Choice>
                <mc:Fallback>
                  <p:oleObj name="Equation" r:id="rId5" imgW="1197360" imgH="383760" progId="Equation.3">
                    <p:embed/>
                    <p:pic>
                      <p:nvPicPr>
                        <p:cNvPr id="137225" name="Object 8">
                          <a:extLst>
                            <a:ext uri="{FF2B5EF4-FFF2-40B4-BE49-F238E27FC236}">
                              <a16:creationId xmlns:a16="http://schemas.microsoft.com/office/drawing/2014/main" id="{A77B95EF-7E0F-4398-A1FD-93A4BED28D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4202" y="1940053"/>
                          <a:ext cx="2798762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616</Words>
  <Application>Microsoft Office PowerPoint</Application>
  <PresentationFormat>Widescreen</PresentationFormat>
  <Paragraphs>144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Tahoma</vt:lpstr>
      <vt:lpstr>Times</vt:lpstr>
      <vt:lpstr>Times New Roman</vt:lpstr>
      <vt:lpstr>Wingdings</vt:lpstr>
      <vt:lpstr>Office Theme</vt:lpstr>
      <vt:lpstr>Equation</vt:lpstr>
      <vt:lpstr>LEARNING THEORY</vt:lpstr>
      <vt:lpstr>Different Levels of Abstraction</vt:lpstr>
      <vt:lpstr>Different Levels of Abstraction</vt:lpstr>
      <vt:lpstr>Different Levels of Abstraction</vt:lpstr>
      <vt:lpstr>Architectures</vt:lpstr>
      <vt:lpstr>Neural Network Architectures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Optimizing concave/convex function</vt:lpstr>
      <vt:lpstr>PowerPoint Presentation</vt:lpstr>
      <vt:lpstr>PowerPoint Presentation</vt:lpstr>
      <vt:lpstr>PowerPoint Presentation</vt:lpstr>
      <vt:lpstr>PowerPoint Presentation</vt:lpstr>
      <vt:lpstr>Backpropagation</vt:lpstr>
      <vt:lpstr>Neural Network as a 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cp:lastModifiedBy>ANOOP ANTO</cp:lastModifiedBy>
  <cp:revision>19</cp:revision>
  <dcterms:created xsi:type="dcterms:W3CDTF">2020-07-16T06:41:52Z</dcterms:created>
  <dcterms:modified xsi:type="dcterms:W3CDTF">2022-03-05T04:06:25Z</dcterms:modified>
</cp:coreProperties>
</file>