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0" r:id="rId2"/>
    <p:sldId id="385" r:id="rId3"/>
    <p:sldId id="386" r:id="rId4"/>
    <p:sldId id="387" r:id="rId5"/>
    <p:sldId id="388" r:id="rId6"/>
    <p:sldId id="3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05E09-C966-4FCA-9548-72EFF1B5EF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34C47-C817-4D64-A571-F770A2CA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9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8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3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6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8985-983F-4B3F-AE17-A95B8850E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POOLING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FD49-4A00-4D00-B800-F41A09E1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>
            <a:extLst>
              <a:ext uri="{FF2B5EF4-FFF2-40B4-BE49-F238E27FC236}">
                <a16:creationId xmlns:a16="http://schemas.microsoft.com/office/drawing/2014/main" id="{AB3B3A37-6449-4049-8A3A-129153BD9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whole CNN</a:t>
            </a:r>
            <a:endParaRPr lang="zh-TW" altLang="en-US"/>
          </a:p>
        </p:txBody>
      </p:sp>
      <p:grpSp>
        <p:nvGrpSpPr>
          <p:cNvPr id="22531" name="群組 3">
            <a:extLst>
              <a:ext uri="{FF2B5EF4-FFF2-40B4-BE49-F238E27FC236}">
                <a16:creationId xmlns:a16="http://schemas.microsoft.com/office/drawing/2014/main" id="{7C79C179-B876-4F72-B672-A074E463505E}"/>
              </a:ext>
            </a:extLst>
          </p:cNvPr>
          <p:cNvGrpSpPr>
            <a:grpSpLocks/>
          </p:cNvGrpSpPr>
          <p:nvPr/>
        </p:nvGrpSpPr>
        <p:grpSpPr bwMode="auto">
          <a:xfrm>
            <a:off x="2273301" y="2274888"/>
            <a:ext cx="2906713" cy="3200400"/>
            <a:chOff x="-1626455" y="3999117"/>
            <a:chExt cx="2906568" cy="3201477"/>
          </a:xfrm>
        </p:grpSpPr>
        <p:pic>
          <p:nvPicPr>
            <p:cNvPr id="22548" name="圖片 4">
              <a:extLst>
                <a:ext uri="{FF2B5EF4-FFF2-40B4-BE49-F238E27FC236}">
                  <a16:creationId xmlns:a16="http://schemas.microsoft.com/office/drawing/2014/main" id="{3F523F5C-5C9B-46E6-8EFF-B01EE0001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D3F7D294-EE97-43BD-985B-434BCBA7F3E4}"/>
                </a:ext>
              </a:extLst>
            </p:cNvPr>
            <p:cNvSpPr txBox="1"/>
            <p:nvPr/>
          </p:nvSpPr>
          <p:spPr>
            <a:xfrm>
              <a:off x="-1626455" y="5442640"/>
              <a:ext cx="2906568" cy="7082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2532" name="Picture 2" descr="http://s.hswstatic.com/gif/whiskers-sam.jpg">
            <a:extLst>
              <a:ext uri="{FF2B5EF4-FFF2-40B4-BE49-F238E27FC236}">
                <a16:creationId xmlns:a16="http://schemas.microsoft.com/office/drawing/2014/main" id="{85611B41-6472-4868-8084-85968D3A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文字方塊 8">
            <a:extLst>
              <a:ext uri="{FF2B5EF4-FFF2-40B4-BE49-F238E27FC236}">
                <a16:creationId xmlns:a16="http://schemas.microsoft.com/office/drawing/2014/main" id="{88B74926-F682-49F4-BAE8-F7277042F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1706564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cat dog ……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286FE9C4-B836-4585-9D5A-15A9C422684C}"/>
              </a:ext>
            </a:extLst>
          </p:cNvPr>
          <p:cNvSpPr/>
          <p:nvPr/>
        </p:nvSpPr>
        <p:spPr>
          <a:xfrm>
            <a:off x="6773864" y="1928813"/>
            <a:ext cx="1736725" cy="5572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33E242F6-3D18-4CEA-83E2-763E0AF8C2E6}"/>
              </a:ext>
            </a:extLst>
          </p:cNvPr>
          <p:cNvSpPr/>
          <p:nvPr/>
        </p:nvSpPr>
        <p:spPr>
          <a:xfrm>
            <a:off x="6773864" y="3028951"/>
            <a:ext cx="1736725" cy="5572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C25A33EF-32D3-4B91-917C-A517A579B220}"/>
              </a:ext>
            </a:extLst>
          </p:cNvPr>
          <p:cNvSpPr/>
          <p:nvPr/>
        </p:nvSpPr>
        <p:spPr>
          <a:xfrm>
            <a:off x="6773864" y="4097338"/>
            <a:ext cx="1736725" cy="5572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CCD5F69E-21AD-4BC8-89F2-53C13DC5FAE7}"/>
              </a:ext>
            </a:extLst>
          </p:cNvPr>
          <p:cNvSpPr/>
          <p:nvPr/>
        </p:nvSpPr>
        <p:spPr>
          <a:xfrm>
            <a:off x="6773864" y="5130801"/>
            <a:ext cx="1736725" cy="5572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E999B96C-876C-4E5C-9942-44DD03FBC1EE}"/>
              </a:ext>
            </a:extLst>
          </p:cNvPr>
          <p:cNvSpPr txBox="1"/>
          <p:nvPr/>
        </p:nvSpPr>
        <p:spPr>
          <a:xfrm>
            <a:off x="4848225" y="6056314"/>
            <a:ext cx="1557338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89132E18-B57A-4522-82D3-8F92E46B9F1B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73E75F71-03C7-4695-872C-9A8BD0ADA67E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E7FF3155-D8E3-4715-B70F-3C3644E550F5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8C18D12F-7CF7-4685-A2C9-C2F1D2FF1664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A6B48EAF-CE57-44A7-BE0E-507C05EB384C}"/>
              </a:ext>
            </a:extLst>
          </p:cNvPr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7D35D2D8-442D-4892-A7C4-6294F43B1695}"/>
              </a:ext>
            </a:extLst>
          </p:cNvPr>
          <p:cNvSpPr/>
          <p:nvPr/>
        </p:nvSpPr>
        <p:spPr>
          <a:xfrm rot="16200000">
            <a:off x="3678238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D466AAE2-03B9-4A3D-9280-8FC29BD05B0C}"/>
              </a:ext>
            </a:extLst>
          </p:cNvPr>
          <p:cNvSpPr/>
          <p:nvPr/>
        </p:nvSpPr>
        <p:spPr>
          <a:xfrm>
            <a:off x="2152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>
            <a:extLst>
              <a:ext uri="{FF2B5EF4-FFF2-40B4-BE49-F238E27FC236}">
                <a16:creationId xmlns:a16="http://schemas.microsoft.com/office/drawing/2014/main" id="{F46982BD-E625-4DA1-BE5B-20C7C21BFAF9}"/>
              </a:ext>
            </a:extLst>
          </p:cNvPr>
          <p:cNvSpPr txBox="1"/>
          <p:nvPr/>
        </p:nvSpPr>
        <p:spPr>
          <a:xfrm>
            <a:off x="8229600" y="3657601"/>
            <a:ext cx="2097088" cy="4619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1F55B656-507B-48A9-81FE-B2C7B8914068}"/>
              </a:ext>
            </a:extLst>
          </p:cNvPr>
          <p:cNvSpPr txBox="1"/>
          <p:nvPr/>
        </p:nvSpPr>
        <p:spPr>
          <a:xfrm>
            <a:off x="8001000" y="5943601"/>
            <a:ext cx="2097088" cy="4619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B203DE15-9727-4221-A7C2-EF4FE5D62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Flattening</a:t>
            </a:r>
            <a:endParaRPr lang="zh-TW" altLang="en-US"/>
          </a:p>
        </p:txBody>
      </p:sp>
      <p:grpSp>
        <p:nvGrpSpPr>
          <p:cNvPr id="23555" name="群組 13">
            <a:extLst>
              <a:ext uri="{FF2B5EF4-FFF2-40B4-BE49-F238E27FC236}">
                <a16:creationId xmlns:a16="http://schemas.microsoft.com/office/drawing/2014/main" id="{95F19DC8-6F97-407B-BB0B-DEF533CAE9F1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2473326"/>
            <a:ext cx="1943100" cy="2049463"/>
            <a:chOff x="758373" y="2759289"/>
            <a:chExt cx="1943214" cy="2049364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BF48192-C369-496E-B242-50B614B6095C}"/>
                </a:ext>
              </a:extLst>
            </p:cNvPr>
            <p:cNvSpPr/>
            <p:nvPr/>
          </p:nvSpPr>
          <p:spPr>
            <a:xfrm>
              <a:off x="758373" y="2759289"/>
              <a:ext cx="720767" cy="7206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2349009-B2B3-4488-966F-C4FDB372F209}"/>
                </a:ext>
              </a:extLst>
            </p:cNvPr>
            <p:cNvSpPr/>
            <p:nvPr/>
          </p:nvSpPr>
          <p:spPr>
            <a:xfrm>
              <a:off x="1729980" y="2759289"/>
              <a:ext cx="720767" cy="7206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921419B-141B-4834-9785-5487E1A63FF8}"/>
                </a:ext>
              </a:extLst>
            </p:cNvPr>
            <p:cNvSpPr/>
            <p:nvPr/>
          </p:nvSpPr>
          <p:spPr>
            <a:xfrm>
              <a:off x="1729980" y="3867310"/>
              <a:ext cx="720767" cy="7206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29BFBAF-A825-4AED-BA05-07AB766FDC33}"/>
                </a:ext>
              </a:extLst>
            </p:cNvPr>
            <p:cNvSpPr/>
            <p:nvPr/>
          </p:nvSpPr>
          <p:spPr>
            <a:xfrm>
              <a:off x="758373" y="3867310"/>
              <a:ext cx="720767" cy="7206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6D44637-7855-4DC1-B9CA-FBA32094C314}"/>
                </a:ext>
              </a:extLst>
            </p:cNvPr>
            <p:cNvSpPr/>
            <p:nvPr/>
          </p:nvSpPr>
          <p:spPr>
            <a:xfrm>
              <a:off x="936183" y="2998990"/>
              <a:ext cx="720767" cy="72069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C5E0F3B-2B91-4E11-ABD5-C1196F15660E}"/>
                </a:ext>
              </a:extLst>
            </p:cNvPr>
            <p:cNvSpPr/>
            <p:nvPr/>
          </p:nvSpPr>
          <p:spPr>
            <a:xfrm>
              <a:off x="1980820" y="2998990"/>
              <a:ext cx="720767" cy="72069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E9ED300-2917-4F85-B23A-C3FB1A502D17}"/>
                </a:ext>
              </a:extLst>
            </p:cNvPr>
            <p:cNvSpPr/>
            <p:nvPr/>
          </p:nvSpPr>
          <p:spPr>
            <a:xfrm>
              <a:off x="1980820" y="4087963"/>
              <a:ext cx="720767" cy="72069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97C07F6-A7D5-42C3-B832-A17AE1D172EB}"/>
                </a:ext>
              </a:extLst>
            </p:cNvPr>
            <p:cNvSpPr/>
            <p:nvPr/>
          </p:nvSpPr>
          <p:spPr>
            <a:xfrm>
              <a:off x="963173" y="4027641"/>
              <a:ext cx="719179" cy="71910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A8C502A3-396F-4CA2-9C90-B813FFED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86201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Flattened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橢圓 20">
            <a:extLst>
              <a:ext uri="{FF2B5EF4-FFF2-40B4-BE49-F238E27FC236}">
                <a16:creationId xmlns:a16="http://schemas.microsoft.com/office/drawing/2014/main" id="{38F8B9A1-5B3E-4165-8E3E-9E88361A9822}"/>
              </a:ext>
            </a:extLst>
          </p:cNvPr>
          <p:cNvSpPr/>
          <p:nvPr/>
        </p:nvSpPr>
        <p:spPr>
          <a:xfrm>
            <a:off x="5735639" y="195264"/>
            <a:ext cx="720725" cy="7191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>
            <a:extLst>
              <a:ext uri="{FF2B5EF4-FFF2-40B4-BE49-F238E27FC236}">
                <a16:creationId xmlns:a16="http://schemas.microsoft.com/office/drawing/2014/main" id="{BBB896ED-62BF-419C-8913-F9E9DC1B7EAB}"/>
              </a:ext>
            </a:extLst>
          </p:cNvPr>
          <p:cNvSpPr/>
          <p:nvPr/>
        </p:nvSpPr>
        <p:spPr>
          <a:xfrm>
            <a:off x="5735639" y="1084264"/>
            <a:ext cx="720725" cy="72072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>
            <a:extLst>
              <a:ext uri="{FF2B5EF4-FFF2-40B4-BE49-F238E27FC236}">
                <a16:creationId xmlns:a16="http://schemas.microsoft.com/office/drawing/2014/main" id="{2C103DEC-D4D3-4351-9F56-C7BAAEAE8A4A}"/>
              </a:ext>
            </a:extLst>
          </p:cNvPr>
          <p:cNvSpPr/>
          <p:nvPr/>
        </p:nvSpPr>
        <p:spPr>
          <a:xfrm>
            <a:off x="5735639" y="1924050"/>
            <a:ext cx="720725" cy="71913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>
            <a:extLst>
              <a:ext uri="{FF2B5EF4-FFF2-40B4-BE49-F238E27FC236}">
                <a16:creationId xmlns:a16="http://schemas.microsoft.com/office/drawing/2014/main" id="{5C19C5AB-857B-4870-B2E8-9E9E5DA0B9A9}"/>
              </a:ext>
            </a:extLst>
          </p:cNvPr>
          <p:cNvSpPr/>
          <p:nvPr/>
        </p:nvSpPr>
        <p:spPr>
          <a:xfrm>
            <a:off x="5735639" y="2778126"/>
            <a:ext cx="720725" cy="72072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>
            <a:extLst>
              <a:ext uri="{FF2B5EF4-FFF2-40B4-BE49-F238E27FC236}">
                <a16:creationId xmlns:a16="http://schemas.microsoft.com/office/drawing/2014/main" id="{3A53BA34-7B73-4705-998B-1F5474239287}"/>
              </a:ext>
            </a:extLst>
          </p:cNvPr>
          <p:cNvSpPr/>
          <p:nvPr/>
        </p:nvSpPr>
        <p:spPr>
          <a:xfrm>
            <a:off x="5735639" y="3614739"/>
            <a:ext cx="720725" cy="7207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>
            <a:extLst>
              <a:ext uri="{FF2B5EF4-FFF2-40B4-BE49-F238E27FC236}">
                <a16:creationId xmlns:a16="http://schemas.microsoft.com/office/drawing/2014/main" id="{1BEE7FD0-73D8-409F-8D0B-2F3DF174AB84}"/>
              </a:ext>
            </a:extLst>
          </p:cNvPr>
          <p:cNvSpPr/>
          <p:nvPr/>
        </p:nvSpPr>
        <p:spPr>
          <a:xfrm>
            <a:off x="5735639" y="4402139"/>
            <a:ext cx="720725" cy="7207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>
            <a:extLst>
              <a:ext uri="{FF2B5EF4-FFF2-40B4-BE49-F238E27FC236}">
                <a16:creationId xmlns:a16="http://schemas.microsoft.com/office/drawing/2014/main" id="{6F81C129-D880-494F-8252-FF8E6F9FA141}"/>
              </a:ext>
            </a:extLst>
          </p:cNvPr>
          <p:cNvSpPr/>
          <p:nvPr/>
        </p:nvSpPr>
        <p:spPr>
          <a:xfrm>
            <a:off x="5735639" y="5203826"/>
            <a:ext cx="720725" cy="7207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>
            <a:extLst>
              <a:ext uri="{FF2B5EF4-FFF2-40B4-BE49-F238E27FC236}">
                <a16:creationId xmlns:a16="http://schemas.microsoft.com/office/drawing/2014/main" id="{449309AE-4906-42BD-B30E-C489FBEF20A6}"/>
              </a:ext>
            </a:extLst>
          </p:cNvPr>
          <p:cNvSpPr/>
          <p:nvPr/>
        </p:nvSpPr>
        <p:spPr>
          <a:xfrm>
            <a:off x="5735639" y="6029326"/>
            <a:ext cx="720725" cy="72072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>
            <a:extLst>
              <a:ext uri="{FF2B5EF4-FFF2-40B4-BE49-F238E27FC236}">
                <a16:creationId xmlns:a16="http://schemas.microsoft.com/office/drawing/2014/main" id="{CEC941F4-9ACA-4908-B291-99C9AA5926BB}"/>
              </a:ext>
            </a:extLst>
          </p:cNvPr>
          <p:cNvSpPr/>
          <p:nvPr/>
        </p:nvSpPr>
        <p:spPr>
          <a:xfrm>
            <a:off x="6511926" y="3190876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>
            <a:extLst>
              <a:ext uri="{FF2B5EF4-FFF2-40B4-BE49-F238E27FC236}">
                <a16:creationId xmlns:a16="http://schemas.microsoft.com/office/drawing/2014/main" id="{41B7CD2E-DEED-4209-9CAA-02FF5293B1E0}"/>
              </a:ext>
            </a:extLst>
          </p:cNvPr>
          <p:cNvSpPr/>
          <p:nvPr/>
        </p:nvSpPr>
        <p:spPr>
          <a:xfrm>
            <a:off x="8997951" y="3419476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5" name="群組 28">
            <a:extLst>
              <a:ext uri="{FF2B5EF4-FFF2-40B4-BE49-F238E27FC236}">
                <a16:creationId xmlns:a16="http://schemas.microsoft.com/office/drawing/2014/main" id="{921E3DE7-6763-40A6-9F22-7E119F552125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2724151"/>
            <a:ext cx="3200400" cy="2506663"/>
            <a:chOff x="-2630921" y="4440114"/>
            <a:chExt cx="3201477" cy="2506507"/>
          </a:xfrm>
        </p:grpSpPr>
        <p:pic>
          <p:nvPicPr>
            <p:cNvPr id="23569" name="圖片 29">
              <a:extLst>
                <a:ext uri="{FF2B5EF4-FFF2-40B4-BE49-F238E27FC236}">
                  <a16:creationId xmlns:a16="http://schemas.microsoft.com/office/drawing/2014/main" id="{7ABC1729-D0E5-480B-BB39-878F0A99C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>
              <a:extLst>
                <a:ext uri="{FF2B5EF4-FFF2-40B4-BE49-F238E27FC236}">
                  <a16:creationId xmlns:a16="http://schemas.microsoft.com/office/drawing/2014/main" id="{6A2CEF03-B2D3-4AB8-A7E2-BAD5A02E5546}"/>
                </a:ext>
              </a:extLst>
            </p:cNvPr>
            <p:cNvSpPr txBox="1"/>
            <p:nvPr/>
          </p:nvSpPr>
          <p:spPr>
            <a:xfrm>
              <a:off x="-2630921" y="6238640"/>
              <a:ext cx="2906103" cy="70798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>
            <a:extLst>
              <a:ext uri="{FF2B5EF4-FFF2-40B4-BE49-F238E27FC236}">
                <a16:creationId xmlns:a16="http://schemas.microsoft.com/office/drawing/2014/main" id="{C8A01A19-58FF-439A-9668-05D66C546D2D}"/>
              </a:ext>
            </a:extLst>
          </p:cNvPr>
          <p:cNvSpPr/>
          <p:nvPr/>
        </p:nvSpPr>
        <p:spPr>
          <a:xfrm>
            <a:off x="3849689" y="3201988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7B5A0914-8E9C-48E9-94E9-28FF8BDC573A}"/>
              </a:ext>
            </a:extLst>
          </p:cNvPr>
          <p:cNvSpPr txBox="1"/>
          <p:nvPr/>
        </p:nvSpPr>
        <p:spPr>
          <a:xfrm>
            <a:off x="4614864" y="141289"/>
            <a:ext cx="5540375" cy="7080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tensor)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24579" name="矩形 9">
            <a:extLst>
              <a:ext uri="{FF2B5EF4-FFF2-40B4-BE49-F238E27FC236}">
                <a16:creationId xmlns:a16="http://schemas.microsoft.com/office/drawing/2014/main" id="{3B287A30-52CE-4396-B3FF-4BD2DEAE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5113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800" b="1" i="1" u="sng">
                <a:latin typeface="Arial" panose="020B0604020202020204" pitchFamily="34" charset="0"/>
                <a:ea typeface="MS PGothic" panose="020B0600070205080204" pitchFamily="34" charset="-128"/>
              </a:rPr>
              <a:t>CNN in Keras</a:t>
            </a:r>
            <a:endParaRPr lang="zh-TW" altLang="en-US" sz="2800" b="1" i="1" u="sng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D4015054-D99A-4DC8-A7FD-E0C0F265C3D8}"/>
              </a:ext>
            </a:extLst>
          </p:cNvPr>
          <p:cNvSpPr/>
          <p:nvPr/>
        </p:nvSpPr>
        <p:spPr>
          <a:xfrm>
            <a:off x="7832726" y="1874839"/>
            <a:ext cx="1736725" cy="555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6981F487-916D-4A46-9364-05D364170F55}"/>
              </a:ext>
            </a:extLst>
          </p:cNvPr>
          <p:cNvSpPr/>
          <p:nvPr/>
        </p:nvSpPr>
        <p:spPr>
          <a:xfrm>
            <a:off x="7832726" y="2973388"/>
            <a:ext cx="1736725" cy="5572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3CA96625-0E37-4FA9-B1F2-66779C8FC15D}"/>
              </a:ext>
            </a:extLst>
          </p:cNvPr>
          <p:cNvSpPr/>
          <p:nvPr/>
        </p:nvSpPr>
        <p:spPr>
          <a:xfrm>
            <a:off x="7832726" y="4041776"/>
            <a:ext cx="1736725" cy="5572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45B5D8FC-B8EF-48D3-91E9-C81AE3240BD0}"/>
              </a:ext>
            </a:extLst>
          </p:cNvPr>
          <p:cNvSpPr/>
          <p:nvPr/>
        </p:nvSpPr>
        <p:spPr>
          <a:xfrm>
            <a:off x="7832726" y="5075238"/>
            <a:ext cx="1736725" cy="5572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77350703-387B-4DDC-BA5F-B0B65607E82D}"/>
              </a:ext>
            </a:extLst>
          </p:cNvPr>
          <p:cNvSpPr/>
          <p:nvPr/>
        </p:nvSpPr>
        <p:spPr>
          <a:xfrm>
            <a:off x="8451850" y="13970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60594F0B-3A5D-4683-A6DC-BF18B7715E87}"/>
              </a:ext>
            </a:extLst>
          </p:cNvPr>
          <p:cNvSpPr/>
          <p:nvPr/>
        </p:nvSpPr>
        <p:spPr>
          <a:xfrm>
            <a:off x="8451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9C3495B8-7FF6-4A78-9A8C-A06EFB56E490}"/>
              </a:ext>
            </a:extLst>
          </p:cNvPr>
          <p:cNvSpPr/>
          <p:nvPr/>
        </p:nvSpPr>
        <p:spPr>
          <a:xfrm>
            <a:off x="8451850" y="359886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97D0F3ED-7ABE-4E5C-9847-9F302D8D7137}"/>
              </a:ext>
            </a:extLst>
          </p:cNvPr>
          <p:cNvSpPr/>
          <p:nvPr/>
        </p:nvSpPr>
        <p:spPr>
          <a:xfrm>
            <a:off x="8451850" y="463391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8" name="文字方塊 41">
            <a:extLst>
              <a:ext uri="{FF2B5EF4-FFF2-40B4-BE49-F238E27FC236}">
                <a16:creationId xmlns:a16="http://schemas.microsoft.com/office/drawing/2014/main" id="{A2762818-5A08-48C1-BB62-026B93D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973138"/>
            <a:ext cx="2046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input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D324C2EC-1EE1-4F58-B673-13E7F6FA8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1450975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A7F031F2-B5A4-4ED5-8C4D-BC14F0642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4697413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接點 45">
            <a:extLst>
              <a:ext uri="{FF2B5EF4-FFF2-40B4-BE49-F238E27FC236}">
                <a16:creationId xmlns:a16="http://schemas.microsoft.com/office/drawing/2014/main" id="{DA50CE82-434C-4A29-A818-FE15A0BFE133}"/>
              </a:ext>
            </a:extLst>
          </p:cNvPr>
          <p:cNvCxnSpPr/>
          <p:nvPr/>
        </p:nvCxnSpPr>
        <p:spPr>
          <a:xfrm>
            <a:off x="3725864" y="1671638"/>
            <a:ext cx="17097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46">
            <a:extLst>
              <a:ext uri="{FF2B5EF4-FFF2-40B4-BE49-F238E27FC236}">
                <a16:creationId xmlns:a16="http://schemas.microsoft.com/office/drawing/2014/main" id="{47CD425B-108C-48D4-9E79-38D0EF243EA3}"/>
              </a:ext>
            </a:extLst>
          </p:cNvPr>
          <p:cNvCxnSpPr/>
          <p:nvPr/>
        </p:nvCxnSpPr>
        <p:spPr>
          <a:xfrm>
            <a:off x="5653088" y="1671638"/>
            <a:ext cx="3349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48">
            <a:extLst>
              <a:ext uri="{FF2B5EF4-FFF2-40B4-BE49-F238E27FC236}">
                <a16:creationId xmlns:a16="http://schemas.microsoft.com/office/drawing/2014/main" id="{D298DCE0-6C79-4AC8-8FD4-D71B7CEC67FF}"/>
              </a:ext>
            </a:extLst>
          </p:cNvPr>
          <p:cNvCxnSpPr/>
          <p:nvPr/>
        </p:nvCxnSpPr>
        <p:spPr>
          <a:xfrm>
            <a:off x="6083301" y="1671638"/>
            <a:ext cx="1682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1">
            <a:extLst>
              <a:ext uri="{FF2B5EF4-FFF2-40B4-BE49-F238E27FC236}">
                <a16:creationId xmlns:a16="http://schemas.microsoft.com/office/drawing/2014/main" id="{1BA0BC27-32A1-4ABA-936D-55ECB0DDE3D8}"/>
              </a:ext>
            </a:extLst>
          </p:cNvPr>
          <p:cNvCxnSpPr/>
          <p:nvPr/>
        </p:nvCxnSpPr>
        <p:spPr>
          <a:xfrm>
            <a:off x="6340475" y="1673225"/>
            <a:ext cx="16668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54">
            <a:extLst>
              <a:ext uri="{FF2B5EF4-FFF2-40B4-BE49-F238E27FC236}">
                <a16:creationId xmlns:a16="http://schemas.microsoft.com/office/drawing/2014/main" id="{36086220-15F7-457B-957F-ACD856259262}"/>
              </a:ext>
            </a:extLst>
          </p:cNvPr>
          <p:cNvGraphicFramePr>
            <a:graphicFrameLocks noGrp="1"/>
          </p:cNvGraphicFramePr>
          <p:nvPr/>
        </p:nvGraphicFramePr>
        <p:xfrm>
          <a:off x="2247901" y="2203450"/>
          <a:ext cx="1382713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55">
            <a:extLst>
              <a:ext uri="{FF2B5EF4-FFF2-40B4-BE49-F238E27FC236}">
                <a16:creationId xmlns:a16="http://schemas.microsoft.com/office/drawing/2014/main" id="{33E37001-704B-4B01-828E-A028E280E15E}"/>
              </a:ext>
            </a:extLst>
          </p:cNvPr>
          <p:cNvGraphicFramePr>
            <a:graphicFrameLocks noGrp="1"/>
          </p:cNvGraphicFramePr>
          <p:nvPr/>
        </p:nvGraphicFramePr>
        <p:xfrm>
          <a:off x="3016250" y="2368550"/>
          <a:ext cx="1398588" cy="1111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文字方塊 56">
            <a:extLst>
              <a:ext uri="{FF2B5EF4-FFF2-40B4-BE49-F238E27FC236}">
                <a16:creationId xmlns:a16="http://schemas.microsoft.com/office/drawing/2014/main" id="{004A6DB7-9298-4B3B-B55C-6E4FE5384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2452689"/>
            <a:ext cx="1801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There are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25</a:t>
            </a:r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3x3</a:t>
            </a:r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 filters.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文字方塊 57">
            <a:extLst>
              <a:ext uri="{FF2B5EF4-FFF2-40B4-BE49-F238E27FC236}">
                <a16:creationId xmlns:a16="http://schemas.microsoft.com/office/drawing/2014/main" id="{12488A38-DC97-431D-9430-9A548543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2522539"/>
            <a:ext cx="6921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800">
                <a:latin typeface="Arial" panose="020B0604020202020204" pitchFamily="34" charset="0"/>
                <a:ea typeface="MS PGothic" panose="020B0600070205080204" pitchFamily="34" charset="-128"/>
              </a:rPr>
              <a:t>……</a:t>
            </a:r>
            <a:endParaRPr lang="zh-TW" altLang="en-US" sz="2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" name="文字方塊 58">
            <a:extLst>
              <a:ext uri="{FF2B5EF4-FFF2-40B4-BE49-F238E27FC236}">
                <a16:creationId xmlns:a16="http://schemas.microsoft.com/office/drawing/2014/main" id="{E03BCC50-4D8D-49BF-9655-C974B9B35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4" y="3489325"/>
            <a:ext cx="3951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000">
                <a:latin typeface="Arial" panose="020B0604020202020204" pitchFamily="34" charset="0"/>
                <a:ea typeface="MS PGothic" panose="020B0600070205080204" pitchFamily="34" charset="-128"/>
              </a:rPr>
              <a:t>Input_shape = ( 28 , 28 , 1)</a:t>
            </a:r>
            <a:endParaRPr lang="zh-TW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文字方塊 59">
            <a:extLst>
              <a:ext uri="{FF2B5EF4-FFF2-40B4-BE49-F238E27FC236}">
                <a16:creationId xmlns:a16="http://schemas.microsoft.com/office/drawing/2014/main" id="{986EC27F-D354-419A-9BEC-044C64933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4114800"/>
            <a:ext cx="264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Arial" panose="020B0604020202020204" pitchFamily="34" charset="0"/>
                <a:ea typeface="MS PGothic" panose="020B0600070205080204" pitchFamily="34" charset="-128"/>
              </a:rPr>
              <a:t>1: black/white, 3: RGB</a:t>
            </a:r>
            <a:endParaRPr lang="zh-TW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" name="文字方塊 60">
            <a:extLst>
              <a:ext uri="{FF2B5EF4-FFF2-40B4-BE49-F238E27FC236}">
                <a16:creationId xmlns:a16="http://schemas.microsoft.com/office/drawing/2014/main" id="{CB007349-8EF9-416A-9630-361344930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0386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Arial" panose="020B0604020202020204" pitchFamily="34" charset="0"/>
                <a:ea typeface="MS PGothic" panose="020B0600070205080204" pitchFamily="34" charset="-128"/>
              </a:rPr>
              <a:t>28 x 28 pixels</a:t>
            </a:r>
            <a:endParaRPr lang="zh-TW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8" name="橢圓 61">
            <a:extLst>
              <a:ext uri="{FF2B5EF4-FFF2-40B4-BE49-F238E27FC236}">
                <a16:creationId xmlns:a16="http://schemas.microsoft.com/office/drawing/2014/main" id="{E01AB2AA-E6C8-46CA-AAC8-25061287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9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3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9" name="橢圓 62">
            <a:extLst>
              <a:ext uri="{FF2B5EF4-FFF2-40B4-BE49-F238E27FC236}">
                <a16:creationId xmlns:a16="http://schemas.microsoft.com/office/drawing/2014/main" id="{748E9977-9246-434C-ACA0-E95FA7C9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4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-1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0" name="橢圓 63">
            <a:extLst>
              <a:ext uri="{FF2B5EF4-FFF2-40B4-BE49-F238E27FC236}">
                <a16:creationId xmlns:a16="http://schemas.microsoft.com/office/drawing/2014/main" id="{DD8A5507-22E1-40E8-A8C8-C6652938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9" y="5838825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-3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1" name="橢圓 64">
            <a:extLst>
              <a:ext uri="{FF2B5EF4-FFF2-40B4-BE49-F238E27FC236}">
                <a16:creationId xmlns:a16="http://schemas.microsoft.com/office/drawing/2014/main" id="{E85DD709-6CD6-4A5B-A5F8-BF19933B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5838825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1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2" name="矩形 65">
            <a:extLst>
              <a:ext uri="{FF2B5EF4-FFF2-40B4-BE49-F238E27FC236}">
                <a16:creationId xmlns:a16="http://schemas.microsoft.com/office/drawing/2014/main" id="{203EFB4A-985D-4901-B7B2-96D4B9B83096}"/>
              </a:ext>
            </a:extLst>
          </p:cNvPr>
          <p:cNvSpPr/>
          <p:nvPr/>
        </p:nvSpPr>
        <p:spPr>
          <a:xfrm>
            <a:off x="3176588" y="5092701"/>
            <a:ext cx="1331912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橢圓 66">
            <a:extLst>
              <a:ext uri="{FF2B5EF4-FFF2-40B4-BE49-F238E27FC236}">
                <a16:creationId xmlns:a16="http://schemas.microsoft.com/office/drawing/2014/main" id="{64CFD2D0-DD18-4BD0-B3F1-84A76402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130800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3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4" name="矩形 70">
            <a:extLst>
              <a:ext uri="{FF2B5EF4-FFF2-40B4-BE49-F238E27FC236}">
                <a16:creationId xmlns:a16="http://schemas.microsoft.com/office/drawing/2014/main" id="{90497449-F97D-4E08-914A-D61B8D8E3401}"/>
              </a:ext>
            </a:extLst>
          </p:cNvPr>
          <p:cNvSpPr/>
          <p:nvPr/>
        </p:nvSpPr>
        <p:spPr>
          <a:xfrm>
            <a:off x="5464176" y="5105401"/>
            <a:ext cx="1331913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箭號: 向右 71">
            <a:extLst>
              <a:ext uri="{FF2B5EF4-FFF2-40B4-BE49-F238E27FC236}">
                <a16:creationId xmlns:a16="http://schemas.microsoft.com/office/drawing/2014/main" id="{7B8C375B-18DE-4520-A34A-533C02525E32}"/>
              </a:ext>
            </a:extLst>
          </p:cNvPr>
          <p:cNvSpPr/>
          <p:nvPr/>
        </p:nvSpPr>
        <p:spPr>
          <a:xfrm>
            <a:off x="4606925" y="5583239"/>
            <a:ext cx="782638" cy="4778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9CFB15F7-9A7B-49B7-AFFA-CE1EA3D0D898}"/>
              </a:ext>
            </a:extLst>
          </p:cNvPr>
          <p:cNvSpPr/>
          <p:nvPr/>
        </p:nvSpPr>
        <p:spPr>
          <a:xfrm>
            <a:off x="1898650" y="1258888"/>
            <a:ext cx="5365750" cy="3213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5973B3D0-E739-440C-8BB3-9F051E774E66}"/>
              </a:ext>
            </a:extLst>
          </p:cNvPr>
          <p:cNvSpPr/>
          <p:nvPr/>
        </p:nvSpPr>
        <p:spPr>
          <a:xfrm>
            <a:off x="2746376" y="4598989"/>
            <a:ext cx="4525963" cy="20542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8" name="直線單箭頭接點 75">
            <a:extLst>
              <a:ext uri="{FF2B5EF4-FFF2-40B4-BE49-F238E27FC236}">
                <a16:creationId xmlns:a16="http://schemas.microsoft.com/office/drawing/2014/main" id="{52644CBA-CC75-4808-98BF-69D64E9FBD36}"/>
              </a:ext>
            </a:extLst>
          </p:cNvPr>
          <p:cNvCxnSpPr/>
          <p:nvPr/>
        </p:nvCxnSpPr>
        <p:spPr>
          <a:xfrm flipH="1">
            <a:off x="7272339" y="2152650"/>
            <a:ext cx="560387" cy="8207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7">
            <a:extLst>
              <a:ext uri="{FF2B5EF4-FFF2-40B4-BE49-F238E27FC236}">
                <a16:creationId xmlns:a16="http://schemas.microsoft.com/office/drawing/2014/main" id="{F3198001-3DE8-4076-973F-BF40853EAF4A}"/>
              </a:ext>
            </a:extLst>
          </p:cNvPr>
          <p:cNvCxnSpPr>
            <a:endCxn id="37" idx="3"/>
          </p:cNvCxnSpPr>
          <p:nvPr/>
        </p:nvCxnSpPr>
        <p:spPr>
          <a:xfrm flipH="1">
            <a:off x="7272339" y="3252788"/>
            <a:ext cx="560387" cy="23733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81">
            <a:extLst>
              <a:ext uri="{FF2B5EF4-FFF2-40B4-BE49-F238E27FC236}">
                <a16:creationId xmlns:a16="http://schemas.microsoft.com/office/drawing/2014/main" id="{FE8AD749-B832-46D0-A1E4-546856A1B222}"/>
              </a:ext>
            </a:extLst>
          </p:cNvPr>
          <p:cNvCxnSpPr/>
          <p:nvPr/>
        </p:nvCxnSpPr>
        <p:spPr>
          <a:xfrm>
            <a:off x="5638800" y="3886200"/>
            <a:ext cx="274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82">
            <a:extLst>
              <a:ext uri="{FF2B5EF4-FFF2-40B4-BE49-F238E27FC236}">
                <a16:creationId xmlns:a16="http://schemas.microsoft.com/office/drawing/2014/main" id="{8F189BA5-A266-40D2-AACD-8487A5815A04}"/>
              </a:ext>
            </a:extLst>
          </p:cNvPr>
          <p:cNvCxnSpPr/>
          <p:nvPr/>
        </p:nvCxnSpPr>
        <p:spPr>
          <a:xfrm>
            <a:off x="4648200" y="3886200"/>
            <a:ext cx="844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84">
            <a:extLst>
              <a:ext uri="{FF2B5EF4-FFF2-40B4-BE49-F238E27FC236}">
                <a16:creationId xmlns:a16="http://schemas.microsoft.com/office/drawing/2014/main" id="{0621269A-FF6D-431C-B790-C004C5BDD478}"/>
              </a:ext>
            </a:extLst>
          </p:cNvPr>
          <p:cNvCxnSpPr>
            <a:cxnSpLocks/>
          </p:cNvCxnSpPr>
          <p:nvPr/>
        </p:nvCxnSpPr>
        <p:spPr>
          <a:xfrm flipH="1">
            <a:off x="5486400" y="3886200"/>
            <a:ext cx="292100" cy="2476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86">
            <a:extLst>
              <a:ext uri="{FF2B5EF4-FFF2-40B4-BE49-F238E27FC236}">
                <a16:creationId xmlns:a16="http://schemas.microsoft.com/office/drawing/2014/main" id="{B9B3E3B3-43AA-4831-8B3B-DF452D2E9D3E}"/>
              </a:ext>
            </a:extLst>
          </p:cNvPr>
          <p:cNvCxnSpPr>
            <a:cxnSpLocks/>
          </p:cNvCxnSpPr>
          <p:nvPr/>
        </p:nvCxnSpPr>
        <p:spPr>
          <a:xfrm flipH="1">
            <a:off x="3810001" y="3886200"/>
            <a:ext cx="1241425" cy="2111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2">
            <a:extLst>
              <a:ext uri="{FF2B5EF4-FFF2-40B4-BE49-F238E27FC236}">
                <a16:creationId xmlns:a16="http://schemas.microsoft.com/office/drawing/2014/main" id="{4895A032-443D-4FE6-B20F-76BFB5179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1708150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接點 52">
            <a:extLst>
              <a:ext uri="{FF2B5EF4-FFF2-40B4-BE49-F238E27FC236}">
                <a16:creationId xmlns:a16="http://schemas.microsoft.com/office/drawing/2014/main" id="{D8E176FE-6851-4497-8BE1-A846EEEE40B9}"/>
              </a:ext>
            </a:extLst>
          </p:cNvPr>
          <p:cNvCxnSpPr/>
          <p:nvPr/>
        </p:nvCxnSpPr>
        <p:spPr>
          <a:xfrm>
            <a:off x="3570288" y="1908175"/>
            <a:ext cx="27813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6474C1F0-E63A-489C-8D7B-7D2FE5D866F1}"/>
              </a:ext>
            </a:extLst>
          </p:cNvPr>
          <p:cNvSpPr txBox="1"/>
          <p:nvPr/>
        </p:nvSpPr>
        <p:spPr>
          <a:xfrm>
            <a:off x="4614864" y="141289"/>
            <a:ext cx="5540375" cy="7080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25603" name="矩形 9">
            <a:extLst>
              <a:ext uri="{FF2B5EF4-FFF2-40B4-BE49-F238E27FC236}">
                <a16:creationId xmlns:a16="http://schemas.microsoft.com/office/drawing/2014/main" id="{BD022AE7-8A61-46CF-AC09-2D946AD24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5113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800" b="1" i="1" u="sng">
                <a:latin typeface="Arial" panose="020B0604020202020204" pitchFamily="34" charset="0"/>
                <a:ea typeface="MS PGothic" panose="020B0600070205080204" pitchFamily="34" charset="-128"/>
              </a:rPr>
              <a:t>CNN in Keras</a:t>
            </a:r>
            <a:endParaRPr lang="zh-TW" altLang="en-US" sz="2800" b="1" i="1" u="sng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4938C6C4-261C-4E87-A031-B3CD578AF881}"/>
              </a:ext>
            </a:extLst>
          </p:cNvPr>
          <p:cNvSpPr/>
          <p:nvPr/>
        </p:nvSpPr>
        <p:spPr>
          <a:xfrm>
            <a:off x="7832726" y="1874839"/>
            <a:ext cx="1736725" cy="555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36EBD144-5C82-4265-9869-2CC7310F2524}"/>
              </a:ext>
            </a:extLst>
          </p:cNvPr>
          <p:cNvSpPr/>
          <p:nvPr/>
        </p:nvSpPr>
        <p:spPr>
          <a:xfrm>
            <a:off x="7832726" y="2973388"/>
            <a:ext cx="1736725" cy="5572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71E36F40-13EC-4343-AA38-3DD08D315D13}"/>
              </a:ext>
            </a:extLst>
          </p:cNvPr>
          <p:cNvSpPr/>
          <p:nvPr/>
        </p:nvSpPr>
        <p:spPr>
          <a:xfrm>
            <a:off x="7832726" y="4041776"/>
            <a:ext cx="1736725" cy="5572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7A5334CB-FAAB-4383-A30A-A57D3B3BE199}"/>
              </a:ext>
            </a:extLst>
          </p:cNvPr>
          <p:cNvSpPr/>
          <p:nvPr/>
        </p:nvSpPr>
        <p:spPr>
          <a:xfrm>
            <a:off x="7832726" y="5075238"/>
            <a:ext cx="1736725" cy="5572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08408196-54B7-46E1-BE89-4BF35A76D79D}"/>
              </a:ext>
            </a:extLst>
          </p:cNvPr>
          <p:cNvSpPr/>
          <p:nvPr/>
        </p:nvSpPr>
        <p:spPr>
          <a:xfrm>
            <a:off x="8451850" y="13970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623DE36E-2ADF-4277-AA0C-FA220A1F61BC}"/>
              </a:ext>
            </a:extLst>
          </p:cNvPr>
          <p:cNvSpPr/>
          <p:nvPr/>
        </p:nvSpPr>
        <p:spPr>
          <a:xfrm>
            <a:off x="8451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B40B6725-665C-4B77-AD84-FB501E34904E}"/>
              </a:ext>
            </a:extLst>
          </p:cNvPr>
          <p:cNvSpPr/>
          <p:nvPr/>
        </p:nvSpPr>
        <p:spPr>
          <a:xfrm>
            <a:off x="8451850" y="359886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AB1DA594-CF59-4F28-B327-C49FB7EB648A}"/>
              </a:ext>
            </a:extLst>
          </p:cNvPr>
          <p:cNvSpPr/>
          <p:nvPr/>
        </p:nvSpPr>
        <p:spPr>
          <a:xfrm>
            <a:off x="8451850" y="463391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612" name="文字方塊 41">
            <a:extLst>
              <a:ext uri="{FF2B5EF4-FFF2-40B4-BE49-F238E27FC236}">
                <a16:creationId xmlns:a16="http://schemas.microsoft.com/office/drawing/2014/main" id="{77BE750D-82A3-4916-B27F-C40A6F632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973138"/>
            <a:ext cx="204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000">
                <a:latin typeface="Arial" panose="020B0604020202020204" pitchFamily="34" charset="0"/>
                <a:ea typeface="MS PGothic" panose="020B0600070205080204" pitchFamily="34" charset="-128"/>
              </a:rPr>
              <a:t>Input</a:t>
            </a:r>
            <a:endParaRPr lang="zh-TW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8D2040E6-C03E-47A7-B6E2-E1C47151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1874838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74D7AB3F-F0F9-4E1F-A7A1-E608853C4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119438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42">
            <a:extLst>
              <a:ext uri="{FF2B5EF4-FFF2-40B4-BE49-F238E27FC236}">
                <a16:creationId xmlns:a16="http://schemas.microsoft.com/office/drawing/2014/main" id="{7E6EA96E-12D2-4316-BAFB-BBDFE1CF7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19735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43">
            <a:extLst>
              <a:ext uri="{FF2B5EF4-FFF2-40B4-BE49-F238E27FC236}">
                <a16:creationId xmlns:a16="http://schemas.microsoft.com/office/drawing/2014/main" id="{3860DB91-4366-413A-BF44-D07BCF818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1" y="5238751"/>
            <a:ext cx="4219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22">
            <a:extLst>
              <a:ext uri="{FF2B5EF4-FFF2-40B4-BE49-F238E27FC236}">
                <a16:creationId xmlns:a16="http://schemas.microsoft.com/office/drawing/2014/main" id="{8C1EAC88-3FF3-46D2-BE7D-0A36E9EB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13335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1 x 28 x 28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0" name="文字方塊 23">
            <a:extLst>
              <a:ext uri="{FF2B5EF4-FFF2-40B4-BE49-F238E27FC236}">
                <a16:creationId xmlns:a16="http://schemas.microsoft.com/office/drawing/2014/main" id="{E0564F87-A168-4B15-AB6D-7B08C772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25146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25 x 26 x 26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1" name="文字方塊 24">
            <a:extLst>
              <a:ext uri="{FF2B5EF4-FFF2-40B4-BE49-F238E27FC236}">
                <a16:creationId xmlns:a16="http://schemas.microsoft.com/office/drawing/2014/main" id="{2284DF7A-4BE7-4E5F-81C4-D27661FD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3513138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25 x 13 x 13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2" name="文字方塊 25">
            <a:extLst>
              <a:ext uri="{FF2B5EF4-FFF2-40B4-BE49-F238E27FC236}">
                <a16:creationId xmlns:a16="http://schemas.microsoft.com/office/drawing/2014/main" id="{4BE32FD5-3F59-483A-9E72-E4F8A8BB8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45958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50 x 11 x 11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83C78951-7200-4299-A591-529D71C5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56245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50 x 5 x 5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cxnSp>
        <p:nvCxnSpPr>
          <p:cNvPr id="24" name="直線單箭頭接點 32">
            <a:extLst>
              <a:ext uri="{FF2B5EF4-FFF2-40B4-BE49-F238E27FC236}">
                <a16:creationId xmlns:a16="http://schemas.microsoft.com/office/drawing/2014/main" id="{1069B85D-4D90-4FD6-A325-46D54F06EFD8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7096125" y="2151064"/>
            <a:ext cx="7366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7">
            <a:extLst>
              <a:ext uri="{FF2B5EF4-FFF2-40B4-BE49-F238E27FC236}">
                <a16:creationId xmlns:a16="http://schemas.microsoft.com/office/drawing/2014/main" id="{01438CDC-3B8D-46B5-B0BD-F2B43E5B38EB}"/>
              </a:ext>
            </a:extLst>
          </p:cNvPr>
          <p:cNvCxnSpPr/>
          <p:nvPr/>
        </p:nvCxnSpPr>
        <p:spPr>
          <a:xfrm flipH="1" flipV="1">
            <a:off x="7096125" y="3249614"/>
            <a:ext cx="736600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8">
            <a:extLst>
              <a:ext uri="{FF2B5EF4-FFF2-40B4-BE49-F238E27FC236}">
                <a16:creationId xmlns:a16="http://schemas.microsoft.com/office/drawing/2014/main" id="{2F03FD53-22C9-4301-A791-67909EE52A29}"/>
              </a:ext>
            </a:extLst>
          </p:cNvPr>
          <p:cNvCxnSpPr/>
          <p:nvPr/>
        </p:nvCxnSpPr>
        <p:spPr>
          <a:xfrm flipH="1" flipV="1">
            <a:off x="7096125" y="435292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B537B35B-5C8E-47E0-8D69-F72D84E4EBA1}"/>
              </a:ext>
            </a:extLst>
          </p:cNvPr>
          <p:cNvCxnSpPr/>
          <p:nvPr/>
        </p:nvCxnSpPr>
        <p:spPr>
          <a:xfrm flipH="1" flipV="1">
            <a:off x="7104063" y="540067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">
            <a:extLst>
              <a:ext uri="{FF2B5EF4-FFF2-40B4-BE49-F238E27FC236}">
                <a16:creationId xmlns:a16="http://schemas.microsoft.com/office/drawing/2014/main" id="{6DEF90AC-195A-4518-A9CD-17AFC30C9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2309814"/>
            <a:ext cx="3157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000">
                <a:latin typeface="Arial" panose="020B0604020202020204" pitchFamily="34" charset="0"/>
                <a:ea typeface="MS PGothic" panose="020B0600070205080204" pitchFamily="34" charset="-128"/>
              </a:rPr>
              <a:t>How many parameters for each filter?</a:t>
            </a:r>
            <a:endParaRPr lang="zh-TW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文字方塊 27">
            <a:extLst>
              <a:ext uri="{FF2B5EF4-FFF2-40B4-BE49-F238E27FC236}">
                <a16:creationId xmlns:a16="http://schemas.microsoft.com/office/drawing/2014/main" id="{BABDE945-31DD-43C3-8D65-B62443A45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6" y="4406901"/>
            <a:ext cx="315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000">
                <a:latin typeface="Arial" panose="020B0604020202020204" pitchFamily="34" charset="0"/>
                <a:ea typeface="MS PGothic" panose="020B0600070205080204" pitchFamily="34" charset="-128"/>
              </a:rPr>
              <a:t>How many parameters</a:t>
            </a:r>
          </a:p>
          <a:p>
            <a:pPr eaLnBrk="1" hangingPunct="1"/>
            <a:r>
              <a:rPr lang="en-US" altLang="zh-TW" sz="2000">
                <a:latin typeface="Arial" panose="020B0604020202020204" pitchFamily="34" charset="0"/>
                <a:ea typeface="MS PGothic" panose="020B0600070205080204" pitchFamily="34" charset="-128"/>
              </a:rPr>
              <a:t>for each filter?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0" name="文字方塊 3">
            <a:extLst>
              <a:ext uri="{FF2B5EF4-FFF2-40B4-BE49-F238E27FC236}">
                <a16:creationId xmlns:a16="http://schemas.microsoft.com/office/drawing/2014/main" id="{CC1F9570-43C4-4BD4-8DC0-50C662159941}"/>
              </a:ext>
            </a:extLst>
          </p:cNvPr>
          <p:cNvSpPr txBox="1"/>
          <p:nvPr/>
        </p:nvSpPr>
        <p:spPr>
          <a:xfrm>
            <a:off x="4697413" y="2506663"/>
            <a:ext cx="487362" cy="4000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/>
              <a:t>9</a:t>
            </a:r>
            <a:endParaRPr lang="zh-TW" altLang="en-US" sz="20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AA228B33-A793-48CF-B59A-274F9179AC64}"/>
              </a:ext>
            </a:extLst>
          </p:cNvPr>
          <p:cNvSpPr txBox="1"/>
          <p:nvPr/>
        </p:nvSpPr>
        <p:spPr>
          <a:xfrm>
            <a:off x="4343400" y="4495801"/>
            <a:ext cx="952500" cy="708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225=</a:t>
            </a:r>
          </a:p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25x9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pic>
        <p:nvPicPr>
          <p:cNvPr id="32" name="圖片 46">
            <a:extLst>
              <a:ext uri="{FF2B5EF4-FFF2-40B4-BE49-F238E27FC236}">
                <a16:creationId xmlns:a16="http://schemas.microsoft.com/office/drawing/2014/main" id="{F109691A-1E00-48AD-B9C6-55856BAD6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1" y="2132013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D0D468FC-7E56-4FE1-A36F-226F2F2AB68E}"/>
              </a:ext>
            </a:extLst>
          </p:cNvPr>
          <p:cNvSpPr txBox="1"/>
          <p:nvPr/>
        </p:nvSpPr>
        <p:spPr>
          <a:xfrm>
            <a:off x="4614864" y="141289"/>
            <a:ext cx="5540375" cy="7080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26627" name="矩形 9">
            <a:extLst>
              <a:ext uri="{FF2B5EF4-FFF2-40B4-BE49-F238E27FC236}">
                <a16:creationId xmlns:a16="http://schemas.microsoft.com/office/drawing/2014/main" id="{E5B42A3A-30DC-4AE5-A7A8-BC9D061C7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5113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800" b="1" i="1" u="sng">
                <a:latin typeface="Arial" panose="020B0604020202020204" pitchFamily="34" charset="0"/>
                <a:ea typeface="MS PGothic" panose="020B0600070205080204" pitchFamily="34" charset="-128"/>
              </a:rPr>
              <a:t>CNN in Keras</a:t>
            </a:r>
            <a:endParaRPr lang="zh-TW" altLang="en-US" sz="2800" b="1" i="1" u="sng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3D8A2189-85BB-404F-BD50-A3C71D60EF4E}"/>
              </a:ext>
            </a:extLst>
          </p:cNvPr>
          <p:cNvSpPr/>
          <p:nvPr/>
        </p:nvSpPr>
        <p:spPr>
          <a:xfrm>
            <a:off x="7832726" y="1874839"/>
            <a:ext cx="1736725" cy="555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BD18D641-C843-4714-888B-42E4E2CB8505}"/>
              </a:ext>
            </a:extLst>
          </p:cNvPr>
          <p:cNvSpPr/>
          <p:nvPr/>
        </p:nvSpPr>
        <p:spPr>
          <a:xfrm>
            <a:off x="7832726" y="2973388"/>
            <a:ext cx="1736725" cy="5572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CF31DDA7-CB6F-4557-BF51-E8A4A319AF35}"/>
              </a:ext>
            </a:extLst>
          </p:cNvPr>
          <p:cNvSpPr/>
          <p:nvPr/>
        </p:nvSpPr>
        <p:spPr>
          <a:xfrm>
            <a:off x="7832726" y="4041776"/>
            <a:ext cx="1736725" cy="5572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228911D7-A367-404F-979B-F5B0BC75E2E3}"/>
              </a:ext>
            </a:extLst>
          </p:cNvPr>
          <p:cNvSpPr/>
          <p:nvPr/>
        </p:nvSpPr>
        <p:spPr>
          <a:xfrm>
            <a:off x="7832726" y="5075238"/>
            <a:ext cx="1736725" cy="5572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1465B64F-ACB2-432B-9174-863C2EE65BE2}"/>
              </a:ext>
            </a:extLst>
          </p:cNvPr>
          <p:cNvSpPr/>
          <p:nvPr/>
        </p:nvSpPr>
        <p:spPr>
          <a:xfrm>
            <a:off x="8451850" y="13970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DED0B792-0AA5-4E73-B38D-455653A72545}"/>
              </a:ext>
            </a:extLst>
          </p:cNvPr>
          <p:cNvSpPr/>
          <p:nvPr/>
        </p:nvSpPr>
        <p:spPr>
          <a:xfrm>
            <a:off x="8451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76DA0D5C-6DF5-4A30-BC4C-6012183E828B}"/>
              </a:ext>
            </a:extLst>
          </p:cNvPr>
          <p:cNvSpPr/>
          <p:nvPr/>
        </p:nvSpPr>
        <p:spPr>
          <a:xfrm>
            <a:off x="8451850" y="359886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E5F7A2AC-CA8A-4C42-96EF-2D2FCDB59C11}"/>
              </a:ext>
            </a:extLst>
          </p:cNvPr>
          <p:cNvSpPr/>
          <p:nvPr/>
        </p:nvSpPr>
        <p:spPr>
          <a:xfrm>
            <a:off x="8451850" y="463391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636" name="文字方塊 41">
            <a:extLst>
              <a:ext uri="{FF2B5EF4-FFF2-40B4-BE49-F238E27FC236}">
                <a16:creationId xmlns:a16="http://schemas.microsoft.com/office/drawing/2014/main" id="{1AD4F6F1-2398-4AFF-9F46-47E4DAF9B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914401"/>
            <a:ext cx="204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Input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文字方塊 22">
            <a:extLst>
              <a:ext uri="{FF2B5EF4-FFF2-40B4-BE49-F238E27FC236}">
                <a16:creationId xmlns:a16="http://schemas.microsoft.com/office/drawing/2014/main" id="{3E2F9F49-7E98-4BF9-A24B-018AAA3B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136525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1 x 28 x 28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16" name="文字方塊 23">
            <a:extLst>
              <a:ext uri="{FF2B5EF4-FFF2-40B4-BE49-F238E27FC236}">
                <a16:creationId xmlns:a16="http://schemas.microsoft.com/office/drawing/2014/main" id="{9676FDE8-8D32-4DC4-AD08-76031F16F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2479675"/>
            <a:ext cx="1674812" cy="4016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 x 26 x 26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6DD29625-E0E0-4985-889D-52A7678E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355600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 x 13 x 13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25">
            <a:extLst>
              <a:ext uri="{FF2B5EF4-FFF2-40B4-BE49-F238E27FC236}">
                <a16:creationId xmlns:a16="http://schemas.microsoft.com/office/drawing/2014/main" id="{4E3C2BDD-B7B5-438C-A1FC-776D33DD0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46132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50 x 11 x 11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26">
            <a:extLst>
              <a:ext uri="{FF2B5EF4-FFF2-40B4-BE49-F238E27FC236}">
                <a16:creationId xmlns:a16="http://schemas.microsoft.com/office/drawing/2014/main" id="{49931DD9-B2D6-4149-AA55-6E33D2A3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55530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50 x 5 x 5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0" name="文字方塊 32">
            <a:extLst>
              <a:ext uri="{FF2B5EF4-FFF2-40B4-BE49-F238E27FC236}">
                <a16:creationId xmlns:a16="http://schemas.microsoft.com/office/drawing/2014/main" id="{43E7D095-42DD-4270-B760-2E4B436750C9}"/>
              </a:ext>
            </a:extLst>
          </p:cNvPr>
          <p:cNvSpPr txBox="1"/>
          <p:nvPr/>
        </p:nvSpPr>
        <p:spPr>
          <a:xfrm>
            <a:off x="4791075" y="5851525"/>
            <a:ext cx="1557338" cy="4000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1" name="右彎箭號 16">
            <a:extLst>
              <a:ext uri="{FF2B5EF4-FFF2-40B4-BE49-F238E27FC236}">
                <a16:creationId xmlns:a16="http://schemas.microsoft.com/office/drawing/2014/main" id="{7AA42DCD-D158-4E8D-850E-2C6E14BFE561}"/>
              </a:ext>
            </a:extLst>
          </p:cNvPr>
          <p:cNvSpPr/>
          <p:nvPr/>
        </p:nvSpPr>
        <p:spPr>
          <a:xfrm rot="10800000">
            <a:off x="6388100" y="5651501"/>
            <a:ext cx="2452688" cy="63182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>
            <a:extLst>
              <a:ext uri="{FF2B5EF4-FFF2-40B4-BE49-F238E27FC236}">
                <a16:creationId xmlns:a16="http://schemas.microsoft.com/office/drawing/2014/main" id="{EF8F3E6A-B560-43F9-86A0-1AA7AFB1E519}"/>
              </a:ext>
            </a:extLst>
          </p:cNvPr>
          <p:cNvSpPr/>
          <p:nvPr/>
        </p:nvSpPr>
        <p:spPr>
          <a:xfrm rot="16200000">
            <a:off x="3675857" y="5126832"/>
            <a:ext cx="727075" cy="13985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3" name="圖片 2">
            <a:extLst>
              <a:ext uri="{FF2B5EF4-FFF2-40B4-BE49-F238E27FC236}">
                <a16:creationId xmlns:a16="http://schemas.microsoft.com/office/drawing/2014/main" id="{B97E45F0-4BE2-4AAE-912F-A028F098D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1" y="6329363"/>
            <a:ext cx="284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EDEB800C-CB0C-4D77-A93F-90E9E6E91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1" y="5483225"/>
            <a:ext cx="100647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1250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grpSp>
        <p:nvGrpSpPr>
          <p:cNvPr id="25" name="群組 40">
            <a:extLst>
              <a:ext uri="{FF2B5EF4-FFF2-40B4-BE49-F238E27FC236}">
                <a16:creationId xmlns:a16="http://schemas.microsoft.com/office/drawing/2014/main" id="{18AFDE4B-1228-4F90-AE73-189472EB1F03}"/>
              </a:ext>
            </a:extLst>
          </p:cNvPr>
          <p:cNvGrpSpPr>
            <a:grpSpLocks/>
          </p:cNvGrpSpPr>
          <p:nvPr/>
        </p:nvGrpSpPr>
        <p:grpSpPr bwMode="auto">
          <a:xfrm>
            <a:off x="2038351" y="2208214"/>
            <a:ext cx="2906713" cy="3201987"/>
            <a:chOff x="-1595803" y="3999117"/>
            <a:chExt cx="2906568" cy="3201477"/>
          </a:xfrm>
        </p:grpSpPr>
        <p:pic>
          <p:nvPicPr>
            <p:cNvPr id="26650" name="圖片 44">
              <a:extLst>
                <a:ext uri="{FF2B5EF4-FFF2-40B4-BE49-F238E27FC236}">
                  <a16:creationId xmlns:a16="http://schemas.microsoft.com/office/drawing/2014/main" id="{38AE0BC4-D834-4EA0-963E-5C987A4ED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45">
              <a:extLst>
                <a:ext uri="{FF2B5EF4-FFF2-40B4-BE49-F238E27FC236}">
                  <a16:creationId xmlns:a16="http://schemas.microsoft.com/office/drawing/2014/main" id="{D6E82045-DEE3-4823-B81B-49EE51F08686}"/>
                </a:ext>
              </a:extLst>
            </p:cNvPr>
            <p:cNvSpPr txBox="1"/>
            <p:nvPr/>
          </p:nvSpPr>
          <p:spPr>
            <a:xfrm>
              <a:off x="-1595803" y="4773694"/>
              <a:ext cx="2906568" cy="7079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文字方塊 46">
            <a:extLst>
              <a:ext uri="{FF2B5EF4-FFF2-40B4-BE49-F238E27FC236}">
                <a16:creationId xmlns:a16="http://schemas.microsoft.com/office/drawing/2014/main" id="{81CCD840-2C44-4486-97B9-4EFE737A7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4" y="1827213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Output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9" name="圖片 3">
            <a:extLst>
              <a:ext uri="{FF2B5EF4-FFF2-40B4-BE49-F238E27FC236}">
                <a16:creationId xmlns:a16="http://schemas.microsoft.com/office/drawing/2014/main" id="{31BF1D27-90D9-4FAA-82FB-68FCD5AD0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932238"/>
            <a:ext cx="4552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264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CNN POOLING</vt:lpstr>
      <vt:lpstr>The whole CNN</vt:lpstr>
      <vt:lpstr>Flattening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</dc:creator>
  <cp:lastModifiedBy>ANOOP ANTO</cp:lastModifiedBy>
  <cp:revision>21</cp:revision>
  <dcterms:created xsi:type="dcterms:W3CDTF">2020-07-16T06:41:52Z</dcterms:created>
  <dcterms:modified xsi:type="dcterms:W3CDTF">2022-03-05T04:07:17Z</dcterms:modified>
</cp:coreProperties>
</file>