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8" r:id="rId21"/>
    <p:sldId id="257" r:id="rId22"/>
    <p:sldId id="278" r:id="rId23"/>
    <p:sldId id="27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75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8 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进展，计划，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5.png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2.png"/><Relationship Id="rId3" Type="http://schemas.openxmlformats.org/officeDocument/2006/relationships/tags" Target="../tags/tag40.xml"/><Relationship Id="rId2" Type="http://schemas.openxmlformats.org/officeDocument/2006/relationships/image" Target="../media/image1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49.xml"/><Relationship Id="rId14" Type="http://schemas.openxmlformats.org/officeDocument/2006/relationships/image" Target="../media/image6.png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3.xml"/><Relationship Id="rId5" Type="http://schemas.openxmlformats.org/officeDocument/2006/relationships/slide" Target="slide3.xml"/><Relationship Id="rId4" Type="http://schemas.openxmlformats.org/officeDocument/2006/relationships/image" Target="../media/image9.png"/><Relationship Id="rId3" Type="http://schemas.openxmlformats.org/officeDocument/2006/relationships/tags" Target="../tags/tag52.xml"/><Relationship Id="rId2" Type="http://schemas.openxmlformats.org/officeDocument/2006/relationships/image" Target="../media/image8.png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6.xml"/><Relationship Id="rId5" Type="http://schemas.openxmlformats.org/officeDocument/2006/relationships/slide" Target="slide3.xml"/><Relationship Id="rId4" Type="http://schemas.openxmlformats.org/officeDocument/2006/relationships/image" Target="../media/image11.png"/><Relationship Id="rId3" Type="http://schemas.openxmlformats.org/officeDocument/2006/relationships/tags" Target="../tags/tag55.xml"/><Relationship Id="rId2" Type="http://schemas.openxmlformats.org/officeDocument/2006/relationships/image" Target="../media/image10.png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14.png"/><Relationship Id="rId3" Type="http://schemas.openxmlformats.org/officeDocument/2006/relationships/tags" Target="../tags/tag59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9" Type="http://schemas.openxmlformats.org/officeDocument/2006/relationships/tags" Target="../tags/tag71.xml"/><Relationship Id="rId18" Type="http://schemas.openxmlformats.org/officeDocument/2006/relationships/slide" Target="slide3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image" Target="../media/image16.png"/><Relationship Id="rId10" Type="http://schemas.openxmlformats.org/officeDocument/2006/relationships/tags" Target="../tags/tag64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.xml"/><Relationship Id="rId5" Type="http://schemas.openxmlformats.org/officeDocument/2006/relationships/slide" Target="slide3.xml"/><Relationship Id="rId4" Type="http://schemas.openxmlformats.org/officeDocument/2006/relationships/image" Target="../media/image18.png"/><Relationship Id="rId3" Type="http://schemas.openxmlformats.org/officeDocument/2006/relationships/tags" Target="../tags/tag73.xml"/><Relationship Id="rId2" Type="http://schemas.openxmlformats.org/officeDocument/2006/relationships/image" Target="../media/image17.png"/><Relationship Id="rId1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3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image" Target="../media/image3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2.png"/><Relationship Id="rId3" Type="http://schemas.openxmlformats.org/officeDocument/2006/relationships/tags" Target="../tags/tag11.xml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6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../media/image3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.png"/><Relationship Id="rId3" Type="http://schemas.openxmlformats.org/officeDocument/2006/relationships/tags" Target="../tags/tag18.xml"/><Relationship Id="rId2" Type="http://schemas.openxmlformats.org/officeDocument/2006/relationships/image" Target="../media/image1.png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5.pn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2.png"/><Relationship Id="rId3" Type="http://schemas.openxmlformats.org/officeDocument/2006/relationships/tags" Target="../tags/tag26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5.png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../media/image2.png"/><Relationship Id="rId3" Type="http://schemas.openxmlformats.org/officeDocument/2006/relationships/tags" Target="../tags/tag32.xml"/><Relationship Id="rId2" Type="http://schemas.openxmlformats.org/officeDocument/2006/relationships/image" Target="../media/image1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Half Monthly Report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王福森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Bidirectional Document Calculus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Question:</a:t>
            </a:r>
            <a:r>
              <a:rPr lang="en-US" altLang="zh-CN"/>
              <a:t> Design the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Bidirectional Evaluation</a:t>
            </a:r>
            <a:r>
              <a:rPr lang="en-US" altLang="zh-CN"/>
              <a:t> for the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Core Calculus of Documents</a:t>
            </a:r>
            <a:r>
              <a:rPr lang="en-US" altLang="zh-CN"/>
              <a:t> - more specifically - 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Article Template Program</a:t>
            </a:r>
            <a:r>
              <a:rPr lang="en-US" altLang="zh-CN"/>
              <a:t>. Futhermore, explore the way to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extend</a:t>
            </a:r>
            <a:r>
              <a:rPr lang="en-US" altLang="zh-CN" b="1"/>
              <a:t> </a:t>
            </a:r>
            <a:r>
              <a:rPr lang="en-US" altLang="zh-CN"/>
              <a:t>it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with reactivity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 b="1"/>
              <a:t>Motivation Example</a:t>
            </a:r>
            <a:r>
              <a:rPr lang="en-US" altLang="zh-CN" b="1">
                <a:sym typeface="+mn-ea"/>
              </a:rPr>
              <a:t> --</a:t>
            </a:r>
            <a:r>
              <a:rPr lang="en-US" altLang="zh-CN" sz="2000" b="1">
                <a:sym typeface="+mn-ea"/>
              </a:rPr>
              <a:t>structural modification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725"/>
          <a:stretch>
            <a:fillRect/>
          </a:stretch>
        </p:blipFill>
        <p:spPr>
          <a:xfrm>
            <a:off x="1134110" y="3767455"/>
            <a:ext cx="274701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378" t="-10461"/>
          <a:stretch>
            <a:fillRect/>
          </a:stretch>
        </p:blipFill>
        <p:spPr>
          <a:xfrm>
            <a:off x="1134110" y="5851525"/>
            <a:ext cx="678180" cy="73088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134110" y="5289550"/>
            <a:ext cx="10160" cy="57658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85875" y="544004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forward evaluation</a:t>
            </a:r>
            <a:endParaRPr lang="en-US" altLang="zh-CN" sz="1200"/>
          </a:p>
        </p:txBody>
      </p:sp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>
            <a:off x="1812290" y="6224270"/>
            <a:ext cx="3539490" cy="889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226435" y="6311900"/>
            <a:ext cx="654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modify</a:t>
            </a:r>
            <a:endParaRPr lang="en-US" altLang="zh-CN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642610" y="6177280"/>
            <a:ext cx="466090" cy="608330"/>
            <a:chOff x="9891" y="9728"/>
            <a:chExt cx="734" cy="958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91" y="9728"/>
              <a:ext cx="734" cy="95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9891" y="10374"/>
              <a:ext cx="735" cy="31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5" name="直接箭头连接符 14"/>
          <p:cNvCxnSpPr/>
          <p:nvPr>
            <p:custDataLst>
              <p:tags r:id="rId10"/>
            </p:custDataLst>
          </p:nvPr>
        </p:nvCxnSpPr>
        <p:spPr>
          <a:xfrm>
            <a:off x="3881120" y="4535805"/>
            <a:ext cx="1410335" cy="137033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551045" y="4973320"/>
            <a:ext cx="1544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backward evaluation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>
            <p:custDataLst>
              <p:tags r:id="rId12"/>
            </p:custDataLst>
          </p:nvPr>
        </p:nvCxnSpPr>
        <p:spPr>
          <a:xfrm>
            <a:off x="3932555" y="4234180"/>
            <a:ext cx="3312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30770" y="3932555"/>
            <a:ext cx="4049395" cy="120650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15"/>
            </p:custDataLst>
          </p:nvPr>
        </p:nvSpPr>
        <p:spPr>
          <a:xfrm>
            <a:off x="9568180" y="4338320"/>
            <a:ext cx="1610360" cy="19748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Methodology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Forward evaluation of Document Calculus is a </a:t>
            </a:r>
            <a:r>
              <a:rPr lang="en-US" altLang="zh-CN" b="1"/>
              <a:t>two-stage</a:t>
            </a:r>
            <a:r>
              <a:rPr lang="en-US" altLang="zh-CN"/>
              <a:t> computing</a:t>
            </a:r>
            <a:endParaRPr lang="en-US" altLang="zh-CN"/>
          </a:p>
          <a:p>
            <a:pPr marL="914400" lvl="1" indent="-457200">
              <a:buAutoNum type="arabicPeriod"/>
            </a:pPr>
            <a:r>
              <a:rPr lang="en-US" altLang="zh-CN" b="1"/>
              <a:t>desugar </a:t>
            </a:r>
            <a:r>
              <a:rPr lang="en-US" altLang="zh-CN"/>
              <a:t>template into program</a:t>
            </a:r>
            <a:endParaRPr lang="en-US" altLang="zh-CN"/>
          </a:p>
          <a:p>
            <a:pPr lvl="2"/>
            <a:r>
              <a:rPr lang="en-US" altLang="zh-CN"/>
              <a:t>seems straightforward</a:t>
            </a:r>
            <a:endParaRPr lang="en-US" altLang="zh-CN"/>
          </a:p>
          <a:p>
            <a:pPr lvl="2"/>
            <a:r>
              <a:rPr lang="en-US" altLang="zh-CN"/>
              <a:t>need to define the bidirectional semantics for some primitive functions, e.g., map, flatten</a:t>
            </a:r>
            <a:endParaRPr lang="en-US" altLang="zh-CN"/>
          </a:p>
          <a:p>
            <a:pPr marL="914400" lvl="1" indent="-457200">
              <a:buAutoNum type="arabicPeriod"/>
            </a:pPr>
            <a:r>
              <a:rPr lang="en-US" altLang="zh-CN" b="1"/>
              <a:t>forward evaluation</a:t>
            </a:r>
            <a:r>
              <a:rPr lang="en-US" altLang="zh-CN"/>
              <a:t> of the desugared program</a:t>
            </a:r>
            <a:endParaRPr lang="en-US" altLang="zh-CN"/>
          </a:p>
          <a:p>
            <a:pPr lvl="2"/>
            <a:r>
              <a:rPr lang="en-US" altLang="zh-CN"/>
              <a:t>borrow the mature solution from bidirectional evaluation in the paper “</a:t>
            </a:r>
            <a:r>
              <a:rPr lang="en-US" altLang="zh-CN" i="1"/>
              <a:t>Bidirectional Evaluation with Direct Manipulation, OOPSLA’18</a:t>
            </a:r>
            <a:r>
              <a:rPr lang="en-US" altLang="zh-CN"/>
              <a:t>”</a:t>
            </a:r>
            <a:endParaRPr lang="en-US" altLang="zh-CN"/>
          </a:p>
          <a:p>
            <a:pPr lvl="0"/>
            <a:r>
              <a:rPr lang="en-US" altLang="zh-CN" sz="2800"/>
              <a:t>Extend it with Reactivity</a:t>
            </a:r>
            <a:endParaRPr lang="en-US" altLang="zh-CN" sz="2800"/>
          </a:p>
          <a:p>
            <a:pPr lvl="1"/>
            <a:r>
              <a:rPr lang="en-US" altLang="zh-CN" sz="2400"/>
              <a:t>exploring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Bidirectional Programming Language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Lenses</a:t>
            </a:r>
            <a:endParaRPr lang="en-US" altLang="zh-CN"/>
          </a:p>
          <a:p>
            <a:pPr lvl="1"/>
            <a:r>
              <a:rPr lang="en-US" altLang="zh-CN" sz="2400"/>
              <a:t>get &amp; put</a:t>
            </a:r>
            <a:endParaRPr lang="en-US" altLang="zh-CN" sz="2400"/>
          </a:p>
          <a:p>
            <a:pPr lvl="1"/>
            <a:r>
              <a:rPr lang="en-US" altLang="zh-CN" sz="2400"/>
              <a:t>round tripping property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7395" y="2795905"/>
            <a:ext cx="3076575" cy="3009900"/>
          </a:xfrm>
          <a:prstGeom prst="rect">
            <a:avLst/>
          </a:prstGeom>
        </p:spPr>
      </p:pic>
      <p:sp>
        <p:nvSpPr>
          <p:cNvPr id="6" name="左箭头 5">
            <a:hlinkClick r:id="rId3" tooltip="" action="ppaction://hlinksldjump"/>
          </p:cNvPr>
          <p:cNvSpPr/>
          <p:nvPr/>
        </p:nvSpPr>
        <p:spPr>
          <a:xfrm>
            <a:off x="11339830" y="6432550"/>
            <a:ext cx="394335" cy="32385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6111240"/>
            <a:ext cx="10242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[Ref]</a:t>
            </a:r>
            <a:r>
              <a:rPr lang="en-US" altLang="zh-CN" sz="1200"/>
              <a:t> </a:t>
            </a:r>
            <a:r>
              <a:rPr sz="1200"/>
              <a:t>J. Nathan Foster, Michael B. Greenwald, Jonathan T. Moore, Benjamin C. Pierce, and Alan Schmitt. 2007. </a:t>
            </a:r>
            <a:r>
              <a:rPr sz="1200" b="1"/>
              <a:t>Combinators for bidirectional tree transformations: A linguistic approach to the view-update problem.</a:t>
            </a:r>
            <a:r>
              <a:rPr sz="1200"/>
              <a:t> ACM Trans. Program. Lang. Syst. 29, 3 (May 2007), 17–es. https://doi.org/10.1145/1232420.1232424</a:t>
            </a:r>
            <a:endParaRPr sz="12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Bidirectional 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 : Programs</a:t>
            </a:r>
            <a:endParaRPr lang="en-US" altLang="zh-CN"/>
          </a:p>
          <a:p>
            <a:r>
              <a:rPr lang="en-US" altLang="zh-CN"/>
              <a:t>y : Results after the program being evaluated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7845" y="3184525"/>
            <a:ext cx="5048250" cy="273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72835" y="3243580"/>
            <a:ext cx="5322570" cy="2674620"/>
          </a:xfrm>
          <a:prstGeom prst="rect">
            <a:avLst/>
          </a:prstGeom>
        </p:spPr>
      </p:pic>
      <p:sp>
        <p:nvSpPr>
          <p:cNvPr id="7" name="左箭头 6">
            <a:hlinkClick r:id="rId5" tooltip="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1339830" y="6432550"/>
            <a:ext cx="394335" cy="32385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6111240"/>
            <a:ext cx="1027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[Ref] </a:t>
            </a:r>
            <a:r>
              <a:rPr lang="zh-CN" altLang="en-US" sz="1200"/>
              <a:t>Mikaël Mayer, Viktor Kuncak, and Ravi Chugh. 2018. </a:t>
            </a:r>
            <a:r>
              <a:rPr lang="zh-CN" altLang="en-US" sz="1200" b="1"/>
              <a:t>Bidirectional Evaluation with Direct Manipulation</a:t>
            </a:r>
            <a:r>
              <a:rPr lang="zh-CN" altLang="en-US" sz="1200"/>
              <a:t>. Proc. ACM Program.Lang. 2, OOPSLA, Article 127 (oct 2018), 28 pages.</a:t>
            </a:r>
            <a:r>
              <a:rPr lang="en-US" altLang="zh-CN" sz="1200"/>
              <a:t> </a:t>
            </a:r>
            <a:r>
              <a:rPr lang="zh-CN" altLang="en-US" sz="1200"/>
              <a:t>https://doi.org/10.1145/3276497</a:t>
            </a:r>
            <a:endParaRPr lang="zh-CN" altLang="en-US" sz="12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Document &amp; Document Languages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Document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Document Languages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0" y="3967480"/>
            <a:ext cx="3751580" cy="2400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0372"/>
          <a:stretch>
            <a:fillRect/>
          </a:stretch>
        </p:blipFill>
        <p:spPr>
          <a:xfrm>
            <a:off x="4762500" y="1825625"/>
            <a:ext cx="4785995" cy="1492250"/>
          </a:xfrm>
          <a:prstGeom prst="rect">
            <a:avLst/>
          </a:prstGeom>
        </p:spPr>
      </p:pic>
      <p:sp>
        <p:nvSpPr>
          <p:cNvPr id="6" name="左箭头 5">
            <a:hlinkClick r:id="rId5" tooltip="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1339830" y="6432550"/>
            <a:ext cx="394335" cy="32385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Formal Semantics of Document Languages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8 levels constructed from </a:t>
            </a:r>
            <a:r>
              <a:rPr lang="en-US" altLang="zh-CN" b="1"/>
              <a:t>Domain </a:t>
            </a:r>
            <a:r>
              <a:rPr lang="zh-CN" altLang="en-US" b="1"/>
              <a:t>×</a:t>
            </a:r>
            <a:r>
              <a:rPr lang="en-US" altLang="zh-CN" b="1"/>
              <a:t> Constructor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19805" y="2346960"/>
            <a:ext cx="5152390" cy="429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26740" y="6068060"/>
            <a:ext cx="6099175" cy="6578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Forward Evaluation of Document Languages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Article Template Program</a:t>
            </a:r>
            <a:endParaRPr 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1980549" y="2371079"/>
            <a:ext cx="7601601" cy="2345562"/>
            <a:chOff x="-495" y="2767"/>
            <a:chExt cx="19153" cy="6513"/>
          </a:xfrm>
        </p:grpSpPr>
        <p:pic>
          <p:nvPicPr>
            <p:cNvPr id="7" name="内容占位符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-495" y="2767"/>
              <a:ext cx="7260" cy="52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9118" y="2977"/>
              <a:ext cx="9540" cy="484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-291" y="8002"/>
              <a:ext cx="6400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What we are familiar with</a:t>
              </a:r>
              <a:endParaRPr lang="en-US" altLang="zh-CN" sz="1200"/>
            </a:p>
            <a:p>
              <a:pPr algn="ctr"/>
              <a:r>
                <a:rPr lang="en-US" altLang="zh-CN" sz="1200">
                  <a:sym typeface="+mn-ea"/>
                </a:rPr>
                <a:t>&lt;Svelte Javascript&gt;</a:t>
              </a:r>
              <a:endParaRPr lang="en-US" altLang="zh-CN" sz="1200">
                <a:sym typeface="+mn-ea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9897" y="7898"/>
              <a:ext cx="6400" cy="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Calculus Representation</a:t>
              </a:r>
              <a:endParaRPr lang="en-US" altLang="zh-CN" sz="1200"/>
            </a:p>
          </p:txBody>
        </p:sp>
        <p:cxnSp>
          <p:nvCxnSpPr>
            <p:cNvPr id="15" name="直接箭头连接符 14"/>
            <p:cNvCxnSpPr>
              <a:stCxn id="7" idx="3"/>
              <a:endCxn id="8" idx="1"/>
            </p:cNvCxnSpPr>
            <p:nvPr>
              <p:custDataLst>
                <p:tags r:id="rId7"/>
              </p:custDataLst>
            </p:nvPr>
          </p:nvCxnSpPr>
          <p:spPr>
            <a:xfrm>
              <a:off x="6766" y="5386"/>
              <a:ext cx="2352" cy="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003093" y="4446148"/>
            <a:ext cx="8497695" cy="2373630"/>
            <a:chOff x="-8058" y="2058"/>
            <a:chExt cx="18562" cy="5879"/>
          </a:xfrm>
        </p:grpSpPr>
        <p:pic>
          <p:nvPicPr>
            <p:cNvPr id="12" name="内容占位符 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50" y="3371"/>
              <a:ext cx="9152" cy="37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-8058" y="4345"/>
              <a:ext cx="6255" cy="181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3381" y="7254"/>
              <a:ext cx="6400" cy="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After Desugaring</a:t>
              </a:r>
              <a:endParaRPr lang="en-US" altLang="zh-CN" sz="1200"/>
            </a:p>
          </p:txBody>
        </p:sp>
        <p:sp>
          <p:nvSpPr>
            <p:cNvPr id="16" name="文本框 15"/>
            <p:cNvSpPr txBox="1"/>
            <p:nvPr>
              <p:custDataLst>
                <p:tags r:id="rId13"/>
              </p:custDataLst>
            </p:nvPr>
          </p:nvSpPr>
          <p:spPr>
            <a:xfrm>
              <a:off x="-5902" y="6160"/>
              <a:ext cx="6400" cy="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Output</a:t>
              </a:r>
              <a:endParaRPr lang="en-US" altLang="zh-CN" sz="1200"/>
            </a:p>
          </p:txBody>
        </p:sp>
        <p:cxnSp>
          <p:nvCxnSpPr>
            <p:cNvPr id="17" name="直接箭头连接符 16"/>
            <p:cNvCxnSpPr>
              <a:stCxn id="12" idx="1"/>
              <a:endCxn id="13" idx="3"/>
            </p:cNvCxnSpPr>
            <p:nvPr>
              <p:custDataLst>
                <p:tags r:id="rId14"/>
              </p:custDataLst>
            </p:nvPr>
          </p:nvCxnSpPr>
          <p:spPr>
            <a:xfrm flipH="1" flipV="1">
              <a:off x="-1803" y="5252"/>
              <a:ext cx="1953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>
              <p:custDataLst>
                <p:tags r:id="rId15"/>
              </p:custDataLst>
            </p:nvPr>
          </p:nvSpPr>
          <p:spPr>
            <a:xfrm>
              <a:off x="-2188" y="6300"/>
              <a:ext cx="2685" cy="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FF0000"/>
                  </a:solidFill>
                </a:rPr>
                <a:t>&lt;evaluate&gt;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6"/>
              </p:custDataLst>
            </p:nvPr>
          </p:nvSpPr>
          <p:spPr>
            <a:xfrm>
              <a:off x="7839" y="2058"/>
              <a:ext cx="2665" cy="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0070C0"/>
                  </a:solidFill>
                </a:rPr>
                <a:t>&lt;desugar&gt;</a:t>
              </a:r>
              <a:endParaRPr lang="en-US" altLang="zh-CN" sz="16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箭头连接符 20"/>
          <p:cNvCxnSpPr/>
          <p:nvPr>
            <p:custDataLst>
              <p:tags r:id="rId17"/>
            </p:custDataLst>
          </p:nvPr>
        </p:nvCxnSpPr>
        <p:spPr>
          <a:xfrm flipH="1">
            <a:off x="9013985" y="4248994"/>
            <a:ext cx="3175" cy="685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左箭头 21">
            <a:hlinkClick r:id="rId18" tooltip="" action="ppaction://hlinksldjump"/>
          </p:cNvPr>
          <p:cNvSpPr/>
          <p:nvPr>
            <p:custDataLst>
              <p:tags r:id="rId19"/>
            </p:custDataLst>
          </p:nvPr>
        </p:nvSpPr>
        <p:spPr>
          <a:xfrm>
            <a:off x="11339830" y="6432550"/>
            <a:ext cx="394335" cy="32385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Extend it with Reactivity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Enable interaction with Document through Document Language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79240" y="3030855"/>
            <a:ext cx="7715250" cy="2495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3230" y="3030855"/>
            <a:ext cx="3238500" cy="1076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左箭头 5">
            <a:hlinkClick r:id="rId5" tooltip="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1339830" y="6432550"/>
            <a:ext cx="394335" cy="32385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6052820"/>
            <a:ext cx="10142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[Ref]</a:t>
            </a:r>
            <a:r>
              <a:rPr lang="en-US" altLang="zh-CN" sz="1200"/>
              <a:t> </a:t>
            </a:r>
            <a:r>
              <a:rPr lang="zh-CN" altLang="en-US" sz="1200"/>
              <a:t>Will Crichton and Shriram Krishnamurthi. 2024. A Core Calculus for Documents: Or, Lambda: The Ultimate Document. Proc. ACM Program. Lang. 8, POPL, Article 23 (January 2024), 28 pages. https://doi.org/10.1145/3632865</a:t>
            </a:r>
            <a:endParaRPr lang="zh-CN" altLang="en-US" sz="12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2024.03.08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zh-CN" b="1"/>
              <a:t>Read the paper</a:t>
            </a:r>
            <a:r>
              <a:rPr lang="en-US" altLang="zh-CN"/>
              <a:t> “</a:t>
            </a:r>
            <a:r>
              <a:rPr lang="en-US" altLang="zh-CN" i="1"/>
              <a:t>A Core Calculus for Documents, POPL’24” </a:t>
            </a:r>
            <a:r>
              <a:rPr lang="en-US" altLang="zh-CN"/>
              <a:t>and scan the code it implements.</a:t>
            </a:r>
            <a:endParaRPr lang="en-US" altLang="zh-CN" i="1"/>
          </a:p>
          <a:p>
            <a:pPr marL="514350" indent="-514350">
              <a:buAutoNum type="arabicPeriod"/>
            </a:pPr>
            <a:r>
              <a:rPr lang="en-US" altLang="zh-CN" b="1"/>
              <a:t>Read the paper</a:t>
            </a:r>
            <a:r>
              <a:rPr lang="en-US" altLang="zh-CN"/>
              <a:t> “</a:t>
            </a:r>
            <a:r>
              <a:rPr lang="en-US" altLang="zh-CN" i="1"/>
              <a:t>Bidirectional Evaluation with Direct Manipulation, OOPSLA’18</a:t>
            </a:r>
            <a:r>
              <a:rPr lang="en-US" altLang="zh-CN"/>
              <a:t>”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 b="1"/>
              <a:t>Find </a:t>
            </a:r>
            <a:r>
              <a:rPr lang="en-US" altLang="zh-CN"/>
              <a:t>that there are </a:t>
            </a:r>
            <a:r>
              <a:rPr lang="en-US" altLang="zh-CN" b="1"/>
              <a:t>gaps between </a:t>
            </a:r>
            <a:r>
              <a:rPr lang="en-US" altLang="zh-CN"/>
              <a:t>the backward evaluation in stage two mentioned before </a:t>
            </a:r>
            <a:r>
              <a:rPr lang="en-US" altLang="zh-CN" b="1"/>
              <a:t>and </a:t>
            </a:r>
            <a:r>
              <a:rPr lang="en-US" altLang="zh-CN"/>
              <a:t>the </a:t>
            </a:r>
            <a:r>
              <a:rPr lang="en-US" altLang="zh-CN">
                <a:sym typeface="+mn-ea"/>
              </a:rPr>
              <a:t>backward evaluation semantics </a:t>
            </a:r>
            <a:r>
              <a:rPr lang="en-US" altLang="zh-CN"/>
              <a:t>in OOPSLA’18 </a:t>
            </a:r>
            <a:r>
              <a:rPr lang="en-US" altLang="zh-CN" b="1"/>
              <a:t>when </a:t>
            </a:r>
            <a:r>
              <a:rPr lang="en-US" altLang="zh-CN"/>
              <a:t>multiple functions operating on list compose which the structural information gets lost, and </a:t>
            </a:r>
            <a:r>
              <a:rPr lang="en-US" altLang="zh-CN" b="1"/>
              <a:t>find an </a:t>
            </a:r>
            <a:r>
              <a:rPr lang="en-US" altLang="zh-CN"/>
              <a:t>ad-hoc </a:t>
            </a:r>
            <a:r>
              <a:rPr lang="en-US" altLang="zh-CN" b="1"/>
              <a:t>solution</a:t>
            </a:r>
            <a:endParaRPr lang="en-US" altLang="zh-CN"/>
          </a:p>
          <a:p>
            <a:pPr marL="514350" indent="-514350">
              <a:buAutoNum type="arabicPeriod"/>
            </a:pPr>
            <a:endParaRPr lang="en-US" altLang="zh-CN"/>
          </a:p>
          <a:p>
            <a:pPr marL="514350" indent="-514350">
              <a:buAutoNum type="arabicPeriod"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2024.03.08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 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zh-CN" b="1"/>
              <a:t>Make a summary</a:t>
            </a:r>
            <a:r>
              <a:rPr lang="en-US" altLang="zh-CN"/>
              <a:t> of the core </a:t>
            </a:r>
            <a:r>
              <a:rPr lang="en-US" altLang="zh-CN" b="1"/>
              <a:t>syntax </a:t>
            </a:r>
            <a:r>
              <a:rPr lang="en-US" altLang="zh-CN"/>
              <a:t>and </a:t>
            </a:r>
            <a:r>
              <a:rPr lang="en-US" altLang="zh-CN" b="1"/>
              <a:t>semantics </a:t>
            </a:r>
            <a:r>
              <a:rPr lang="en-US" altLang="zh-CN"/>
              <a:t>of the document calculi - </a:t>
            </a:r>
            <a:r>
              <a:rPr lang="en-US" altLang="zh-CN" i="1"/>
              <a:t>Article Template Program.</a:t>
            </a:r>
            <a:endParaRPr lang="en-US" altLang="zh-CN" i="1"/>
          </a:p>
          <a:p>
            <a:pPr marL="514350" indent="-514350">
              <a:buAutoNum type="arabicPeriod"/>
            </a:pPr>
            <a:r>
              <a:rPr lang="en-US" altLang="zh-CN" b="1"/>
              <a:t>Find more</a:t>
            </a:r>
            <a:r>
              <a:rPr lang="en-US" altLang="zh-CN"/>
              <a:t> examples that cover every primitive operations and perform backward evaluation using the </a:t>
            </a:r>
            <a:r>
              <a:rPr lang="en-US" altLang="zh-CN">
                <a:sym typeface="+mn-ea"/>
              </a:rPr>
              <a:t>backward evaluation semantics </a:t>
            </a:r>
            <a:r>
              <a:rPr lang="en-US" altLang="zh-CN">
                <a:sym typeface="+mn-ea"/>
              </a:rPr>
              <a:t>in OOPSLA’18 to find more </a:t>
            </a:r>
            <a:r>
              <a:rPr lang="en-US" altLang="zh-CN" b="1">
                <a:sym typeface="+mn-ea"/>
              </a:rPr>
              <a:t>gaps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CN" b="1">
                <a:sym typeface="+mn-ea"/>
              </a:rPr>
              <a:t>Fill the gaps using general solution</a:t>
            </a:r>
            <a:r>
              <a:rPr lang="en-US" altLang="zh-CN">
                <a:sym typeface="+mn-ea"/>
              </a:rPr>
              <a:t> (e.g., restrict the flexibility when modifying list and only modify value currently).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Implement it by </a:t>
            </a:r>
            <a:r>
              <a:rPr lang="en-US" altLang="zh-CN" b="1">
                <a:sym typeface="+mn-ea"/>
              </a:rPr>
              <a:t>coding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zh-CN"/>
              <a:t>Does innovation matter in bachelor thesis?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Deadline of bachelor thesis and artifact?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Preliminaries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Bidirectional Transformation (BX)</a:t>
            </a:r>
            <a:endParaRPr lang="en-US" altLang="zh-CN"/>
          </a:p>
          <a:p>
            <a:pPr lvl="1"/>
            <a:r>
              <a:rPr lang="en-US" altLang="zh-CN"/>
              <a:t>Bidirectional Programming Language (Lenses) </a:t>
            </a:r>
            <a:endParaRPr lang="en-US" altLang="zh-CN"/>
          </a:p>
          <a:p>
            <a:pPr lvl="1"/>
            <a:r>
              <a:rPr lang="en-US" altLang="zh-CN"/>
              <a:t>Bidirectional Evaluation</a:t>
            </a:r>
            <a:endParaRPr lang="en-US" altLang="zh-CN"/>
          </a:p>
          <a:p>
            <a:r>
              <a:rPr lang="en-US" altLang="zh-CN"/>
              <a:t>A Core Calculus for Documents</a:t>
            </a:r>
            <a:endParaRPr lang="en-US" altLang="zh-CN"/>
          </a:p>
          <a:p>
            <a:pPr lvl="1"/>
            <a:r>
              <a:rPr lang="en-US" altLang="zh-CN" sz="2400"/>
              <a:t>documents &amp; document languages</a:t>
            </a:r>
            <a:endParaRPr lang="en-US" altLang="zh-CN" sz="2400"/>
          </a:p>
          <a:p>
            <a:pPr lvl="1"/>
            <a:r>
              <a:rPr lang="en-US" altLang="zh-CN"/>
              <a:t>eight levels formal semantics of document languages (document calculus)</a:t>
            </a:r>
            <a:endParaRPr lang="en-US" altLang="zh-CN"/>
          </a:p>
          <a:p>
            <a:pPr lvl="1"/>
            <a:r>
              <a:rPr lang="en-US" altLang="zh-CN"/>
              <a:t>extend it with complex document features, e.g., Reactivity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  <p:sp>
        <p:nvSpPr>
          <p:cNvPr id="7" name="右箭头 6">
            <a:hlinkClick r:id="rId1" tooltip="" action="ppaction://hlinksldjump"/>
          </p:cNvPr>
          <p:cNvSpPr/>
          <p:nvPr/>
        </p:nvSpPr>
        <p:spPr>
          <a:xfrm>
            <a:off x="7364730" y="2355850"/>
            <a:ext cx="323850" cy="2330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>
            <a:hlinkClick r:id="rId2" tooltip="" action="ppaction://hlinksldjump"/>
          </p:cNvPr>
          <p:cNvSpPr/>
          <p:nvPr/>
        </p:nvSpPr>
        <p:spPr>
          <a:xfrm>
            <a:off x="4664075" y="2771140"/>
            <a:ext cx="323850" cy="2330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>
            <a:hlinkClick r:id="rId3" tooltip="" action="ppaction://hlinksldjump"/>
          </p:cNvPr>
          <p:cNvSpPr/>
          <p:nvPr/>
        </p:nvSpPr>
        <p:spPr>
          <a:xfrm>
            <a:off x="6096000" y="3670935"/>
            <a:ext cx="323850" cy="2330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>
            <a:hlinkClick r:id="rId4" tooltip="" action="ppaction://hlinksldjump"/>
          </p:cNvPr>
          <p:cNvSpPr/>
          <p:nvPr/>
        </p:nvSpPr>
        <p:spPr>
          <a:xfrm>
            <a:off x="10840085" y="4055745"/>
            <a:ext cx="323850" cy="2330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>
            <a:hlinkClick r:id="rId5" tooltip="" action="ppaction://hlinksldjump"/>
          </p:cNvPr>
          <p:cNvSpPr/>
          <p:nvPr/>
        </p:nvSpPr>
        <p:spPr>
          <a:xfrm>
            <a:off x="8938260" y="4470400"/>
            <a:ext cx="323850" cy="2330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Bidirectional Document Calculus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Question:</a:t>
            </a:r>
            <a:r>
              <a:rPr lang="en-US" altLang="zh-CN"/>
              <a:t> Design the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Bidirectional Evaluation</a:t>
            </a:r>
            <a:r>
              <a:rPr lang="en-US" altLang="zh-CN"/>
              <a:t> for the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Core Calculus of Documents</a:t>
            </a:r>
            <a:r>
              <a:rPr lang="en-US" altLang="zh-CN"/>
              <a:t> - more specifically - 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Article Template Program</a:t>
            </a:r>
            <a:r>
              <a:rPr lang="en-US" altLang="zh-CN"/>
              <a:t>. Futhermore, explore the way to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extend</a:t>
            </a:r>
            <a:r>
              <a:rPr lang="en-US" altLang="zh-CN" b="1"/>
              <a:t> </a:t>
            </a:r>
            <a:r>
              <a:rPr lang="en-US" altLang="zh-CN"/>
              <a:t>it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with reactivity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 b="1"/>
              <a:t>Motivation Example</a:t>
            </a:r>
            <a:r>
              <a:rPr lang="en-US" altLang="zh-CN" b="1">
                <a:sym typeface="+mn-ea"/>
              </a:rPr>
              <a:t> --</a:t>
            </a:r>
            <a:r>
              <a:rPr lang="en-US" altLang="zh-CN" sz="2000" b="1">
                <a:sym typeface="+mn-ea"/>
              </a:rPr>
              <a:t>value modification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725"/>
          <a:stretch>
            <a:fillRect/>
          </a:stretch>
        </p:blipFill>
        <p:spPr>
          <a:xfrm>
            <a:off x="1134110" y="3767455"/>
            <a:ext cx="274701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378" t="-10461"/>
          <a:stretch>
            <a:fillRect/>
          </a:stretch>
        </p:blipFill>
        <p:spPr>
          <a:xfrm>
            <a:off x="1134110" y="5851525"/>
            <a:ext cx="678180" cy="73088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134110" y="5289550"/>
            <a:ext cx="10160" cy="576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85875" y="544004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forward evaluation</a:t>
            </a:r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Bidirectional Document Calculus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Question:</a:t>
            </a:r>
            <a:r>
              <a:rPr lang="en-US" altLang="zh-CN"/>
              <a:t> Design the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Bidirectional Evaluation</a:t>
            </a:r>
            <a:r>
              <a:rPr lang="en-US" altLang="zh-CN"/>
              <a:t> for the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Core Calculus of Documents</a:t>
            </a:r>
            <a:r>
              <a:rPr lang="en-US" altLang="zh-CN"/>
              <a:t> - more specifically - 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Article Template Program</a:t>
            </a:r>
            <a:r>
              <a:rPr lang="en-US" altLang="zh-CN"/>
              <a:t>. Futhermore, explore the way to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extend</a:t>
            </a:r>
            <a:r>
              <a:rPr lang="en-US" altLang="zh-CN" b="1"/>
              <a:t> </a:t>
            </a:r>
            <a:r>
              <a:rPr lang="en-US" altLang="zh-CN"/>
              <a:t>it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with reactivity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 b="1"/>
              <a:t>Motivation Example</a:t>
            </a:r>
            <a:r>
              <a:rPr lang="en-US" altLang="zh-CN" b="1">
                <a:sym typeface="+mn-ea"/>
              </a:rPr>
              <a:t> --</a:t>
            </a:r>
            <a:r>
              <a:rPr lang="en-US" altLang="zh-CN" sz="2000" b="1">
                <a:sym typeface="+mn-ea"/>
              </a:rPr>
              <a:t>value modification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725"/>
          <a:stretch>
            <a:fillRect/>
          </a:stretch>
        </p:blipFill>
        <p:spPr>
          <a:xfrm>
            <a:off x="1134110" y="3767455"/>
            <a:ext cx="274701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378" t="-8253"/>
          <a:stretch>
            <a:fillRect/>
          </a:stretch>
        </p:blipFill>
        <p:spPr>
          <a:xfrm>
            <a:off x="1134110" y="5866130"/>
            <a:ext cx="678180" cy="7162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134110" y="5289550"/>
            <a:ext cx="10160" cy="57658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85875" y="544004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forward evaluation</a:t>
            </a:r>
            <a:endParaRPr lang="en-US" altLang="zh-CN" sz="1200"/>
          </a:p>
        </p:txBody>
      </p:sp>
      <p:cxnSp>
        <p:nvCxnSpPr>
          <p:cNvPr id="8" name="直接箭头连接符 7"/>
          <p:cNvCxnSpPr>
            <a:stCxn id="5" idx="3"/>
          </p:cNvCxnSpPr>
          <p:nvPr>
            <p:custDataLst>
              <p:tags r:id="rId5"/>
            </p:custDataLst>
          </p:nvPr>
        </p:nvCxnSpPr>
        <p:spPr>
          <a:xfrm>
            <a:off x="1812290" y="6224270"/>
            <a:ext cx="353949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26435" y="6311900"/>
            <a:ext cx="654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modify</a:t>
            </a:r>
            <a:endParaRPr lang="en-US" altLang="zh-CN" sz="12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73700" y="6177280"/>
            <a:ext cx="438785" cy="3454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0610" y="6177280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1369060" y="6372860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5473700" y="6156325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757545" y="6355080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Bidirectional Document Calculus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Question:</a:t>
            </a:r>
            <a:r>
              <a:rPr lang="en-US" altLang="zh-CN"/>
              <a:t> Design the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Bidirectional Evaluation</a:t>
            </a:r>
            <a:r>
              <a:rPr lang="en-US" altLang="zh-CN"/>
              <a:t> for the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Core Calculus of Documents</a:t>
            </a:r>
            <a:r>
              <a:rPr lang="en-US" altLang="zh-CN"/>
              <a:t> - more specifically - 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Article Template Program</a:t>
            </a:r>
            <a:r>
              <a:rPr lang="en-US" altLang="zh-CN"/>
              <a:t>. Futhermore, explore the way to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extend</a:t>
            </a:r>
            <a:r>
              <a:rPr lang="en-US" altLang="zh-CN" b="1"/>
              <a:t> </a:t>
            </a:r>
            <a:r>
              <a:rPr lang="en-US" altLang="zh-CN"/>
              <a:t>it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with reactivity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 b="1"/>
              <a:t>Motivation Example</a:t>
            </a:r>
            <a:r>
              <a:rPr lang="en-US" altLang="zh-CN" b="1">
                <a:sym typeface="+mn-ea"/>
              </a:rPr>
              <a:t> --</a:t>
            </a:r>
            <a:r>
              <a:rPr lang="en-US" altLang="zh-CN" sz="2000" b="1">
                <a:sym typeface="+mn-ea"/>
              </a:rPr>
              <a:t>value modification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725"/>
          <a:stretch>
            <a:fillRect/>
          </a:stretch>
        </p:blipFill>
        <p:spPr>
          <a:xfrm>
            <a:off x="1134110" y="3767455"/>
            <a:ext cx="274701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378" t="-8253"/>
          <a:stretch>
            <a:fillRect/>
          </a:stretch>
        </p:blipFill>
        <p:spPr>
          <a:xfrm>
            <a:off x="1134110" y="5866130"/>
            <a:ext cx="678180" cy="7162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134110" y="5289550"/>
            <a:ext cx="10160" cy="57658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85875" y="544004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forward evaluation</a:t>
            </a:r>
            <a:endParaRPr lang="en-US" altLang="zh-CN" sz="1200"/>
          </a:p>
        </p:txBody>
      </p:sp>
      <p:cxnSp>
        <p:nvCxnSpPr>
          <p:cNvPr id="8" name="直接箭头连接符 7"/>
          <p:cNvCxnSpPr>
            <a:stCxn id="5" idx="3"/>
          </p:cNvCxnSpPr>
          <p:nvPr>
            <p:custDataLst>
              <p:tags r:id="rId5"/>
            </p:custDataLst>
          </p:nvPr>
        </p:nvCxnSpPr>
        <p:spPr>
          <a:xfrm>
            <a:off x="1812290" y="6224270"/>
            <a:ext cx="3539490" cy="889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26435" y="6311900"/>
            <a:ext cx="654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modify</a:t>
            </a:r>
            <a:endParaRPr lang="en-US" altLang="zh-CN" sz="12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73700" y="6177280"/>
            <a:ext cx="438785" cy="3454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0610" y="6177280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1369060" y="6372860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5473700" y="6156325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757545" y="6355080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3"/>
          </p:cNvCxnSpPr>
          <p:nvPr/>
        </p:nvCxnSpPr>
        <p:spPr>
          <a:xfrm>
            <a:off x="3881120" y="4535805"/>
            <a:ext cx="1410335" cy="1370330"/>
          </a:xfrm>
          <a:prstGeom prst="straightConnector1">
            <a:avLst/>
          </a:prstGeom>
          <a:ln w="9525"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51045" y="4973320"/>
            <a:ext cx="1544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backward evaluation</a:t>
            </a:r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Bidirectional Document Calculus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Question:</a:t>
            </a:r>
            <a:r>
              <a:rPr lang="en-US" altLang="zh-CN"/>
              <a:t> Design the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Bidirectional Evaluation</a:t>
            </a:r>
            <a:r>
              <a:rPr lang="en-US" altLang="zh-CN"/>
              <a:t> for the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Core Calculus of Documents</a:t>
            </a:r>
            <a:r>
              <a:rPr lang="en-US" altLang="zh-CN"/>
              <a:t> - more specifically - 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Article Template Program</a:t>
            </a:r>
            <a:r>
              <a:rPr lang="en-US" altLang="zh-CN"/>
              <a:t>. Futhermore, explore the way to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extend</a:t>
            </a:r>
            <a:r>
              <a:rPr lang="en-US" altLang="zh-CN" b="1"/>
              <a:t> </a:t>
            </a:r>
            <a:r>
              <a:rPr lang="en-US" altLang="zh-CN"/>
              <a:t>it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with reactivity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 b="1"/>
              <a:t>Motivation Example --</a:t>
            </a:r>
            <a:r>
              <a:rPr lang="en-US" altLang="zh-CN" sz="2000" b="1"/>
              <a:t>value modification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725"/>
          <a:stretch>
            <a:fillRect/>
          </a:stretch>
        </p:blipFill>
        <p:spPr>
          <a:xfrm>
            <a:off x="1134110" y="3767455"/>
            <a:ext cx="274701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378" t="-8253"/>
          <a:stretch>
            <a:fillRect/>
          </a:stretch>
        </p:blipFill>
        <p:spPr>
          <a:xfrm>
            <a:off x="1134110" y="5866130"/>
            <a:ext cx="678180" cy="7162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134110" y="5289550"/>
            <a:ext cx="10160" cy="57658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85875" y="544004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forward evaluation</a:t>
            </a:r>
            <a:endParaRPr lang="en-US" altLang="zh-CN" sz="1200"/>
          </a:p>
        </p:txBody>
      </p:sp>
      <p:cxnSp>
        <p:nvCxnSpPr>
          <p:cNvPr id="8" name="直接箭头连接符 7"/>
          <p:cNvCxnSpPr>
            <a:stCxn id="5" idx="3"/>
          </p:cNvCxnSpPr>
          <p:nvPr>
            <p:custDataLst>
              <p:tags r:id="rId5"/>
            </p:custDataLst>
          </p:nvPr>
        </p:nvCxnSpPr>
        <p:spPr>
          <a:xfrm>
            <a:off x="1812290" y="6224270"/>
            <a:ext cx="3539490" cy="889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26435" y="6311900"/>
            <a:ext cx="654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modify</a:t>
            </a:r>
            <a:endParaRPr lang="en-US" altLang="zh-CN" sz="12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73700" y="6177280"/>
            <a:ext cx="438785" cy="3454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0610" y="6177280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1369060" y="6372860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5473700" y="6156325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757545" y="6355080"/>
            <a:ext cx="152400" cy="1841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3"/>
          </p:cNvCxnSpPr>
          <p:nvPr/>
        </p:nvCxnSpPr>
        <p:spPr>
          <a:xfrm>
            <a:off x="3881120" y="4535805"/>
            <a:ext cx="1410335" cy="137033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51045" y="4973320"/>
            <a:ext cx="1544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backward evaluation</a:t>
            </a:r>
            <a:endParaRPr lang="en-US" altLang="zh-CN" sz="120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360285" y="3721735"/>
            <a:ext cx="3470275" cy="1527175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3932555" y="4234180"/>
            <a:ext cx="3312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67865" y="3990975"/>
            <a:ext cx="546735" cy="22288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572500" y="3721735"/>
            <a:ext cx="546735" cy="22288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848850" y="3990975"/>
            <a:ext cx="546735" cy="22288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12770" y="4213860"/>
            <a:ext cx="546735" cy="22288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Bidirectional Document Calculus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Question:</a:t>
            </a:r>
            <a:r>
              <a:rPr lang="en-US" altLang="zh-CN"/>
              <a:t> Design the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Bidirectional Evaluation</a:t>
            </a:r>
            <a:r>
              <a:rPr lang="en-US" altLang="zh-CN"/>
              <a:t> for the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Core Calculus of Documents</a:t>
            </a:r>
            <a:r>
              <a:rPr lang="en-US" altLang="zh-CN"/>
              <a:t> - more specifically - 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Article Template Program</a:t>
            </a:r>
            <a:r>
              <a:rPr lang="en-US" altLang="zh-CN"/>
              <a:t>. Futhermore, explore the way to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extend</a:t>
            </a:r>
            <a:r>
              <a:rPr lang="en-US" altLang="zh-CN" b="1"/>
              <a:t> </a:t>
            </a:r>
            <a:r>
              <a:rPr lang="en-US" altLang="zh-CN"/>
              <a:t>it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with reactivity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 b="1"/>
              <a:t>Motivation Example</a:t>
            </a:r>
            <a:r>
              <a:rPr lang="en-US" altLang="zh-CN" b="1">
                <a:sym typeface="+mn-ea"/>
              </a:rPr>
              <a:t> --</a:t>
            </a:r>
            <a:r>
              <a:rPr lang="en-US" altLang="zh-CN" sz="2000" b="1">
                <a:sym typeface="+mn-ea"/>
              </a:rPr>
              <a:t>structural modification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725"/>
          <a:stretch>
            <a:fillRect/>
          </a:stretch>
        </p:blipFill>
        <p:spPr>
          <a:xfrm>
            <a:off x="1134110" y="3767455"/>
            <a:ext cx="274701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378" t="-10461"/>
          <a:stretch>
            <a:fillRect/>
          </a:stretch>
        </p:blipFill>
        <p:spPr>
          <a:xfrm>
            <a:off x="1134110" y="5851525"/>
            <a:ext cx="678180" cy="73088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134110" y="5289550"/>
            <a:ext cx="10160" cy="57658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85875" y="544004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forward evaluation</a:t>
            </a:r>
            <a:endParaRPr lang="en-US" altLang="zh-CN" sz="1200"/>
          </a:p>
        </p:txBody>
      </p:sp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>
            <a:off x="1812290" y="6224270"/>
            <a:ext cx="353949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226435" y="6311900"/>
            <a:ext cx="654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modify</a:t>
            </a:r>
            <a:endParaRPr lang="en-US" altLang="zh-CN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642610" y="6177280"/>
            <a:ext cx="466090" cy="608330"/>
            <a:chOff x="9891" y="9728"/>
            <a:chExt cx="734" cy="958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91" y="9728"/>
              <a:ext cx="734" cy="95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9891" y="10374"/>
              <a:ext cx="735" cy="31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Bidirectional Document Calculus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Question:</a:t>
            </a:r>
            <a:r>
              <a:rPr lang="en-US" altLang="zh-CN"/>
              <a:t> Design the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Bidirectional Evaluation</a:t>
            </a:r>
            <a:r>
              <a:rPr lang="en-US" altLang="zh-CN"/>
              <a:t> for the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Core Calculus of Documents</a:t>
            </a:r>
            <a:r>
              <a:rPr lang="en-US" altLang="zh-CN"/>
              <a:t> - more specifically - 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Article Template Program</a:t>
            </a:r>
            <a:r>
              <a:rPr lang="en-US" altLang="zh-CN"/>
              <a:t>. Futhermore, explore the way to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extend</a:t>
            </a:r>
            <a:r>
              <a:rPr lang="en-US" altLang="zh-CN" b="1"/>
              <a:t> </a:t>
            </a:r>
            <a:r>
              <a:rPr lang="en-US" altLang="zh-CN"/>
              <a:t>it </a:t>
            </a:r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with reactivity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 b="1"/>
              <a:t>Motivation Example</a:t>
            </a:r>
            <a:r>
              <a:rPr lang="en-US" altLang="zh-CN" b="1">
                <a:sym typeface="+mn-ea"/>
              </a:rPr>
              <a:t> --</a:t>
            </a:r>
            <a:r>
              <a:rPr lang="en-US" altLang="zh-CN" sz="2000" b="1">
                <a:sym typeface="+mn-ea"/>
              </a:rPr>
              <a:t>structural modification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725"/>
          <a:stretch>
            <a:fillRect/>
          </a:stretch>
        </p:blipFill>
        <p:spPr>
          <a:xfrm>
            <a:off x="1134110" y="3767455"/>
            <a:ext cx="274701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378" t="-10461"/>
          <a:stretch>
            <a:fillRect/>
          </a:stretch>
        </p:blipFill>
        <p:spPr>
          <a:xfrm>
            <a:off x="1134110" y="5851525"/>
            <a:ext cx="678180" cy="73088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134110" y="5289550"/>
            <a:ext cx="10160" cy="57658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85875" y="544004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forward evaluation</a:t>
            </a:r>
            <a:endParaRPr lang="en-US" altLang="zh-CN" sz="1200"/>
          </a:p>
        </p:txBody>
      </p:sp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>
            <a:off x="1812290" y="6224270"/>
            <a:ext cx="3539490" cy="889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226435" y="6311900"/>
            <a:ext cx="654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modify</a:t>
            </a:r>
            <a:endParaRPr lang="en-US" altLang="zh-CN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642610" y="6177280"/>
            <a:ext cx="466090" cy="608330"/>
            <a:chOff x="9891" y="9728"/>
            <a:chExt cx="734" cy="958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91" y="9728"/>
              <a:ext cx="734" cy="95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9891" y="10374"/>
              <a:ext cx="735" cy="31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5" name="直接箭头连接符 14"/>
          <p:cNvCxnSpPr/>
          <p:nvPr>
            <p:custDataLst>
              <p:tags r:id="rId10"/>
            </p:custDataLst>
          </p:nvPr>
        </p:nvCxnSpPr>
        <p:spPr>
          <a:xfrm>
            <a:off x="3881120" y="4535805"/>
            <a:ext cx="1410335" cy="1370330"/>
          </a:xfrm>
          <a:prstGeom prst="straightConnector1">
            <a:avLst/>
          </a:prstGeom>
          <a:ln w="9525"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551045" y="4973320"/>
            <a:ext cx="1544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backward evaluation</a:t>
            </a:r>
            <a:endParaRPr lang="en-US" altLang="zh-CN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commondata" val="eyJoZGlkIjoiMjI1MzBjY2Q1OGQ3YTgyZWQ2MWFlZmNiNTliOWFkZTI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5039</Words>
  <Application>WPS 演示</Application>
  <PresentationFormat>宽屏</PresentationFormat>
  <Paragraphs>179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Half Monthly Report</vt:lpstr>
      <vt:lpstr>1</vt:lpstr>
      <vt:lpstr>Preliminaries</vt:lpstr>
      <vt:lpstr>Bidirectional Document Calculus</vt:lpstr>
      <vt:lpstr>Bidirectional Document Calculus</vt:lpstr>
      <vt:lpstr>Bidirectional Document Calculus</vt:lpstr>
      <vt:lpstr>Bidirectional Document Calculus</vt:lpstr>
      <vt:lpstr>Bidirectional Document Calculus</vt:lpstr>
      <vt:lpstr>Bidirectional Document Calculus</vt:lpstr>
      <vt:lpstr>Bidirectional Document Calculus</vt:lpstr>
      <vt:lpstr>Methodology</vt:lpstr>
      <vt:lpstr>Bidirectional Programming Language</vt:lpstr>
      <vt:lpstr>Bidirectional Evaluation</vt:lpstr>
      <vt:lpstr>Document &amp; Document Languages</vt:lpstr>
      <vt:lpstr>Formal Semantics of Document Languages</vt:lpstr>
      <vt:lpstr>Forward Evaluation of Document Languages</vt:lpstr>
      <vt:lpstr>Extend it with Reactivity</vt:lpstr>
      <vt:lpstr>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 I</dc:creator>
  <cp:lastModifiedBy>¥$</cp:lastModifiedBy>
  <cp:revision>97</cp:revision>
  <dcterms:created xsi:type="dcterms:W3CDTF">2023-08-09T12:44:00Z</dcterms:created>
  <dcterms:modified xsi:type="dcterms:W3CDTF">2024-03-08T04:13:28Z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