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63" r:id="rId6"/>
    <p:sldId id="29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58" r:id="rId22"/>
    <p:sldId id="257" r:id="rId23"/>
    <p:sldId id="278" r:id="rId24"/>
    <p:sldId id="279" r:id="rId25"/>
    <p:sldId id="282" r:id="rId26"/>
    <p:sldId id="286" r:id="rId27"/>
    <p:sldId id="283" r:id="rId28"/>
    <p:sldId id="288" r:id="rId29"/>
    <p:sldId id="289" r:id="rId30"/>
    <p:sldId id="287" r:id="rId31"/>
    <p:sldId id="285"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88.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8 </a:t>
            </a:r>
            <a:r>
              <a:rPr lang="zh-CN" altLang="en-US"/>
              <a:t>分钟</a:t>
            </a:r>
            <a:endParaRPr lang="zh-CN" altLang="en-US"/>
          </a:p>
          <a:p>
            <a:r>
              <a:rPr lang="zh-CN" altLang="en-US"/>
              <a:t>进展，计划，</a:t>
            </a:r>
            <a:r>
              <a:rPr lang="zh-CN" altLang="en-US"/>
              <a:t>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1" indent="0">
              <a:buNone/>
            </a:pPr>
            <a:r>
              <a:rPr lang="zh-CN" altLang="en-US">
                <a:sym typeface="+mn-ea"/>
              </a:rPr>
              <a:t>传统的文档编写方式直观，但是遇到重复和冗余时编写效率低</a:t>
            </a:r>
            <a:endParaRPr lang="zh-CN" altLang="en-US"/>
          </a:p>
          <a:p>
            <a:pPr lvl="1" indent="0">
              <a:buNone/>
            </a:pPr>
            <a:r>
              <a:rPr lang="zh-CN" altLang="en-US">
                <a:sym typeface="+mn-ea"/>
              </a:rPr>
              <a:t>用程序生成文档的效率高，但是不直观、有门槛</a:t>
            </a:r>
            <a:endParaRPr lang="zh-CN" altLang="en-US"/>
          </a:p>
          <a:p>
            <a:pPr lvl="1" indent="0">
              <a:buNone/>
            </a:pPr>
            <a:r>
              <a:rPr lang="zh-CN" altLang="en-US">
                <a:sym typeface="+mn-ea"/>
              </a:rPr>
              <a:t>提出一种文档语言，既支持程序生成文档，又支持对文档的直接修改同步更新程序。好处是既提高文档编写效率，又直观，且降低了编写门槛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5.png"/><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image" Target="../media/image1.png"/><Relationship Id="rId12" Type="http://schemas.openxmlformats.org/officeDocument/2006/relationships/slideLayout" Target="../slideLayouts/slideLayout2.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image" Target="../media/image5.png"/><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image" Target="../media/image2.png"/><Relationship Id="rId3" Type="http://schemas.openxmlformats.org/officeDocument/2006/relationships/tags" Target="../tags/tag40.xml"/><Relationship Id="rId2" Type="http://schemas.openxmlformats.org/officeDocument/2006/relationships/image" Target="../media/image1.png"/><Relationship Id="rId16" Type="http://schemas.openxmlformats.org/officeDocument/2006/relationships/slideLayout" Target="../slideLayouts/slideLayout2.xml"/><Relationship Id="rId15" Type="http://schemas.openxmlformats.org/officeDocument/2006/relationships/tags" Target="../tags/tag49.xml"/><Relationship Id="rId14" Type="http://schemas.openxmlformats.org/officeDocument/2006/relationships/image" Target="../media/image6.png"/><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3.xml"/><Relationship Id="rId5" Type="http://schemas.openxmlformats.org/officeDocument/2006/relationships/slide" Target="slide3.xml"/><Relationship Id="rId4" Type="http://schemas.openxmlformats.org/officeDocument/2006/relationships/image" Target="../media/image9.png"/><Relationship Id="rId3" Type="http://schemas.openxmlformats.org/officeDocument/2006/relationships/tags" Target="../tags/tag52.xml"/><Relationship Id="rId2" Type="http://schemas.openxmlformats.org/officeDocument/2006/relationships/image" Target="../media/image8.png"/><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6.xml"/><Relationship Id="rId5" Type="http://schemas.openxmlformats.org/officeDocument/2006/relationships/slide" Target="slide3.xml"/><Relationship Id="rId4" Type="http://schemas.openxmlformats.org/officeDocument/2006/relationships/image" Target="../media/image11.png"/><Relationship Id="rId3" Type="http://schemas.openxmlformats.org/officeDocument/2006/relationships/tags" Target="../tags/tag55.xml"/><Relationship Id="rId2" Type="http://schemas.openxmlformats.org/officeDocument/2006/relationships/image" Target="../media/image10.png"/><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7.xml"/></Relationships>
</file>

<file path=ppt/slides/_rels/slide1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media/image14.png"/><Relationship Id="rId3" Type="http://schemas.openxmlformats.org/officeDocument/2006/relationships/tags" Target="../tags/tag59.xml"/><Relationship Id="rId20" Type="http://schemas.openxmlformats.org/officeDocument/2006/relationships/slideLayout" Target="../slideLayouts/slideLayout2.xml"/><Relationship Id="rId2" Type="http://schemas.openxmlformats.org/officeDocument/2006/relationships/image" Target="../media/image13.png"/><Relationship Id="rId19" Type="http://schemas.openxmlformats.org/officeDocument/2006/relationships/tags" Target="../tags/tag71.xml"/><Relationship Id="rId18" Type="http://schemas.openxmlformats.org/officeDocument/2006/relationships/slide" Target="slide3.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image" Target="../media/image16.png"/><Relationship Id="rId10" Type="http://schemas.openxmlformats.org/officeDocument/2006/relationships/tags" Target="../tags/tag64.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4.xml"/><Relationship Id="rId5" Type="http://schemas.openxmlformats.org/officeDocument/2006/relationships/slide" Target="slide3.xml"/><Relationship Id="rId4" Type="http://schemas.openxmlformats.org/officeDocument/2006/relationships/image" Target="../media/image18.png"/><Relationship Id="rId3" Type="http://schemas.openxmlformats.org/officeDocument/2006/relationships/tags" Target="../tags/tag73.xml"/><Relationship Id="rId2" Type="http://schemas.openxmlformats.org/officeDocument/2006/relationships/image" Target="../media/image17.png"/><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png"/><Relationship Id="rId7" Type="http://schemas.openxmlformats.org/officeDocument/2006/relationships/tags" Target="../tags/tag78.xml"/><Relationship Id="rId6" Type="http://schemas.openxmlformats.org/officeDocument/2006/relationships/image" Target="../media/image21.png"/><Relationship Id="rId5" Type="http://schemas.openxmlformats.org/officeDocument/2006/relationships/tags" Target="../tags/tag77.xml"/><Relationship Id="rId4" Type="http://schemas.openxmlformats.org/officeDocument/2006/relationships/image" Target="../media/image20.png"/><Relationship Id="rId3" Type="http://schemas.openxmlformats.org/officeDocument/2006/relationships/tags" Target="../tags/tag76.xml"/><Relationship Id="rId2" Type="http://schemas.openxmlformats.org/officeDocument/2006/relationships/image" Target="../media/image19.png"/><Relationship Id="rId1" Type="http://schemas.openxmlformats.org/officeDocument/2006/relationships/tags" Target="../tags/tag75.xml"/></Relationships>
</file>

<file path=ppt/slides/_rels/slide27.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media/image26.png"/><Relationship Id="rId7" Type="http://schemas.openxmlformats.org/officeDocument/2006/relationships/tags" Target="../tags/tag82.xml"/><Relationship Id="rId6" Type="http://schemas.openxmlformats.org/officeDocument/2006/relationships/image" Target="../media/image25.png"/><Relationship Id="rId5" Type="http://schemas.openxmlformats.org/officeDocument/2006/relationships/tags" Target="../tags/tag81.xml"/><Relationship Id="rId4" Type="http://schemas.openxmlformats.org/officeDocument/2006/relationships/image" Target="../media/image24.png"/><Relationship Id="rId3" Type="http://schemas.openxmlformats.org/officeDocument/2006/relationships/tags" Target="../tags/tag80.xml"/><Relationship Id="rId20" Type="http://schemas.openxmlformats.org/officeDocument/2006/relationships/notesSlide" Target="../notesSlides/notesSlide6.xml"/><Relationship Id="rId2" Type="http://schemas.openxmlformats.org/officeDocument/2006/relationships/image" Target="../media/image23.png"/><Relationship Id="rId19" Type="http://schemas.openxmlformats.org/officeDocument/2006/relationships/slideLayout" Target="../slideLayouts/slideLayout2.xml"/><Relationship Id="rId18" Type="http://schemas.openxmlformats.org/officeDocument/2006/relationships/image" Target="../media/image31.png"/><Relationship Id="rId17" Type="http://schemas.openxmlformats.org/officeDocument/2006/relationships/tags" Target="../tags/tag87.xml"/><Relationship Id="rId16" Type="http://schemas.openxmlformats.org/officeDocument/2006/relationships/image" Target="../media/image30.png"/><Relationship Id="rId15" Type="http://schemas.openxmlformats.org/officeDocument/2006/relationships/tags" Target="../tags/tag86.xml"/><Relationship Id="rId14" Type="http://schemas.openxmlformats.org/officeDocument/2006/relationships/image" Target="../media/image29.png"/><Relationship Id="rId13" Type="http://schemas.openxmlformats.org/officeDocument/2006/relationships/tags" Target="../tags/tag85.xml"/><Relationship Id="rId12" Type="http://schemas.openxmlformats.org/officeDocument/2006/relationships/image" Target="../media/image28.png"/><Relationship Id="rId11" Type="http://schemas.openxmlformats.org/officeDocument/2006/relationships/tags" Target="../tags/tag84.xml"/><Relationship Id="rId10" Type="http://schemas.openxmlformats.org/officeDocument/2006/relationships/image" Target="../media/image27.png"/><Relationship Id="rId1" Type="http://schemas.openxmlformats.org/officeDocument/2006/relationships/tags" Target="../tags/tag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6.xml"/><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 Target="slide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image" Target="../media/image3.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image" Target="../media/image1.png"/><Relationship Id="rId11" Type="http://schemas.openxmlformats.org/officeDocument/2006/relationships/slideLayout" Target="../slideLayouts/slideLayout2.xml"/><Relationship Id="rId10" Type="http://schemas.openxmlformats.org/officeDocument/2006/relationships/tags" Target="../tags/tag9.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3.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2.png"/><Relationship Id="rId3" Type="http://schemas.openxmlformats.org/officeDocument/2006/relationships/tags" Target="../tags/tag11.xml"/><Relationship Id="rId2" Type="http://schemas.openxmlformats.org/officeDocument/2006/relationships/image" Target="../media/image1.png"/><Relationship Id="rId12" Type="http://schemas.openxmlformats.org/officeDocument/2006/relationships/notesSlide" Target="../notesSlides/notesSlide3.xml"/><Relationship Id="rId11" Type="http://schemas.openxmlformats.org/officeDocument/2006/relationships/slideLayout" Target="../slideLayouts/slideLayout2.xml"/><Relationship Id="rId10" Type="http://schemas.openxmlformats.org/officeDocument/2006/relationships/tags" Target="../tags/tag16.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media/image3.png"/><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2.png"/><Relationship Id="rId3" Type="http://schemas.openxmlformats.org/officeDocument/2006/relationships/tags" Target="../tags/tag18.xml"/><Relationship Id="rId2" Type="http://schemas.openxmlformats.org/officeDocument/2006/relationships/image" Target="../media/image1.png"/><Relationship Id="rId14" Type="http://schemas.openxmlformats.org/officeDocument/2006/relationships/notesSlide" Target="../notesSlides/notesSlide4.xml"/><Relationship Id="rId13" Type="http://schemas.openxmlformats.org/officeDocument/2006/relationships/slideLayout" Target="../slideLayouts/slideLayout2.xml"/><Relationship Id="rId12" Type="http://schemas.openxmlformats.org/officeDocument/2006/relationships/image" Target="../media/image4.png"/><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5.png"/><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2.png"/><Relationship Id="rId3" Type="http://schemas.openxmlformats.org/officeDocument/2006/relationships/tags" Target="../tags/tag26.xml"/><Relationship Id="rId2" Type="http://schemas.openxmlformats.org/officeDocument/2006/relationships/image" Target="../media/image1.png"/><Relationship Id="rId10" Type="http://schemas.openxmlformats.org/officeDocument/2006/relationships/slideLayout" Target="../slideLayouts/slideLayout2.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Half Monthly Report</a:t>
            </a:r>
            <a:endParaRPr lang="en-US" altLang="zh-CN"/>
          </a:p>
        </p:txBody>
      </p:sp>
      <p:sp>
        <p:nvSpPr>
          <p:cNvPr id="3" name="副标题 2"/>
          <p:cNvSpPr>
            <a:spLocks noGrp="1"/>
          </p:cNvSpPr>
          <p:nvPr>
            <p:ph type="subTitle" idx="1"/>
          </p:nvPr>
        </p:nvSpPr>
        <p:spPr/>
        <p:txBody>
          <a:bodyPr/>
          <a:p>
            <a:r>
              <a:rPr lang="zh-CN" altLang="en-US"/>
              <a:t>王福森</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structural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10461"/>
          <a:stretch>
            <a:fillRect/>
          </a:stretch>
        </p:blipFill>
        <p:spPr>
          <a:xfrm>
            <a:off x="1134110" y="5851525"/>
            <a:ext cx="678180" cy="730885"/>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p:nvPr>
            <p:custDataLst>
              <p:tags r:id="rId5"/>
            </p:custDataLst>
          </p:nvPr>
        </p:nvCxnSpPr>
        <p:spPr>
          <a:xfrm>
            <a:off x="1812290" y="6224270"/>
            <a:ext cx="3539490" cy="889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custDataLst>
              <p:tags r:id="rId6"/>
            </p:custDataLst>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grpSp>
        <p:nvGrpSpPr>
          <p:cNvPr id="12" name="组合 11"/>
          <p:cNvGrpSpPr/>
          <p:nvPr/>
        </p:nvGrpSpPr>
        <p:grpSpPr>
          <a:xfrm>
            <a:off x="5642610" y="6177280"/>
            <a:ext cx="466090" cy="608330"/>
            <a:chOff x="9891" y="9728"/>
            <a:chExt cx="734" cy="958"/>
          </a:xfrm>
        </p:grpSpPr>
        <p:pic>
          <p:nvPicPr>
            <p:cNvPr id="10" name="图片 9"/>
            <p:cNvPicPr>
              <a:picLocks noChangeAspect="1"/>
            </p:cNvPicPr>
            <p:nvPr>
              <p:custDataLst>
                <p:tags r:id="rId7"/>
              </p:custDataLst>
            </p:nvPr>
          </p:nvPicPr>
          <p:blipFill>
            <a:blip r:embed="rId8"/>
            <a:stretch>
              <a:fillRect/>
            </a:stretch>
          </p:blipFill>
          <p:spPr>
            <a:xfrm>
              <a:off x="9891" y="9728"/>
              <a:ext cx="734" cy="958"/>
            </a:xfrm>
            <a:prstGeom prst="rect">
              <a:avLst/>
            </a:prstGeom>
          </p:spPr>
        </p:pic>
        <p:sp>
          <p:nvSpPr>
            <p:cNvPr id="11" name="矩形 10"/>
            <p:cNvSpPr/>
            <p:nvPr>
              <p:custDataLst>
                <p:tags r:id="rId9"/>
              </p:custDataLst>
            </p:nvPr>
          </p:nvSpPr>
          <p:spPr>
            <a:xfrm>
              <a:off x="9891" y="10374"/>
              <a:ext cx="735" cy="311"/>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cxnSp>
        <p:nvCxnSpPr>
          <p:cNvPr id="15" name="直接箭头连接符 14"/>
          <p:cNvCxnSpPr/>
          <p:nvPr>
            <p:custDataLst>
              <p:tags r:id="rId10"/>
            </p:custDataLst>
          </p:nvPr>
        </p:nvCxnSpPr>
        <p:spPr>
          <a:xfrm>
            <a:off x="3881120" y="4535805"/>
            <a:ext cx="1410335" cy="1370330"/>
          </a:xfrm>
          <a:prstGeom prst="straightConnector1">
            <a:avLst/>
          </a:prstGeom>
          <a:ln w="9525">
            <a:headEnd type="arrow"/>
            <a:tailEnd type="none"/>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11"/>
            </p:custDataLst>
          </p:nvPr>
        </p:nvSpPr>
        <p:spPr>
          <a:xfrm>
            <a:off x="4551045" y="4973320"/>
            <a:ext cx="1544955" cy="275590"/>
          </a:xfrm>
          <a:prstGeom prst="rect">
            <a:avLst/>
          </a:prstGeom>
          <a:noFill/>
        </p:spPr>
        <p:txBody>
          <a:bodyPr wrap="square" rtlCol="0">
            <a:spAutoFit/>
          </a:bodyPr>
          <a:p>
            <a:r>
              <a:rPr lang="en-US" altLang="zh-CN" sz="1200"/>
              <a:t>backward evaluation</a:t>
            </a:r>
            <a:endParaRPr lang="en-US" altLang="zh-CN"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structural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10461"/>
          <a:stretch>
            <a:fillRect/>
          </a:stretch>
        </p:blipFill>
        <p:spPr>
          <a:xfrm>
            <a:off x="1134110" y="5851525"/>
            <a:ext cx="678180" cy="730885"/>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p:nvPr>
            <p:custDataLst>
              <p:tags r:id="rId5"/>
            </p:custDataLst>
          </p:nvPr>
        </p:nvCxnSpPr>
        <p:spPr>
          <a:xfrm>
            <a:off x="1812290" y="6224270"/>
            <a:ext cx="3539490" cy="889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custDataLst>
              <p:tags r:id="rId6"/>
            </p:custDataLst>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grpSp>
        <p:nvGrpSpPr>
          <p:cNvPr id="12" name="组合 11"/>
          <p:cNvGrpSpPr/>
          <p:nvPr/>
        </p:nvGrpSpPr>
        <p:grpSpPr>
          <a:xfrm>
            <a:off x="5642610" y="6177280"/>
            <a:ext cx="466090" cy="608330"/>
            <a:chOff x="9891" y="9728"/>
            <a:chExt cx="734" cy="958"/>
          </a:xfrm>
        </p:grpSpPr>
        <p:pic>
          <p:nvPicPr>
            <p:cNvPr id="10" name="图片 9"/>
            <p:cNvPicPr>
              <a:picLocks noChangeAspect="1"/>
            </p:cNvPicPr>
            <p:nvPr>
              <p:custDataLst>
                <p:tags r:id="rId7"/>
              </p:custDataLst>
            </p:nvPr>
          </p:nvPicPr>
          <p:blipFill>
            <a:blip r:embed="rId8"/>
            <a:stretch>
              <a:fillRect/>
            </a:stretch>
          </p:blipFill>
          <p:spPr>
            <a:xfrm>
              <a:off x="9891" y="9728"/>
              <a:ext cx="734" cy="958"/>
            </a:xfrm>
            <a:prstGeom prst="rect">
              <a:avLst/>
            </a:prstGeom>
          </p:spPr>
        </p:pic>
        <p:sp>
          <p:nvSpPr>
            <p:cNvPr id="11" name="矩形 10"/>
            <p:cNvSpPr/>
            <p:nvPr>
              <p:custDataLst>
                <p:tags r:id="rId9"/>
              </p:custDataLst>
            </p:nvPr>
          </p:nvSpPr>
          <p:spPr>
            <a:xfrm>
              <a:off x="9891" y="10374"/>
              <a:ext cx="735" cy="311"/>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cxnSp>
        <p:nvCxnSpPr>
          <p:cNvPr id="15" name="直接箭头连接符 14"/>
          <p:cNvCxnSpPr/>
          <p:nvPr>
            <p:custDataLst>
              <p:tags r:id="rId10"/>
            </p:custDataLst>
          </p:nvPr>
        </p:nvCxnSpPr>
        <p:spPr>
          <a:xfrm>
            <a:off x="3881120" y="4535805"/>
            <a:ext cx="1410335" cy="1370330"/>
          </a:xfrm>
          <a:prstGeom prst="straightConnector1">
            <a:avLst/>
          </a:prstGeom>
          <a:ln w="9525">
            <a:solidFill>
              <a:schemeClr val="accent1">
                <a:lumMod val="40000"/>
                <a:lumOff val="60000"/>
              </a:schemeClr>
            </a:solidFill>
            <a:headEnd type="arrow"/>
            <a:tailEnd type="none"/>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11"/>
            </p:custDataLst>
          </p:nvPr>
        </p:nvSpPr>
        <p:spPr>
          <a:xfrm>
            <a:off x="4551045" y="4973320"/>
            <a:ext cx="1544955" cy="275590"/>
          </a:xfrm>
          <a:prstGeom prst="rect">
            <a:avLst/>
          </a:prstGeom>
          <a:noFill/>
        </p:spPr>
        <p:txBody>
          <a:bodyPr wrap="square" rtlCol="0">
            <a:spAutoFit/>
          </a:bodyPr>
          <a:p>
            <a:r>
              <a:rPr lang="en-US" altLang="zh-CN" sz="1200"/>
              <a:t>backward evaluation</a:t>
            </a:r>
            <a:endParaRPr lang="en-US" altLang="zh-CN" sz="1200"/>
          </a:p>
        </p:txBody>
      </p:sp>
      <p:cxnSp>
        <p:nvCxnSpPr>
          <p:cNvPr id="20" name="直接箭头连接符 19"/>
          <p:cNvCxnSpPr/>
          <p:nvPr>
            <p:custDataLst>
              <p:tags r:id="rId12"/>
            </p:custDataLst>
          </p:nvPr>
        </p:nvCxnSpPr>
        <p:spPr>
          <a:xfrm>
            <a:off x="3932555" y="4234180"/>
            <a:ext cx="331279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3" name="图片 12"/>
          <p:cNvPicPr>
            <a:picLocks noChangeAspect="1"/>
          </p:cNvPicPr>
          <p:nvPr>
            <p:custDataLst>
              <p:tags r:id="rId13"/>
            </p:custDataLst>
          </p:nvPr>
        </p:nvPicPr>
        <p:blipFill>
          <a:blip r:embed="rId14"/>
          <a:stretch>
            <a:fillRect/>
          </a:stretch>
        </p:blipFill>
        <p:spPr>
          <a:xfrm>
            <a:off x="7430770" y="3932555"/>
            <a:ext cx="4049395" cy="1206500"/>
          </a:xfrm>
          <a:prstGeom prst="rect">
            <a:avLst/>
          </a:prstGeom>
        </p:spPr>
      </p:pic>
      <p:sp>
        <p:nvSpPr>
          <p:cNvPr id="14" name="矩形 13"/>
          <p:cNvSpPr/>
          <p:nvPr>
            <p:custDataLst>
              <p:tags r:id="rId15"/>
            </p:custDataLst>
          </p:nvPr>
        </p:nvSpPr>
        <p:spPr>
          <a:xfrm>
            <a:off x="9568180" y="4338320"/>
            <a:ext cx="1610360" cy="197485"/>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Methodology</a:t>
            </a:r>
            <a:endParaRPr lang="en-US" altLang="zh-CN"/>
          </a:p>
        </p:txBody>
      </p:sp>
      <p:sp>
        <p:nvSpPr>
          <p:cNvPr id="3" name="内容占位符 2"/>
          <p:cNvSpPr>
            <a:spLocks noGrp="1"/>
          </p:cNvSpPr>
          <p:nvPr>
            <p:ph idx="1"/>
          </p:nvPr>
        </p:nvSpPr>
        <p:spPr/>
        <p:txBody>
          <a:bodyPr/>
          <a:p>
            <a:r>
              <a:rPr lang="en-US" altLang="zh-CN"/>
              <a:t>Forward evaluation of Document Calculus is a </a:t>
            </a:r>
            <a:r>
              <a:rPr lang="en-US" altLang="zh-CN" b="1"/>
              <a:t>two-stage</a:t>
            </a:r>
            <a:r>
              <a:rPr lang="en-US" altLang="zh-CN"/>
              <a:t> computing</a:t>
            </a:r>
            <a:endParaRPr lang="en-US" altLang="zh-CN"/>
          </a:p>
          <a:p>
            <a:pPr marL="914400" lvl="1" indent="-457200">
              <a:buAutoNum type="arabicPeriod"/>
            </a:pPr>
            <a:r>
              <a:rPr lang="en-US" altLang="zh-CN" b="1"/>
              <a:t>desugar </a:t>
            </a:r>
            <a:r>
              <a:rPr lang="en-US" altLang="zh-CN"/>
              <a:t>template into program</a:t>
            </a:r>
            <a:endParaRPr lang="en-US" altLang="zh-CN"/>
          </a:p>
          <a:p>
            <a:pPr lvl="2"/>
            <a:r>
              <a:rPr lang="en-US" altLang="zh-CN"/>
              <a:t>seems straightforward</a:t>
            </a:r>
            <a:endParaRPr lang="en-US" altLang="zh-CN"/>
          </a:p>
          <a:p>
            <a:pPr lvl="2"/>
            <a:r>
              <a:rPr lang="en-US" altLang="zh-CN"/>
              <a:t>need to define the bidirectional semantics for some primitive functions, e.g., map, flatten</a:t>
            </a:r>
            <a:endParaRPr lang="en-US" altLang="zh-CN"/>
          </a:p>
          <a:p>
            <a:pPr marL="914400" lvl="1" indent="-457200">
              <a:buAutoNum type="arabicPeriod"/>
            </a:pPr>
            <a:r>
              <a:rPr lang="en-US" altLang="zh-CN" b="1"/>
              <a:t>forward evaluation</a:t>
            </a:r>
            <a:r>
              <a:rPr lang="en-US" altLang="zh-CN"/>
              <a:t> of the desugared program</a:t>
            </a:r>
            <a:endParaRPr lang="en-US" altLang="zh-CN"/>
          </a:p>
          <a:p>
            <a:pPr lvl="2"/>
            <a:r>
              <a:rPr lang="en-US" altLang="zh-CN"/>
              <a:t>borrow the mature solution from bidirectional evaluation in the paper “</a:t>
            </a:r>
            <a:r>
              <a:rPr lang="en-US" altLang="zh-CN" i="1"/>
              <a:t>Bidirectional Evaluation with Direct Manipulation, OOPSLA’18</a:t>
            </a:r>
            <a:r>
              <a:rPr lang="en-US" altLang="zh-CN"/>
              <a:t>”</a:t>
            </a:r>
            <a:endParaRPr lang="en-US" altLang="zh-CN"/>
          </a:p>
          <a:p>
            <a:pPr lvl="0"/>
            <a:r>
              <a:rPr lang="en-US" altLang="zh-CN" sz="2800"/>
              <a:t>Extend it with Reactivity</a:t>
            </a:r>
            <a:endParaRPr lang="en-US" altLang="zh-CN" sz="2800"/>
          </a:p>
          <a:p>
            <a:pPr lvl="1"/>
            <a:r>
              <a:rPr lang="en-US" altLang="zh-CN" sz="2400"/>
              <a:t>exploring</a:t>
            </a:r>
            <a:endParaRPr lang="en-US" altLang="zh-CN"/>
          </a:p>
          <a:p>
            <a:pPr lvl="2"/>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Bidirectional Programming Language</a:t>
            </a:r>
            <a:endParaRPr lang="en-US" altLang="zh-CN"/>
          </a:p>
        </p:txBody>
      </p:sp>
      <p:sp>
        <p:nvSpPr>
          <p:cNvPr id="3" name="内容占位符 2"/>
          <p:cNvSpPr>
            <a:spLocks noGrp="1"/>
          </p:cNvSpPr>
          <p:nvPr>
            <p:ph idx="1"/>
          </p:nvPr>
        </p:nvSpPr>
        <p:spPr/>
        <p:txBody>
          <a:bodyPr/>
          <a:p>
            <a:r>
              <a:rPr lang="en-US" altLang="zh-CN"/>
              <a:t>Lenses</a:t>
            </a:r>
            <a:endParaRPr lang="en-US" altLang="zh-CN"/>
          </a:p>
          <a:p>
            <a:pPr lvl="1"/>
            <a:r>
              <a:rPr lang="en-US" altLang="zh-CN" sz="2400"/>
              <a:t>get &amp; put</a:t>
            </a:r>
            <a:endParaRPr lang="en-US" altLang="zh-CN" sz="2400"/>
          </a:p>
          <a:p>
            <a:pPr lvl="1"/>
            <a:r>
              <a:rPr lang="en-US" altLang="zh-CN" sz="2400"/>
              <a:t>round tripping property</a:t>
            </a:r>
            <a:endParaRPr lang="en-US" altLang="zh-CN"/>
          </a:p>
          <a:p>
            <a:endParaRPr lang="en-US" altLang="zh-CN"/>
          </a:p>
        </p:txBody>
      </p:sp>
      <p:pic>
        <p:nvPicPr>
          <p:cNvPr id="4" name="图片 3"/>
          <p:cNvPicPr>
            <a:picLocks noChangeAspect="1"/>
          </p:cNvPicPr>
          <p:nvPr>
            <p:custDataLst>
              <p:tags r:id="rId1"/>
            </p:custDataLst>
          </p:nvPr>
        </p:nvPicPr>
        <p:blipFill>
          <a:blip r:embed="rId2"/>
          <a:stretch>
            <a:fillRect/>
          </a:stretch>
        </p:blipFill>
        <p:spPr>
          <a:xfrm>
            <a:off x="4557395" y="2795905"/>
            <a:ext cx="3076575" cy="3009900"/>
          </a:xfrm>
          <a:prstGeom prst="rect">
            <a:avLst/>
          </a:prstGeom>
        </p:spPr>
      </p:pic>
      <p:sp>
        <p:nvSpPr>
          <p:cNvPr id="6" name="左箭头 5">
            <a:hlinkClick r:id="rId3" action="ppaction://hlinksldjump"/>
          </p:cNvPr>
          <p:cNvSpPr/>
          <p:nvPr/>
        </p:nvSpPr>
        <p:spPr>
          <a:xfrm>
            <a:off x="11339830" y="6432550"/>
            <a:ext cx="394335" cy="32385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838200" y="6111240"/>
            <a:ext cx="10242550" cy="460375"/>
          </a:xfrm>
          <a:prstGeom prst="rect">
            <a:avLst/>
          </a:prstGeom>
          <a:noFill/>
        </p:spPr>
        <p:txBody>
          <a:bodyPr wrap="square" rtlCol="0">
            <a:spAutoFit/>
          </a:bodyPr>
          <a:p>
            <a:r>
              <a:rPr lang="en-US" altLang="zh-CN" sz="1200" b="1"/>
              <a:t>[Ref]</a:t>
            </a:r>
            <a:r>
              <a:rPr lang="en-US" altLang="zh-CN" sz="1200"/>
              <a:t> </a:t>
            </a:r>
            <a:r>
              <a:rPr sz="1200"/>
              <a:t>J. Nathan Foster, Michael B. Greenwald, Jonathan T. Moore, Benjamin C. Pierce, and Alan Schmitt. 2007. </a:t>
            </a:r>
            <a:r>
              <a:rPr sz="1200" b="1"/>
              <a:t>Combinators for bidirectional tree transformations: A linguistic approach to the view-update problem.</a:t>
            </a:r>
            <a:r>
              <a:rPr sz="1200"/>
              <a:t> ACM Trans. Program. Lang. Syst. 29, 3 (May 2007), 17–es. https://doi.org/10.1145/1232420.1232424</a:t>
            </a:r>
            <a:endParaRPr sz="12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Bidirectional Evaluation</a:t>
            </a:r>
            <a:endParaRPr lang="en-US" altLang="zh-CN"/>
          </a:p>
        </p:txBody>
      </p:sp>
      <p:sp>
        <p:nvSpPr>
          <p:cNvPr id="3" name="内容占位符 2"/>
          <p:cNvSpPr>
            <a:spLocks noGrp="1"/>
          </p:cNvSpPr>
          <p:nvPr>
            <p:ph idx="1"/>
          </p:nvPr>
        </p:nvSpPr>
        <p:spPr/>
        <p:txBody>
          <a:bodyPr/>
          <a:p>
            <a:r>
              <a:rPr lang="en-US" altLang="zh-CN"/>
              <a:t>x : Programs</a:t>
            </a:r>
            <a:endParaRPr lang="en-US" altLang="zh-CN"/>
          </a:p>
          <a:p>
            <a:r>
              <a:rPr lang="en-US" altLang="zh-CN"/>
              <a:t>y : Results after the program being evaluated</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537845" y="3184525"/>
            <a:ext cx="5048250" cy="273367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172835" y="3243580"/>
            <a:ext cx="5322570" cy="2674620"/>
          </a:xfrm>
          <a:prstGeom prst="rect">
            <a:avLst/>
          </a:prstGeom>
        </p:spPr>
      </p:pic>
      <p:sp>
        <p:nvSpPr>
          <p:cNvPr id="7" name="左箭头 6">
            <a:hlinkClick r:id="rId5" action="ppaction://hlinksldjump"/>
          </p:cNvPr>
          <p:cNvSpPr/>
          <p:nvPr>
            <p:custDataLst>
              <p:tags r:id="rId6"/>
            </p:custDataLst>
          </p:nvPr>
        </p:nvSpPr>
        <p:spPr>
          <a:xfrm>
            <a:off x="11339830" y="6432550"/>
            <a:ext cx="394335" cy="32385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838200" y="6111240"/>
            <a:ext cx="10274300" cy="460375"/>
          </a:xfrm>
          <a:prstGeom prst="rect">
            <a:avLst/>
          </a:prstGeom>
          <a:noFill/>
        </p:spPr>
        <p:txBody>
          <a:bodyPr wrap="square" rtlCol="0">
            <a:spAutoFit/>
          </a:bodyPr>
          <a:p>
            <a:r>
              <a:rPr lang="en-US" altLang="zh-CN" sz="1200" b="1"/>
              <a:t>[Ref] </a:t>
            </a:r>
            <a:r>
              <a:rPr lang="zh-CN" altLang="en-US" sz="1200"/>
              <a:t>Mikaël Mayer, Viktor Kuncak, and Ravi Chugh. 2018. </a:t>
            </a:r>
            <a:r>
              <a:rPr lang="zh-CN" altLang="en-US" sz="1200" b="1"/>
              <a:t>Bidirectional Evaluation with Direct Manipulation</a:t>
            </a:r>
            <a:r>
              <a:rPr lang="zh-CN" altLang="en-US" sz="1200"/>
              <a:t>. Proc. ACM Program.Lang. 2, OOPSLA, Article 127 (oct 2018), 28 pages.</a:t>
            </a:r>
            <a:r>
              <a:rPr lang="en-US" altLang="zh-CN" sz="1200"/>
              <a:t> </a:t>
            </a:r>
            <a:r>
              <a:rPr lang="zh-CN" altLang="en-US" sz="1200"/>
              <a:t>https://doi.org/10.1145/3276497</a:t>
            </a:r>
            <a:endParaRPr lang="zh-CN" altLang="en-US" sz="12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Document &amp; Document Languages</a:t>
            </a:r>
            <a:endParaRPr lang="en-US" altLang="zh-CN"/>
          </a:p>
        </p:txBody>
      </p:sp>
      <p:sp>
        <p:nvSpPr>
          <p:cNvPr id="3" name="内容占位符 2"/>
          <p:cNvSpPr>
            <a:spLocks noGrp="1"/>
          </p:cNvSpPr>
          <p:nvPr>
            <p:ph idx="1"/>
          </p:nvPr>
        </p:nvSpPr>
        <p:spPr/>
        <p:txBody>
          <a:bodyPr/>
          <a:p>
            <a:r>
              <a:rPr lang="en-US" altLang="zh-CN"/>
              <a:t>Document</a:t>
            </a:r>
            <a:endParaRPr lang="en-US" altLang="zh-CN"/>
          </a:p>
          <a:p>
            <a:endParaRPr lang="en-US" altLang="zh-CN"/>
          </a:p>
          <a:p>
            <a:endParaRPr lang="en-US" altLang="zh-CN"/>
          </a:p>
          <a:p>
            <a:endParaRPr lang="en-US" altLang="zh-CN"/>
          </a:p>
          <a:p>
            <a:r>
              <a:rPr lang="en-US" altLang="zh-CN"/>
              <a:t>Document Languages</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4762500" y="3967480"/>
            <a:ext cx="3751580" cy="2400935"/>
          </a:xfrm>
          <a:prstGeom prst="rect">
            <a:avLst/>
          </a:prstGeom>
        </p:spPr>
      </p:pic>
      <p:pic>
        <p:nvPicPr>
          <p:cNvPr id="4" name="图片 3"/>
          <p:cNvPicPr>
            <a:picLocks noChangeAspect="1"/>
          </p:cNvPicPr>
          <p:nvPr>
            <p:custDataLst>
              <p:tags r:id="rId3"/>
            </p:custDataLst>
          </p:nvPr>
        </p:nvPicPr>
        <p:blipFill>
          <a:blip r:embed="rId4"/>
          <a:srcRect l="50372"/>
          <a:stretch>
            <a:fillRect/>
          </a:stretch>
        </p:blipFill>
        <p:spPr>
          <a:xfrm>
            <a:off x="4762500" y="1825625"/>
            <a:ext cx="4785995" cy="1492250"/>
          </a:xfrm>
          <a:prstGeom prst="rect">
            <a:avLst/>
          </a:prstGeom>
        </p:spPr>
      </p:pic>
      <p:sp>
        <p:nvSpPr>
          <p:cNvPr id="6" name="左箭头 5">
            <a:hlinkClick r:id="rId5" action="ppaction://hlinksldjump"/>
          </p:cNvPr>
          <p:cNvSpPr/>
          <p:nvPr>
            <p:custDataLst>
              <p:tags r:id="rId6"/>
            </p:custDataLst>
          </p:nvPr>
        </p:nvSpPr>
        <p:spPr>
          <a:xfrm>
            <a:off x="11339830" y="6432550"/>
            <a:ext cx="394335" cy="32385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Formal Semantics of Document Languages</a:t>
            </a:r>
            <a:endParaRPr lang="en-US" altLang="zh-CN"/>
          </a:p>
        </p:txBody>
      </p:sp>
      <p:sp>
        <p:nvSpPr>
          <p:cNvPr id="3" name="内容占位符 2"/>
          <p:cNvSpPr>
            <a:spLocks noGrp="1"/>
          </p:cNvSpPr>
          <p:nvPr>
            <p:ph idx="1"/>
          </p:nvPr>
        </p:nvSpPr>
        <p:spPr/>
        <p:txBody>
          <a:bodyPr/>
          <a:p>
            <a:r>
              <a:rPr lang="en-US" altLang="zh-CN"/>
              <a:t>8 levels constructed from </a:t>
            </a:r>
            <a:r>
              <a:rPr lang="en-US" altLang="zh-CN" b="1"/>
              <a:t>Domain </a:t>
            </a:r>
            <a:r>
              <a:rPr lang="zh-CN" altLang="en-US" b="1"/>
              <a:t>×</a:t>
            </a:r>
            <a:r>
              <a:rPr lang="en-US" altLang="zh-CN" b="1"/>
              <a:t> Constructor</a:t>
            </a:r>
            <a:endParaRPr lang="en-US" altLang="zh-CN" b="1"/>
          </a:p>
        </p:txBody>
      </p:sp>
      <p:pic>
        <p:nvPicPr>
          <p:cNvPr id="4" name="图片 3"/>
          <p:cNvPicPr>
            <a:picLocks noChangeAspect="1"/>
          </p:cNvPicPr>
          <p:nvPr>
            <p:custDataLst>
              <p:tags r:id="rId1"/>
            </p:custDataLst>
          </p:nvPr>
        </p:nvPicPr>
        <p:blipFill>
          <a:blip r:embed="rId2"/>
          <a:stretch>
            <a:fillRect/>
          </a:stretch>
        </p:blipFill>
        <p:spPr>
          <a:xfrm>
            <a:off x="3519805" y="2346960"/>
            <a:ext cx="5152390" cy="4298950"/>
          </a:xfrm>
          <a:prstGeom prst="rect">
            <a:avLst/>
          </a:prstGeom>
        </p:spPr>
      </p:pic>
      <p:sp>
        <p:nvSpPr>
          <p:cNvPr id="6" name="矩形 5"/>
          <p:cNvSpPr/>
          <p:nvPr/>
        </p:nvSpPr>
        <p:spPr>
          <a:xfrm>
            <a:off x="3126740" y="6068060"/>
            <a:ext cx="6099175" cy="65786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Forward Evaluation of Document Languages</a:t>
            </a:r>
            <a:endParaRPr lang="en-US" altLang="zh-CN"/>
          </a:p>
        </p:txBody>
      </p:sp>
      <p:sp>
        <p:nvSpPr>
          <p:cNvPr id="3" name="内容占位符 2"/>
          <p:cNvSpPr>
            <a:spLocks noGrp="1"/>
          </p:cNvSpPr>
          <p:nvPr>
            <p:ph idx="1"/>
          </p:nvPr>
        </p:nvSpPr>
        <p:spPr/>
        <p:txBody>
          <a:bodyPr/>
          <a:p>
            <a:r>
              <a:rPr lang="en-US"/>
              <a:t>Article Template Program</a:t>
            </a:r>
            <a:endParaRPr lang="en-US" b="1"/>
          </a:p>
        </p:txBody>
      </p:sp>
      <p:grpSp>
        <p:nvGrpSpPr>
          <p:cNvPr id="11" name="组合 10"/>
          <p:cNvGrpSpPr/>
          <p:nvPr/>
        </p:nvGrpSpPr>
        <p:grpSpPr>
          <a:xfrm>
            <a:off x="1980549" y="2371079"/>
            <a:ext cx="7601601" cy="2345562"/>
            <a:chOff x="-495" y="2767"/>
            <a:chExt cx="19153" cy="6513"/>
          </a:xfrm>
        </p:grpSpPr>
        <p:pic>
          <p:nvPicPr>
            <p:cNvPr id="7" name="内容占位符 3"/>
            <p:cNvPicPr>
              <a:picLocks noChangeAspect="1"/>
            </p:cNvPicPr>
            <p:nvPr>
              <p:custDataLst>
                <p:tags r:id="rId1"/>
              </p:custDataLst>
            </p:nvPr>
          </p:nvPicPr>
          <p:blipFill>
            <a:blip r:embed="rId2"/>
            <a:stretch>
              <a:fillRect/>
            </a:stretch>
          </p:blipFill>
          <p:spPr>
            <a:xfrm>
              <a:off x="-495" y="2767"/>
              <a:ext cx="7260" cy="5235"/>
            </a:xfrm>
            <a:prstGeom prst="rect">
              <a:avLst/>
            </a:prstGeom>
            <a:ln>
              <a:solidFill>
                <a:schemeClr val="accent1"/>
              </a:solidFill>
            </a:ln>
          </p:spPr>
        </p:pic>
        <p:pic>
          <p:nvPicPr>
            <p:cNvPr id="8" name="图片 7"/>
            <p:cNvPicPr>
              <a:picLocks noChangeAspect="1"/>
            </p:cNvPicPr>
            <p:nvPr>
              <p:custDataLst>
                <p:tags r:id="rId3"/>
              </p:custDataLst>
            </p:nvPr>
          </p:nvPicPr>
          <p:blipFill>
            <a:blip r:embed="rId4"/>
            <a:stretch>
              <a:fillRect/>
            </a:stretch>
          </p:blipFill>
          <p:spPr>
            <a:xfrm>
              <a:off x="9118" y="2977"/>
              <a:ext cx="9540" cy="4845"/>
            </a:xfrm>
            <a:prstGeom prst="rect">
              <a:avLst/>
            </a:prstGeom>
            <a:ln>
              <a:solidFill>
                <a:schemeClr val="accent1"/>
              </a:solidFill>
            </a:ln>
          </p:spPr>
        </p:pic>
        <p:sp>
          <p:nvSpPr>
            <p:cNvPr id="9" name="文本框 8"/>
            <p:cNvSpPr txBox="1"/>
            <p:nvPr>
              <p:custDataLst>
                <p:tags r:id="rId5"/>
              </p:custDataLst>
            </p:nvPr>
          </p:nvSpPr>
          <p:spPr>
            <a:xfrm>
              <a:off x="-291" y="8002"/>
              <a:ext cx="6400" cy="1278"/>
            </a:xfrm>
            <a:prstGeom prst="rect">
              <a:avLst/>
            </a:prstGeom>
            <a:noFill/>
          </p:spPr>
          <p:txBody>
            <a:bodyPr wrap="square" rtlCol="0">
              <a:spAutoFit/>
            </a:bodyPr>
            <a:p>
              <a:pPr algn="ctr"/>
              <a:r>
                <a:rPr lang="en-US" altLang="zh-CN" sz="1200"/>
                <a:t>What we are familiar with</a:t>
              </a:r>
              <a:endParaRPr lang="en-US" altLang="zh-CN" sz="1200"/>
            </a:p>
            <a:p>
              <a:pPr algn="ctr"/>
              <a:r>
                <a:rPr lang="en-US" altLang="zh-CN" sz="1200">
                  <a:sym typeface="+mn-ea"/>
                </a:rPr>
                <a:t>&lt;Svelte Javascript&gt;</a:t>
              </a:r>
              <a:endParaRPr lang="en-US" altLang="zh-CN" sz="1200">
                <a:sym typeface="+mn-ea"/>
              </a:endParaRPr>
            </a:p>
          </p:txBody>
        </p:sp>
        <p:sp>
          <p:nvSpPr>
            <p:cNvPr id="10" name="文本框 9"/>
            <p:cNvSpPr txBox="1"/>
            <p:nvPr>
              <p:custDataLst>
                <p:tags r:id="rId6"/>
              </p:custDataLst>
            </p:nvPr>
          </p:nvSpPr>
          <p:spPr>
            <a:xfrm>
              <a:off x="9897" y="7898"/>
              <a:ext cx="6400" cy="765"/>
            </a:xfrm>
            <a:prstGeom prst="rect">
              <a:avLst/>
            </a:prstGeom>
            <a:noFill/>
          </p:spPr>
          <p:txBody>
            <a:bodyPr wrap="square" rtlCol="0">
              <a:spAutoFit/>
            </a:bodyPr>
            <a:p>
              <a:pPr algn="ctr"/>
              <a:r>
                <a:rPr lang="en-US" altLang="zh-CN" sz="1200"/>
                <a:t>Calculus Representation</a:t>
              </a:r>
              <a:endParaRPr lang="en-US" altLang="zh-CN" sz="1200"/>
            </a:p>
          </p:txBody>
        </p:sp>
        <p:cxnSp>
          <p:nvCxnSpPr>
            <p:cNvPr id="15" name="直接箭头连接符 14"/>
            <p:cNvCxnSpPr>
              <a:stCxn id="7" idx="3"/>
              <a:endCxn id="8" idx="1"/>
            </p:cNvCxnSpPr>
            <p:nvPr>
              <p:custDataLst>
                <p:tags r:id="rId7"/>
              </p:custDataLst>
            </p:nvPr>
          </p:nvCxnSpPr>
          <p:spPr>
            <a:xfrm>
              <a:off x="6766" y="5386"/>
              <a:ext cx="2352" cy="1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grpSp>
        <p:nvGrpSpPr>
          <p:cNvPr id="20" name="组合 19"/>
          <p:cNvGrpSpPr/>
          <p:nvPr/>
        </p:nvGrpSpPr>
        <p:grpSpPr>
          <a:xfrm>
            <a:off x="2003093" y="4446148"/>
            <a:ext cx="8497695" cy="2373630"/>
            <a:chOff x="-8058" y="2058"/>
            <a:chExt cx="18562" cy="5879"/>
          </a:xfrm>
        </p:grpSpPr>
        <p:pic>
          <p:nvPicPr>
            <p:cNvPr id="12" name="内容占位符 5"/>
            <p:cNvPicPr>
              <a:picLocks noChangeAspect="1"/>
            </p:cNvPicPr>
            <p:nvPr>
              <p:custDataLst>
                <p:tags r:id="rId8"/>
              </p:custDataLst>
            </p:nvPr>
          </p:nvPicPr>
          <p:blipFill>
            <a:blip r:embed="rId9"/>
            <a:stretch>
              <a:fillRect/>
            </a:stretch>
          </p:blipFill>
          <p:spPr>
            <a:xfrm>
              <a:off x="150" y="3371"/>
              <a:ext cx="9152" cy="3764"/>
            </a:xfrm>
            <a:prstGeom prst="rect">
              <a:avLst/>
            </a:prstGeom>
            <a:ln>
              <a:solidFill>
                <a:schemeClr val="accent1"/>
              </a:solidFill>
            </a:ln>
          </p:spPr>
        </p:pic>
        <p:pic>
          <p:nvPicPr>
            <p:cNvPr id="13" name="图片 12"/>
            <p:cNvPicPr>
              <a:picLocks noChangeAspect="1"/>
            </p:cNvPicPr>
            <p:nvPr>
              <p:custDataLst>
                <p:tags r:id="rId10"/>
              </p:custDataLst>
            </p:nvPr>
          </p:nvPicPr>
          <p:blipFill>
            <a:blip r:embed="rId11"/>
            <a:stretch>
              <a:fillRect/>
            </a:stretch>
          </p:blipFill>
          <p:spPr>
            <a:xfrm>
              <a:off x="-8058" y="4345"/>
              <a:ext cx="6255" cy="1815"/>
            </a:xfrm>
            <a:prstGeom prst="rect">
              <a:avLst/>
            </a:prstGeom>
            <a:ln>
              <a:solidFill>
                <a:schemeClr val="accent1"/>
              </a:solidFill>
            </a:ln>
          </p:spPr>
        </p:pic>
        <p:sp>
          <p:nvSpPr>
            <p:cNvPr id="14" name="文本框 13"/>
            <p:cNvSpPr txBox="1"/>
            <p:nvPr>
              <p:custDataLst>
                <p:tags r:id="rId12"/>
              </p:custDataLst>
            </p:nvPr>
          </p:nvSpPr>
          <p:spPr>
            <a:xfrm>
              <a:off x="3381" y="7254"/>
              <a:ext cx="6400" cy="683"/>
            </a:xfrm>
            <a:prstGeom prst="rect">
              <a:avLst/>
            </a:prstGeom>
            <a:noFill/>
          </p:spPr>
          <p:txBody>
            <a:bodyPr wrap="square" rtlCol="0">
              <a:spAutoFit/>
            </a:bodyPr>
            <a:p>
              <a:r>
                <a:rPr lang="en-US" altLang="zh-CN" sz="1200"/>
                <a:t>After Desugaring</a:t>
              </a:r>
              <a:endParaRPr lang="en-US" altLang="zh-CN" sz="1200"/>
            </a:p>
          </p:txBody>
        </p:sp>
        <p:sp>
          <p:nvSpPr>
            <p:cNvPr id="16" name="文本框 15"/>
            <p:cNvSpPr txBox="1"/>
            <p:nvPr>
              <p:custDataLst>
                <p:tags r:id="rId13"/>
              </p:custDataLst>
            </p:nvPr>
          </p:nvSpPr>
          <p:spPr>
            <a:xfrm>
              <a:off x="-5902" y="6160"/>
              <a:ext cx="6400" cy="683"/>
            </a:xfrm>
            <a:prstGeom prst="rect">
              <a:avLst/>
            </a:prstGeom>
            <a:noFill/>
          </p:spPr>
          <p:txBody>
            <a:bodyPr wrap="square" rtlCol="0">
              <a:spAutoFit/>
            </a:bodyPr>
            <a:p>
              <a:r>
                <a:rPr lang="en-US" altLang="zh-CN" sz="1200"/>
                <a:t>Output</a:t>
              </a:r>
              <a:endParaRPr lang="en-US" altLang="zh-CN" sz="1200"/>
            </a:p>
          </p:txBody>
        </p:sp>
        <p:cxnSp>
          <p:nvCxnSpPr>
            <p:cNvPr id="17" name="直接箭头连接符 16"/>
            <p:cNvCxnSpPr>
              <a:stCxn id="12" idx="1"/>
              <a:endCxn id="13" idx="3"/>
            </p:cNvCxnSpPr>
            <p:nvPr>
              <p:custDataLst>
                <p:tags r:id="rId14"/>
              </p:custDataLst>
            </p:nvPr>
          </p:nvCxnSpPr>
          <p:spPr>
            <a:xfrm flipH="1" flipV="1">
              <a:off x="-1803" y="5252"/>
              <a:ext cx="1953" cy="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custDataLst>
                <p:tags r:id="rId15"/>
              </p:custDataLst>
            </p:nvPr>
          </p:nvSpPr>
          <p:spPr>
            <a:xfrm>
              <a:off x="-2188" y="6300"/>
              <a:ext cx="2685" cy="835"/>
            </a:xfrm>
            <a:prstGeom prst="rect">
              <a:avLst/>
            </a:prstGeom>
            <a:noFill/>
          </p:spPr>
          <p:txBody>
            <a:bodyPr wrap="square" rtlCol="0">
              <a:spAutoFit/>
            </a:bodyPr>
            <a:p>
              <a:r>
                <a:rPr lang="en-US" altLang="zh-CN" sz="1600" b="1">
                  <a:solidFill>
                    <a:srgbClr val="FF0000"/>
                  </a:solidFill>
                </a:rPr>
                <a:t>&lt;evaluate&gt;</a:t>
              </a:r>
              <a:endParaRPr lang="en-US" altLang="zh-CN" sz="1600" b="1">
                <a:solidFill>
                  <a:srgbClr val="FF0000"/>
                </a:solidFill>
              </a:endParaRPr>
            </a:p>
          </p:txBody>
        </p:sp>
        <p:sp>
          <p:nvSpPr>
            <p:cNvPr id="19" name="文本框 18"/>
            <p:cNvSpPr txBox="1"/>
            <p:nvPr>
              <p:custDataLst>
                <p:tags r:id="rId16"/>
              </p:custDataLst>
            </p:nvPr>
          </p:nvSpPr>
          <p:spPr>
            <a:xfrm>
              <a:off x="7839" y="2058"/>
              <a:ext cx="2665" cy="835"/>
            </a:xfrm>
            <a:prstGeom prst="rect">
              <a:avLst/>
            </a:prstGeom>
            <a:noFill/>
          </p:spPr>
          <p:txBody>
            <a:bodyPr wrap="square" rtlCol="0">
              <a:spAutoFit/>
            </a:bodyPr>
            <a:p>
              <a:r>
                <a:rPr lang="en-US" altLang="zh-CN" sz="1600" b="1">
                  <a:solidFill>
                    <a:srgbClr val="0070C0"/>
                  </a:solidFill>
                </a:rPr>
                <a:t>&lt;desugar&gt;</a:t>
              </a:r>
              <a:endParaRPr lang="en-US" altLang="zh-CN" sz="1600" b="1">
                <a:solidFill>
                  <a:srgbClr val="0070C0"/>
                </a:solidFill>
              </a:endParaRPr>
            </a:p>
          </p:txBody>
        </p:sp>
      </p:grpSp>
      <p:cxnSp>
        <p:nvCxnSpPr>
          <p:cNvPr id="21" name="直接箭头连接符 20"/>
          <p:cNvCxnSpPr/>
          <p:nvPr>
            <p:custDataLst>
              <p:tags r:id="rId17"/>
            </p:custDataLst>
          </p:nvPr>
        </p:nvCxnSpPr>
        <p:spPr>
          <a:xfrm flipH="1">
            <a:off x="9013985" y="4248994"/>
            <a:ext cx="3175" cy="6851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2" name="左箭头 21">
            <a:hlinkClick r:id="rId18" action="ppaction://hlinksldjump"/>
          </p:cNvPr>
          <p:cNvSpPr/>
          <p:nvPr>
            <p:custDataLst>
              <p:tags r:id="rId19"/>
            </p:custDataLst>
          </p:nvPr>
        </p:nvSpPr>
        <p:spPr>
          <a:xfrm>
            <a:off x="11339830" y="6432550"/>
            <a:ext cx="394335" cy="32385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altLang="zh-CN"/>
              <a:t>Extend it with Reactivity</a:t>
            </a:r>
            <a:endParaRPr lang="en-US" altLang="zh-CN"/>
          </a:p>
        </p:txBody>
      </p:sp>
      <p:sp>
        <p:nvSpPr>
          <p:cNvPr id="3" name="内容占位符 2"/>
          <p:cNvSpPr>
            <a:spLocks noGrp="1"/>
          </p:cNvSpPr>
          <p:nvPr>
            <p:ph idx="1"/>
          </p:nvPr>
        </p:nvSpPr>
        <p:spPr/>
        <p:txBody>
          <a:bodyPr/>
          <a:p>
            <a:r>
              <a:rPr lang="en-US" altLang="zh-CN"/>
              <a:t>Enable interaction with Document through Document Language</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4079240" y="3030855"/>
            <a:ext cx="7715250" cy="2495550"/>
          </a:xfrm>
          <a:prstGeom prst="rect">
            <a:avLst/>
          </a:prstGeom>
          <a:ln>
            <a:solidFill>
              <a:schemeClr val="accent1"/>
            </a:solidFill>
          </a:ln>
        </p:spPr>
      </p:pic>
      <p:pic>
        <p:nvPicPr>
          <p:cNvPr id="4" name="图片 3"/>
          <p:cNvPicPr>
            <a:picLocks noChangeAspect="1"/>
          </p:cNvPicPr>
          <p:nvPr>
            <p:custDataLst>
              <p:tags r:id="rId3"/>
            </p:custDataLst>
          </p:nvPr>
        </p:nvPicPr>
        <p:blipFill>
          <a:blip r:embed="rId4"/>
          <a:stretch>
            <a:fillRect/>
          </a:stretch>
        </p:blipFill>
        <p:spPr>
          <a:xfrm>
            <a:off x="443230" y="3030855"/>
            <a:ext cx="3238500" cy="1076325"/>
          </a:xfrm>
          <a:prstGeom prst="rect">
            <a:avLst/>
          </a:prstGeom>
          <a:ln>
            <a:solidFill>
              <a:schemeClr val="accent1"/>
            </a:solidFill>
          </a:ln>
        </p:spPr>
      </p:pic>
      <p:sp>
        <p:nvSpPr>
          <p:cNvPr id="6" name="左箭头 5">
            <a:hlinkClick r:id="rId5" action="ppaction://hlinksldjump"/>
          </p:cNvPr>
          <p:cNvSpPr/>
          <p:nvPr>
            <p:custDataLst>
              <p:tags r:id="rId6"/>
            </p:custDataLst>
          </p:nvPr>
        </p:nvSpPr>
        <p:spPr>
          <a:xfrm>
            <a:off x="11339830" y="6432550"/>
            <a:ext cx="394335" cy="32385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838200" y="6052820"/>
            <a:ext cx="10142220" cy="460375"/>
          </a:xfrm>
          <a:prstGeom prst="rect">
            <a:avLst/>
          </a:prstGeom>
          <a:noFill/>
        </p:spPr>
        <p:txBody>
          <a:bodyPr wrap="square" rtlCol="0">
            <a:spAutoFit/>
          </a:bodyPr>
          <a:p>
            <a:r>
              <a:rPr lang="en-US" altLang="zh-CN" sz="1200" b="1"/>
              <a:t>[Ref]</a:t>
            </a:r>
            <a:r>
              <a:rPr lang="en-US" altLang="zh-CN" sz="1200"/>
              <a:t> </a:t>
            </a:r>
            <a:r>
              <a:rPr lang="zh-CN" altLang="en-US" sz="1200"/>
              <a:t>Will Crichton and Shriram Krishnamurthi. 2024. A Core Calculus for Documents: Or, Lambda: The Ultimate Document. Proc. ACM Program. Lang. 8, POPL, Article 23 (January 2024), 28 pages. https://doi.org/10.1145/3632865</a:t>
            </a:r>
            <a:endParaRPr lang="zh-CN" altLang="en-US" sz="12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1</a:t>
            </a:r>
            <a:endParaRPr lang="en-US" altLang="zh-CN"/>
          </a:p>
        </p:txBody>
      </p:sp>
      <p:sp>
        <p:nvSpPr>
          <p:cNvPr id="3" name="副标题 2"/>
          <p:cNvSpPr>
            <a:spLocks noGrp="1"/>
          </p:cNvSpPr>
          <p:nvPr>
            <p:ph type="subTitle" idx="1"/>
          </p:nvPr>
        </p:nvSpPr>
        <p:spPr/>
        <p:txBody>
          <a:bodyPr/>
          <a:p>
            <a:r>
              <a:rPr lang="en-US" altLang="zh-CN">
                <a:sym typeface="+mn-ea"/>
              </a:rPr>
              <a:t>2024.03.08</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Intro</a:t>
            </a:r>
            <a:endParaRPr lang="en-US" altLang="zh-CN"/>
          </a:p>
        </p:txBody>
      </p:sp>
      <p:sp>
        <p:nvSpPr>
          <p:cNvPr id="3" name="副标题 2"/>
          <p:cNvSpPr>
            <a:spLocks noGrp="1"/>
          </p:cNvSpPr>
          <p:nvPr>
            <p:ph type="subTitle" idx="1"/>
          </p:nvPr>
        </p:nvSpPr>
        <p:spPr/>
        <p:txBody>
          <a:bodyPr/>
          <a:p>
            <a:r>
              <a:rPr lang="en-US" altLang="zh-CN">
                <a:sym typeface="+mn-ea"/>
              </a:rPr>
              <a:t>2024.03.08</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Progress</a:t>
            </a:r>
            <a:endParaRPr lang="en-US" altLang="zh-CN"/>
          </a:p>
        </p:txBody>
      </p:sp>
      <p:sp>
        <p:nvSpPr>
          <p:cNvPr id="3" name="内容占位符 2"/>
          <p:cNvSpPr>
            <a:spLocks noGrp="1"/>
          </p:cNvSpPr>
          <p:nvPr>
            <p:ph idx="1"/>
          </p:nvPr>
        </p:nvSpPr>
        <p:spPr/>
        <p:txBody>
          <a:bodyPr/>
          <a:p>
            <a:pPr marL="514350" indent="-514350">
              <a:buAutoNum type="arabicPeriod"/>
            </a:pPr>
            <a:r>
              <a:rPr lang="en-US" altLang="zh-CN" b="1"/>
              <a:t>Read the paper</a:t>
            </a:r>
            <a:r>
              <a:rPr lang="en-US" altLang="zh-CN"/>
              <a:t> “</a:t>
            </a:r>
            <a:r>
              <a:rPr lang="en-US" altLang="zh-CN" i="1"/>
              <a:t>A Core Calculus for Documents, POPL’24” </a:t>
            </a:r>
            <a:r>
              <a:rPr lang="en-US" altLang="zh-CN"/>
              <a:t>and scan the code it implements.</a:t>
            </a:r>
            <a:endParaRPr lang="en-US" altLang="zh-CN" i="1"/>
          </a:p>
          <a:p>
            <a:pPr marL="514350" indent="-514350">
              <a:buAutoNum type="arabicPeriod"/>
            </a:pPr>
            <a:r>
              <a:rPr lang="en-US" altLang="zh-CN" b="1"/>
              <a:t>Read the paper</a:t>
            </a:r>
            <a:r>
              <a:rPr lang="en-US" altLang="zh-CN"/>
              <a:t> “</a:t>
            </a:r>
            <a:r>
              <a:rPr lang="en-US" altLang="zh-CN" i="1"/>
              <a:t>Bidirectional Evaluation with Direct Manipulation, OOPSLA’18</a:t>
            </a:r>
            <a:r>
              <a:rPr lang="en-US" altLang="zh-CN"/>
              <a:t>”</a:t>
            </a:r>
            <a:endParaRPr lang="en-US" altLang="zh-CN"/>
          </a:p>
          <a:p>
            <a:pPr marL="514350" indent="-514350">
              <a:buAutoNum type="arabicPeriod"/>
            </a:pPr>
            <a:r>
              <a:rPr lang="en-US" altLang="zh-CN" b="1"/>
              <a:t>Find </a:t>
            </a:r>
            <a:r>
              <a:rPr lang="en-US" altLang="zh-CN"/>
              <a:t>that there are </a:t>
            </a:r>
            <a:r>
              <a:rPr lang="en-US" altLang="zh-CN" b="1"/>
              <a:t>gaps between </a:t>
            </a:r>
            <a:r>
              <a:rPr lang="en-US" altLang="zh-CN"/>
              <a:t>the backward evaluation in stage two mentioned before </a:t>
            </a:r>
            <a:r>
              <a:rPr lang="en-US" altLang="zh-CN" b="1"/>
              <a:t>and </a:t>
            </a:r>
            <a:r>
              <a:rPr lang="en-US" altLang="zh-CN"/>
              <a:t>the </a:t>
            </a:r>
            <a:r>
              <a:rPr lang="en-US" altLang="zh-CN">
                <a:sym typeface="+mn-ea"/>
              </a:rPr>
              <a:t>backward evaluation semantics </a:t>
            </a:r>
            <a:r>
              <a:rPr lang="en-US" altLang="zh-CN"/>
              <a:t>in OOPSLA’18 </a:t>
            </a:r>
            <a:r>
              <a:rPr lang="en-US" altLang="zh-CN" b="1"/>
              <a:t>when </a:t>
            </a:r>
            <a:r>
              <a:rPr lang="en-US" altLang="zh-CN"/>
              <a:t>multiple functions operating on list compose which the structural information gets lost, and </a:t>
            </a:r>
            <a:r>
              <a:rPr lang="en-US" altLang="zh-CN" b="1"/>
              <a:t>find an </a:t>
            </a:r>
            <a:r>
              <a:rPr lang="en-US" altLang="zh-CN"/>
              <a:t>ad-hoc </a:t>
            </a:r>
            <a:r>
              <a:rPr lang="en-US" altLang="zh-CN" b="1"/>
              <a:t>solution</a:t>
            </a:r>
            <a:endParaRPr lang="en-US" altLang="zh-CN"/>
          </a:p>
          <a:p>
            <a:pPr marL="514350" indent="-514350">
              <a:buAutoNum type="arabicPeriod"/>
            </a:pPr>
            <a:endParaRPr lang="en-US" altLang="zh-CN"/>
          </a:p>
          <a:p>
            <a:pPr marL="514350" indent="-514350">
              <a:buAutoNum type="arabicPeriod"/>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Next Plan</a:t>
            </a:r>
            <a:endParaRPr lang="en-US" altLang="zh-CN"/>
          </a:p>
        </p:txBody>
      </p:sp>
      <p:sp>
        <p:nvSpPr>
          <p:cNvPr id="3" name="内容占位符 2"/>
          <p:cNvSpPr>
            <a:spLocks noGrp="1"/>
          </p:cNvSpPr>
          <p:nvPr>
            <p:ph idx="1"/>
          </p:nvPr>
        </p:nvSpPr>
        <p:spPr/>
        <p:txBody>
          <a:bodyPr/>
          <a:p>
            <a:pPr marL="514350" indent="-514350">
              <a:buAutoNum type="arabicPeriod"/>
            </a:pPr>
            <a:r>
              <a:rPr lang="en-US" altLang="zh-CN" b="1"/>
              <a:t>Make a summary</a:t>
            </a:r>
            <a:r>
              <a:rPr lang="en-US" altLang="zh-CN"/>
              <a:t> of the core </a:t>
            </a:r>
            <a:r>
              <a:rPr lang="en-US" altLang="zh-CN" b="1"/>
              <a:t>syntax </a:t>
            </a:r>
            <a:r>
              <a:rPr lang="en-US" altLang="zh-CN"/>
              <a:t>and </a:t>
            </a:r>
            <a:r>
              <a:rPr lang="en-US" altLang="zh-CN" b="1"/>
              <a:t>semantics </a:t>
            </a:r>
            <a:r>
              <a:rPr lang="en-US" altLang="zh-CN"/>
              <a:t>of the document calculi - </a:t>
            </a:r>
            <a:r>
              <a:rPr lang="en-US" altLang="zh-CN" i="1"/>
              <a:t>Article Template Program.</a:t>
            </a:r>
            <a:endParaRPr lang="en-US" altLang="zh-CN" i="1"/>
          </a:p>
          <a:p>
            <a:pPr marL="514350" indent="-514350">
              <a:buAutoNum type="arabicPeriod"/>
            </a:pPr>
            <a:r>
              <a:rPr lang="en-US" altLang="zh-CN" b="1"/>
              <a:t>Find more</a:t>
            </a:r>
            <a:r>
              <a:rPr lang="en-US" altLang="zh-CN"/>
              <a:t> examples that cover every primitive operations and perform backward evaluation using the </a:t>
            </a:r>
            <a:r>
              <a:rPr lang="en-US" altLang="zh-CN">
                <a:sym typeface="+mn-ea"/>
              </a:rPr>
              <a:t>backward evaluation semantics </a:t>
            </a:r>
            <a:r>
              <a:rPr lang="en-US" altLang="zh-CN">
                <a:sym typeface="+mn-ea"/>
              </a:rPr>
              <a:t>in OOPSLA’18 to find more </a:t>
            </a:r>
            <a:r>
              <a:rPr lang="en-US" altLang="zh-CN" b="1">
                <a:sym typeface="+mn-ea"/>
              </a:rPr>
              <a:t>gaps</a:t>
            </a:r>
            <a:r>
              <a:rPr lang="en-US" altLang="zh-CN">
                <a:sym typeface="+mn-ea"/>
              </a:rPr>
              <a:t>.</a:t>
            </a:r>
            <a:endParaRPr lang="en-US" altLang="zh-CN">
              <a:sym typeface="+mn-ea"/>
            </a:endParaRPr>
          </a:p>
          <a:p>
            <a:pPr marL="514350" indent="-514350">
              <a:buAutoNum type="arabicPeriod"/>
            </a:pPr>
            <a:r>
              <a:rPr lang="en-US" altLang="zh-CN" b="1">
                <a:sym typeface="+mn-ea"/>
              </a:rPr>
              <a:t>Fill the gaps using general solution</a:t>
            </a:r>
            <a:r>
              <a:rPr lang="en-US" altLang="zh-CN">
                <a:sym typeface="+mn-ea"/>
              </a:rPr>
              <a:t> (e.g., restrict the flexibility when modifying list and only modify value currently).</a:t>
            </a:r>
            <a:endParaRPr lang="en-US" altLang="zh-CN">
              <a:sym typeface="+mn-ea"/>
            </a:endParaRPr>
          </a:p>
          <a:p>
            <a:pPr marL="514350" indent="-514350">
              <a:buAutoNum type="arabicPeriod"/>
            </a:pPr>
            <a:r>
              <a:rPr lang="en-US" altLang="zh-CN">
                <a:sym typeface="+mn-ea"/>
              </a:rPr>
              <a:t>Implement it by </a:t>
            </a:r>
            <a:r>
              <a:rPr lang="en-US" altLang="zh-CN" b="1">
                <a:sym typeface="+mn-ea"/>
              </a:rPr>
              <a:t>coding</a:t>
            </a:r>
            <a:r>
              <a:rPr lang="en-US" altLang="zh-CN">
                <a:sym typeface="+mn-ea"/>
              </a:rPr>
              <a:t>.</a:t>
            </a:r>
            <a:endParaRPr lang="en-US" altLang="zh-CN">
              <a:sym typeface="+mn-ea"/>
            </a:endParaRPr>
          </a:p>
          <a:p>
            <a:pPr marL="514350" indent="-514350">
              <a:buAutoNum type="arabicPeriod"/>
            </a:pPr>
            <a:endParaRPr lang="en-US" altLang="zh-CN">
              <a:sym typeface="+mn-ea"/>
            </a:endParaRPr>
          </a:p>
          <a:p>
            <a:pPr marL="514350" indent="-514350">
              <a:buAutoNum type="arabicPeriod"/>
            </a:pPr>
            <a:endParaRPr lang="en-US" altLang="zh-CN">
              <a:sym typeface="+mn-ea"/>
            </a:endParaRPr>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pPr marL="514350" indent="-514350">
              <a:buAutoNum type="arabicPeriod"/>
            </a:pPr>
            <a:r>
              <a:rPr lang="en-US" altLang="zh-CN"/>
              <a:t>Does innovation matter in bachelor thesis?</a:t>
            </a:r>
            <a:endParaRPr lang="en-US" altLang="zh-CN"/>
          </a:p>
          <a:p>
            <a:pPr marL="514350" indent="-514350">
              <a:buAutoNum type="arabicPeriod"/>
            </a:pPr>
            <a:r>
              <a:rPr lang="en-US" altLang="zh-CN"/>
              <a:t>Deadline of bachelor thesis and artifact?</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2</a:t>
            </a:r>
            <a:endParaRPr lang="en-US" altLang="zh-CN"/>
          </a:p>
        </p:txBody>
      </p:sp>
      <p:sp>
        <p:nvSpPr>
          <p:cNvPr id="3" name="副标题 2"/>
          <p:cNvSpPr>
            <a:spLocks noGrp="1"/>
          </p:cNvSpPr>
          <p:nvPr>
            <p:ph type="subTitle" idx="1"/>
          </p:nvPr>
        </p:nvSpPr>
        <p:spPr/>
        <p:txBody>
          <a:bodyPr/>
          <a:p>
            <a:r>
              <a:rPr lang="en-US" altLang="zh-CN">
                <a:sym typeface="+mn-ea"/>
              </a:rPr>
              <a:t>2024.03.22</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Changes to Overall Plan</a:t>
            </a:r>
            <a:endParaRPr lang="en-US" altLang="zh-CN"/>
          </a:p>
        </p:txBody>
      </p:sp>
      <p:sp>
        <p:nvSpPr>
          <p:cNvPr id="3" name="内容占位符 2"/>
          <p:cNvSpPr>
            <a:spLocks noGrp="1"/>
          </p:cNvSpPr>
          <p:nvPr>
            <p:ph idx="1"/>
          </p:nvPr>
        </p:nvSpPr>
        <p:spPr/>
        <p:txBody>
          <a:bodyPr>
            <a:normAutofit/>
          </a:bodyPr>
          <a:p>
            <a:pPr marL="514350" indent="-514350">
              <a:buAutoNum type="arabicPeriod"/>
            </a:pPr>
            <a:r>
              <a:rPr lang="en-US" altLang="zh-CN" sz="2800" b="1">
                <a:sym typeface="+mn-ea"/>
              </a:rPr>
              <a:t>Make a summary</a:t>
            </a:r>
            <a:r>
              <a:rPr lang="en-US" altLang="zh-CN" sz="2800">
                <a:sym typeface="+mn-ea"/>
              </a:rPr>
              <a:t> of the core </a:t>
            </a:r>
            <a:r>
              <a:rPr lang="en-US" altLang="zh-CN" sz="2800" b="1">
                <a:sym typeface="+mn-ea"/>
              </a:rPr>
              <a:t>syntax </a:t>
            </a:r>
            <a:r>
              <a:rPr lang="en-US" altLang="zh-CN" sz="2800">
                <a:sym typeface="+mn-ea"/>
              </a:rPr>
              <a:t>and </a:t>
            </a:r>
            <a:r>
              <a:rPr lang="en-US" altLang="zh-CN" sz="2800" b="1">
                <a:sym typeface="+mn-ea"/>
              </a:rPr>
              <a:t>semantics </a:t>
            </a:r>
            <a:r>
              <a:rPr lang="en-US" altLang="zh-CN" sz="2800">
                <a:sym typeface="+mn-ea"/>
              </a:rPr>
              <a:t>of the document calculi - </a:t>
            </a:r>
            <a:r>
              <a:rPr lang="en-US" altLang="zh-CN" sz="2800" i="1">
                <a:sym typeface="+mn-ea"/>
              </a:rPr>
              <a:t>Article Template Program.</a:t>
            </a:r>
            <a:endParaRPr lang="en-US" altLang="zh-CN" sz="2800" i="1"/>
          </a:p>
          <a:p>
            <a:pPr marL="514350" indent="-514350">
              <a:buAutoNum type="arabicPeriod"/>
            </a:pPr>
            <a:r>
              <a:rPr lang="en-US" altLang="zh-CN" sz="2800">
                <a:sym typeface="+mn-ea"/>
              </a:rPr>
              <a:t>Extend the existing BLP system (Bidirectional Preview) to support templates, which enables content modification of </a:t>
            </a:r>
            <a:r>
              <a:rPr lang="en-US" altLang="zh-CN" sz="2800" b="1" i="1">
                <a:sym typeface="+mn-ea"/>
              </a:rPr>
              <a:t>list</a:t>
            </a:r>
            <a:endParaRPr lang="en-US" altLang="zh-CN" sz="2800"/>
          </a:p>
          <a:p>
            <a:pPr marL="514350" indent="-514350">
              <a:buAutoNum type="arabicPeriod"/>
            </a:pPr>
            <a:r>
              <a:rPr lang="en-US" altLang="zh-CN" sz="2800">
                <a:sym typeface="+mn-ea"/>
              </a:rPr>
              <a:t>Extend the current system with the ability of structural modification of </a:t>
            </a:r>
            <a:r>
              <a:rPr lang="en-US" altLang="zh-CN" sz="2800" b="1" i="1">
                <a:sym typeface="+mn-ea"/>
              </a:rPr>
              <a:t>list</a:t>
            </a:r>
            <a:endParaRPr lang="en-US" altLang="zh-CN" sz="2800" b="1" i="1">
              <a:sym typeface="+mn-ea"/>
            </a:endParaRPr>
          </a:p>
          <a:p>
            <a:pPr marL="914400" lvl="1" indent="-457200">
              <a:buAutoNum type="arabicPeriod"/>
            </a:pPr>
            <a:r>
              <a:rPr lang="en-US" altLang="zh-CN" sz="2055" b="1">
                <a:sym typeface="+mn-ea"/>
              </a:rPr>
              <a:t>Find more</a:t>
            </a:r>
            <a:r>
              <a:rPr lang="en-US" altLang="zh-CN" sz="2055">
                <a:sym typeface="+mn-ea"/>
              </a:rPr>
              <a:t> examples that cover every primitive operations and perform backward evaluation using the </a:t>
            </a:r>
            <a:r>
              <a:rPr lang="en-US" altLang="zh-CN" sz="2055">
                <a:sym typeface="+mn-ea"/>
              </a:rPr>
              <a:t>backward evaluation semantics in OOPSLA’18 to find more </a:t>
            </a:r>
            <a:r>
              <a:rPr lang="en-US" altLang="zh-CN" sz="2055" b="1">
                <a:sym typeface="+mn-ea"/>
              </a:rPr>
              <a:t>gaps</a:t>
            </a:r>
            <a:r>
              <a:rPr lang="en-US" altLang="zh-CN" sz="2055">
                <a:sym typeface="+mn-ea"/>
              </a:rPr>
              <a:t>.</a:t>
            </a:r>
            <a:endParaRPr lang="en-US" altLang="zh-CN" sz="2055">
              <a:sym typeface="+mn-ea"/>
            </a:endParaRPr>
          </a:p>
          <a:p>
            <a:pPr marL="914400" lvl="1" indent="-457200">
              <a:buAutoNum type="arabicPeriod"/>
            </a:pPr>
            <a:r>
              <a:rPr lang="en-US" altLang="zh-CN" sz="2055" b="1">
                <a:sym typeface="+mn-ea"/>
              </a:rPr>
              <a:t>Fill the gaps using general solution</a:t>
            </a:r>
            <a:r>
              <a:rPr lang="en-US" altLang="zh-CN" sz="2055">
                <a:sym typeface="+mn-ea"/>
              </a:rPr>
              <a:t> (e.g., restrict the flexibility when modifying list and only modify value currently).</a:t>
            </a:r>
            <a:endParaRPr lang="en-US" altLang="zh-CN" sz="2055">
              <a:sym typeface="+mn-ea"/>
            </a:endParaRPr>
          </a:p>
          <a:p>
            <a:pPr marL="914400" lvl="1" indent="-457200">
              <a:buAutoNum type="arabicPeriod"/>
            </a:pPr>
            <a:r>
              <a:rPr lang="en-US" altLang="zh-CN" sz="2055">
                <a:sym typeface="+mn-ea"/>
              </a:rPr>
              <a:t>Implement it by </a:t>
            </a:r>
            <a:r>
              <a:rPr lang="en-US" altLang="zh-CN" sz="2055" b="1">
                <a:sym typeface="+mn-ea"/>
              </a:rPr>
              <a:t>coding</a:t>
            </a:r>
            <a:r>
              <a:rPr lang="en-US" altLang="zh-CN" sz="2055">
                <a:sym typeface="+mn-ea"/>
              </a:rPr>
              <a:t>.</a:t>
            </a:r>
            <a:endParaRPr lang="en-US" altLang="zh-CN" sz="2055">
              <a:sym typeface="+mn-ea"/>
            </a:endParaRPr>
          </a:p>
          <a:p>
            <a:pPr lvl="1"/>
            <a:endParaRPr lang="en-US" altLang="zh-CN" sz="2400" b="1" i="1"/>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Progress</a:t>
            </a:r>
            <a:endParaRPr lang="en-US" altLang="zh-CN"/>
          </a:p>
        </p:txBody>
      </p:sp>
      <p:sp>
        <p:nvSpPr>
          <p:cNvPr id="3" name="内容占位符 2"/>
          <p:cNvSpPr>
            <a:spLocks noGrp="1"/>
          </p:cNvSpPr>
          <p:nvPr>
            <p:ph idx="1"/>
          </p:nvPr>
        </p:nvSpPr>
        <p:spPr>
          <a:xfrm>
            <a:off x="838200" y="1825625"/>
            <a:ext cx="10515600" cy="4877435"/>
          </a:xfrm>
        </p:spPr>
        <p:txBody>
          <a:bodyPr>
            <a:normAutofit fontScale="90000"/>
          </a:bodyPr>
          <a:p>
            <a:pPr marL="514350" indent="-514350">
              <a:buAutoNum type="arabicPeriod"/>
            </a:pPr>
            <a:r>
              <a:rPr lang="en-US" altLang="zh-CN" sz="3000" b="1">
                <a:sym typeface="+mn-ea"/>
              </a:rPr>
              <a:t>Make a summary</a:t>
            </a:r>
            <a:r>
              <a:rPr lang="en-US" altLang="zh-CN" sz="3000">
                <a:sym typeface="+mn-ea"/>
              </a:rPr>
              <a:t> of the core </a:t>
            </a:r>
            <a:r>
              <a:rPr lang="en-US" altLang="zh-CN" sz="3000" b="1">
                <a:sym typeface="+mn-ea"/>
              </a:rPr>
              <a:t>syntax </a:t>
            </a:r>
            <a:r>
              <a:rPr lang="en-US" altLang="zh-CN" sz="3000">
                <a:sym typeface="+mn-ea"/>
              </a:rPr>
              <a:t>and </a:t>
            </a:r>
            <a:r>
              <a:rPr lang="en-US" altLang="zh-CN" sz="3000" b="1">
                <a:sym typeface="+mn-ea"/>
              </a:rPr>
              <a:t>semantics </a:t>
            </a:r>
            <a:r>
              <a:rPr lang="en-US" altLang="zh-CN" sz="3000">
                <a:sym typeface="+mn-ea"/>
              </a:rPr>
              <a:t>of the document calculi - </a:t>
            </a:r>
            <a:r>
              <a:rPr lang="en-US" altLang="zh-CN" sz="3000" i="1">
                <a:sym typeface="+mn-ea"/>
              </a:rPr>
              <a:t>Article Template Program.</a:t>
            </a:r>
            <a:endParaRPr lang="en-US" altLang="zh-CN" sz="3000" i="1">
              <a:sym typeface="+mn-ea"/>
            </a:endParaRPr>
          </a:p>
          <a:p>
            <a:pPr marL="514350" indent="-514350">
              <a:buAutoNum type="arabicPeriod"/>
            </a:pPr>
            <a:r>
              <a:rPr lang="en-US" altLang="zh-CN" sz="3000">
                <a:sym typeface="+mn-ea"/>
              </a:rPr>
              <a:t>Extend the existing BLP system (Bidirectional Preview) to support templates, which enables content modification of </a:t>
            </a:r>
            <a:r>
              <a:rPr lang="en-US" altLang="zh-CN" sz="3000" b="1" i="1">
                <a:sym typeface="+mn-ea"/>
              </a:rPr>
              <a:t>list</a:t>
            </a:r>
            <a:endParaRPr lang="en-US" altLang="zh-CN" sz="3000" b="1" i="1">
              <a:sym typeface="+mn-ea"/>
            </a:endParaRPr>
          </a:p>
          <a:p>
            <a:pPr marL="971550" lvl="1" indent="-514350">
              <a:buAutoNum type="arabicPeriod"/>
            </a:pPr>
            <a:r>
              <a:rPr lang="en-US" altLang="zh-CN" sz="2055">
                <a:sym typeface="+mn-ea"/>
              </a:rPr>
              <a:t>Read the source code of Bidirectional Preview.	</a:t>
            </a:r>
            <a:r>
              <a:rPr lang="en-US" altLang="zh-CN" sz="2055" b="1">
                <a:solidFill>
                  <a:srgbClr val="00B050"/>
                </a:solidFill>
                <a:sym typeface="+mn-ea"/>
              </a:rPr>
              <a:t>Done.</a:t>
            </a:r>
            <a:endParaRPr lang="en-US" altLang="zh-CN" sz="2055"/>
          </a:p>
          <a:p>
            <a:pPr marL="971550" lvl="1" indent="-514350">
              <a:buAutoNum type="arabicPeriod"/>
            </a:pPr>
            <a:r>
              <a:rPr lang="en-US" altLang="zh-CN" sz="2055">
                <a:sym typeface="+mn-ea"/>
              </a:rPr>
              <a:t>Remove all the hole out of it.		</a:t>
            </a:r>
            <a:r>
              <a:rPr lang="en-US" altLang="zh-CN" sz="2055" b="1">
                <a:solidFill>
                  <a:srgbClr val="00B050"/>
                </a:solidFill>
                <a:sym typeface="+mn-ea"/>
              </a:rPr>
              <a:t>Done.</a:t>
            </a:r>
            <a:endParaRPr lang="en-US" altLang="zh-CN" sz="2055"/>
          </a:p>
          <a:p>
            <a:pPr marL="971550" lvl="1" indent="-514350">
              <a:buAutoNum type="arabicPeriod"/>
            </a:pPr>
            <a:r>
              <a:rPr lang="en-US" altLang="zh-CN" sz="2055">
                <a:sym typeface="+mn-ea"/>
              </a:rPr>
              <a:t>Add concatenation of string.			</a:t>
            </a:r>
            <a:r>
              <a:rPr lang="en-US" altLang="zh-CN" sz="2055" b="1">
                <a:solidFill>
                  <a:srgbClr val="00B050"/>
                </a:solidFill>
                <a:sym typeface="+mn-ea"/>
              </a:rPr>
              <a:t>Done.</a:t>
            </a:r>
            <a:endParaRPr lang="en-US" altLang="zh-CN" sz="2055">
              <a:sym typeface="+mn-ea"/>
            </a:endParaRPr>
          </a:p>
          <a:p>
            <a:pPr marL="971550" lvl="1" indent="-514350">
              <a:buAutoNum type="arabicPeriod"/>
            </a:pPr>
            <a:r>
              <a:rPr lang="en-US" altLang="zh-CN" sz="2000">
                <a:sym typeface="+mn-ea"/>
              </a:rPr>
              <a:t>Add Forward - String Template.		</a:t>
            </a:r>
            <a:r>
              <a:rPr lang="en-US" altLang="zh-CN" sz="2000" b="1">
                <a:solidFill>
                  <a:srgbClr val="FF0000"/>
                </a:solidFill>
                <a:sym typeface="+mn-ea"/>
              </a:rPr>
              <a:t>Doing.</a:t>
            </a:r>
            <a:endParaRPr lang="en-US" altLang="zh-CN" sz="2000"/>
          </a:p>
          <a:p>
            <a:pPr lvl="2"/>
            <a:r>
              <a:rPr lang="en-US" altLang="zh-CN" sz="2000" b="1">
                <a:solidFill>
                  <a:srgbClr val="00B050"/>
                </a:solidFill>
                <a:sym typeface="+mn-ea"/>
              </a:rPr>
              <a:t>Syntax </a:t>
            </a:r>
            <a:r>
              <a:rPr lang="en-US" altLang="zh-CN" sz="2000">
                <a:sym typeface="+mn-ea"/>
              </a:rPr>
              <a:t>&amp; </a:t>
            </a:r>
            <a:r>
              <a:rPr lang="en-US" altLang="zh-CN" sz="2000" b="1">
                <a:solidFill>
                  <a:srgbClr val="FFC000"/>
                </a:solidFill>
                <a:sym typeface="+mn-ea"/>
              </a:rPr>
              <a:t>Parser</a:t>
            </a:r>
            <a:endParaRPr lang="en-US" altLang="zh-CN" sz="2000"/>
          </a:p>
          <a:p>
            <a:pPr lvl="2"/>
            <a:r>
              <a:rPr lang="en-US" altLang="zh-CN" sz="2000" b="1">
                <a:solidFill>
                  <a:srgbClr val="FF0000"/>
                </a:solidFill>
                <a:sym typeface="+mn-ea"/>
              </a:rPr>
              <a:t>Desugar</a:t>
            </a:r>
            <a:endParaRPr lang="en-US" altLang="zh-CN" sz="2000" b="1">
              <a:solidFill>
                <a:srgbClr val="FF0000"/>
              </a:solidFill>
            </a:endParaRPr>
          </a:p>
          <a:p>
            <a:pPr marL="971550" lvl="1" indent="-514350">
              <a:buAutoNum type="arabicPeriod"/>
            </a:pPr>
            <a:r>
              <a:rPr lang="en-US" altLang="zh-CN" sz="2000">
                <a:sym typeface="+mn-ea"/>
              </a:rPr>
              <a:t>Add Backward - String Template.		</a:t>
            </a:r>
            <a:r>
              <a:rPr lang="en-US" altLang="zh-CN" sz="2000" b="1">
                <a:solidFill>
                  <a:srgbClr val="FFC000"/>
                </a:solidFill>
                <a:sym typeface="+mn-ea"/>
              </a:rPr>
              <a:t>Not Start</a:t>
            </a:r>
            <a:endParaRPr lang="en-US" altLang="zh-CN" sz="2000"/>
          </a:p>
          <a:p>
            <a:pPr marL="971550" lvl="1" indent="-514350">
              <a:buAutoNum type="arabicPeriod"/>
            </a:pPr>
            <a:r>
              <a:rPr lang="en-US" altLang="zh-CN" sz="2000">
                <a:sym typeface="+mn-ea"/>
              </a:rPr>
              <a:t>Add Forward &amp; Backward - Article Template.	</a:t>
            </a:r>
            <a:r>
              <a:rPr lang="en-US" altLang="zh-CN" sz="2000" b="1">
                <a:solidFill>
                  <a:srgbClr val="FFC000"/>
                </a:solidFill>
                <a:sym typeface="+mn-ea"/>
              </a:rPr>
              <a:t>Not Start</a:t>
            </a:r>
            <a:endParaRPr lang="en-US" altLang="zh-CN" sz="2000">
              <a:solidFill>
                <a:srgbClr val="FFC000"/>
              </a:solidFill>
            </a:endParaRPr>
          </a:p>
          <a:p>
            <a:pPr marL="971550" lvl="1" indent="-514350">
              <a:buAutoNum type="arabicPeriod"/>
            </a:pPr>
            <a:r>
              <a:rPr lang="en-US" altLang="zh-CN" sz="2000">
                <a:sym typeface="+mn-ea"/>
              </a:rPr>
              <a:t>Exploring Structural Modification of List.	</a:t>
            </a:r>
            <a:r>
              <a:rPr lang="en-US" altLang="zh-CN" sz="2000" b="1">
                <a:solidFill>
                  <a:srgbClr val="FFC000"/>
                </a:solidFill>
                <a:sym typeface="+mn-ea"/>
              </a:rPr>
              <a:t>Not Start</a:t>
            </a:r>
            <a:endParaRPr lang="en-US" altLang="zh-CN" sz="2000"/>
          </a:p>
          <a:p>
            <a:pPr marL="514350" indent="-514350">
              <a:buAutoNum type="arabicPeriod"/>
            </a:pPr>
            <a:endParaRPr lang="en-US" altLang="zh-CN"/>
          </a:p>
          <a:p>
            <a:pPr marL="514350" indent="-514350">
              <a:buAutoNum type="arabicPeriod"/>
            </a:pPr>
            <a:endParaRPr lang="en-US" altLang="zh-CN" b="1" i="1"/>
          </a:p>
        </p:txBody>
      </p:sp>
      <p:sp>
        <p:nvSpPr>
          <p:cNvPr id="4" name="文本框 3"/>
          <p:cNvSpPr txBox="1"/>
          <p:nvPr/>
        </p:nvSpPr>
        <p:spPr>
          <a:xfrm>
            <a:off x="-433070" y="3043555"/>
            <a:ext cx="4064000" cy="368300"/>
          </a:xfrm>
          <a:prstGeom prst="rect">
            <a:avLst/>
          </a:prstGeom>
          <a:noFill/>
        </p:spPr>
        <p:txBody>
          <a:bodyPr wrap="square" rtlCol="0">
            <a:spAutoFit/>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 of the syntax - </a:t>
            </a:r>
            <a:r>
              <a:rPr lang="en-US" altLang="zh-CN" sz="2800" i="1"/>
              <a:t>Article Template Program</a:t>
            </a:r>
            <a:endParaRPr lang="en-US" altLang="zh-CN" sz="2800" i="1"/>
          </a:p>
        </p:txBody>
      </p:sp>
      <p:pic>
        <p:nvPicPr>
          <p:cNvPr id="6" name="内容占位符 5"/>
          <p:cNvPicPr>
            <a:picLocks noChangeAspect="1"/>
          </p:cNvPicPr>
          <p:nvPr>
            <p:ph idx="1"/>
            <p:custDataLst>
              <p:tags r:id="rId1"/>
            </p:custDataLst>
          </p:nvPr>
        </p:nvPicPr>
        <p:blipFill>
          <a:blip r:embed="rId2"/>
          <a:stretch>
            <a:fillRect/>
          </a:stretch>
        </p:blipFill>
        <p:spPr>
          <a:xfrm>
            <a:off x="838200" y="1414780"/>
            <a:ext cx="2872740" cy="512826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8293735" y="1489710"/>
            <a:ext cx="2248535" cy="1506855"/>
          </a:xfrm>
          <a:prstGeom prst="rect">
            <a:avLst/>
          </a:prstGeom>
        </p:spPr>
      </p:pic>
      <p:pic>
        <p:nvPicPr>
          <p:cNvPr id="16" name="图片 15"/>
          <p:cNvPicPr>
            <a:picLocks noChangeAspect="1"/>
          </p:cNvPicPr>
          <p:nvPr>
            <p:custDataLst>
              <p:tags r:id="rId5"/>
            </p:custDataLst>
          </p:nvPr>
        </p:nvPicPr>
        <p:blipFill>
          <a:blip r:embed="rId6"/>
          <a:stretch>
            <a:fillRect/>
          </a:stretch>
        </p:blipFill>
        <p:spPr>
          <a:xfrm>
            <a:off x="4398645" y="1489710"/>
            <a:ext cx="3029585" cy="1623695"/>
          </a:xfrm>
          <a:prstGeom prst="rect">
            <a:avLst/>
          </a:prstGeom>
        </p:spPr>
      </p:pic>
      <p:sp>
        <p:nvSpPr>
          <p:cNvPr id="20" name="圆角矩形 19"/>
          <p:cNvSpPr/>
          <p:nvPr/>
        </p:nvSpPr>
        <p:spPr>
          <a:xfrm>
            <a:off x="9307830" y="5990590"/>
            <a:ext cx="2472690" cy="296545"/>
          </a:xfrm>
          <a:prstGeom prst="round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圆角矩形 23"/>
          <p:cNvSpPr/>
          <p:nvPr/>
        </p:nvSpPr>
        <p:spPr>
          <a:xfrm>
            <a:off x="9519920" y="6542405"/>
            <a:ext cx="2261235" cy="276860"/>
          </a:xfrm>
          <a:prstGeom prst="roundRect">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7"/>
            </p:custDataLst>
          </p:nvPr>
        </p:nvPicPr>
        <p:blipFill>
          <a:blip r:embed="rId8"/>
          <a:stretch>
            <a:fillRect/>
          </a:stretch>
        </p:blipFill>
        <p:spPr>
          <a:xfrm>
            <a:off x="4658995" y="3429000"/>
            <a:ext cx="2419350" cy="18097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1172825" cy="1325880"/>
          </a:xfrm>
        </p:spPr>
        <p:txBody>
          <a:bodyPr>
            <a:normAutofit/>
          </a:bodyPr>
          <a:p>
            <a:r>
              <a:rPr lang="en-US" altLang="zh-CN">
                <a:sym typeface="+mn-ea"/>
              </a:rPr>
              <a:t>Summary of the </a:t>
            </a:r>
            <a:r>
              <a:rPr lang="en-US" altLang="zh-CN">
                <a:sym typeface="+mn-ea"/>
              </a:rPr>
              <a:t>semantics - </a:t>
            </a:r>
            <a:r>
              <a:rPr lang="en-US" altLang="zh-CN" sz="3110" i="1">
                <a:sym typeface="+mn-ea"/>
              </a:rPr>
              <a:t>Article Template Program</a:t>
            </a:r>
            <a:endParaRPr lang="zh-CN" altLang="en-US" sz="3110"/>
          </a:p>
        </p:txBody>
      </p:sp>
      <p:grpSp>
        <p:nvGrpSpPr>
          <p:cNvPr id="18" name="组合 17"/>
          <p:cNvGrpSpPr/>
          <p:nvPr/>
        </p:nvGrpSpPr>
        <p:grpSpPr>
          <a:xfrm>
            <a:off x="1145540" y="1452733"/>
            <a:ext cx="9968156" cy="2715176"/>
            <a:chOff x="970" y="5752"/>
            <a:chExt cx="17767" cy="4929"/>
          </a:xfrm>
        </p:grpSpPr>
        <p:pic>
          <p:nvPicPr>
            <p:cNvPr id="16" name="图片 15"/>
            <p:cNvPicPr>
              <a:picLocks noChangeAspect="1"/>
            </p:cNvPicPr>
            <p:nvPr>
              <p:custDataLst>
                <p:tags r:id="rId1"/>
              </p:custDataLst>
            </p:nvPr>
          </p:nvPicPr>
          <p:blipFill>
            <a:blip r:embed="rId2"/>
            <a:stretch>
              <a:fillRect/>
            </a:stretch>
          </p:blipFill>
          <p:spPr>
            <a:xfrm>
              <a:off x="1764" y="5752"/>
              <a:ext cx="5880" cy="285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970" y="8686"/>
              <a:ext cx="12885" cy="1995"/>
            </a:xfrm>
            <a:prstGeom prst="rect">
              <a:avLst/>
            </a:prstGeom>
          </p:spPr>
        </p:pic>
        <p:grpSp>
          <p:nvGrpSpPr>
            <p:cNvPr id="14" name="组合 13"/>
            <p:cNvGrpSpPr/>
            <p:nvPr/>
          </p:nvGrpSpPr>
          <p:grpSpPr>
            <a:xfrm>
              <a:off x="8812" y="5871"/>
              <a:ext cx="9925" cy="4238"/>
              <a:chOff x="985" y="5977"/>
              <a:chExt cx="9925" cy="4238"/>
            </a:xfrm>
          </p:grpSpPr>
          <p:pic>
            <p:nvPicPr>
              <p:cNvPr id="11" name="图片 10"/>
              <p:cNvPicPr>
                <a:picLocks noChangeAspect="1"/>
              </p:cNvPicPr>
              <p:nvPr>
                <p:custDataLst>
                  <p:tags r:id="rId5"/>
                </p:custDataLst>
              </p:nvPr>
            </p:nvPicPr>
            <p:blipFill>
              <a:blip r:embed="rId6"/>
              <a:stretch>
                <a:fillRect/>
              </a:stretch>
            </p:blipFill>
            <p:spPr>
              <a:xfrm>
                <a:off x="1113" y="5977"/>
                <a:ext cx="7575" cy="645"/>
              </a:xfrm>
              <a:prstGeom prst="rect">
                <a:avLst/>
              </a:prstGeom>
            </p:spPr>
          </p:pic>
          <p:pic>
            <p:nvPicPr>
              <p:cNvPr id="12" name="图片 11"/>
              <p:cNvPicPr>
                <a:picLocks noChangeAspect="1"/>
              </p:cNvPicPr>
              <p:nvPr>
                <p:custDataLst>
                  <p:tags r:id="rId7"/>
                </p:custDataLst>
              </p:nvPr>
            </p:nvPicPr>
            <p:blipFill>
              <a:blip r:embed="rId8"/>
              <a:srcRect r="1244"/>
              <a:stretch>
                <a:fillRect/>
              </a:stretch>
            </p:blipFill>
            <p:spPr>
              <a:xfrm>
                <a:off x="985" y="6934"/>
                <a:ext cx="9925" cy="2370"/>
              </a:xfrm>
              <a:prstGeom prst="rect">
                <a:avLst/>
              </a:prstGeom>
            </p:spPr>
          </p:pic>
          <p:pic>
            <p:nvPicPr>
              <p:cNvPr id="13" name="图片 12"/>
              <p:cNvPicPr>
                <a:picLocks noChangeAspect="1"/>
              </p:cNvPicPr>
              <p:nvPr>
                <p:custDataLst>
                  <p:tags r:id="rId9"/>
                </p:custDataLst>
              </p:nvPr>
            </p:nvPicPr>
            <p:blipFill>
              <a:blip r:embed="rId10"/>
              <a:stretch>
                <a:fillRect/>
              </a:stretch>
            </p:blipFill>
            <p:spPr>
              <a:xfrm>
                <a:off x="1181" y="9615"/>
                <a:ext cx="7800" cy="600"/>
              </a:xfrm>
              <a:prstGeom prst="rect">
                <a:avLst/>
              </a:prstGeom>
            </p:spPr>
          </p:pic>
        </p:grpSp>
      </p:grpSp>
      <p:grpSp>
        <p:nvGrpSpPr>
          <p:cNvPr id="24" name="组合 23"/>
          <p:cNvGrpSpPr/>
          <p:nvPr/>
        </p:nvGrpSpPr>
        <p:grpSpPr>
          <a:xfrm>
            <a:off x="2419985" y="4510405"/>
            <a:ext cx="7351395" cy="2012315"/>
            <a:chOff x="2130" y="6637"/>
            <a:chExt cx="13950" cy="4395"/>
          </a:xfrm>
        </p:grpSpPr>
        <p:pic>
          <p:nvPicPr>
            <p:cNvPr id="20" name="图片 19"/>
            <p:cNvPicPr>
              <a:picLocks noChangeAspect="1"/>
            </p:cNvPicPr>
            <p:nvPr>
              <p:custDataLst>
                <p:tags r:id="rId11"/>
              </p:custDataLst>
            </p:nvPr>
          </p:nvPicPr>
          <p:blipFill>
            <a:blip r:embed="rId12"/>
            <a:stretch>
              <a:fillRect/>
            </a:stretch>
          </p:blipFill>
          <p:spPr>
            <a:xfrm>
              <a:off x="3822" y="6637"/>
              <a:ext cx="10695" cy="1110"/>
            </a:xfrm>
            <a:prstGeom prst="rect">
              <a:avLst/>
            </a:prstGeom>
          </p:spPr>
        </p:pic>
        <p:pic>
          <p:nvPicPr>
            <p:cNvPr id="21" name="图片 20"/>
            <p:cNvPicPr>
              <a:picLocks noChangeAspect="1"/>
            </p:cNvPicPr>
            <p:nvPr>
              <p:custDataLst>
                <p:tags r:id="rId13"/>
              </p:custDataLst>
            </p:nvPr>
          </p:nvPicPr>
          <p:blipFill>
            <a:blip r:embed="rId14"/>
            <a:stretch>
              <a:fillRect/>
            </a:stretch>
          </p:blipFill>
          <p:spPr>
            <a:xfrm>
              <a:off x="2506" y="7703"/>
              <a:ext cx="13335" cy="1080"/>
            </a:xfrm>
            <a:prstGeom prst="rect">
              <a:avLst/>
            </a:prstGeom>
          </p:spPr>
        </p:pic>
        <p:pic>
          <p:nvPicPr>
            <p:cNvPr id="22" name="图片 21"/>
            <p:cNvPicPr>
              <a:picLocks noChangeAspect="1"/>
            </p:cNvPicPr>
            <p:nvPr>
              <p:custDataLst>
                <p:tags r:id="rId15"/>
              </p:custDataLst>
            </p:nvPr>
          </p:nvPicPr>
          <p:blipFill>
            <a:blip r:embed="rId16"/>
            <a:stretch>
              <a:fillRect/>
            </a:stretch>
          </p:blipFill>
          <p:spPr>
            <a:xfrm>
              <a:off x="2130" y="8800"/>
              <a:ext cx="13950" cy="1185"/>
            </a:xfrm>
            <a:prstGeom prst="rect">
              <a:avLst/>
            </a:prstGeom>
          </p:spPr>
        </p:pic>
        <p:pic>
          <p:nvPicPr>
            <p:cNvPr id="23" name="图片 22"/>
            <p:cNvPicPr>
              <a:picLocks noChangeAspect="1"/>
            </p:cNvPicPr>
            <p:nvPr>
              <p:custDataLst>
                <p:tags r:id="rId17"/>
              </p:custDataLst>
            </p:nvPr>
          </p:nvPicPr>
          <p:blipFill>
            <a:blip r:embed="rId18"/>
            <a:stretch>
              <a:fillRect/>
            </a:stretch>
          </p:blipFill>
          <p:spPr>
            <a:xfrm>
              <a:off x="4998" y="9922"/>
              <a:ext cx="8190" cy="1110"/>
            </a:xfrm>
            <a:prstGeom prst="rect">
              <a:avLst/>
            </a:prstGeom>
          </p:spPr>
        </p:pic>
      </p:grpSp>
      <p:cxnSp>
        <p:nvCxnSpPr>
          <p:cNvPr id="25" name="直接连接符 24"/>
          <p:cNvCxnSpPr/>
          <p:nvPr/>
        </p:nvCxnSpPr>
        <p:spPr>
          <a:xfrm flipV="1">
            <a:off x="937260" y="4396105"/>
            <a:ext cx="10469245" cy="20320"/>
          </a:xfrm>
          <a:prstGeom prst="line">
            <a:avLst/>
          </a:prstGeom>
          <a:ln w="1270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26" name="文本框 25"/>
          <p:cNvSpPr txBox="1"/>
          <p:nvPr/>
        </p:nvSpPr>
        <p:spPr>
          <a:xfrm>
            <a:off x="8909685" y="6189345"/>
            <a:ext cx="4064000" cy="368300"/>
          </a:xfrm>
          <a:prstGeom prst="rect">
            <a:avLst/>
          </a:prstGeom>
          <a:noFill/>
        </p:spPr>
        <p:txBody>
          <a:bodyPr wrap="square" rtlCol="0">
            <a:spAutoFit/>
          </a:bodyPr>
          <a:p>
            <a:r>
              <a:rPr lang="en-US" altLang="zh-CN" b="1"/>
              <a:t>: semantics of forward evaluation</a:t>
            </a:r>
            <a:endParaRPr lang="en-US" altLang="zh-CN" b="1"/>
          </a:p>
        </p:txBody>
      </p:sp>
      <p:sp>
        <p:nvSpPr>
          <p:cNvPr id="27" name="文本框 26"/>
          <p:cNvSpPr txBox="1"/>
          <p:nvPr/>
        </p:nvSpPr>
        <p:spPr>
          <a:xfrm>
            <a:off x="8909685" y="3933825"/>
            <a:ext cx="4064000" cy="368300"/>
          </a:xfrm>
          <a:prstGeom prst="rect">
            <a:avLst/>
          </a:prstGeom>
          <a:noFill/>
        </p:spPr>
        <p:txBody>
          <a:bodyPr wrap="square" rtlCol="0">
            <a:spAutoFit/>
          </a:bodyPr>
          <a:p>
            <a:r>
              <a:rPr lang="en-US" altLang="zh-CN" b="1"/>
              <a:t>: semantics of desguaring</a:t>
            </a:r>
            <a:endParaRPr lang="en-US" altLang="zh-CN"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Next Plan</a:t>
            </a:r>
            <a:endParaRPr lang="en-US" altLang="zh-CN"/>
          </a:p>
        </p:txBody>
      </p:sp>
      <p:sp>
        <p:nvSpPr>
          <p:cNvPr id="3" name="内容占位符 2"/>
          <p:cNvSpPr>
            <a:spLocks noGrp="1"/>
          </p:cNvSpPr>
          <p:nvPr>
            <p:ph idx="1"/>
          </p:nvPr>
        </p:nvSpPr>
        <p:spPr>
          <a:xfrm>
            <a:off x="838200" y="1825625"/>
            <a:ext cx="12972415" cy="5383530"/>
          </a:xfrm>
        </p:spPr>
        <p:txBody>
          <a:bodyPr/>
          <a:p>
            <a:pPr marL="514350" indent="-514350">
              <a:buAutoNum type="arabicPeriod"/>
            </a:pPr>
            <a:r>
              <a:rPr lang="en-US" altLang="zh-CN" sz="2400"/>
              <a:t>Read the source code of Bidirectional Preview.	</a:t>
            </a:r>
            <a:r>
              <a:rPr lang="en-US" altLang="zh-CN" sz="2400" b="1">
                <a:solidFill>
                  <a:srgbClr val="00B050"/>
                </a:solidFill>
              </a:rPr>
              <a:t>Done.</a:t>
            </a:r>
            <a:endParaRPr lang="en-US" altLang="zh-CN" sz="2400"/>
          </a:p>
          <a:p>
            <a:pPr marL="514350" indent="-514350">
              <a:buAutoNum type="arabicPeriod"/>
            </a:pPr>
            <a:r>
              <a:rPr lang="en-US" altLang="zh-CN" sz="2400"/>
              <a:t>Remove all the hole out of it.			</a:t>
            </a:r>
            <a:r>
              <a:rPr lang="en-US" altLang="zh-CN" sz="2400" b="1">
                <a:solidFill>
                  <a:srgbClr val="00B050"/>
                </a:solidFill>
              </a:rPr>
              <a:t>Done.</a:t>
            </a:r>
            <a:endParaRPr lang="en-US" altLang="zh-CN" sz="2400"/>
          </a:p>
          <a:p>
            <a:pPr marL="514350" indent="-514350">
              <a:buAutoNum type="arabicPeriod"/>
            </a:pPr>
            <a:r>
              <a:rPr lang="en-US" altLang="zh-CN" sz="2400"/>
              <a:t>Add concatenation of string. 			</a:t>
            </a:r>
            <a:r>
              <a:rPr lang="en-US" altLang="zh-CN" sz="2400" b="1">
                <a:solidFill>
                  <a:srgbClr val="00B050"/>
                </a:solidFill>
              </a:rPr>
              <a:t>Done.</a:t>
            </a:r>
            <a:endParaRPr lang="en-US" altLang="zh-CN" sz="2400"/>
          </a:p>
          <a:p>
            <a:pPr marL="514350" indent="-514350">
              <a:buAutoNum type="arabicPeriod"/>
            </a:pPr>
            <a:r>
              <a:rPr lang="en-US" altLang="zh-CN" sz="2400"/>
              <a:t>Add Forward - String Template.			</a:t>
            </a:r>
            <a:r>
              <a:rPr lang="en-US" altLang="zh-CN" sz="2400" b="1">
                <a:solidFill>
                  <a:srgbClr val="FF0000"/>
                </a:solidFill>
              </a:rPr>
              <a:t>Doing.	</a:t>
            </a:r>
            <a:r>
              <a:rPr lang="en-US" altLang="zh-CN" sz="2400" b="1">
                <a:solidFill>
                  <a:srgbClr val="00B050"/>
                </a:solidFill>
              </a:rPr>
              <a:t>This Week</a:t>
            </a:r>
            <a:endParaRPr lang="en-US" altLang="zh-CN" sz="2400"/>
          </a:p>
          <a:p>
            <a:pPr lvl="1"/>
            <a:r>
              <a:rPr lang="en-US" altLang="zh-CN" sz="2000" b="1">
                <a:solidFill>
                  <a:srgbClr val="00B050"/>
                </a:solidFill>
              </a:rPr>
              <a:t>Syntax </a:t>
            </a:r>
            <a:r>
              <a:rPr lang="en-US" altLang="zh-CN" sz="2000"/>
              <a:t>&amp; </a:t>
            </a:r>
            <a:r>
              <a:rPr lang="en-US" altLang="zh-CN" sz="2000" b="1">
                <a:solidFill>
                  <a:srgbClr val="FFC000"/>
                </a:solidFill>
              </a:rPr>
              <a:t>Parser</a:t>
            </a:r>
            <a:endParaRPr lang="en-US" altLang="zh-CN" sz="2000"/>
          </a:p>
          <a:p>
            <a:pPr lvl="1"/>
            <a:r>
              <a:rPr lang="en-US" altLang="zh-CN" sz="2000" b="1">
                <a:solidFill>
                  <a:srgbClr val="FF0000"/>
                </a:solidFill>
              </a:rPr>
              <a:t>Desugar</a:t>
            </a:r>
            <a:endParaRPr lang="en-US" altLang="zh-CN" sz="2000" b="1">
              <a:solidFill>
                <a:srgbClr val="FF0000"/>
              </a:solidFill>
            </a:endParaRPr>
          </a:p>
          <a:p>
            <a:pPr marL="514350" lvl="0" indent="-514350">
              <a:buAutoNum type="arabicPeriod"/>
            </a:pPr>
            <a:r>
              <a:rPr lang="en-US" altLang="zh-CN" sz="2400"/>
              <a:t>Add Backward - String Template.			</a:t>
            </a:r>
            <a:r>
              <a:rPr lang="en-US" altLang="zh-CN" sz="2400" b="1">
                <a:solidFill>
                  <a:srgbClr val="FFC000"/>
                </a:solidFill>
              </a:rPr>
              <a:t>Not Start	</a:t>
            </a:r>
            <a:r>
              <a:rPr lang="en-US" altLang="zh-CN" sz="2400" b="1">
                <a:solidFill>
                  <a:srgbClr val="00B050"/>
                </a:solidFill>
              </a:rPr>
              <a:t>This Week</a:t>
            </a:r>
            <a:endParaRPr lang="en-US" altLang="zh-CN" sz="2400"/>
          </a:p>
          <a:p>
            <a:pPr marL="514350" lvl="0" indent="-514350">
              <a:buAutoNum type="arabicPeriod"/>
            </a:pPr>
            <a:r>
              <a:rPr lang="en-US" altLang="zh-CN" sz="2400"/>
              <a:t>Add Forward &amp; Backward - Article Template.	</a:t>
            </a:r>
            <a:r>
              <a:rPr lang="en-US" altLang="zh-CN" sz="2400" b="1">
                <a:solidFill>
                  <a:srgbClr val="FFC000"/>
                </a:solidFill>
              </a:rPr>
              <a:t>Not Start	</a:t>
            </a:r>
            <a:r>
              <a:rPr lang="en-US" altLang="zh-CN" sz="2400" b="1">
                <a:solidFill>
                  <a:srgbClr val="00B050"/>
                </a:solidFill>
              </a:rPr>
              <a:t>Before Next Thursday</a:t>
            </a:r>
            <a:endParaRPr lang="en-US" altLang="zh-CN" sz="2400">
              <a:solidFill>
                <a:srgbClr val="FFC000"/>
              </a:solidFill>
            </a:endParaRPr>
          </a:p>
          <a:p>
            <a:pPr marL="514350" lvl="0" indent="-514350">
              <a:buAutoNum type="arabicPeriod"/>
            </a:pPr>
            <a:r>
              <a:rPr lang="en-US" altLang="zh-CN" sz="2400"/>
              <a:t>Exploring Structural Modification of List.		</a:t>
            </a:r>
            <a:r>
              <a:rPr lang="en-US" altLang="zh-CN" sz="2400" b="1">
                <a:solidFill>
                  <a:srgbClr val="FFC000"/>
                </a:solidFill>
              </a:rPr>
              <a:t>Not Start	...</a:t>
            </a:r>
            <a:endParaRPr lang="en-US" altLang="zh-CN" sz="2400"/>
          </a:p>
          <a:p>
            <a:pPr lvl="1"/>
            <a:endParaRPr lang="en-US" altLang="zh-CN" sz="2000"/>
          </a:p>
          <a:p>
            <a:endParaRPr lang="en-US" altLang="zh-CN" sz="2400"/>
          </a:p>
          <a:p>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Preliminaries</a:t>
            </a:r>
            <a:endParaRPr lang="en-US" altLang="zh-CN"/>
          </a:p>
        </p:txBody>
      </p:sp>
      <p:sp>
        <p:nvSpPr>
          <p:cNvPr id="3" name="内容占位符 2"/>
          <p:cNvSpPr>
            <a:spLocks noGrp="1"/>
          </p:cNvSpPr>
          <p:nvPr>
            <p:ph idx="1"/>
          </p:nvPr>
        </p:nvSpPr>
        <p:spPr/>
        <p:txBody>
          <a:bodyPr/>
          <a:p>
            <a:r>
              <a:rPr lang="en-US" altLang="zh-CN"/>
              <a:t>Bidirectional Transformation (BX)</a:t>
            </a:r>
            <a:endParaRPr lang="en-US" altLang="zh-CN"/>
          </a:p>
          <a:p>
            <a:pPr lvl="1"/>
            <a:r>
              <a:rPr lang="en-US" altLang="zh-CN"/>
              <a:t>Bidirectional Programming Language (Lenses) </a:t>
            </a:r>
            <a:endParaRPr lang="en-US" altLang="zh-CN"/>
          </a:p>
          <a:p>
            <a:pPr lvl="1"/>
            <a:r>
              <a:rPr lang="en-US" altLang="zh-CN"/>
              <a:t>Bidirectional Evaluation</a:t>
            </a:r>
            <a:endParaRPr lang="en-US" altLang="zh-CN"/>
          </a:p>
          <a:p>
            <a:r>
              <a:rPr lang="en-US" altLang="zh-CN"/>
              <a:t>A Core Calculus for Documents</a:t>
            </a:r>
            <a:endParaRPr lang="en-US" altLang="zh-CN"/>
          </a:p>
          <a:p>
            <a:pPr lvl="1"/>
            <a:r>
              <a:rPr lang="en-US" altLang="zh-CN" sz="2400"/>
              <a:t>documents &amp; document languages</a:t>
            </a:r>
            <a:endParaRPr lang="en-US" altLang="zh-CN" sz="2400"/>
          </a:p>
          <a:p>
            <a:pPr lvl="1"/>
            <a:r>
              <a:rPr lang="en-US" altLang="zh-CN"/>
              <a:t>eight levels formal semantics of document languages (document calculus)</a:t>
            </a:r>
            <a:endParaRPr lang="en-US" altLang="zh-CN"/>
          </a:p>
          <a:p>
            <a:pPr lvl="1"/>
            <a:r>
              <a:rPr lang="en-US" altLang="zh-CN"/>
              <a:t>extend it with complex document features, e.g., Reactivity</a:t>
            </a:r>
            <a:endParaRPr lang="en-US" altLang="zh-CN"/>
          </a:p>
          <a:p>
            <a:pPr lvl="1"/>
            <a:endParaRPr lang="en-US" altLang="zh-CN"/>
          </a:p>
          <a:p>
            <a:endParaRPr lang="en-US" altLang="zh-CN"/>
          </a:p>
        </p:txBody>
      </p:sp>
      <p:sp>
        <p:nvSpPr>
          <p:cNvPr id="7" name="右箭头 6">
            <a:hlinkClick r:id="rId1" action="ppaction://hlinksldjump"/>
          </p:cNvPr>
          <p:cNvSpPr/>
          <p:nvPr/>
        </p:nvSpPr>
        <p:spPr>
          <a:xfrm>
            <a:off x="7364730" y="2355850"/>
            <a:ext cx="323850" cy="233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右箭头 7">
            <a:hlinkClick r:id="rId2" action="ppaction://hlinksldjump"/>
          </p:cNvPr>
          <p:cNvSpPr/>
          <p:nvPr/>
        </p:nvSpPr>
        <p:spPr>
          <a:xfrm>
            <a:off x="4664075" y="2771140"/>
            <a:ext cx="323850" cy="233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右箭头 8">
            <a:hlinkClick r:id="rId3" action="ppaction://hlinksldjump"/>
          </p:cNvPr>
          <p:cNvSpPr/>
          <p:nvPr/>
        </p:nvSpPr>
        <p:spPr>
          <a:xfrm>
            <a:off x="6096000" y="3670935"/>
            <a:ext cx="323850" cy="233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右箭头 9">
            <a:hlinkClick r:id="rId4" action="ppaction://hlinksldjump"/>
          </p:cNvPr>
          <p:cNvSpPr/>
          <p:nvPr/>
        </p:nvSpPr>
        <p:spPr>
          <a:xfrm>
            <a:off x="10840085" y="4055745"/>
            <a:ext cx="323850" cy="233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右箭头 10">
            <a:hlinkClick r:id="rId5" action="ppaction://hlinksldjump"/>
          </p:cNvPr>
          <p:cNvSpPr/>
          <p:nvPr/>
        </p:nvSpPr>
        <p:spPr>
          <a:xfrm>
            <a:off x="8938260" y="4470400"/>
            <a:ext cx="323850" cy="233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normAutofit lnSpcReduction="10000"/>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a:t>
            </a:r>
            <a:endParaRPr lang="en-US" altLang="zh-CN" b="1"/>
          </a:p>
          <a:p>
            <a:pPr lvl="1"/>
            <a:r>
              <a:rPr lang="zh-CN" altLang="en-US"/>
              <a:t>The traditional way of </a:t>
            </a:r>
            <a:r>
              <a:rPr lang="en-US" altLang="zh-CN"/>
              <a:t>authoring </a:t>
            </a:r>
            <a:r>
              <a:rPr lang="zh-CN" altLang="en-US"/>
              <a:t>documents is </a:t>
            </a:r>
            <a:r>
              <a:rPr lang="zh-CN" altLang="en-US" b="1">
                <a:solidFill>
                  <a:srgbClr val="0070C0"/>
                </a:solidFill>
              </a:rPr>
              <a:t>intuitive</a:t>
            </a:r>
            <a:r>
              <a:rPr lang="zh-CN" altLang="en-US"/>
              <a:t>, </a:t>
            </a:r>
            <a:r>
              <a:rPr lang="zh-CN" altLang="en-US" b="1"/>
              <a:t>but </a:t>
            </a:r>
            <a:r>
              <a:rPr lang="zh-CN" altLang="en-US"/>
              <a:t>it is </a:t>
            </a:r>
            <a:r>
              <a:rPr lang="zh-CN" altLang="en-US" b="1">
                <a:solidFill>
                  <a:srgbClr val="FFC000"/>
                </a:solidFill>
              </a:rPr>
              <a:t>inefficient</a:t>
            </a:r>
            <a:r>
              <a:rPr lang="zh-CN" altLang="en-US" b="1"/>
              <a:t> </a:t>
            </a:r>
            <a:r>
              <a:rPr lang="zh-CN" altLang="en-US"/>
              <a:t>when it comes to duplication and redundancy</a:t>
            </a:r>
            <a:r>
              <a:rPr lang="en-US" altLang="zh-CN"/>
              <a:t>.</a:t>
            </a:r>
            <a:endParaRPr lang="zh-CN" altLang="en-US"/>
          </a:p>
          <a:p>
            <a:pPr lvl="1"/>
            <a:r>
              <a:rPr lang="en-US" altLang="zh-CN"/>
              <a:t>Authoring documents using program is </a:t>
            </a:r>
            <a:r>
              <a:rPr lang="en-US" altLang="zh-CN" b="1">
                <a:solidFill>
                  <a:srgbClr val="7030A0"/>
                </a:solidFill>
              </a:rPr>
              <a:t>efficient</a:t>
            </a:r>
            <a:r>
              <a:rPr lang="en-US" altLang="zh-CN"/>
              <a:t>, but </a:t>
            </a:r>
            <a:r>
              <a:rPr lang="en-US" altLang="zh-CN" b="1">
                <a:solidFill>
                  <a:srgbClr val="92D050"/>
                </a:solidFill>
              </a:rPr>
              <a:t>not intuitive</a:t>
            </a:r>
            <a:r>
              <a:rPr lang="en-US" altLang="zh-CN"/>
              <a:t> and </a:t>
            </a:r>
            <a:r>
              <a:rPr lang="en-US" altLang="zh-CN" b="1">
                <a:solidFill>
                  <a:srgbClr val="92D050"/>
                </a:solidFill>
              </a:rPr>
              <a:t>difficult to learn</a:t>
            </a:r>
            <a:r>
              <a:rPr lang="en-US" altLang="zh-CN"/>
              <a:t>.</a:t>
            </a:r>
            <a:endParaRPr lang="en-US" altLang="zh-CN"/>
          </a:p>
          <a:p>
            <a:pPr lvl="1"/>
            <a:r>
              <a:rPr lang="en-US" altLang="zh-CN"/>
              <a:t>Design a novel document language, which not only supports the program to generate the documents, but also supports the direct manipulation of the document and synchronization of the program with the document, which </a:t>
            </a:r>
            <a:r>
              <a:rPr lang="en-US" altLang="zh-CN" b="1"/>
              <a:t>combines </a:t>
            </a:r>
            <a:r>
              <a:rPr lang="en-US" altLang="zh-CN"/>
              <a:t>both </a:t>
            </a:r>
            <a:r>
              <a:rPr lang="en-US" altLang="zh-CN" b="1">
                <a:solidFill>
                  <a:srgbClr val="7030A0"/>
                </a:solidFill>
              </a:rPr>
              <a:t>efficiency </a:t>
            </a:r>
            <a:r>
              <a:rPr lang="en-US" altLang="zh-CN"/>
              <a:t>and </a:t>
            </a:r>
            <a:r>
              <a:rPr lang="en-US" altLang="zh-CN" b="1">
                <a:solidFill>
                  <a:srgbClr val="0070C0"/>
                </a:solidFill>
                <a:sym typeface="+mn-ea"/>
              </a:rPr>
              <a:t>intuition</a:t>
            </a:r>
            <a:r>
              <a:rPr lang="en-US" altLang="zh-CN">
                <a:sym typeface="+mn-ea"/>
              </a:rPr>
              <a:t>, as well as </a:t>
            </a:r>
            <a:r>
              <a:rPr lang="en-US" altLang="zh-CN" b="1">
                <a:solidFill>
                  <a:srgbClr val="0070C0"/>
                </a:solidFill>
                <a:sym typeface="+mn-ea"/>
              </a:rPr>
              <a:t>lowers the threshold</a:t>
            </a:r>
            <a:r>
              <a:rPr lang="en-US" altLang="zh-CN" b="1">
                <a:sym typeface="+mn-ea"/>
              </a:rPr>
              <a:t>.</a:t>
            </a:r>
            <a:endParaRPr lang="zh-CN" altLang="en-US"/>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value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10461"/>
          <a:stretch>
            <a:fillRect/>
          </a:stretch>
        </p:blipFill>
        <p:spPr>
          <a:xfrm>
            <a:off x="1134110" y="5851525"/>
            <a:ext cx="678180" cy="730885"/>
          </a:xfrm>
          <a:prstGeom prst="rect">
            <a:avLst/>
          </a:prstGeom>
        </p:spPr>
      </p:pic>
      <p:cxnSp>
        <p:nvCxnSpPr>
          <p:cNvPr id="6" name="直接箭头连接符 5"/>
          <p:cNvCxnSpPr/>
          <p:nvPr/>
        </p:nvCxnSpPr>
        <p:spPr>
          <a:xfrm>
            <a:off x="1134110" y="5289550"/>
            <a:ext cx="10160" cy="5765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value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8253"/>
          <a:stretch>
            <a:fillRect/>
          </a:stretch>
        </p:blipFill>
        <p:spPr>
          <a:xfrm>
            <a:off x="1134110" y="5866130"/>
            <a:ext cx="678180" cy="716280"/>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a:stCxn id="5" idx="3"/>
          </p:cNvCxnSpPr>
          <p:nvPr>
            <p:custDataLst>
              <p:tags r:id="rId5"/>
            </p:custDataLst>
          </p:nvPr>
        </p:nvCxnSpPr>
        <p:spPr>
          <a:xfrm>
            <a:off x="1812290" y="6224270"/>
            <a:ext cx="3539490" cy="88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pic>
        <p:nvPicPr>
          <p:cNvPr id="10" name="图片 9"/>
          <p:cNvPicPr>
            <a:picLocks noChangeAspect="1"/>
          </p:cNvPicPr>
          <p:nvPr>
            <p:custDataLst>
              <p:tags r:id="rId6"/>
            </p:custDataLst>
          </p:nvPr>
        </p:nvPicPr>
        <p:blipFill>
          <a:blip r:embed="rId7"/>
          <a:stretch>
            <a:fillRect/>
          </a:stretch>
        </p:blipFill>
        <p:spPr>
          <a:xfrm>
            <a:off x="5473700" y="6177280"/>
            <a:ext cx="438785" cy="345440"/>
          </a:xfrm>
          <a:prstGeom prst="rect">
            <a:avLst/>
          </a:prstGeom>
        </p:spPr>
      </p:pic>
      <p:sp>
        <p:nvSpPr>
          <p:cNvPr id="11" name="矩形 10"/>
          <p:cNvSpPr/>
          <p:nvPr/>
        </p:nvSpPr>
        <p:spPr>
          <a:xfrm>
            <a:off x="1070610" y="61772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8"/>
            </p:custDataLst>
          </p:nvPr>
        </p:nvSpPr>
        <p:spPr>
          <a:xfrm>
            <a:off x="1369060" y="637286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9"/>
            </p:custDataLst>
          </p:nvPr>
        </p:nvSpPr>
        <p:spPr>
          <a:xfrm>
            <a:off x="5473700" y="6156325"/>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0"/>
            </p:custDataLst>
          </p:nvPr>
        </p:nvSpPr>
        <p:spPr>
          <a:xfrm>
            <a:off x="5757545" y="63550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value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8253"/>
          <a:stretch>
            <a:fillRect/>
          </a:stretch>
        </p:blipFill>
        <p:spPr>
          <a:xfrm>
            <a:off x="1134110" y="5866130"/>
            <a:ext cx="678180" cy="716280"/>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a:stCxn id="5" idx="3"/>
          </p:cNvCxnSpPr>
          <p:nvPr>
            <p:custDataLst>
              <p:tags r:id="rId5"/>
            </p:custDataLst>
          </p:nvPr>
        </p:nvCxnSpPr>
        <p:spPr>
          <a:xfrm>
            <a:off x="1812290" y="6224270"/>
            <a:ext cx="3539490" cy="889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pic>
        <p:nvPicPr>
          <p:cNvPr id="10" name="图片 9"/>
          <p:cNvPicPr>
            <a:picLocks noChangeAspect="1"/>
          </p:cNvPicPr>
          <p:nvPr>
            <p:custDataLst>
              <p:tags r:id="rId6"/>
            </p:custDataLst>
          </p:nvPr>
        </p:nvPicPr>
        <p:blipFill>
          <a:blip r:embed="rId7"/>
          <a:stretch>
            <a:fillRect/>
          </a:stretch>
        </p:blipFill>
        <p:spPr>
          <a:xfrm>
            <a:off x="5473700" y="6177280"/>
            <a:ext cx="438785" cy="345440"/>
          </a:xfrm>
          <a:prstGeom prst="rect">
            <a:avLst/>
          </a:prstGeom>
        </p:spPr>
      </p:pic>
      <p:sp>
        <p:nvSpPr>
          <p:cNvPr id="11" name="矩形 10"/>
          <p:cNvSpPr/>
          <p:nvPr/>
        </p:nvSpPr>
        <p:spPr>
          <a:xfrm>
            <a:off x="1070610" y="61772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8"/>
            </p:custDataLst>
          </p:nvPr>
        </p:nvSpPr>
        <p:spPr>
          <a:xfrm>
            <a:off x="1369060" y="637286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9"/>
            </p:custDataLst>
          </p:nvPr>
        </p:nvSpPr>
        <p:spPr>
          <a:xfrm>
            <a:off x="5473700" y="6156325"/>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0"/>
            </p:custDataLst>
          </p:nvPr>
        </p:nvSpPr>
        <p:spPr>
          <a:xfrm>
            <a:off x="5757545" y="63550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5" name="直接箭头连接符 14"/>
          <p:cNvCxnSpPr>
            <a:stCxn id="4" idx="3"/>
          </p:cNvCxnSpPr>
          <p:nvPr/>
        </p:nvCxnSpPr>
        <p:spPr>
          <a:xfrm>
            <a:off x="3881120" y="4535805"/>
            <a:ext cx="1410335" cy="1370330"/>
          </a:xfrm>
          <a:prstGeom prst="straightConnector1">
            <a:avLst/>
          </a:prstGeom>
          <a:ln w="9525">
            <a:headEnd type="arrow"/>
            <a:tailEnd type="none"/>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4551045" y="4973320"/>
            <a:ext cx="1544955" cy="275590"/>
          </a:xfrm>
          <a:prstGeom prst="rect">
            <a:avLst/>
          </a:prstGeom>
          <a:noFill/>
        </p:spPr>
        <p:txBody>
          <a:bodyPr wrap="square" rtlCol="0">
            <a:spAutoFit/>
          </a:bodyPr>
          <a:p>
            <a:r>
              <a:rPr lang="en-US" altLang="zh-CN" sz="1200"/>
              <a:t>backward evaluation</a:t>
            </a:r>
            <a:endParaRPr lang="en-US" altLang="zh-CN"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 --</a:t>
            </a:r>
            <a:r>
              <a:rPr lang="en-US" altLang="zh-CN" sz="2000" b="1"/>
              <a:t>value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8253"/>
          <a:stretch>
            <a:fillRect/>
          </a:stretch>
        </p:blipFill>
        <p:spPr>
          <a:xfrm>
            <a:off x="1134110" y="5866130"/>
            <a:ext cx="678180" cy="716280"/>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a:stCxn id="5" idx="3"/>
          </p:cNvCxnSpPr>
          <p:nvPr>
            <p:custDataLst>
              <p:tags r:id="rId5"/>
            </p:custDataLst>
          </p:nvPr>
        </p:nvCxnSpPr>
        <p:spPr>
          <a:xfrm>
            <a:off x="1812290" y="6224270"/>
            <a:ext cx="3539490" cy="889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pic>
        <p:nvPicPr>
          <p:cNvPr id="10" name="图片 9"/>
          <p:cNvPicPr>
            <a:picLocks noChangeAspect="1"/>
          </p:cNvPicPr>
          <p:nvPr>
            <p:custDataLst>
              <p:tags r:id="rId6"/>
            </p:custDataLst>
          </p:nvPr>
        </p:nvPicPr>
        <p:blipFill>
          <a:blip r:embed="rId7"/>
          <a:stretch>
            <a:fillRect/>
          </a:stretch>
        </p:blipFill>
        <p:spPr>
          <a:xfrm>
            <a:off x="5473700" y="6177280"/>
            <a:ext cx="438785" cy="345440"/>
          </a:xfrm>
          <a:prstGeom prst="rect">
            <a:avLst/>
          </a:prstGeom>
        </p:spPr>
      </p:pic>
      <p:sp>
        <p:nvSpPr>
          <p:cNvPr id="11" name="矩形 10"/>
          <p:cNvSpPr/>
          <p:nvPr/>
        </p:nvSpPr>
        <p:spPr>
          <a:xfrm>
            <a:off x="1070610" y="61772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8"/>
            </p:custDataLst>
          </p:nvPr>
        </p:nvSpPr>
        <p:spPr>
          <a:xfrm>
            <a:off x="1369060" y="637286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9"/>
            </p:custDataLst>
          </p:nvPr>
        </p:nvSpPr>
        <p:spPr>
          <a:xfrm>
            <a:off x="5473700" y="6156325"/>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0"/>
            </p:custDataLst>
          </p:nvPr>
        </p:nvSpPr>
        <p:spPr>
          <a:xfrm>
            <a:off x="5757545" y="6355080"/>
            <a:ext cx="152400" cy="18415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5" name="直接箭头连接符 14"/>
          <p:cNvCxnSpPr>
            <a:stCxn id="4" idx="3"/>
          </p:cNvCxnSpPr>
          <p:nvPr/>
        </p:nvCxnSpPr>
        <p:spPr>
          <a:xfrm>
            <a:off x="3881120" y="4535805"/>
            <a:ext cx="1410335" cy="1370330"/>
          </a:xfrm>
          <a:prstGeom prst="straightConnector1">
            <a:avLst/>
          </a:prstGeom>
          <a:ln w="9525">
            <a:solidFill>
              <a:schemeClr val="accent1">
                <a:lumMod val="40000"/>
                <a:lumOff val="60000"/>
              </a:schemeClr>
            </a:solidFill>
            <a:headEnd type="arrow"/>
            <a:tailEnd type="none"/>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4551045" y="4973320"/>
            <a:ext cx="1544955" cy="275590"/>
          </a:xfrm>
          <a:prstGeom prst="rect">
            <a:avLst/>
          </a:prstGeom>
          <a:noFill/>
        </p:spPr>
        <p:txBody>
          <a:bodyPr wrap="square" rtlCol="0">
            <a:spAutoFit/>
          </a:bodyPr>
          <a:p>
            <a:r>
              <a:rPr lang="en-US" altLang="zh-CN" sz="1200"/>
              <a:t>backward evaluation</a:t>
            </a:r>
            <a:endParaRPr lang="en-US" altLang="zh-CN" sz="1200"/>
          </a:p>
        </p:txBody>
      </p:sp>
      <p:pic>
        <p:nvPicPr>
          <p:cNvPr id="17" name="图片 16"/>
          <p:cNvPicPr>
            <a:picLocks noChangeAspect="1"/>
          </p:cNvPicPr>
          <p:nvPr>
            <p:custDataLst>
              <p:tags r:id="rId11"/>
            </p:custDataLst>
          </p:nvPr>
        </p:nvPicPr>
        <p:blipFill>
          <a:blip r:embed="rId12"/>
          <a:stretch>
            <a:fillRect/>
          </a:stretch>
        </p:blipFill>
        <p:spPr>
          <a:xfrm>
            <a:off x="7360285" y="3721735"/>
            <a:ext cx="3470275" cy="1527175"/>
          </a:xfrm>
          <a:prstGeom prst="rect">
            <a:avLst/>
          </a:prstGeom>
        </p:spPr>
      </p:pic>
      <p:cxnSp>
        <p:nvCxnSpPr>
          <p:cNvPr id="20" name="直接箭头连接符 19"/>
          <p:cNvCxnSpPr/>
          <p:nvPr/>
        </p:nvCxnSpPr>
        <p:spPr>
          <a:xfrm>
            <a:off x="3932555" y="4234180"/>
            <a:ext cx="331279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矩形 22"/>
          <p:cNvSpPr/>
          <p:nvPr/>
        </p:nvSpPr>
        <p:spPr>
          <a:xfrm>
            <a:off x="1967865" y="3990975"/>
            <a:ext cx="546735" cy="222885"/>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8572500" y="3721735"/>
            <a:ext cx="546735" cy="222885"/>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9848850" y="3990975"/>
            <a:ext cx="546735" cy="222885"/>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3112770" y="4213860"/>
            <a:ext cx="546735" cy="222885"/>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Bidirectional Document Calculus</a:t>
            </a:r>
            <a:endParaRPr lang="en-US" altLang="zh-CN"/>
          </a:p>
        </p:txBody>
      </p:sp>
      <p:sp>
        <p:nvSpPr>
          <p:cNvPr id="3" name="内容占位符 2"/>
          <p:cNvSpPr>
            <a:spLocks noGrp="1"/>
          </p:cNvSpPr>
          <p:nvPr>
            <p:ph idx="1"/>
          </p:nvPr>
        </p:nvSpPr>
        <p:spPr/>
        <p:txBody>
          <a:bodyPr/>
          <a:p>
            <a:r>
              <a:rPr lang="en-US" altLang="zh-CN" b="1"/>
              <a:t>Question:</a:t>
            </a:r>
            <a:r>
              <a:rPr lang="en-US" altLang="zh-CN"/>
              <a:t> Design the </a:t>
            </a:r>
            <a:r>
              <a:rPr lang="en-US" altLang="zh-CN" b="1">
                <a:solidFill>
                  <a:schemeClr val="accent6">
                    <a:lumMod val="60000"/>
                    <a:lumOff val="40000"/>
                  </a:schemeClr>
                </a:solidFill>
              </a:rPr>
              <a:t>Bidirectional Evaluation</a:t>
            </a:r>
            <a:r>
              <a:rPr lang="en-US" altLang="zh-CN"/>
              <a:t> for the </a:t>
            </a:r>
            <a:r>
              <a:rPr lang="en-US" altLang="zh-CN" b="1">
                <a:solidFill>
                  <a:schemeClr val="accent5">
                    <a:lumMod val="75000"/>
                  </a:schemeClr>
                </a:solidFill>
              </a:rPr>
              <a:t>Core Calculus of Documents</a:t>
            </a:r>
            <a:r>
              <a:rPr lang="en-US" altLang="zh-CN"/>
              <a:t> - more specifically - </a:t>
            </a:r>
            <a:r>
              <a:rPr lang="en-US" altLang="zh-CN" b="1">
                <a:solidFill>
                  <a:schemeClr val="accent5">
                    <a:lumMod val="60000"/>
                    <a:lumOff val="40000"/>
                  </a:schemeClr>
                </a:solidFill>
              </a:rPr>
              <a:t>Article Template Program</a:t>
            </a:r>
            <a:r>
              <a:rPr lang="en-US" altLang="zh-CN"/>
              <a:t>. Futhermore, explore the way to </a:t>
            </a:r>
            <a:r>
              <a:rPr lang="en-US" altLang="zh-CN" b="1">
                <a:solidFill>
                  <a:schemeClr val="accent4">
                    <a:lumMod val="75000"/>
                  </a:schemeClr>
                </a:solidFill>
              </a:rPr>
              <a:t>extend</a:t>
            </a:r>
            <a:r>
              <a:rPr lang="en-US" altLang="zh-CN" b="1"/>
              <a:t> </a:t>
            </a:r>
            <a:r>
              <a:rPr lang="en-US" altLang="zh-CN"/>
              <a:t>it </a:t>
            </a:r>
            <a:r>
              <a:rPr lang="en-US" altLang="zh-CN" b="1">
                <a:solidFill>
                  <a:schemeClr val="accent4">
                    <a:lumMod val="75000"/>
                  </a:schemeClr>
                </a:solidFill>
              </a:rPr>
              <a:t>with reactivity</a:t>
            </a:r>
            <a:r>
              <a:rPr lang="en-US" altLang="zh-CN"/>
              <a:t>.</a:t>
            </a:r>
            <a:endParaRPr lang="en-US" altLang="zh-CN"/>
          </a:p>
          <a:p>
            <a:r>
              <a:rPr lang="en-US" altLang="zh-CN" b="1"/>
              <a:t>Motivation Example</a:t>
            </a:r>
            <a:r>
              <a:rPr lang="en-US" altLang="zh-CN" b="1">
                <a:sym typeface="+mn-ea"/>
              </a:rPr>
              <a:t> --</a:t>
            </a:r>
            <a:r>
              <a:rPr lang="en-US" altLang="zh-CN" sz="2000" b="1">
                <a:sym typeface="+mn-ea"/>
              </a:rPr>
              <a:t>structural modification</a:t>
            </a:r>
            <a:endParaRPr lang="en-US" altLang="zh-CN"/>
          </a:p>
        </p:txBody>
      </p:sp>
      <p:pic>
        <p:nvPicPr>
          <p:cNvPr id="4" name="图片 3"/>
          <p:cNvPicPr>
            <a:picLocks noChangeAspect="1"/>
          </p:cNvPicPr>
          <p:nvPr>
            <p:custDataLst>
              <p:tags r:id="rId1"/>
            </p:custDataLst>
          </p:nvPr>
        </p:nvPicPr>
        <p:blipFill>
          <a:blip r:embed="rId2"/>
          <a:srcRect l="9725"/>
          <a:stretch>
            <a:fillRect/>
          </a:stretch>
        </p:blipFill>
        <p:spPr>
          <a:xfrm>
            <a:off x="1134110" y="3767455"/>
            <a:ext cx="2747010" cy="1536700"/>
          </a:xfrm>
          <a:prstGeom prst="rect">
            <a:avLst/>
          </a:prstGeom>
        </p:spPr>
      </p:pic>
      <p:pic>
        <p:nvPicPr>
          <p:cNvPr id="5" name="图片 4"/>
          <p:cNvPicPr>
            <a:picLocks noChangeAspect="1"/>
          </p:cNvPicPr>
          <p:nvPr>
            <p:custDataLst>
              <p:tags r:id="rId3"/>
            </p:custDataLst>
          </p:nvPr>
        </p:nvPicPr>
        <p:blipFill>
          <a:blip r:embed="rId4"/>
          <a:srcRect l="30378" t="-10461"/>
          <a:stretch>
            <a:fillRect/>
          </a:stretch>
        </p:blipFill>
        <p:spPr>
          <a:xfrm>
            <a:off x="1134110" y="5851525"/>
            <a:ext cx="678180" cy="730885"/>
          </a:xfrm>
          <a:prstGeom prst="rect">
            <a:avLst/>
          </a:prstGeom>
        </p:spPr>
      </p:pic>
      <p:cxnSp>
        <p:nvCxnSpPr>
          <p:cNvPr id="6" name="直接箭头连接符 5"/>
          <p:cNvCxnSpPr/>
          <p:nvPr/>
        </p:nvCxnSpPr>
        <p:spPr>
          <a:xfrm>
            <a:off x="1134110" y="5289550"/>
            <a:ext cx="10160" cy="576580"/>
          </a:xfrm>
          <a:prstGeom prst="straightConnector1">
            <a:avLst/>
          </a:prstGeom>
          <a:ln>
            <a:solidFill>
              <a:schemeClr val="accent1">
                <a:lumMod val="40000"/>
                <a:lumOff val="60000"/>
              </a:schemeClr>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285875" y="5440045"/>
            <a:ext cx="1594485" cy="275590"/>
          </a:xfrm>
          <a:prstGeom prst="rect">
            <a:avLst/>
          </a:prstGeom>
          <a:noFill/>
        </p:spPr>
        <p:txBody>
          <a:bodyPr wrap="square" rtlCol="0">
            <a:spAutoFit/>
          </a:bodyPr>
          <a:p>
            <a:r>
              <a:rPr lang="en-US" altLang="zh-CN" sz="1200"/>
              <a:t>forward evaluation</a:t>
            </a:r>
            <a:endParaRPr lang="en-US" altLang="zh-CN" sz="1200"/>
          </a:p>
        </p:txBody>
      </p:sp>
      <p:cxnSp>
        <p:nvCxnSpPr>
          <p:cNvPr id="8" name="直接箭头连接符 7"/>
          <p:cNvCxnSpPr/>
          <p:nvPr>
            <p:custDataLst>
              <p:tags r:id="rId5"/>
            </p:custDataLst>
          </p:nvPr>
        </p:nvCxnSpPr>
        <p:spPr>
          <a:xfrm>
            <a:off x="1812290" y="6224270"/>
            <a:ext cx="3539490" cy="88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custDataLst>
              <p:tags r:id="rId6"/>
            </p:custDataLst>
          </p:nvPr>
        </p:nvSpPr>
        <p:spPr>
          <a:xfrm>
            <a:off x="3226435" y="6311900"/>
            <a:ext cx="654685" cy="275590"/>
          </a:xfrm>
          <a:prstGeom prst="rect">
            <a:avLst/>
          </a:prstGeom>
          <a:noFill/>
        </p:spPr>
        <p:txBody>
          <a:bodyPr wrap="square" rtlCol="0">
            <a:spAutoFit/>
          </a:bodyPr>
          <a:p>
            <a:r>
              <a:rPr lang="en-US" altLang="zh-CN" sz="1200"/>
              <a:t>modify</a:t>
            </a:r>
            <a:endParaRPr lang="en-US" altLang="zh-CN" sz="1200"/>
          </a:p>
        </p:txBody>
      </p:sp>
      <p:grpSp>
        <p:nvGrpSpPr>
          <p:cNvPr id="12" name="组合 11"/>
          <p:cNvGrpSpPr/>
          <p:nvPr/>
        </p:nvGrpSpPr>
        <p:grpSpPr>
          <a:xfrm>
            <a:off x="5642610" y="6177280"/>
            <a:ext cx="466090" cy="608330"/>
            <a:chOff x="9891" y="9728"/>
            <a:chExt cx="734" cy="958"/>
          </a:xfrm>
        </p:grpSpPr>
        <p:pic>
          <p:nvPicPr>
            <p:cNvPr id="10" name="图片 9"/>
            <p:cNvPicPr>
              <a:picLocks noChangeAspect="1"/>
            </p:cNvPicPr>
            <p:nvPr>
              <p:custDataLst>
                <p:tags r:id="rId7"/>
              </p:custDataLst>
            </p:nvPr>
          </p:nvPicPr>
          <p:blipFill>
            <a:blip r:embed="rId8"/>
            <a:stretch>
              <a:fillRect/>
            </a:stretch>
          </p:blipFill>
          <p:spPr>
            <a:xfrm>
              <a:off x="9891" y="9728"/>
              <a:ext cx="734" cy="958"/>
            </a:xfrm>
            <a:prstGeom prst="rect">
              <a:avLst/>
            </a:prstGeom>
          </p:spPr>
        </p:pic>
        <p:sp>
          <p:nvSpPr>
            <p:cNvPr id="11" name="矩形 10"/>
            <p:cNvSpPr/>
            <p:nvPr>
              <p:custDataLst>
                <p:tags r:id="rId9"/>
              </p:custDataLst>
            </p:nvPr>
          </p:nvSpPr>
          <p:spPr>
            <a:xfrm>
              <a:off x="9891" y="10374"/>
              <a:ext cx="735" cy="311"/>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commondata" val="eyJoZGlkIjoiMjI1MzBjY2Q1OGQ3YTgyZWQ2MWFlZmNiNTliOWFkZTI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7515</Words>
  <Application>WPS 演示</Application>
  <PresentationFormat>宽屏</PresentationFormat>
  <Paragraphs>246</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宋体</vt:lpstr>
      <vt:lpstr>Wingdings</vt:lpstr>
      <vt:lpstr>Calibri</vt:lpstr>
      <vt:lpstr>微软雅黑</vt:lpstr>
      <vt:lpstr>Arial Unicode MS</vt:lpstr>
      <vt:lpstr>WPS</vt:lpstr>
      <vt:lpstr>Half Monthly Report</vt:lpstr>
      <vt:lpstr>Intro</vt:lpstr>
      <vt:lpstr>Preliminaries</vt:lpstr>
      <vt:lpstr>Bidirectional Document Calculus</vt:lpstr>
      <vt:lpstr>Bidirectional Document Calculus</vt:lpstr>
      <vt:lpstr>Bidirectional Document Calculus</vt:lpstr>
      <vt:lpstr>Bidirectional Document Calculus</vt:lpstr>
      <vt:lpstr>Bidirectional Document Calculus</vt:lpstr>
      <vt:lpstr>Bidirectional Document Calculus</vt:lpstr>
      <vt:lpstr>Bidirectional Document Calculus</vt:lpstr>
      <vt:lpstr>Bidirectional Document Calculus</vt:lpstr>
      <vt:lpstr>Methodology</vt:lpstr>
      <vt:lpstr>Bidirectional Programming Language</vt:lpstr>
      <vt:lpstr>Bidirectional Evaluation</vt:lpstr>
      <vt:lpstr>Document &amp; Document Languages</vt:lpstr>
      <vt:lpstr>Formal Semantics of Document Languages</vt:lpstr>
      <vt:lpstr>Forward Evaluation of Document Languages</vt:lpstr>
      <vt:lpstr>Extend it with Reactivity</vt:lpstr>
      <vt:lpstr>1</vt:lpstr>
      <vt:lpstr>Progress</vt:lpstr>
      <vt:lpstr>Next Plan</vt:lpstr>
      <vt:lpstr>Question</vt:lpstr>
      <vt:lpstr>1</vt:lpstr>
      <vt:lpstr>PowerPoint 演示文稿</vt:lpstr>
      <vt:lpstr>PowerPoint 演示文稿</vt:lpstr>
      <vt:lpstr>Summary of the syntax - Article Template Program</vt:lpstr>
      <vt:lpstr>Summary of the syntax - Article Template Program</vt:lpstr>
      <vt:lpstr>Plan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 I</dc:creator>
  <cp:lastModifiedBy>¥$</cp:lastModifiedBy>
  <cp:revision>192</cp:revision>
  <dcterms:created xsi:type="dcterms:W3CDTF">2023-08-09T12:44:00Z</dcterms:created>
  <dcterms:modified xsi:type="dcterms:W3CDTF">2024-03-22T08:00:15Z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2052-12.1.0.16250</vt:lpwstr>
  </property>
</Properties>
</file>