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4"/>
  </p:sldMasterIdLst>
  <p:sldIdLst>
    <p:sldId id="256" r:id="rId5"/>
    <p:sldId id="257" r:id="rId6"/>
    <p:sldId id="258" r:id="rId7"/>
    <p:sldId id="259" r:id="rId8"/>
    <p:sldId id="260" r:id="rId9"/>
    <p:sldId id="261" r:id="rId10"/>
    <p:sldId id="262" r:id="rId11"/>
    <p:sldId id="263" r:id="rId12"/>
    <p:sldId id="264" r:id="rId13"/>
    <p:sldId id="265" r:id="rId14"/>
    <p:sldId id="268" r:id="rId15"/>
    <p:sldId id="266" r:id="rId16"/>
    <p:sldId id="267" r:id="rId17"/>
    <p:sldId id="269" r:id="rId18"/>
    <p:sldId id="270" r:id="rId19"/>
    <p:sldId id="272" r:id="rId20"/>
    <p:sldId id="271" r:id="rId21"/>
    <p:sldId id="273" r:id="rId22"/>
    <p:sldId id="274" r:id="rId23"/>
    <p:sldId id="276" r:id="rId24"/>
    <p:sldId id="275" r:id="rId25"/>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5CB585-50A1-F734-0F75-8816274591EC}" v="552" dt="2024-04-25T07:54:36.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277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513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9078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6932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5792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03335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9724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256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8855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73340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901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945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6238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29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71385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5718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4/27/2024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258957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i.org/10.24432/C5DW2B"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64220-F467-ECAE-0C8C-DB7AC154B54E}"/>
              </a:ext>
            </a:extLst>
          </p:cNvPr>
          <p:cNvSpPr>
            <a:spLocks noGrp="1"/>
          </p:cNvSpPr>
          <p:nvPr>
            <p:ph type="ctrTitle"/>
          </p:nvPr>
        </p:nvSpPr>
        <p:spPr>
          <a:xfrm>
            <a:off x="1558211" y="606490"/>
            <a:ext cx="10254343" cy="2287458"/>
          </a:xfrm>
        </p:spPr>
        <p:txBody>
          <a:bodyPr>
            <a:normAutofit fontScale="90000"/>
          </a:bodyPr>
          <a:lstStyle/>
          <a:p>
            <a:r>
              <a:rPr lang="en-US" b="1" dirty="0">
                <a:ea typeface="+mj-lt"/>
                <a:cs typeface="+mj-lt"/>
              </a:rPr>
              <a:t>Harnessing the Power of Machine Learning for Breast Cancer Prediction</a:t>
            </a:r>
            <a:endParaRPr lang="en-US" b="1" dirty="0"/>
          </a:p>
        </p:txBody>
      </p:sp>
      <p:sp>
        <p:nvSpPr>
          <p:cNvPr id="3" name="Subtitle 2">
            <a:extLst>
              <a:ext uri="{FF2B5EF4-FFF2-40B4-BE49-F238E27FC236}">
                <a16:creationId xmlns:a16="http://schemas.microsoft.com/office/drawing/2014/main" id="{C2E8A9A5-E0AD-45A8-F506-EF2E4BE9C0F8}"/>
              </a:ext>
            </a:extLst>
          </p:cNvPr>
          <p:cNvSpPr>
            <a:spLocks noGrp="1"/>
          </p:cNvSpPr>
          <p:nvPr>
            <p:ph type="subTitle" idx="1"/>
          </p:nvPr>
        </p:nvSpPr>
        <p:spPr>
          <a:xfrm>
            <a:off x="2251343" y="3153754"/>
            <a:ext cx="9434424" cy="3313181"/>
          </a:xfrm>
        </p:spPr>
        <p:txBody>
          <a:bodyPr>
            <a:normAutofit/>
          </a:bodyPr>
          <a:lstStyle/>
          <a:p>
            <a:r>
              <a:rPr lang="en-US" b="1" dirty="0">
                <a:ea typeface="+mn-lt"/>
                <a:cs typeface="+mn-lt"/>
              </a:rPr>
              <a:t>Nammiro Zaharah Bidin Reg: No: 21/U/1614 Std: No: 2100701614 </a:t>
            </a:r>
          </a:p>
          <a:p>
            <a:r>
              <a:rPr lang="en-US" b="1" dirty="0">
                <a:ea typeface="+mn-lt"/>
                <a:cs typeface="+mn-lt"/>
              </a:rPr>
              <a:t>Katwebaze Emmanuel Reg: No: 21/U/0615/PS Std: No: 2100706815 </a:t>
            </a:r>
          </a:p>
          <a:p>
            <a:r>
              <a:rPr lang="en-US" b="1" dirty="0">
                <a:ea typeface="+mn-lt"/>
                <a:cs typeface="+mn-lt"/>
              </a:rPr>
              <a:t>Nabbona Prossy Reg: No: 21/U/11450/PS Std: No: 2100711450</a:t>
            </a:r>
          </a:p>
          <a:p>
            <a:r>
              <a:rPr lang="en-US" b="1" dirty="0">
                <a:ea typeface="+mn-lt"/>
                <a:cs typeface="+mn-lt"/>
              </a:rPr>
              <a:t>Mwegyesa Saul Reg: No: 21/U/0567 Std: No: 2100700567</a:t>
            </a:r>
          </a:p>
          <a:p>
            <a:r>
              <a:rPr lang="en-US" b="1" dirty="0">
                <a:ea typeface="+mn-lt"/>
                <a:cs typeface="+mn-lt"/>
              </a:rPr>
              <a:t>Ssenteza Emmanuel Reg: No: 21/U/13955/PS Std: No: 2100713955</a:t>
            </a:r>
            <a:endParaRPr lang="en-US" b="1" dirty="0"/>
          </a:p>
        </p:txBody>
      </p:sp>
    </p:spTree>
    <p:extLst>
      <p:ext uri="{BB962C8B-B14F-4D97-AF65-F5344CB8AC3E}">
        <p14:creationId xmlns:p14="http://schemas.microsoft.com/office/powerpoint/2010/main" val="178050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DF88C-E4AC-496A-3090-C5A8D54147F4}"/>
              </a:ext>
            </a:extLst>
          </p:cNvPr>
          <p:cNvSpPr>
            <a:spLocks noGrp="1"/>
          </p:cNvSpPr>
          <p:nvPr>
            <p:ph type="title"/>
          </p:nvPr>
        </p:nvSpPr>
        <p:spPr/>
        <p:txBody>
          <a:bodyPr/>
          <a:lstStyle/>
          <a:p>
            <a:r>
              <a:rPr lang="en-US" dirty="0"/>
              <a:t>Cont...</a:t>
            </a:r>
          </a:p>
        </p:txBody>
      </p:sp>
      <p:pic>
        <p:nvPicPr>
          <p:cNvPr id="4" name="Content Placeholder 3" descr="A table with numbers and text&#10;&#10;Description automatically generated">
            <a:extLst>
              <a:ext uri="{FF2B5EF4-FFF2-40B4-BE49-F238E27FC236}">
                <a16:creationId xmlns:a16="http://schemas.microsoft.com/office/drawing/2014/main" id="{1F1188CC-88CE-AF1A-7BEB-F1F86860244F}"/>
              </a:ext>
            </a:extLst>
          </p:cNvPr>
          <p:cNvPicPr>
            <a:picLocks noGrp="1" noChangeAspect="1"/>
          </p:cNvPicPr>
          <p:nvPr>
            <p:ph idx="1"/>
          </p:nvPr>
        </p:nvPicPr>
        <p:blipFill>
          <a:blip r:embed="rId2"/>
          <a:stretch>
            <a:fillRect/>
          </a:stretch>
        </p:blipFill>
        <p:spPr>
          <a:xfrm>
            <a:off x="2098137" y="1273551"/>
            <a:ext cx="7165854" cy="2823533"/>
          </a:xfrm>
        </p:spPr>
      </p:pic>
      <p:pic>
        <p:nvPicPr>
          <p:cNvPr id="5" name="Picture 4" descr="A table with numbers and symbols&#10;&#10;Description automatically generated">
            <a:extLst>
              <a:ext uri="{FF2B5EF4-FFF2-40B4-BE49-F238E27FC236}">
                <a16:creationId xmlns:a16="http://schemas.microsoft.com/office/drawing/2014/main" id="{36023D6E-8AB7-6AC1-05D7-FD5501F99E5A}"/>
              </a:ext>
            </a:extLst>
          </p:cNvPr>
          <p:cNvPicPr>
            <a:picLocks noChangeAspect="1"/>
          </p:cNvPicPr>
          <p:nvPr/>
        </p:nvPicPr>
        <p:blipFill>
          <a:blip r:embed="rId3"/>
          <a:stretch>
            <a:fillRect/>
          </a:stretch>
        </p:blipFill>
        <p:spPr>
          <a:xfrm>
            <a:off x="2095769" y="4288766"/>
            <a:ext cx="7166575" cy="2392392"/>
          </a:xfrm>
          <a:prstGeom prst="rect">
            <a:avLst/>
          </a:prstGeom>
        </p:spPr>
      </p:pic>
    </p:spTree>
    <p:extLst>
      <p:ext uri="{BB962C8B-B14F-4D97-AF65-F5344CB8AC3E}">
        <p14:creationId xmlns:p14="http://schemas.microsoft.com/office/powerpoint/2010/main" val="2126213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C47F-F1C4-FC14-B0AC-6D19F4D3B796}"/>
              </a:ext>
            </a:extLst>
          </p:cNvPr>
          <p:cNvSpPr>
            <a:spLocks noGrp="1"/>
          </p:cNvSpPr>
          <p:nvPr>
            <p:ph type="title"/>
          </p:nvPr>
        </p:nvSpPr>
        <p:spPr/>
        <p:txBody>
          <a:bodyPr/>
          <a:lstStyle/>
          <a:p>
            <a:r>
              <a:rPr lang="en-US" b="1" dirty="0" err="1"/>
              <a:t>Contd</a:t>
            </a:r>
            <a:endParaRPr lang="en-US" b="1" dirty="0"/>
          </a:p>
        </p:txBody>
      </p:sp>
      <p:pic>
        <p:nvPicPr>
          <p:cNvPr id="6" name="Content Placeholder 5">
            <a:extLst>
              <a:ext uri="{FF2B5EF4-FFF2-40B4-BE49-F238E27FC236}">
                <a16:creationId xmlns:a16="http://schemas.microsoft.com/office/drawing/2014/main" id="{55EB7C14-24A1-4A23-804E-3B0EB8FE5095}"/>
              </a:ext>
            </a:extLst>
          </p:cNvPr>
          <p:cNvPicPr>
            <a:picLocks noGrp="1" noChangeAspect="1"/>
          </p:cNvPicPr>
          <p:nvPr>
            <p:ph idx="1"/>
          </p:nvPr>
        </p:nvPicPr>
        <p:blipFill>
          <a:blip r:embed="rId2"/>
          <a:stretch>
            <a:fillRect/>
          </a:stretch>
        </p:blipFill>
        <p:spPr>
          <a:xfrm>
            <a:off x="2677147" y="1264555"/>
            <a:ext cx="6921928" cy="5426658"/>
          </a:xfrm>
          <a:prstGeom prst="rect">
            <a:avLst/>
          </a:prstGeom>
        </p:spPr>
      </p:pic>
    </p:spTree>
    <p:extLst>
      <p:ext uri="{BB962C8B-B14F-4D97-AF65-F5344CB8AC3E}">
        <p14:creationId xmlns:p14="http://schemas.microsoft.com/office/powerpoint/2010/main" val="3367718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DAA3-1817-3FA7-1405-DF8E05AC0B04}"/>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A05BD4D4-40FC-0748-490F-446F022F5B53}"/>
              </a:ext>
            </a:extLst>
          </p:cNvPr>
          <p:cNvSpPr>
            <a:spLocks noGrp="1"/>
          </p:cNvSpPr>
          <p:nvPr>
            <p:ph idx="1"/>
          </p:nvPr>
        </p:nvSpPr>
        <p:spPr>
          <a:xfrm>
            <a:off x="1496533" y="1385978"/>
            <a:ext cx="10367512" cy="5287244"/>
          </a:xfrm>
        </p:spPr>
        <p:txBody>
          <a:bodyPr vert="horz" lIns="91440" tIns="45720" rIns="91440" bIns="45720" rtlCol="0" anchor="t">
            <a:normAutofit/>
          </a:bodyPr>
          <a:lstStyle/>
          <a:p>
            <a:r>
              <a:rPr lang="en-US" sz="2000" dirty="0">
                <a:ea typeface="+mn-lt"/>
                <a:cs typeface="+mn-lt"/>
              </a:rPr>
              <a:t>Each set of results is comprised of multiple metrics to evaluate the model’s performance i.e. Precision, Recall, F1-Score, Accuracy.</a:t>
            </a:r>
          </a:p>
          <a:p>
            <a:r>
              <a:rPr lang="en-US" sz="2000" b="1" dirty="0">
                <a:ea typeface="+mn-lt"/>
                <a:cs typeface="+mn-lt"/>
              </a:rPr>
              <a:t>Note:</a:t>
            </a:r>
            <a:r>
              <a:rPr lang="en-US" sz="2000" dirty="0">
                <a:ea typeface="+mn-lt"/>
                <a:cs typeface="+mn-lt"/>
              </a:rPr>
              <a:t> Support: Support refers to the number of instances of each class in the test set. </a:t>
            </a:r>
          </a:p>
          <a:p>
            <a:r>
              <a:rPr lang="en-US" sz="2000" dirty="0">
                <a:ea typeface="+mn-lt"/>
                <a:cs typeface="+mn-lt"/>
              </a:rPr>
              <a:t>Macro Average: The macro average takes into account the performance of each class in the test set and computes the average metric score for each class, and then takes the average of these scores. </a:t>
            </a:r>
          </a:p>
          <a:p>
            <a:r>
              <a:rPr lang="en-US" sz="2000" dirty="0">
                <a:ea typeface="+mn-lt"/>
                <a:cs typeface="+mn-lt"/>
              </a:rPr>
              <a:t>Weighted Average: The weighted average computes the average metric score for each class but takes into account the relative size of each class in the test set.</a:t>
            </a:r>
          </a:p>
          <a:p>
            <a:r>
              <a:rPr lang="en-US" sz="2000" dirty="0">
                <a:ea typeface="+mn-lt"/>
                <a:cs typeface="+mn-lt"/>
              </a:rPr>
              <a:t> The results show that the SVM model is performing best, with an accuracy of 0.98 (98%) . The weighted average of the F1-score is also consistently high, indicating that the model is making both accurate positive and negative predictions. The results also show that the model is performing well for all classes, with a high macro average of 0.98.</a:t>
            </a:r>
            <a:endParaRPr lang="en-US" sz="2000"/>
          </a:p>
        </p:txBody>
      </p:sp>
    </p:spTree>
    <p:extLst>
      <p:ext uri="{BB962C8B-B14F-4D97-AF65-F5344CB8AC3E}">
        <p14:creationId xmlns:p14="http://schemas.microsoft.com/office/powerpoint/2010/main" val="293804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671A-1C4D-736E-1521-425D258AD88F}"/>
              </a:ext>
            </a:extLst>
          </p:cNvPr>
          <p:cNvSpPr>
            <a:spLocks noGrp="1"/>
          </p:cNvSpPr>
          <p:nvPr>
            <p:ph type="title"/>
          </p:nvPr>
        </p:nvSpPr>
        <p:spPr/>
        <p:txBody>
          <a:bodyPr/>
          <a:lstStyle/>
          <a:p>
            <a:r>
              <a:rPr lang="en-US" b="1" dirty="0"/>
              <a:t>Precision recall curve</a:t>
            </a:r>
          </a:p>
        </p:txBody>
      </p:sp>
      <p:pic>
        <p:nvPicPr>
          <p:cNvPr id="4" name="Content Placeholder 3" descr="A graph of different colored lines&#10;&#10;Description automatically generated">
            <a:extLst>
              <a:ext uri="{FF2B5EF4-FFF2-40B4-BE49-F238E27FC236}">
                <a16:creationId xmlns:a16="http://schemas.microsoft.com/office/drawing/2014/main" id="{A492D823-E407-380D-C71B-90A94D6A58A6}"/>
              </a:ext>
            </a:extLst>
          </p:cNvPr>
          <p:cNvPicPr>
            <a:picLocks noGrp="1" noChangeAspect="1"/>
          </p:cNvPicPr>
          <p:nvPr>
            <p:ph idx="1"/>
          </p:nvPr>
        </p:nvPicPr>
        <p:blipFill>
          <a:blip r:embed="rId2"/>
          <a:stretch>
            <a:fillRect/>
          </a:stretch>
        </p:blipFill>
        <p:spPr>
          <a:xfrm>
            <a:off x="2226924" y="1921879"/>
            <a:ext cx="8921108" cy="4804913"/>
          </a:xfrm>
        </p:spPr>
      </p:pic>
    </p:spTree>
    <p:extLst>
      <p:ext uri="{BB962C8B-B14F-4D97-AF65-F5344CB8AC3E}">
        <p14:creationId xmlns:p14="http://schemas.microsoft.com/office/powerpoint/2010/main" val="424357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D011-9EC6-4A68-A1CF-4DC8B208CDE0}"/>
              </a:ext>
            </a:extLst>
          </p:cNvPr>
          <p:cNvSpPr>
            <a:spLocks noGrp="1"/>
          </p:cNvSpPr>
          <p:nvPr>
            <p:ph type="title"/>
          </p:nvPr>
        </p:nvSpPr>
        <p:spPr>
          <a:xfrm>
            <a:off x="649224" y="645106"/>
            <a:ext cx="3650279" cy="1259894"/>
          </a:xfrm>
        </p:spPr>
        <p:txBody>
          <a:bodyPr>
            <a:normAutofit/>
          </a:bodyPr>
          <a:lstStyle/>
          <a:p>
            <a:r>
              <a:rPr lang="en-US" sz="3100" b="1" dirty="0"/>
              <a:t>           ROC Curve</a:t>
            </a:r>
          </a:p>
        </p:txBody>
      </p:sp>
      <p:sp>
        <p:nvSpPr>
          <p:cNvPr id="34" name="Content Placeholder 33">
            <a:extLst>
              <a:ext uri="{FF2B5EF4-FFF2-40B4-BE49-F238E27FC236}">
                <a16:creationId xmlns:a16="http://schemas.microsoft.com/office/drawing/2014/main" id="{7FD16FBE-1A12-61A1-E3A9-8818C59506E0}"/>
              </a:ext>
            </a:extLst>
          </p:cNvPr>
          <p:cNvSpPr>
            <a:spLocks noGrp="1"/>
          </p:cNvSpPr>
          <p:nvPr>
            <p:ph idx="1"/>
          </p:nvPr>
        </p:nvSpPr>
        <p:spPr>
          <a:xfrm>
            <a:off x="649225" y="2133600"/>
            <a:ext cx="3650278" cy="3759253"/>
          </a:xfrm>
        </p:spPr>
        <p:txBody>
          <a:bodyPr vert="horz" lIns="91440" tIns="45720" rIns="91440" bIns="45720" rtlCol="0" anchor="t">
            <a:normAutofit/>
          </a:bodyPr>
          <a:lstStyle/>
          <a:p>
            <a:r>
              <a:rPr lang="en-US" sz="2400" b="1" dirty="0">
                <a:ea typeface="+mn-lt"/>
                <a:cs typeface="+mn-lt"/>
              </a:rPr>
              <a:t>Note</a:t>
            </a:r>
            <a:r>
              <a:rPr lang="en-US" sz="2400" dirty="0">
                <a:ea typeface="+mn-lt"/>
                <a:cs typeface="+mn-lt"/>
              </a:rPr>
              <a:t>: SVM performs best with an area under the ROC curve of 0.982, followed by the ANN classifier with 0.978, then the CNN with 0.974.</a:t>
            </a:r>
            <a:endParaRPr lang="en-US" dirty="0">
              <a:ea typeface="+mn-lt"/>
              <a:cs typeface="+mn-lt"/>
            </a:endParaRPr>
          </a:p>
        </p:txBody>
      </p:sp>
      <p:pic>
        <p:nvPicPr>
          <p:cNvPr id="4" name="Content Placeholder 3" descr="A graph with different colored lines&#10;&#10;Description automatically generated">
            <a:extLst>
              <a:ext uri="{FF2B5EF4-FFF2-40B4-BE49-F238E27FC236}">
                <a16:creationId xmlns:a16="http://schemas.microsoft.com/office/drawing/2014/main" id="{A7262DF0-9165-45CD-C8C4-151BA7FE3384}"/>
              </a:ext>
            </a:extLst>
          </p:cNvPr>
          <p:cNvPicPr>
            <a:picLocks noChangeAspect="1"/>
          </p:cNvPicPr>
          <p:nvPr/>
        </p:nvPicPr>
        <p:blipFill>
          <a:blip r:embed="rId2"/>
          <a:stretch>
            <a:fillRect/>
          </a:stretch>
        </p:blipFill>
        <p:spPr>
          <a:xfrm>
            <a:off x="4619543" y="647505"/>
            <a:ext cx="6953577" cy="5669243"/>
          </a:xfrm>
          <a:prstGeom prst="rect">
            <a:avLst/>
          </a:prstGeom>
        </p:spPr>
      </p:pic>
    </p:spTree>
    <p:extLst>
      <p:ext uri="{BB962C8B-B14F-4D97-AF65-F5344CB8AC3E}">
        <p14:creationId xmlns:p14="http://schemas.microsoft.com/office/powerpoint/2010/main" val="2931804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8F1F5-56B7-CBD3-B9AD-CAE8B1303123}"/>
              </a:ext>
            </a:extLst>
          </p:cNvPr>
          <p:cNvSpPr>
            <a:spLocks noGrp="1"/>
          </p:cNvSpPr>
          <p:nvPr>
            <p:ph type="title"/>
          </p:nvPr>
        </p:nvSpPr>
        <p:spPr>
          <a:xfrm>
            <a:off x="5000" y="839770"/>
            <a:ext cx="8911687" cy="1280890"/>
          </a:xfrm>
        </p:spPr>
        <p:txBody>
          <a:bodyPr/>
          <a:lstStyle/>
          <a:p>
            <a:r>
              <a:rPr lang="en-US" sz="1800" b="1" dirty="0">
                <a:solidFill>
                  <a:srgbClr val="404040"/>
                </a:solidFill>
              </a:rPr>
              <a:t>                               </a:t>
            </a:r>
            <a:r>
              <a:rPr lang="en-US" sz="2400" b="1" dirty="0">
                <a:solidFill>
                  <a:srgbClr val="404040"/>
                </a:solidFill>
              </a:rPr>
              <a:t>F. AI model selection Accountability</a:t>
            </a:r>
            <a:endParaRPr lang="en-US" sz="2400" b="1" dirty="0"/>
          </a:p>
        </p:txBody>
      </p:sp>
      <p:sp>
        <p:nvSpPr>
          <p:cNvPr id="3" name="Content Placeholder 2">
            <a:extLst>
              <a:ext uri="{FF2B5EF4-FFF2-40B4-BE49-F238E27FC236}">
                <a16:creationId xmlns:a16="http://schemas.microsoft.com/office/drawing/2014/main" id="{C5371283-AB94-8E40-CE68-0BE28008E238}"/>
              </a:ext>
            </a:extLst>
          </p:cNvPr>
          <p:cNvSpPr>
            <a:spLocks noGrp="1"/>
          </p:cNvSpPr>
          <p:nvPr>
            <p:ph idx="1"/>
          </p:nvPr>
        </p:nvSpPr>
        <p:spPr/>
        <p:txBody>
          <a:bodyPr vert="horz" lIns="91440" tIns="45720" rIns="91440" bIns="45720" rtlCol="0" anchor="t">
            <a:noAutofit/>
          </a:bodyPr>
          <a:lstStyle/>
          <a:p>
            <a:r>
              <a:rPr lang="en-US" sz="2400" dirty="0">
                <a:ea typeface="+mn-lt"/>
                <a:cs typeface="+mn-lt"/>
              </a:rPr>
              <a:t> AI accountability also involves ensuring that AI systems are transparent, understandable, and auditable, and that users have the ability to control and manage the data and information that is being used to train and operate AI systems. </a:t>
            </a:r>
          </a:p>
          <a:p>
            <a:r>
              <a:rPr lang="en-US" sz="2400" dirty="0">
                <a:ea typeface="+mn-lt"/>
                <a:cs typeface="+mn-lt"/>
              </a:rPr>
              <a:t>This can involve establishing clear policies and governance structures, creating guidelines for the development and deployment of AI systems, and ensuring that there is ongoing monitoring and evaluation to identify and address any unintended consequences or biases that may arise.</a:t>
            </a:r>
            <a:endParaRPr lang="en-US" sz="2400"/>
          </a:p>
        </p:txBody>
      </p:sp>
    </p:spTree>
    <p:extLst>
      <p:ext uri="{BB962C8B-B14F-4D97-AF65-F5344CB8AC3E}">
        <p14:creationId xmlns:p14="http://schemas.microsoft.com/office/powerpoint/2010/main" val="466832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CFC9-9A98-BC0C-6603-651E43407D7B}"/>
              </a:ext>
            </a:extLst>
          </p:cNvPr>
          <p:cNvSpPr>
            <a:spLocks noGrp="1"/>
          </p:cNvSpPr>
          <p:nvPr>
            <p:ph type="title"/>
          </p:nvPr>
        </p:nvSpPr>
        <p:spPr>
          <a:xfrm>
            <a:off x="2434774" y="839770"/>
            <a:ext cx="8911687" cy="1280890"/>
          </a:xfrm>
        </p:spPr>
        <p:txBody>
          <a:bodyPr/>
          <a:lstStyle/>
          <a:p>
            <a:r>
              <a:rPr lang="en-US" b="1" dirty="0"/>
              <a:t>Feature Importance</a:t>
            </a:r>
            <a:endParaRPr lang="en-US" dirty="0">
              <a:solidFill>
                <a:srgbClr val="000000"/>
              </a:solidFill>
            </a:endParaRPr>
          </a:p>
          <a:p>
            <a:endParaRPr lang="en-US" dirty="0"/>
          </a:p>
        </p:txBody>
      </p:sp>
      <p:sp>
        <p:nvSpPr>
          <p:cNvPr id="3" name="Content Placeholder 2">
            <a:extLst>
              <a:ext uri="{FF2B5EF4-FFF2-40B4-BE49-F238E27FC236}">
                <a16:creationId xmlns:a16="http://schemas.microsoft.com/office/drawing/2014/main" id="{CDE65542-3958-7273-8E17-2D59E4873B9E}"/>
              </a:ext>
            </a:extLst>
          </p:cNvPr>
          <p:cNvSpPr>
            <a:spLocks noGrp="1"/>
          </p:cNvSpPr>
          <p:nvPr>
            <p:ph idx="1"/>
          </p:nvPr>
        </p:nvSpPr>
        <p:spPr/>
        <p:txBody>
          <a:bodyPr vert="horz" lIns="91440" tIns="45720" rIns="91440" bIns="45720" rtlCol="0" anchor="t">
            <a:normAutofit/>
          </a:bodyPr>
          <a:lstStyle/>
          <a:p>
            <a:r>
              <a:rPr lang="en-US" sz="2400" dirty="0">
                <a:ea typeface="+mn-lt"/>
                <a:cs typeface="+mn-lt"/>
              </a:rPr>
              <a:t>The concept of feature importance - the extent to which a certain feature influences the decision of a model - has been used to visualize the decision-making process of the model. As observed above, texture worst greatly influences the positive classification of the model i.e. the presence of breast cancer.</a:t>
            </a:r>
          </a:p>
        </p:txBody>
      </p:sp>
    </p:spTree>
    <p:extLst>
      <p:ext uri="{BB962C8B-B14F-4D97-AF65-F5344CB8AC3E}">
        <p14:creationId xmlns:p14="http://schemas.microsoft.com/office/powerpoint/2010/main" val="340597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52C6-3C39-E151-E1A9-8540919AABB5}"/>
              </a:ext>
            </a:extLst>
          </p:cNvPr>
          <p:cNvSpPr>
            <a:spLocks noGrp="1"/>
          </p:cNvSpPr>
          <p:nvPr>
            <p:ph type="title"/>
          </p:nvPr>
        </p:nvSpPr>
        <p:spPr/>
        <p:txBody>
          <a:bodyPr/>
          <a:lstStyle/>
          <a:p>
            <a:r>
              <a:rPr lang="en-US" b="1" dirty="0">
                <a:ea typeface="+mj-lt"/>
                <a:cs typeface="+mj-lt"/>
              </a:rPr>
              <a:t>Feature Importance cont..</a:t>
            </a:r>
            <a:endParaRPr lang="en-US" b="1" dirty="0"/>
          </a:p>
        </p:txBody>
      </p:sp>
      <p:pic>
        <p:nvPicPr>
          <p:cNvPr id="4" name="Content Placeholder 3" descr="A graph of a number of blue and white bars&#10;&#10;Description automatically generated">
            <a:extLst>
              <a:ext uri="{FF2B5EF4-FFF2-40B4-BE49-F238E27FC236}">
                <a16:creationId xmlns:a16="http://schemas.microsoft.com/office/drawing/2014/main" id="{728C3B4B-0EB0-E810-1DE8-6C43C92F37D2}"/>
              </a:ext>
            </a:extLst>
          </p:cNvPr>
          <p:cNvPicPr>
            <a:picLocks noGrp="1" noChangeAspect="1"/>
          </p:cNvPicPr>
          <p:nvPr>
            <p:ph idx="1"/>
          </p:nvPr>
        </p:nvPicPr>
        <p:blipFill>
          <a:blip r:embed="rId2"/>
          <a:stretch>
            <a:fillRect/>
          </a:stretch>
        </p:blipFill>
        <p:spPr>
          <a:xfrm>
            <a:off x="677743" y="1711205"/>
            <a:ext cx="10596112" cy="4809319"/>
          </a:xfrm>
        </p:spPr>
      </p:pic>
    </p:spTree>
    <p:extLst>
      <p:ext uri="{BB962C8B-B14F-4D97-AF65-F5344CB8AC3E}">
        <p14:creationId xmlns:p14="http://schemas.microsoft.com/office/powerpoint/2010/main" val="4089465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8978C-E1B1-6BC9-AF00-F38AF2FDEE0F}"/>
              </a:ext>
            </a:extLst>
          </p:cNvPr>
          <p:cNvSpPr>
            <a:spLocks noGrp="1"/>
          </p:cNvSpPr>
          <p:nvPr>
            <p:ph type="title"/>
          </p:nvPr>
        </p:nvSpPr>
        <p:spPr>
          <a:xfrm>
            <a:off x="-555717" y="839770"/>
            <a:ext cx="8911687" cy="1280890"/>
          </a:xfrm>
        </p:spPr>
        <p:txBody>
          <a:bodyPr>
            <a:normAutofit/>
          </a:bodyPr>
          <a:lstStyle/>
          <a:p>
            <a:r>
              <a:rPr lang="en-US" sz="1800" b="1" dirty="0">
                <a:solidFill>
                  <a:srgbClr val="000000"/>
                </a:solidFill>
              </a:rPr>
              <a:t>                                                 </a:t>
            </a:r>
            <a:r>
              <a:rPr lang="en-US" sz="2000" b="1" dirty="0">
                <a:solidFill>
                  <a:srgbClr val="000000"/>
                </a:solidFill>
              </a:rPr>
              <a:t> III. LIMITATIONS</a:t>
            </a:r>
          </a:p>
        </p:txBody>
      </p:sp>
      <p:sp>
        <p:nvSpPr>
          <p:cNvPr id="3" name="Content Placeholder 2">
            <a:extLst>
              <a:ext uri="{FF2B5EF4-FFF2-40B4-BE49-F238E27FC236}">
                <a16:creationId xmlns:a16="http://schemas.microsoft.com/office/drawing/2014/main" id="{7C0921AF-FFF5-9F51-60ED-263064EF387A}"/>
              </a:ext>
            </a:extLst>
          </p:cNvPr>
          <p:cNvSpPr>
            <a:spLocks noGrp="1"/>
          </p:cNvSpPr>
          <p:nvPr>
            <p:ph idx="1"/>
          </p:nvPr>
        </p:nvSpPr>
        <p:spPr/>
        <p:txBody>
          <a:bodyPr vert="horz" lIns="91440" tIns="45720" rIns="91440" bIns="45720" rtlCol="0" anchor="t">
            <a:normAutofit/>
          </a:bodyPr>
          <a:lstStyle/>
          <a:p>
            <a:r>
              <a:rPr lang="en-US" dirty="0">
                <a:ea typeface="+mn-lt"/>
                <a:cs typeface="+mn-lt"/>
              </a:rPr>
              <a:t> </a:t>
            </a:r>
            <a:r>
              <a:rPr lang="en-US" sz="2400" dirty="0">
                <a:ea typeface="+mn-lt"/>
                <a:cs typeface="+mn-lt"/>
              </a:rPr>
              <a:t>Grid search was performed on the models to find the best hyper-parameter for each model, but due to it’s dynamic nature and reliance on computational capability, the inability to find static optimal hyper-parameters became evident. The non-linear nature of SVM limits the number of explainable AI techniques that can be performed on the model to visualize the decision process.</a:t>
            </a:r>
            <a:endParaRPr lang="en-US" sz="2400" dirty="0"/>
          </a:p>
        </p:txBody>
      </p:sp>
    </p:spTree>
    <p:extLst>
      <p:ext uri="{BB962C8B-B14F-4D97-AF65-F5344CB8AC3E}">
        <p14:creationId xmlns:p14="http://schemas.microsoft.com/office/powerpoint/2010/main" val="2616270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35E85-B66C-B71C-C090-E8E71764CC7C}"/>
              </a:ext>
            </a:extLst>
          </p:cNvPr>
          <p:cNvSpPr>
            <a:spLocks noGrp="1"/>
          </p:cNvSpPr>
          <p:nvPr>
            <p:ph type="title"/>
          </p:nvPr>
        </p:nvSpPr>
        <p:spPr/>
        <p:txBody>
          <a:bodyPr/>
          <a:lstStyle/>
          <a:p>
            <a:r>
              <a:rPr lang="en-US" sz="2400" b="1" dirty="0">
                <a:solidFill>
                  <a:srgbClr val="404040"/>
                </a:solidFill>
              </a:rPr>
              <a:t>IV. CONCLUSION AND FUTURE WORKS </a:t>
            </a:r>
            <a:endParaRPr lang="en-US" sz="2400" b="1"/>
          </a:p>
        </p:txBody>
      </p:sp>
      <p:sp>
        <p:nvSpPr>
          <p:cNvPr id="3" name="Content Placeholder 2">
            <a:extLst>
              <a:ext uri="{FF2B5EF4-FFF2-40B4-BE49-F238E27FC236}">
                <a16:creationId xmlns:a16="http://schemas.microsoft.com/office/drawing/2014/main" id="{3DE0DAC7-6312-503F-FEC8-BA2F15557D90}"/>
              </a:ext>
            </a:extLst>
          </p:cNvPr>
          <p:cNvSpPr>
            <a:spLocks noGrp="1"/>
          </p:cNvSpPr>
          <p:nvPr>
            <p:ph idx="1"/>
          </p:nvPr>
        </p:nvSpPr>
        <p:spPr>
          <a:xfrm>
            <a:off x="2459816" y="1270958"/>
            <a:ext cx="8915400" cy="3777622"/>
          </a:xfrm>
        </p:spPr>
        <p:txBody>
          <a:bodyPr vert="horz" lIns="91440" tIns="45720" rIns="91440" bIns="45720" rtlCol="0" anchor="t">
            <a:noAutofit/>
          </a:bodyPr>
          <a:lstStyle/>
          <a:p>
            <a:r>
              <a:rPr lang="en-US" sz="2000" dirty="0">
                <a:ea typeface="+mn-lt"/>
                <a:cs typeface="+mn-lt"/>
              </a:rPr>
              <a:t>In this concept paper, we proposed a breast cancer prediction model and experimented with six different models, with the scalable Vector Machine classifier coming on top. </a:t>
            </a:r>
          </a:p>
          <a:p>
            <a:r>
              <a:rPr lang="en-US" sz="2000" dirty="0">
                <a:ea typeface="+mn-lt"/>
                <a:cs typeface="+mn-lt"/>
              </a:rPr>
              <a:t>Our experiments showed promising results, with an accuracy, macro average, and weighted average of 98% for precision, recall, and f1-score. While our proposed system achieved promising results, there is still room for improvement. </a:t>
            </a:r>
          </a:p>
          <a:p>
            <a:r>
              <a:rPr lang="en-US" sz="2000" dirty="0">
                <a:ea typeface="+mn-lt"/>
                <a:cs typeface="+mn-lt"/>
              </a:rPr>
              <a:t>In future works, we plan to perform more explicit hyper-parameter tuning to further enhance the performance of the model. We also plan to display more explainable AI visualizations that aid in breaking down the black-box nature of the model. In conclusion, we believe that our proposed breast cancer prediction model has the potential to aid health workers in their service towards fighting breast cancer. We look forward to further exploring and refining our system in future works.</a:t>
            </a:r>
            <a:endParaRPr lang="en-US" sz="2000" dirty="0"/>
          </a:p>
        </p:txBody>
      </p:sp>
    </p:spTree>
    <p:extLst>
      <p:ext uri="{BB962C8B-B14F-4D97-AF65-F5344CB8AC3E}">
        <p14:creationId xmlns:p14="http://schemas.microsoft.com/office/powerpoint/2010/main" val="200931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C782-AF94-AD49-8AD9-C12758254D3F}"/>
              </a:ext>
            </a:extLst>
          </p:cNvPr>
          <p:cNvSpPr>
            <a:spLocks noGrp="1"/>
          </p:cNvSpPr>
          <p:nvPr>
            <p:ph type="title"/>
          </p:nvPr>
        </p:nvSpPr>
        <p:spPr/>
        <p:txBody>
          <a:bodyPr/>
          <a:lstStyle/>
          <a:p>
            <a:r>
              <a:rPr lang="en-US" b="1" dirty="0">
                <a:ea typeface="+mj-lt"/>
                <a:cs typeface="+mj-lt"/>
              </a:rPr>
              <a:t>                     Abstract</a:t>
            </a:r>
            <a:endParaRPr lang="en-US" b="1" dirty="0"/>
          </a:p>
        </p:txBody>
      </p:sp>
      <p:sp>
        <p:nvSpPr>
          <p:cNvPr id="3" name="Content Placeholder 2">
            <a:extLst>
              <a:ext uri="{FF2B5EF4-FFF2-40B4-BE49-F238E27FC236}">
                <a16:creationId xmlns:a16="http://schemas.microsoft.com/office/drawing/2014/main" id="{8E43E776-D7B9-B5A2-6B6D-22F1706E0E40}"/>
              </a:ext>
            </a:extLst>
          </p:cNvPr>
          <p:cNvSpPr>
            <a:spLocks noGrp="1"/>
          </p:cNvSpPr>
          <p:nvPr>
            <p:ph idx="1"/>
          </p:nvPr>
        </p:nvSpPr>
        <p:spPr/>
        <p:txBody>
          <a:bodyPr vert="horz" lIns="91440" tIns="45720" rIns="91440" bIns="45720" rtlCol="0" anchor="t">
            <a:noAutofit/>
          </a:bodyPr>
          <a:lstStyle/>
          <a:p>
            <a:r>
              <a:rPr lang="en-US" sz="2000" dirty="0">
                <a:ea typeface="+mn-lt"/>
                <a:cs typeface="+mn-lt"/>
              </a:rPr>
              <a:t>      Breast cancer is a serious health threat for women worldwide. Finding it early is key to successful treatment. </a:t>
            </a:r>
          </a:p>
          <a:p>
            <a:r>
              <a:rPr lang="en-US" sz="2000" dirty="0">
                <a:ea typeface="+mn-lt"/>
                <a:cs typeface="+mn-lt"/>
              </a:rPr>
              <a:t>      Machine learning is a powerful tool that shows promise in detecting breast cancer early. This study compared five machine learning methods (SVM, Random Forest, Logistic Regression, </a:t>
            </a:r>
            <a:r>
              <a:rPr lang="en-US" sz="2000" dirty="0" err="1">
                <a:ea typeface="+mn-lt"/>
                <a:cs typeface="+mn-lt"/>
              </a:rPr>
              <a:t>XGBoost</a:t>
            </a:r>
            <a:r>
              <a:rPr lang="en-US" sz="2000" dirty="0">
                <a:ea typeface="+mn-lt"/>
                <a:cs typeface="+mn-lt"/>
              </a:rPr>
              <a:t>, and Neural Network Classification) as well as a deep learning method i.e. Convolutional Neural Network on the Breast Cancer Wisconsin (Diagnostic) dataset. We wanted to see which method worked best for predicting breast cancer. SVM came out on top with an impressive 98% accuracy, precision </a:t>
            </a:r>
            <a:r>
              <a:rPr lang="en-US" sz="2000">
                <a:ea typeface="+mn-lt"/>
                <a:cs typeface="+mn-lt"/>
              </a:rPr>
              <a:t>and recall.</a:t>
            </a:r>
            <a:endParaRPr lang="en-US" sz="2000" dirty="0"/>
          </a:p>
        </p:txBody>
      </p:sp>
    </p:spTree>
    <p:extLst>
      <p:ext uri="{BB962C8B-B14F-4D97-AF65-F5344CB8AC3E}">
        <p14:creationId xmlns:p14="http://schemas.microsoft.com/office/powerpoint/2010/main" val="175063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2973F-6F9B-EE6B-DBE1-0A7A7E5C31DB}"/>
              </a:ext>
            </a:extLst>
          </p:cNvPr>
          <p:cNvSpPr>
            <a:spLocks noGrp="1"/>
          </p:cNvSpPr>
          <p:nvPr>
            <p:ph type="title"/>
          </p:nvPr>
        </p:nvSpPr>
        <p:spPr/>
        <p:txBody>
          <a:bodyPr/>
          <a:lstStyle/>
          <a:p>
            <a:r>
              <a:rPr lang="en-US" b="1" dirty="0"/>
              <a:t>Dataset link</a:t>
            </a:r>
          </a:p>
        </p:txBody>
      </p:sp>
      <p:sp>
        <p:nvSpPr>
          <p:cNvPr id="3" name="Content Placeholder 2">
            <a:extLst>
              <a:ext uri="{FF2B5EF4-FFF2-40B4-BE49-F238E27FC236}">
                <a16:creationId xmlns:a16="http://schemas.microsoft.com/office/drawing/2014/main" id="{87E0108A-1D6B-0D2D-1055-1AACC61E9FCC}"/>
              </a:ext>
            </a:extLst>
          </p:cNvPr>
          <p:cNvSpPr>
            <a:spLocks noGrp="1"/>
          </p:cNvSpPr>
          <p:nvPr>
            <p:ph idx="1"/>
          </p:nvPr>
        </p:nvSpPr>
        <p:spPr/>
        <p:txBody>
          <a:bodyPr vert="horz" lIns="91440" tIns="45720" rIns="91440" bIns="45720" rtlCol="0" anchor="t">
            <a:normAutofit/>
          </a:bodyPr>
          <a:lstStyle/>
          <a:p>
            <a:pPr marL="285750" indent="-285750">
              <a:buFont typeface="Arial,Sans-Serif" charset="2"/>
              <a:buChar char="•"/>
            </a:pPr>
            <a:r>
              <a:rPr lang="en-US" sz="1500" dirty="0"/>
              <a:t> Dataset Link:Wolberg,William, Mangasarian,Olvi, Street,Nick, and Street,W.. (1995). Breast Cancer Wisconsin (Diagnostic). UCI Machine Learning Repository. </a:t>
            </a:r>
            <a:r>
              <a:rPr lang="en-US" sz="1500" dirty="0">
                <a:solidFill>
                  <a:srgbClr val="000000"/>
                </a:solidFill>
                <a:hlinkClick r:id="rId2"/>
              </a:rPr>
              <a:t>https://doi.org/10.24432/C5DW2B</a:t>
            </a:r>
            <a:r>
              <a:rPr lang="en-US" sz="1500" dirty="0"/>
              <a:t>. </a:t>
            </a:r>
            <a:endParaRPr lang="en-US" dirty="0"/>
          </a:p>
        </p:txBody>
      </p:sp>
    </p:spTree>
    <p:extLst>
      <p:ext uri="{BB962C8B-B14F-4D97-AF65-F5344CB8AC3E}">
        <p14:creationId xmlns:p14="http://schemas.microsoft.com/office/powerpoint/2010/main" val="2979451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7C8E-9B3A-67E0-DF91-5964AD633C5C}"/>
              </a:ext>
            </a:extLst>
          </p:cNvPr>
          <p:cNvSpPr>
            <a:spLocks noGrp="1"/>
          </p:cNvSpPr>
          <p:nvPr>
            <p:ph type="title"/>
          </p:nvPr>
        </p:nvSpPr>
        <p:spPr/>
        <p:txBody>
          <a:bodyPr/>
          <a:lstStyle/>
          <a:p>
            <a:pPr marL="285750" indent="-285750">
              <a:spcBef>
                <a:spcPts val="1000"/>
              </a:spcBef>
              <a:buFont typeface="Arial"/>
              <a:buChar char="•"/>
            </a:pPr>
            <a:r>
              <a:rPr lang="en-US" sz="1500" b="1" dirty="0">
                <a:solidFill>
                  <a:srgbClr val="404040"/>
                </a:solidFill>
              </a:rPr>
              <a:t>                                                            </a:t>
            </a:r>
            <a:r>
              <a:rPr lang="en-US" sz="1200" b="1" dirty="0">
                <a:solidFill>
                  <a:srgbClr val="404040"/>
                </a:solidFill>
              </a:rPr>
              <a:t>   </a:t>
            </a:r>
            <a:r>
              <a:rPr lang="en-US" sz="2400" b="1" dirty="0">
                <a:solidFill>
                  <a:srgbClr val="404040"/>
                </a:solidFill>
              </a:rPr>
              <a:t>References</a:t>
            </a:r>
          </a:p>
        </p:txBody>
      </p:sp>
      <p:sp>
        <p:nvSpPr>
          <p:cNvPr id="3" name="Content Placeholder 2">
            <a:extLst>
              <a:ext uri="{FF2B5EF4-FFF2-40B4-BE49-F238E27FC236}">
                <a16:creationId xmlns:a16="http://schemas.microsoft.com/office/drawing/2014/main" id="{87D7D826-1321-9900-BC28-2C89D3D38678}"/>
              </a:ext>
            </a:extLst>
          </p:cNvPr>
          <p:cNvSpPr>
            <a:spLocks noGrp="1"/>
          </p:cNvSpPr>
          <p:nvPr>
            <p:ph idx="1"/>
          </p:nvPr>
        </p:nvSpPr>
        <p:spPr>
          <a:xfrm>
            <a:off x="1309628" y="1572884"/>
            <a:ext cx="10194984" cy="4970941"/>
          </a:xfrm>
        </p:spPr>
        <p:txBody>
          <a:bodyPr vert="horz" lIns="91440" tIns="45720" rIns="91440" bIns="45720" rtlCol="0" anchor="t">
            <a:normAutofit fontScale="92500" lnSpcReduction="10000"/>
          </a:bodyPr>
          <a:lstStyle/>
          <a:p>
            <a:r>
              <a:rPr lang="en-US" dirty="0">
                <a:ea typeface="+mn-lt"/>
                <a:cs typeface="+mn-lt"/>
              </a:rPr>
              <a:t> Develop, Bchd. (2023) Current breast cancer statistics and scenarios in Africa, Breast Cancer Hub. Available at: https://www.breastcancerhub.org/breastcancer/about-breast-cancer-africa (Accessed: 25 April 2024). </a:t>
            </a:r>
            <a:endParaRPr lang="en-US" dirty="0"/>
          </a:p>
          <a:p>
            <a:r>
              <a:rPr lang="en-US" dirty="0">
                <a:ea typeface="+mn-lt"/>
                <a:cs typeface="+mn-lt"/>
              </a:rPr>
              <a:t> Shafi, A. (2023) Random Forest classification with Scikit-Learn, DataCamp. Available at: https://www.datacamp.com/tutorial/random-forests-classifierpython (Accessed: 25 April 2024). </a:t>
            </a:r>
          </a:p>
          <a:p>
            <a:r>
              <a:rPr lang="en-US" dirty="0">
                <a:ea typeface="+mn-lt"/>
                <a:cs typeface="+mn-lt"/>
              </a:rPr>
              <a:t>Eskandar, S. (2023) Introduction to RBF SVM: A powerful machine learning algorithm for non-linear data, Medium. Available at: https://medium.com/@eskandar.sahel/introduction-to-rbf-svm-a-powerful-machine-learning-algorithm-for-non-linear-data-1d1cfb55a1a (Accessed: 25 April 2024). </a:t>
            </a:r>
            <a:endParaRPr lang="en-US" dirty="0"/>
          </a:p>
          <a:p>
            <a:r>
              <a:rPr lang="en-US" dirty="0">
                <a:ea typeface="+mn-lt"/>
                <a:cs typeface="+mn-lt"/>
              </a:rPr>
              <a:t> GeeksforGeeks (2023) Gradient descent optimization in tensorflow, GeeksforGeeks. Available at: https://www.geeksforgeeks.org/gradient-descentoptimization-in-tensorflow/?ref=next article (Accessed: 25 April 2024). </a:t>
            </a:r>
          </a:p>
          <a:p>
            <a:r>
              <a:rPr lang="en-US" dirty="0">
                <a:ea typeface="+mn-lt"/>
                <a:cs typeface="+mn-lt"/>
              </a:rPr>
              <a:t> XGBoost documentation (no date) XGBoost Documentation - </a:t>
            </a:r>
            <a:r>
              <a:rPr lang="en-US" dirty="0" err="1">
                <a:ea typeface="+mn-lt"/>
                <a:cs typeface="+mn-lt"/>
              </a:rPr>
              <a:t>xgboost</a:t>
            </a:r>
            <a:r>
              <a:rPr lang="en-US" dirty="0">
                <a:ea typeface="+mn-lt"/>
                <a:cs typeface="+mn-lt"/>
              </a:rPr>
              <a:t> 2.0.3 documentation. Available at: https://xgboost.readthedocs.io/en/stable/ (Accessed: 25 April 2024).</a:t>
            </a:r>
            <a:endParaRPr lang="en-US" dirty="0"/>
          </a:p>
          <a:p>
            <a:pPr marL="0" indent="0">
              <a:buNone/>
            </a:pPr>
            <a:r>
              <a:rPr lang="en-US" dirty="0">
                <a:ea typeface="+mn-lt"/>
                <a:cs typeface="+mn-lt"/>
              </a:rPr>
              <a:t>       Dash, S. (2023) Understanding the ROC and AUC intuitively, Medium. Available at:                      https://medium.com/@shaileydash/understanding-the-roc-and-aucintuitivel</a:t>
            </a:r>
            <a:endParaRPr lang="en-US" dirty="0"/>
          </a:p>
        </p:txBody>
      </p:sp>
    </p:spTree>
    <p:extLst>
      <p:ext uri="{BB962C8B-B14F-4D97-AF65-F5344CB8AC3E}">
        <p14:creationId xmlns:p14="http://schemas.microsoft.com/office/powerpoint/2010/main" val="2712913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C051-2E2F-3F7C-28EC-41A6F51592BF}"/>
              </a:ext>
            </a:extLst>
          </p:cNvPr>
          <p:cNvSpPr>
            <a:spLocks noGrp="1"/>
          </p:cNvSpPr>
          <p:nvPr>
            <p:ph type="title"/>
          </p:nvPr>
        </p:nvSpPr>
        <p:spPr/>
        <p:txBody>
          <a:bodyPr/>
          <a:lstStyle/>
          <a:p>
            <a:r>
              <a:rPr lang="en-US" b="1" dirty="0">
                <a:ea typeface="+mj-lt"/>
                <a:cs typeface="+mj-lt"/>
              </a:rPr>
              <a:t>                  I. INTRODUCTION</a:t>
            </a:r>
            <a:endParaRPr lang="en-US" b="1" dirty="0"/>
          </a:p>
        </p:txBody>
      </p:sp>
      <p:sp>
        <p:nvSpPr>
          <p:cNvPr id="3" name="Content Placeholder 2">
            <a:extLst>
              <a:ext uri="{FF2B5EF4-FFF2-40B4-BE49-F238E27FC236}">
                <a16:creationId xmlns:a16="http://schemas.microsoft.com/office/drawing/2014/main" id="{A276B28E-65B6-F626-F74A-EBC65C86D2F5}"/>
              </a:ext>
            </a:extLst>
          </p:cNvPr>
          <p:cNvSpPr>
            <a:spLocks noGrp="1"/>
          </p:cNvSpPr>
          <p:nvPr>
            <p:ph idx="1"/>
          </p:nvPr>
        </p:nvSpPr>
        <p:spPr>
          <a:xfrm>
            <a:off x="2589212" y="2133600"/>
            <a:ext cx="8915400" cy="4444482"/>
          </a:xfrm>
        </p:spPr>
        <p:txBody>
          <a:bodyPr vert="horz" lIns="91440" tIns="45720" rIns="91440" bIns="45720" rtlCol="0" anchor="t">
            <a:normAutofit/>
          </a:bodyPr>
          <a:lstStyle/>
          <a:p>
            <a:r>
              <a:rPr lang="en-US" sz="2000" dirty="0">
                <a:ea typeface="+mn-lt"/>
                <a:cs typeface="+mn-lt"/>
              </a:rPr>
              <a:t>This report focuses on using machine learning to improve breast cancer diagnosis. Breast cancer is now the most common cancer in women. According to World Cancer Research Fund International, it comes out on top as the most identified with 12.5% out of the 33 identified cancers.</a:t>
            </a:r>
          </a:p>
          <a:p>
            <a:r>
              <a:rPr lang="en-US" sz="2000" dirty="0">
                <a:ea typeface="+mn-lt"/>
                <a:cs typeface="+mn-lt"/>
              </a:rPr>
              <a:t> Cancer cases and deaths are rising worldwide, highlighting the need for better prevention and treatment. </a:t>
            </a:r>
          </a:p>
          <a:p>
            <a:r>
              <a:rPr lang="en-US" sz="2000" dirty="0">
                <a:ea typeface="+mn-lt"/>
                <a:cs typeface="+mn-lt"/>
              </a:rPr>
              <a:t>Information technology advancements are changing healthcare, especially cancer care. This study compares five machine learning algorithms to see which is most effective in predicting and diagnosing breast cancer. </a:t>
            </a:r>
          </a:p>
          <a:p>
            <a:r>
              <a:rPr lang="en-US" sz="2000" dirty="0">
                <a:ea typeface="+mn-lt"/>
                <a:cs typeface="+mn-lt"/>
              </a:rPr>
              <a:t>The goal is to find the best algorithm based on how well it identifies cancer, using different measurement techniques.</a:t>
            </a:r>
            <a:endParaRPr lang="en-US" sz="2000" dirty="0"/>
          </a:p>
        </p:txBody>
      </p:sp>
    </p:spTree>
    <p:extLst>
      <p:ext uri="{BB962C8B-B14F-4D97-AF65-F5344CB8AC3E}">
        <p14:creationId xmlns:p14="http://schemas.microsoft.com/office/powerpoint/2010/main" val="923815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8302B-4768-DA6F-7993-85D394705254}"/>
              </a:ext>
            </a:extLst>
          </p:cNvPr>
          <p:cNvSpPr>
            <a:spLocks noGrp="1"/>
          </p:cNvSpPr>
          <p:nvPr>
            <p:ph type="title"/>
          </p:nvPr>
        </p:nvSpPr>
        <p:spPr>
          <a:xfrm>
            <a:off x="3050243" y="170653"/>
            <a:ext cx="6554505" cy="1259894"/>
          </a:xfrm>
        </p:spPr>
        <p:txBody>
          <a:bodyPr>
            <a:normAutofit fontScale="90000"/>
          </a:bodyPr>
          <a:lstStyle/>
          <a:p>
            <a:r>
              <a:rPr lang="en-US" b="1" dirty="0">
                <a:ea typeface="+mj-lt"/>
                <a:cs typeface="+mj-lt"/>
              </a:rPr>
              <a:t>II. PROPOSED AI METHODOLOGY</a:t>
            </a:r>
            <a:br>
              <a:rPr lang="en-US" b="1" dirty="0">
                <a:ea typeface="+mj-lt"/>
                <a:cs typeface="+mj-lt"/>
              </a:rPr>
            </a:br>
            <a:r>
              <a:rPr lang="en-US" b="1" dirty="0"/>
              <a:t>A. Methodology</a:t>
            </a:r>
          </a:p>
        </p:txBody>
      </p:sp>
      <p:sp>
        <p:nvSpPr>
          <p:cNvPr id="8" name="Content Placeholder 7">
            <a:extLst>
              <a:ext uri="{FF2B5EF4-FFF2-40B4-BE49-F238E27FC236}">
                <a16:creationId xmlns:a16="http://schemas.microsoft.com/office/drawing/2014/main" id="{AA35FD99-E6D4-DE17-4559-44E4428F4C8B}"/>
              </a:ext>
            </a:extLst>
          </p:cNvPr>
          <p:cNvSpPr>
            <a:spLocks noGrp="1"/>
          </p:cNvSpPr>
          <p:nvPr>
            <p:ph idx="1"/>
          </p:nvPr>
        </p:nvSpPr>
        <p:spPr>
          <a:xfrm>
            <a:off x="649225" y="1587262"/>
            <a:ext cx="5246164" cy="4607515"/>
          </a:xfrm>
        </p:spPr>
        <p:txBody>
          <a:bodyPr vert="horz" lIns="91440" tIns="45720" rIns="91440" bIns="45720" rtlCol="0" anchor="t">
            <a:noAutofit/>
          </a:bodyPr>
          <a:lstStyle/>
          <a:p>
            <a:r>
              <a:rPr lang="en-US" sz="1600" dirty="0">
                <a:ea typeface="+mn-lt"/>
                <a:cs typeface="+mn-lt"/>
              </a:rPr>
              <a:t>We begin our work with obtaining the dataset from the UCI machine learning repository. </a:t>
            </a:r>
          </a:p>
          <a:p>
            <a:r>
              <a:rPr lang="en-US" sz="1600" dirty="0">
                <a:ea typeface="+mn-lt"/>
                <a:cs typeface="+mn-lt"/>
              </a:rPr>
              <a:t>We then carry out preprocessing which involves 5 steps which include, data cleaning, selecting the features, setting our target, feature extraction and feature scaling. </a:t>
            </a:r>
          </a:p>
          <a:p>
            <a:r>
              <a:rPr lang="en-US" sz="1600" dirty="0">
                <a:ea typeface="+mn-lt"/>
                <a:cs typeface="+mn-lt"/>
              </a:rPr>
              <a:t>We then move on to building the model which involves training and testing it. </a:t>
            </a:r>
            <a:r>
              <a:rPr lang="en-US" sz="1600" dirty="0"/>
              <a:t>In this process, some hyper-parameter tuning takes place where we try to utilize the </a:t>
            </a:r>
            <a:r>
              <a:rPr lang="en-US" sz="1600" dirty="0" err="1"/>
              <a:t>GridSearchCV</a:t>
            </a:r>
            <a:r>
              <a:rPr lang="en-US" sz="1600" dirty="0"/>
              <a:t> algorithm to test and select various hyper-</a:t>
            </a:r>
            <a:r>
              <a:rPr lang="en-US" sz="1600" dirty="0" err="1"/>
              <a:t>paramaters</a:t>
            </a:r>
            <a:r>
              <a:rPr lang="en-US" sz="1600" dirty="0">
                <a:ea typeface="+mn-lt"/>
                <a:cs typeface="+mn-lt"/>
              </a:rPr>
              <a:t>. We then compare and evaluate our results using the different selected models and </a:t>
            </a:r>
          </a:p>
          <a:p>
            <a:r>
              <a:rPr lang="en-US" sz="1600" dirty="0">
                <a:ea typeface="+mn-lt"/>
                <a:cs typeface="+mn-lt"/>
              </a:rPr>
              <a:t>finally obtain the best performing model from our classifier options. Our methodology ends with using an explainable AI technique to bring transparency to our model.</a:t>
            </a:r>
            <a:endParaRPr lang="en-US" sz="1600" dirty="0"/>
          </a:p>
        </p:txBody>
      </p:sp>
      <p:pic>
        <p:nvPicPr>
          <p:cNvPr id="4" name="Content Placeholder 3" descr="A diagram of a software development process&#10;&#10;Description automatically generated">
            <a:extLst>
              <a:ext uri="{FF2B5EF4-FFF2-40B4-BE49-F238E27FC236}">
                <a16:creationId xmlns:a16="http://schemas.microsoft.com/office/drawing/2014/main" id="{A37D57B2-CE2C-3DEE-5581-E104C719BD8A}"/>
              </a:ext>
            </a:extLst>
          </p:cNvPr>
          <p:cNvPicPr>
            <a:picLocks noChangeAspect="1"/>
          </p:cNvPicPr>
          <p:nvPr/>
        </p:nvPicPr>
        <p:blipFill>
          <a:blip r:embed="rId2"/>
          <a:stretch>
            <a:fillRect/>
          </a:stretch>
        </p:blipFill>
        <p:spPr>
          <a:xfrm>
            <a:off x="5899127" y="1597608"/>
            <a:ext cx="6090936" cy="3941565"/>
          </a:xfrm>
          <a:prstGeom prst="rect">
            <a:avLst/>
          </a:prstGeom>
        </p:spPr>
      </p:pic>
    </p:spTree>
    <p:extLst>
      <p:ext uri="{BB962C8B-B14F-4D97-AF65-F5344CB8AC3E}">
        <p14:creationId xmlns:p14="http://schemas.microsoft.com/office/powerpoint/2010/main" val="4740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0F8-6425-63BD-FC80-E8A8C3FB09D9}"/>
              </a:ext>
            </a:extLst>
          </p:cNvPr>
          <p:cNvSpPr>
            <a:spLocks noGrp="1"/>
          </p:cNvSpPr>
          <p:nvPr>
            <p:ph type="title"/>
          </p:nvPr>
        </p:nvSpPr>
        <p:spPr/>
        <p:txBody>
          <a:bodyPr/>
          <a:lstStyle/>
          <a:p>
            <a:r>
              <a:rPr lang="en-US" b="1" dirty="0">
                <a:ea typeface="+mj-lt"/>
                <a:cs typeface="+mj-lt"/>
              </a:rPr>
              <a:t>               B. Dataset Description</a:t>
            </a:r>
            <a:endParaRPr lang="en-US" b="1" dirty="0"/>
          </a:p>
        </p:txBody>
      </p:sp>
      <p:sp>
        <p:nvSpPr>
          <p:cNvPr id="3" name="Content Placeholder 2">
            <a:extLst>
              <a:ext uri="{FF2B5EF4-FFF2-40B4-BE49-F238E27FC236}">
                <a16:creationId xmlns:a16="http://schemas.microsoft.com/office/drawing/2014/main" id="{104F9216-6215-A277-457E-C942FB839840}"/>
              </a:ext>
            </a:extLst>
          </p:cNvPr>
          <p:cNvSpPr>
            <a:spLocks noGrp="1"/>
          </p:cNvSpPr>
          <p:nvPr>
            <p:ph idx="1"/>
          </p:nvPr>
        </p:nvSpPr>
        <p:spPr>
          <a:xfrm>
            <a:off x="1712194" y="1716657"/>
            <a:ext cx="10137474" cy="4942187"/>
          </a:xfrm>
        </p:spPr>
        <p:txBody>
          <a:bodyPr vert="horz" lIns="91440" tIns="45720" rIns="91440" bIns="45720" rtlCol="0" anchor="t">
            <a:normAutofit lnSpcReduction="10000"/>
          </a:bodyPr>
          <a:lstStyle/>
          <a:p>
            <a:r>
              <a:rPr lang="en-US" dirty="0">
                <a:ea typeface="+mn-lt"/>
                <a:cs typeface="+mn-lt"/>
              </a:rPr>
              <a:t>The dataset, Breast Cancer Wisconsin (Diagnostic) Dataset collected from the </a:t>
            </a:r>
            <a:r>
              <a:rPr lang="en-US" dirty="0" err="1">
                <a:ea typeface="+mn-lt"/>
                <a:cs typeface="+mn-lt"/>
              </a:rPr>
              <a:t>Uinversity</a:t>
            </a:r>
            <a:r>
              <a:rPr lang="en-US" dirty="0">
                <a:ea typeface="+mn-lt"/>
                <a:cs typeface="+mn-lt"/>
              </a:rPr>
              <a:t> Hospital of the University of </a:t>
            </a:r>
            <a:r>
              <a:rPr lang="en-US" dirty="0" err="1">
                <a:ea typeface="+mn-lt"/>
                <a:cs typeface="+mn-lt"/>
              </a:rPr>
              <a:t>Wisonsin</a:t>
            </a:r>
            <a:r>
              <a:rPr lang="en-US" dirty="0">
                <a:ea typeface="+mn-lt"/>
                <a:cs typeface="+mn-lt"/>
              </a:rPr>
              <a:t>, contains 569 records of various cell instances and 18 different features representing features of the cells inside the breast lump.</a:t>
            </a:r>
          </a:p>
          <a:p>
            <a:pPr marL="0" indent="0">
              <a:buNone/>
            </a:pPr>
            <a:r>
              <a:rPr lang="en-US" b="1" dirty="0">
                <a:ea typeface="+mn-lt"/>
                <a:cs typeface="+mn-lt"/>
              </a:rPr>
              <a:t>                                  Factors considered when selecting the dataset</a:t>
            </a:r>
            <a:endParaRPr lang="en-US" dirty="0">
              <a:ea typeface="+mn-lt"/>
              <a:cs typeface="+mn-lt"/>
            </a:endParaRPr>
          </a:p>
          <a:p>
            <a:r>
              <a:rPr lang="en-US" sz="2000" b="1" dirty="0">
                <a:ea typeface="+mn-lt"/>
                <a:cs typeface="+mn-lt"/>
              </a:rPr>
              <a:t> </a:t>
            </a:r>
            <a:r>
              <a:rPr lang="en-US" sz="2000" dirty="0">
                <a:ea typeface="+mn-lt"/>
                <a:cs typeface="+mn-lt"/>
              </a:rPr>
              <a:t>1) Size of the dataset: a good amount of data provides reliable predictions as it increases the domain of your training model.</a:t>
            </a:r>
          </a:p>
          <a:p>
            <a:r>
              <a:rPr lang="en-US" sz="2000" dirty="0">
                <a:ea typeface="+mn-lt"/>
                <a:cs typeface="+mn-lt"/>
              </a:rPr>
              <a:t> 2) Dimensionality: This is looked at in two ways: the vertical size of the dataset which represents the amount of data we have. The horizontal size which represents the number of features. </a:t>
            </a:r>
          </a:p>
          <a:p>
            <a:r>
              <a:rPr lang="en-US" sz="2000" dirty="0">
                <a:ea typeface="+mn-lt"/>
                <a:cs typeface="+mn-lt"/>
              </a:rPr>
              <a:t>3) Context of the dataset: This involves basically picking a dataset that’s in relation to the topic you are tackling. </a:t>
            </a:r>
          </a:p>
          <a:p>
            <a:r>
              <a:rPr lang="en-US" sz="2000" dirty="0">
                <a:ea typeface="+mn-lt"/>
                <a:cs typeface="+mn-lt"/>
              </a:rPr>
              <a:t>4) Understandability: This involves selection of a dataset with features that can easily be understood and hence used to properly train the model you are creating.</a:t>
            </a:r>
            <a:endParaRPr lang="en-US" sz="2000" dirty="0"/>
          </a:p>
        </p:txBody>
      </p:sp>
    </p:spTree>
    <p:extLst>
      <p:ext uri="{BB962C8B-B14F-4D97-AF65-F5344CB8AC3E}">
        <p14:creationId xmlns:p14="http://schemas.microsoft.com/office/powerpoint/2010/main" val="152421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85BB-8E8F-FBB0-F0FB-0EE3F7CEA51F}"/>
              </a:ext>
            </a:extLst>
          </p:cNvPr>
          <p:cNvSpPr>
            <a:spLocks noGrp="1"/>
          </p:cNvSpPr>
          <p:nvPr>
            <p:ph type="title"/>
          </p:nvPr>
        </p:nvSpPr>
        <p:spPr>
          <a:xfrm>
            <a:off x="910774" y="767884"/>
            <a:ext cx="8911687" cy="748928"/>
          </a:xfrm>
        </p:spPr>
        <p:txBody>
          <a:bodyPr/>
          <a:lstStyle/>
          <a:p>
            <a:r>
              <a:rPr lang="en-US" sz="2000" b="1" dirty="0">
                <a:solidFill>
                  <a:srgbClr val="404040"/>
                </a:solidFill>
              </a:rPr>
              <a:t>                          C. Data Preparation and Exploratory Data Analysis </a:t>
            </a:r>
          </a:p>
        </p:txBody>
      </p:sp>
      <p:sp>
        <p:nvSpPr>
          <p:cNvPr id="3" name="Content Placeholder 2">
            <a:extLst>
              <a:ext uri="{FF2B5EF4-FFF2-40B4-BE49-F238E27FC236}">
                <a16:creationId xmlns:a16="http://schemas.microsoft.com/office/drawing/2014/main" id="{11BCA066-4A93-8A7A-7E9E-643F5A195542}"/>
              </a:ext>
            </a:extLst>
          </p:cNvPr>
          <p:cNvSpPr>
            <a:spLocks noGrp="1"/>
          </p:cNvSpPr>
          <p:nvPr>
            <p:ph idx="1"/>
          </p:nvPr>
        </p:nvSpPr>
        <p:spPr>
          <a:xfrm>
            <a:off x="2589212" y="1716657"/>
            <a:ext cx="8915400" cy="4194565"/>
          </a:xfrm>
        </p:spPr>
        <p:txBody>
          <a:bodyPr vert="horz" lIns="91440" tIns="45720" rIns="91440" bIns="45720" rtlCol="0" anchor="t">
            <a:normAutofit/>
          </a:bodyPr>
          <a:lstStyle/>
          <a:p>
            <a:r>
              <a:rPr lang="en-US" sz="2000" dirty="0">
                <a:ea typeface="+mn-lt"/>
                <a:cs typeface="+mn-lt"/>
              </a:rPr>
              <a:t>First, we explored the dataset to discover the presence of any null values and it was determined that the dataset had zero null values.  </a:t>
            </a:r>
          </a:p>
          <a:p>
            <a:r>
              <a:rPr lang="en-US" sz="2000" dirty="0">
                <a:ea typeface="+mn-lt"/>
                <a:cs typeface="+mn-lt"/>
              </a:rPr>
              <a:t>We were able to visualize the diagnosis and determine the number of Benign or Malignant cases in the dataset. </a:t>
            </a:r>
          </a:p>
          <a:p>
            <a:r>
              <a:rPr lang="en-US" sz="2000" dirty="0">
                <a:ea typeface="+mn-lt"/>
                <a:cs typeface="+mn-lt"/>
              </a:rPr>
              <a:t>Then to further prepare the data for use, two activities were performed; the diagnosis column which was originally in form of ”B” and ”M” was transformed into a column of Booleans and secondly, the column was shifted from its position to the last column of the dataset.</a:t>
            </a:r>
            <a:endParaRPr lang="en-US" sz="2000" dirty="0"/>
          </a:p>
        </p:txBody>
      </p:sp>
    </p:spTree>
    <p:extLst>
      <p:ext uri="{BB962C8B-B14F-4D97-AF65-F5344CB8AC3E}">
        <p14:creationId xmlns:p14="http://schemas.microsoft.com/office/powerpoint/2010/main" val="477841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0885-50A2-73DD-A1B5-4227B4930565}"/>
              </a:ext>
            </a:extLst>
          </p:cNvPr>
          <p:cNvSpPr>
            <a:spLocks noGrp="1"/>
          </p:cNvSpPr>
          <p:nvPr>
            <p:ph type="title"/>
          </p:nvPr>
        </p:nvSpPr>
        <p:spPr>
          <a:xfrm>
            <a:off x="649224" y="645106"/>
            <a:ext cx="3650279" cy="1259894"/>
          </a:xfrm>
        </p:spPr>
        <p:txBody>
          <a:bodyPr>
            <a:normAutofit/>
          </a:bodyPr>
          <a:lstStyle/>
          <a:p>
            <a:r>
              <a:rPr lang="en-US" dirty="0"/>
              <a:t>Cont...</a:t>
            </a:r>
          </a:p>
        </p:txBody>
      </p:sp>
      <p:sp>
        <p:nvSpPr>
          <p:cNvPr id="19" name="Content Placeholder 7">
            <a:extLst>
              <a:ext uri="{FF2B5EF4-FFF2-40B4-BE49-F238E27FC236}">
                <a16:creationId xmlns:a16="http://schemas.microsoft.com/office/drawing/2014/main" id="{606584DC-9D2A-F400-E0F5-ADD04EDB2656}"/>
              </a:ext>
            </a:extLst>
          </p:cNvPr>
          <p:cNvSpPr>
            <a:spLocks noGrp="1"/>
          </p:cNvSpPr>
          <p:nvPr>
            <p:ph idx="1"/>
          </p:nvPr>
        </p:nvSpPr>
        <p:spPr>
          <a:xfrm>
            <a:off x="649225" y="2320505"/>
            <a:ext cx="3650278" cy="3572348"/>
          </a:xfrm>
        </p:spPr>
        <p:txBody>
          <a:bodyPr vert="horz" lIns="91440" tIns="45720" rIns="91440" bIns="45720" rtlCol="0" anchor="t">
            <a:normAutofit/>
          </a:bodyPr>
          <a:lstStyle/>
          <a:p>
            <a:r>
              <a:rPr lang="en-US" sz="2000" dirty="0">
                <a:ea typeface="+mn-lt"/>
                <a:cs typeface="+mn-lt"/>
              </a:rPr>
              <a:t>Note that the dataset was split into 80% training data and the remaining 20 percent was used for testing. Feature scaling was then performed on the training set to put all features on the same scale.</a:t>
            </a:r>
            <a:endParaRPr lang="en-US" sz="2000"/>
          </a:p>
        </p:txBody>
      </p:sp>
      <p:pic>
        <p:nvPicPr>
          <p:cNvPr id="4" name="Content Placeholder 3" descr="A graph of blue rectangular objects&#10;&#10;Description automatically generated">
            <a:extLst>
              <a:ext uri="{FF2B5EF4-FFF2-40B4-BE49-F238E27FC236}">
                <a16:creationId xmlns:a16="http://schemas.microsoft.com/office/drawing/2014/main" id="{D8A30D1D-E927-6D30-BB13-043D7561FC15}"/>
              </a:ext>
            </a:extLst>
          </p:cNvPr>
          <p:cNvPicPr>
            <a:picLocks noChangeAspect="1"/>
          </p:cNvPicPr>
          <p:nvPr/>
        </p:nvPicPr>
        <p:blipFill rotWithShape="1">
          <a:blip r:embed="rId2"/>
          <a:srcRect r="52" b="-2"/>
          <a:stretch/>
        </p:blipFill>
        <p:spPr>
          <a:xfrm>
            <a:off x="4950222" y="640080"/>
            <a:ext cx="6622898" cy="5267150"/>
          </a:xfrm>
          <a:prstGeom prst="rect">
            <a:avLst/>
          </a:prstGeom>
        </p:spPr>
      </p:pic>
    </p:spTree>
    <p:extLst>
      <p:ext uri="{BB962C8B-B14F-4D97-AF65-F5344CB8AC3E}">
        <p14:creationId xmlns:p14="http://schemas.microsoft.com/office/powerpoint/2010/main" val="1683034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97D0-66E4-9995-957E-7F2F0FD0E51D}"/>
              </a:ext>
            </a:extLst>
          </p:cNvPr>
          <p:cNvSpPr>
            <a:spLocks noGrp="1"/>
          </p:cNvSpPr>
          <p:nvPr>
            <p:ph type="title"/>
          </p:nvPr>
        </p:nvSpPr>
        <p:spPr/>
        <p:txBody>
          <a:bodyPr/>
          <a:lstStyle/>
          <a:p>
            <a:r>
              <a:rPr lang="en-US" b="1" dirty="0">
                <a:ea typeface="+mj-lt"/>
                <a:cs typeface="+mj-lt"/>
              </a:rPr>
              <a:t>D. AI model selection and optimization</a:t>
            </a:r>
          </a:p>
        </p:txBody>
      </p:sp>
      <p:sp>
        <p:nvSpPr>
          <p:cNvPr id="3" name="Content Placeholder 2">
            <a:extLst>
              <a:ext uri="{FF2B5EF4-FFF2-40B4-BE49-F238E27FC236}">
                <a16:creationId xmlns:a16="http://schemas.microsoft.com/office/drawing/2014/main" id="{0D517748-984A-F103-DE94-EBFF40A35C15}"/>
              </a:ext>
            </a:extLst>
          </p:cNvPr>
          <p:cNvSpPr>
            <a:spLocks noGrp="1"/>
          </p:cNvSpPr>
          <p:nvPr>
            <p:ph idx="1"/>
          </p:nvPr>
        </p:nvSpPr>
        <p:spPr>
          <a:xfrm>
            <a:off x="1165854" y="1529751"/>
            <a:ext cx="11026146" cy="5143471"/>
          </a:xfrm>
        </p:spPr>
        <p:txBody>
          <a:bodyPr vert="horz" lIns="91440" tIns="45720" rIns="91440" bIns="45720" rtlCol="0" anchor="t">
            <a:normAutofit fontScale="92500" lnSpcReduction="10000"/>
          </a:bodyPr>
          <a:lstStyle/>
          <a:p>
            <a:r>
              <a:rPr lang="en-US" sz="2000" dirty="0">
                <a:ea typeface="+mn-lt"/>
                <a:cs typeface="+mn-lt"/>
              </a:rPr>
              <a:t>The models used were SVM, Random Forest, Logistic Regression, XGBoost, and Neural Network Classification.</a:t>
            </a:r>
            <a:endParaRPr lang="en-US" dirty="0"/>
          </a:p>
          <a:p>
            <a:r>
              <a:rPr lang="en-US" sz="2000" dirty="0">
                <a:ea typeface="+mn-lt"/>
                <a:cs typeface="+mn-lt"/>
              </a:rPr>
              <a:t> Scalable Vector Machine (SVM): a supervised machine learning algorithm that helps you build the best dividing line (hyperplane) to separate the data points with the most space in between. </a:t>
            </a:r>
            <a:endParaRPr lang="en-US" dirty="0"/>
          </a:p>
          <a:p>
            <a:r>
              <a:rPr lang="en-US" sz="2000" dirty="0">
                <a:ea typeface="+mn-lt"/>
                <a:cs typeface="+mn-lt"/>
              </a:rPr>
              <a:t>Random Forest: one of the ensemble learning methods in machine learning. It uses multiple decision trees to perform its predictions</a:t>
            </a:r>
          </a:p>
          <a:p>
            <a:r>
              <a:rPr lang="en-US" sz="2000" dirty="0">
                <a:ea typeface="+mn-lt"/>
                <a:cs typeface="+mn-lt"/>
              </a:rPr>
              <a:t>Logistic Regression: uses a sigmoid function to estimate how likely something belongs in a class based on its features </a:t>
            </a:r>
          </a:p>
          <a:p>
            <a:r>
              <a:rPr lang="en-US" sz="2000" dirty="0">
                <a:ea typeface="+mn-lt"/>
                <a:cs typeface="+mn-lt"/>
              </a:rPr>
              <a:t>XGBoost (Extreme Gradient Boosting): one of the ensemble learning methods in machine learning. It uses sequential series of decision trees to perform its predictions. Each new tree corrects errors made by the previous ones.</a:t>
            </a:r>
          </a:p>
          <a:p>
            <a:r>
              <a:rPr lang="en-US" sz="2000" dirty="0">
                <a:ea typeface="+mn-lt"/>
                <a:cs typeface="+mn-lt"/>
              </a:rPr>
              <a:t> Neural Network Classification: A neural network consists of layers of connected processing units (neurons) that work together to learn the best way to classify data.</a:t>
            </a:r>
          </a:p>
          <a:p>
            <a:r>
              <a:rPr lang="en-US" sz="2000" dirty="0">
                <a:ea typeface="+mn-lt"/>
                <a:cs typeface="+mn-lt"/>
              </a:rPr>
              <a:t>Convolutional Neural Network: This is a neural network that automatically discovers the important features of data, through adjusting special filters.</a:t>
            </a:r>
          </a:p>
        </p:txBody>
      </p:sp>
    </p:spTree>
    <p:extLst>
      <p:ext uri="{BB962C8B-B14F-4D97-AF65-F5344CB8AC3E}">
        <p14:creationId xmlns:p14="http://schemas.microsoft.com/office/powerpoint/2010/main" val="4007629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A15F-FB66-9C5C-FDBB-F84CB56CFA80}"/>
              </a:ext>
            </a:extLst>
          </p:cNvPr>
          <p:cNvSpPr>
            <a:spLocks noGrp="1"/>
          </p:cNvSpPr>
          <p:nvPr>
            <p:ph type="title"/>
          </p:nvPr>
        </p:nvSpPr>
        <p:spPr>
          <a:xfrm>
            <a:off x="649224" y="645106"/>
            <a:ext cx="3650279" cy="1259894"/>
          </a:xfrm>
        </p:spPr>
        <p:txBody>
          <a:bodyPr>
            <a:normAutofit/>
          </a:bodyPr>
          <a:lstStyle/>
          <a:p>
            <a:r>
              <a:rPr lang="en-US" b="1">
                <a:solidFill>
                  <a:srgbClr val="6C2412"/>
                </a:solidFill>
                <a:ea typeface="+mj-lt"/>
                <a:cs typeface="+mj-lt"/>
              </a:rPr>
              <a:t>E. Results and Discussion</a:t>
            </a:r>
          </a:p>
        </p:txBody>
      </p:sp>
      <p:sp>
        <p:nvSpPr>
          <p:cNvPr id="16" name="Content Placeholder 7">
            <a:extLst>
              <a:ext uri="{FF2B5EF4-FFF2-40B4-BE49-F238E27FC236}">
                <a16:creationId xmlns:a16="http://schemas.microsoft.com/office/drawing/2014/main" id="{CDD95D5B-6B17-E058-6636-23B12E26FCA0}"/>
              </a:ext>
            </a:extLst>
          </p:cNvPr>
          <p:cNvSpPr>
            <a:spLocks noGrp="1"/>
          </p:cNvSpPr>
          <p:nvPr>
            <p:ph idx="1"/>
          </p:nvPr>
        </p:nvSpPr>
        <p:spPr>
          <a:xfrm>
            <a:off x="649225" y="2133600"/>
            <a:ext cx="3650278" cy="3759253"/>
          </a:xfrm>
        </p:spPr>
        <p:txBody>
          <a:bodyPr>
            <a:normAutofit/>
          </a:bodyPr>
          <a:lstStyle/>
          <a:p>
            <a:pPr>
              <a:buClr>
                <a:srgbClr val="FFFB99"/>
              </a:buClr>
            </a:pPr>
            <a:endParaRPr lang="en-US"/>
          </a:p>
        </p:txBody>
      </p:sp>
      <p:pic>
        <p:nvPicPr>
          <p:cNvPr id="4" name="Content Placeholder 3">
            <a:extLst>
              <a:ext uri="{FF2B5EF4-FFF2-40B4-BE49-F238E27FC236}">
                <a16:creationId xmlns:a16="http://schemas.microsoft.com/office/drawing/2014/main" id="{ED60FA52-9421-BA00-4D49-E317698D80D5}"/>
              </a:ext>
            </a:extLst>
          </p:cNvPr>
          <p:cNvPicPr>
            <a:picLocks noChangeAspect="1"/>
          </p:cNvPicPr>
          <p:nvPr/>
        </p:nvPicPr>
        <p:blipFill rotWithShape="1">
          <a:blip r:embed="rId2"/>
          <a:srcRect l="2530" r="1" b="1"/>
          <a:stretch/>
        </p:blipFill>
        <p:spPr>
          <a:xfrm>
            <a:off x="4619543" y="10"/>
            <a:ext cx="7572457" cy="6853242"/>
          </a:xfrm>
          <a:prstGeom prst="rect">
            <a:avLst/>
          </a:prstGeom>
        </p:spPr>
      </p:pic>
    </p:spTree>
    <p:extLst>
      <p:ext uri="{BB962C8B-B14F-4D97-AF65-F5344CB8AC3E}">
        <p14:creationId xmlns:p14="http://schemas.microsoft.com/office/powerpoint/2010/main" val="22906044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9c02526-c69f-4719-8dd4-6cd801c14d5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93236C070D4546B158F6F7A84BA67A" ma:contentTypeVersion="14" ma:contentTypeDescription="Create a new document." ma:contentTypeScope="" ma:versionID="b11cb821dfdbcf49f4ce96b4a3b907ed">
  <xsd:schema xmlns:xsd="http://www.w3.org/2001/XMLSchema" xmlns:xs="http://www.w3.org/2001/XMLSchema" xmlns:p="http://schemas.microsoft.com/office/2006/metadata/properties" xmlns:ns3="39c02526-c69f-4719-8dd4-6cd801c14d5d" xmlns:ns4="e17d0977-00e9-408b-ae7c-495486928d9f" targetNamespace="http://schemas.microsoft.com/office/2006/metadata/properties" ma:root="true" ma:fieldsID="8e67d8d384cd77763b7ec54b1385981e" ns3:_="" ns4:_="">
    <xsd:import namespace="39c02526-c69f-4719-8dd4-6cd801c14d5d"/>
    <xsd:import namespace="e17d0977-00e9-408b-ae7c-495486928d9f"/>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DateTaken" minOccurs="0"/>
                <xsd:element ref="ns3:MediaServiceSystemTags" minOccurs="0"/>
                <xsd:element ref="ns3:MediaLengthInSeconds"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c02526-c69f-4719-8dd4-6cd801c14d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LengthInSeconds" ma:index="19" nillable="true" ma:displayName="MediaLengthInSeconds" ma:hidden="true" ma:internalName="MediaLengthInSeconds" ma:readOnly="true">
      <xsd:simpleType>
        <xsd:restriction base="dms:Unknown"/>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17d0977-00e9-408b-ae7c-495486928d9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7A36AB-5FDF-45F6-B2F2-DE8C81E717AB}">
  <ds:schemaRefs>
    <ds:schemaRef ds:uri="http://purl.org/dc/elements/1.1/"/>
    <ds:schemaRef ds:uri="http://schemas.microsoft.com/office/2006/metadata/properties"/>
    <ds:schemaRef ds:uri="e17d0977-00e9-408b-ae7c-495486928d9f"/>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39c02526-c69f-4719-8dd4-6cd801c14d5d"/>
    <ds:schemaRef ds:uri="http://www.w3.org/XML/1998/namespace"/>
    <ds:schemaRef ds:uri="http://purl.org/dc/dcmitype/"/>
  </ds:schemaRefs>
</ds:datastoreItem>
</file>

<file path=customXml/itemProps2.xml><?xml version="1.0" encoding="utf-8"?>
<ds:datastoreItem xmlns:ds="http://schemas.openxmlformats.org/officeDocument/2006/customXml" ds:itemID="{95642B4D-551A-43ED-9F22-3344A9FC61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c02526-c69f-4719-8dd4-6cd801c14d5d"/>
    <ds:schemaRef ds:uri="e17d0977-00e9-408b-ae7c-495486928d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D708BB-7C7D-4424-9A65-F4A106D578F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243</TotalTime>
  <Words>544</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Arial,Sans-Serif</vt:lpstr>
      <vt:lpstr>Century Gothic</vt:lpstr>
      <vt:lpstr>Wingdings 3</vt:lpstr>
      <vt:lpstr>Wisp</vt:lpstr>
      <vt:lpstr>Harnessing the Power of Machine Learning for Breast Cancer Prediction</vt:lpstr>
      <vt:lpstr>                     Abstract</vt:lpstr>
      <vt:lpstr>                  I. INTRODUCTION</vt:lpstr>
      <vt:lpstr>II. PROPOSED AI METHODOLOGY A. Methodology</vt:lpstr>
      <vt:lpstr>               B. Dataset Description</vt:lpstr>
      <vt:lpstr>                          C. Data Preparation and Exploratory Data Analysis </vt:lpstr>
      <vt:lpstr>Cont...</vt:lpstr>
      <vt:lpstr>D. AI model selection and optimization</vt:lpstr>
      <vt:lpstr>E. Results and Discussion</vt:lpstr>
      <vt:lpstr>Cont...</vt:lpstr>
      <vt:lpstr>Contd</vt:lpstr>
      <vt:lpstr>Cont...</vt:lpstr>
      <vt:lpstr>Precision recall curve</vt:lpstr>
      <vt:lpstr>           ROC Curve</vt:lpstr>
      <vt:lpstr>                               F. AI model selection Accountability</vt:lpstr>
      <vt:lpstr>Feature Importance </vt:lpstr>
      <vt:lpstr>Feature Importance cont..</vt:lpstr>
      <vt:lpstr>                                                  III. LIMITATIONS</vt:lpstr>
      <vt:lpstr>IV. CONCLUSION AND FUTURE WORKS </vt:lpstr>
      <vt:lpstr>Dataset link</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Ambrose Alanda</dc:creator>
  <cp:lastModifiedBy>Emmanuel Katwebaze</cp:lastModifiedBy>
  <cp:revision>356</cp:revision>
  <dcterms:created xsi:type="dcterms:W3CDTF">2024-04-25T05:49:38Z</dcterms:created>
  <dcterms:modified xsi:type="dcterms:W3CDTF">2024-04-27T20:53:42Z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0x010100AD93236C070D4546B158F6F7A84BA67A</vt:lpwstr>
  </property>
</Properties>
</file>