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671"/>
  </p:normalViewPr>
  <p:slideViewPr>
    <p:cSldViewPr snapToGrid="0">
      <p:cViewPr varScale="1">
        <p:scale>
          <a:sx n="91" d="100"/>
          <a:sy n="91" d="100"/>
        </p:scale>
        <p:origin x="216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1819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438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6511" y="0"/>
            <a:ext cx="4150580" cy="69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783993" y="1844824"/>
            <a:ext cx="6760208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92D050"/>
              </a:buClr>
              <a:buFont typeface="Baumans"/>
              <a:buNone/>
              <a:defRPr sz="6600" b="0" i="0" u="none" strike="noStrike" cap="none">
                <a:solidFill>
                  <a:srgbClr val="92D050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143402" y="3933055"/>
            <a:ext cx="6400799" cy="1080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76" y="258902"/>
            <a:ext cx="3528391" cy="653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5175" y="160739"/>
            <a:ext cx="1121320" cy="8199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hape 26"/>
          <p:cNvCxnSpPr/>
          <p:nvPr/>
        </p:nvCxnSpPr>
        <p:spPr>
          <a:xfrm flipH="1">
            <a:off x="3347865" y="3630964"/>
            <a:ext cx="5904654" cy="3578"/>
          </a:xfrm>
          <a:prstGeom prst="straightConnector1">
            <a:avLst/>
          </a:prstGeom>
          <a:noFill/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/>
          <p:nvPr/>
        </p:nvSpPr>
        <p:spPr>
          <a:xfrm>
            <a:off x="3347862" y="3600201"/>
            <a:ext cx="45718" cy="54370"/>
          </a:xfrm>
          <a:prstGeom prst="ellipse">
            <a:avLst/>
          </a:prstGeom>
          <a:solidFill>
            <a:srgbClr val="92D050"/>
          </a:solidFill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DCEF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Shape 28"/>
          <p:cNvCxnSpPr/>
          <p:nvPr/>
        </p:nvCxnSpPr>
        <p:spPr>
          <a:xfrm rot="10800000">
            <a:off x="3131841" y="3778558"/>
            <a:ext cx="6120678" cy="0"/>
          </a:xfrm>
          <a:prstGeom prst="straightConnector1">
            <a:avLst/>
          </a:prstGeom>
          <a:noFill/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2843807" y="3604067"/>
            <a:ext cx="319658" cy="1744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94230" y="119090"/>
                  <a:pt x="68461" y="118181"/>
                  <a:pt x="48461" y="98182"/>
                </a:cubicBezTo>
                <a:cubicBezTo>
                  <a:pt x="28461" y="78182"/>
                  <a:pt x="14230" y="39091"/>
                  <a:pt x="0" y="0"/>
                </a:cubicBezTo>
              </a:path>
            </a:pathLst>
          </a:custGeom>
          <a:noFill/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DCEF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2820947" y="3573016"/>
            <a:ext cx="45718" cy="54370"/>
          </a:xfrm>
          <a:prstGeom prst="ellipse">
            <a:avLst/>
          </a:prstGeom>
          <a:solidFill>
            <a:srgbClr val="92D050"/>
          </a:solidFill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DCEF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Shape 31"/>
          <p:cNvCxnSpPr/>
          <p:nvPr/>
        </p:nvCxnSpPr>
        <p:spPr>
          <a:xfrm rot="10800000">
            <a:off x="4454473" y="3925900"/>
            <a:ext cx="4798047" cy="0"/>
          </a:xfrm>
          <a:prstGeom prst="straightConnector1">
            <a:avLst/>
          </a:prstGeom>
          <a:noFill/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/>
          <p:nvPr/>
        </p:nvSpPr>
        <p:spPr>
          <a:xfrm>
            <a:off x="4431612" y="3898714"/>
            <a:ext cx="45718" cy="54370"/>
          </a:xfrm>
          <a:prstGeom prst="ellipse">
            <a:avLst/>
          </a:prstGeom>
          <a:solidFill>
            <a:srgbClr val="92D050"/>
          </a:solidFill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DCEF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Shape 33"/>
          <p:cNvCxnSpPr/>
          <p:nvPr/>
        </p:nvCxnSpPr>
        <p:spPr>
          <a:xfrm rot="10800000">
            <a:off x="6264374" y="5291582"/>
            <a:ext cx="2988146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6110221" y="5399735"/>
            <a:ext cx="45718" cy="45718"/>
          </a:xfrm>
          <a:prstGeom prst="ellipse">
            <a:avLst/>
          </a:prstGeom>
          <a:solidFill>
            <a:srgbClr val="A5A5A5"/>
          </a:solidFill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Shape 35"/>
          <p:cNvCxnSpPr/>
          <p:nvPr/>
        </p:nvCxnSpPr>
        <p:spPr>
          <a:xfrm>
            <a:off x="6278917" y="5272155"/>
            <a:ext cx="0" cy="150441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6120154" y="5424554"/>
            <a:ext cx="180206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6037185" y="5207392"/>
            <a:ext cx="3287342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/>
          <p:nvPr/>
        </p:nvSpPr>
        <p:spPr>
          <a:xfrm>
            <a:off x="5700007" y="4908682"/>
            <a:ext cx="45718" cy="45718"/>
          </a:xfrm>
          <a:prstGeom prst="ellipse">
            <a:avLst/>
          </a:prstGeom>
          <a:solidFill>
            <a:srgbClr val="A5A5A5"/>
          </a:solidFill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Shape 39"/>
          <p:cNvCxnSpPr/>
          <p:nvPr/>
        </p:nvCxnSpPr>
        <p:spPr>
          <a:xfrm>
            <a:off x="6051728" y="5075558"/>
            <a:ext cx="0" cy="150441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hape 40"/>
          <p:cNvCxnSpPr/>
          <p:nvPr/>
        </p:nvCxnSpPr>
        <p:spPr>
          <a:xfrm rot="10800000">
            <a:off x="5887297" y="5075559"/>
            <a:ext cx="180206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hape 41"/>
          <p:cNvCxnSpPr/>
          <p:nvPr/>
        </p:nvCxnSpPr>
        <p:spPr>
          <a:xfrm>
            <a:off x="5887298" y="4931542"/>
            <a:ext cx="0" cy="150441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42"/>
          <p:cNvCxnSpPr/>
          <p:nvPr/>
        </p:nvCxnSpPr>
        <p:spPr>
          <a:xfrm rot="10800000">
            <a:off x="5722867" y="4931543"/>
            <a:ext cx="180206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Shape 43"/>
          <p:cNvCxnSpPr/>
          <p:nvPr/>
        </p:nvCxnSpPr>
        <p:spPr>
          <a:xfrm rot="10800000">
            <a:off x="6226595" y="5147566"/>
            <a:ext cx="3025925" cy="9637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hape 44"/>
          <p:cNvCxnSpPr/>
          <p:nvPr/>
        </p:nvCxnSpPr>
        <p:spPr>
          <a:xfrm>
            <a:off x="6233298" y="5006762"/>
            <a:ext cx="0" cy="150441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/>
          <p:nvPr/>
        </p:nvSpPr>
        <p:spPr>
          <a:xfrm>
            <a:off x="6210257" y="4983903"/>
            <a:ext cx="45718" cy="45718"/>
          </a:xfrm>
          <a:prstGeom prst="ellipse">
            <a:avLst/>
          </a:prstGeom>
          <a:solidFill>
            <a:srgbClr val="A5A5A5"/>
          </a:solidFill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92D050"/>
              </a:buClr>
              <a:buFont typeface="Baumans"/>
              <a:buNone/>
              <a:defRPr sz="4400" b="0" i="0" u="none" strike="noStrike" cap="none">
                <a:solidFill>
                  <a:srgbClr val="92D050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A5A5A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A5A5A5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A5A5A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5272255" y="63491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460432" y="6367016"/>
            <a:ext cx="6214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MX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92D050"/>
              </a:buClr>
              <a:buFont typeface="Baumans"/>
              <a:buNone/>
              <a:defRPr sz="4000" b="1" i="0" u="none" strike="noStrike" cap="none">
                <a:solidFill>
                  <a:srgbClr val="92D050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5272255" y="63491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60432" y="6367016"/>
            <a:ext cx="6214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MX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321295" y="274637"/>
            <a:ext cx="757118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92D050"/>
              </a:buClr>
              <a:buFont typeface="Baumans"/>
              <a:buNone/>
              <a:defRPr sz="4400" b="0" i="0" u="none" strike="noStrike" cap="none">
                <a:solidFill>
                  <a:srgbClr val="92D050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A5A5A5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A5A5A5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A5A5A5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A5A5A5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A5A5A5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A5A5A5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5272255" y="63491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60432" y="6367016"/>
            <a:ext cx="6214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MX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321295" y="274637"/>
            <a:ext cx="757118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92D050"/>
              </a:buClr>
              <a:buFont typeface="Baumans"/>
              <a:buNone/>
              <a:defRPr sz="4400" b="0" i="0" u="none" strike="noStrike" cap="none">
                <a:solidFill>
                  <a:srgbClr val="92D050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A5A5A5"/>
              </a:buClr>
              <a:buFont typeface="Arial"/>
              <a:buNone/>
              <a:defRPr sz="2400" b="1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A5A5A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A5A5A5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A5A5A5"/>
              </a:buClr>
              <a:buFont typeface="Arial"/>
              <a:buNone/>
              <a:defRPr sz="2400" b="1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A5A5A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A5A5A5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272255" y="63491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0432" y="6367016"/>
            <a:ext cx="6214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MX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321295" y="274637"/>
            <a:ext cx="757118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92D050"/>
              </a:buClr>
              <a:buFont typeface="Baumans"/>
              <a:buNone/>
              <a:defRPr sz="4400" b="0" i="0" u="none" strike="noStrike" cap="none">
                <a:solidFill>
                  <a:srgbClr val="92D050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5272255" y="63491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2" y="6367016"/>
            <a:ext cx="6214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MX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5272255" y="63491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0432" y="6367016"/>
            <a:ext cx="6214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MX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92D050"/>
              </a:buClr>
              <a:buFont typeface="Baumans"/>
              <a:buNone/>
              <a:defRPr sz="2000" b="1" i="0" u="none" strike="noStrike" cap="none">
                <a:solidFill>
                  <a:srgbClr val="92D050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A5A5A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A5A5A5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A5A5A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272255" y="63491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60432" y="6367016"/>
            <a:ext cx="6214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MX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92D050"/>
              </a:buClr>
              <a:buFont typeface="Baumans"/>
              <a:buNone/>
              <a:defRPr sz="2000" b="1" i="0" u="none" strike="noStrike" cap="none">
                <a:solidFill>
                  <a:srgbClr val="92D050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5272255" y="63491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60432" y="6367016"/>
            <a:ext cx="6214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MX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321295" y="274637"/>
            <a:ext cx="757118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92D050"/>
              </a:buClr>
              <a:buFont typeface="Baumans"/>
              <a:buNone/>
              <a:defRPr sz="4400" b="0" i="0" u="none" strike="noStrike" cap="none">
                <a:solidFill>
                  <a:srgbClr val="92D050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843906" y="77589"/>
            <a:ext cx="4525963" cy="75711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A5A5A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A5A5A5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A5A5A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272255" y="63491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60432" y="6367016"/>
            <a:ext cx="6214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MX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460432" y="6367016"/>
            <a:ext cx="6214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MX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hape 7"/>
          <p:cNvCxnSpPr/>
          <p:nvPr/>
        </p:nvCxnSpPr>
        <p:spPr>
          <a:xfrm flipH="1">
            <a:off x="4847849" y="6370594"/>
            <a:ext cx="4692703" cy="3578"/>
          </a:xfrm>
          <a:prstGeom prst="straightConnector1">
            <a:avLst/>
          </a:prstGeom>
          <a:noFill/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/>
          <p:nvPr/>
        </p:nvSpPr>
        <p:spPr>
          <a:xfrm>
            <a:off x="4847844" y="6339830"/>
            <a:ext cx="45718" cy="54370"/>
          </a:xfrm>
          <a:prstGeom prst="ellipse">
            <a:avLst/>
          </a:prstGeom>
          <a:solidFill>
            <a:srgbClr val="92D050"/>
          </a:solidFill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DCEF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hape 9"/>
          <p:cNvCxnSpPr/>
          <p:nvPr/>
        </p:nvCxnSpPr>
        <p:spPr>
          <a:xfrm flipH="1">
            <a:off x="4631825" y="6513580"/>
            <a:ext cx="4908727" cy="4608"/>
          </a:xfrm>
          <a:prstGeom prst="straightConnector1">
            <a:avLst/>
          </a:prstGeom>
          <a:noFill/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/>
          <p:nvPr/>
        </p:nvSpPr>
        <p:spPr>
          <a:xfrm>
            <a:off x="4343789" y="6343696"/>
            <a:ext cx="319658" cy="1744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94230" y="119090"/>
                  <a:pt x="68461" y="118181"/>
                  <a:pt x="48461" y="98182"/>
                </a:cubicBezTo>
                <a:cubicBezTo>
                  <a:pt x="28461" y="78182"/>
                  <a:pt x="14230" y="39091"/>
                  <a:pt x="0" y="0"/>
                </a:cubicBezTo>
              </a:path>
            </a:pathLst>
          </a:custGeom>
          <a:noFill/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DCEF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4320928" y="6312644"/>
            <a:ext cx="45718" cy="54370"/>
          </a:xfrm>
          <a:prstGeom prst="ellipse">
            <a:avLst/>
          </a:prstGeom>
          <a:solidFill>
            <a:srgbClr val="92D050"/>
          </a:solidFill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DCEF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Shape 12"/>
          <p:cNvCxnSpPr/>
          <p:nvPr/>
        </p:nvCxnSpPr>
        <p:spPr>
          <a:xfrm rot="10800000">
            <a:off x="5954457" y="6665528"/>
            <a:ext cx="3586094" cy="0"/>
          </a:xfrm>
          <a:prstGeom prst="straightConnector1">
            <a:avLst/>
          </a:prstGeom>
          <a:noFill/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/>
          <p:nvPr/>
        </p:nvSpPr>
        <p:spPr>
          <a:xfrm>
            <a:off x="5931594" y="6638342"/>
            <a:ext cx="45718" cy="54370"/>
          </a:xfrm>
          <a:prstGeom prst="ellipse">
            <a:avLst/>
          </a:prstGeom>
          <a:solidFill>
            <a:srgbClr val="92D050"/>
          </a:solidFill>
          <a:ln w="76200" cap="flat" cmpd="sng">
            <a:solidFill>
              <a:srgbClr val="C0E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DCEF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321295" y="274637"/>
            <a:ext cx="757118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92D050"/>
              </a:buClr>
              <a:buFont typeface="Baumans"/>
              <a:buNone/>
              <a:defRPr sz="4400" b="0" i="0" u="none" strike="noStrike" cap="none">
                <a:solidFill>
                  <a:srgbClr val="92D050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321295" y="1600200"/>
            <a:ext cx="7571183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A5A5A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A5A5A5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A5A5A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A5A5A5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42432" y="-1467544"/>
            <a:ext cx="1331639" cy="98627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9205" y="6164632"/>
            <a:ext cx="887622" cy="64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2082291" y="6153539"/>
            <a:ext cx="2238636" cy="720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Baumans"/>
              <a:buNone/>
            </a:pPr>
            <a:r>
              <a:rPr lang="es-MX" sz="1800" b="0" i="0" u="none" strike="noStrike" cap="none">
                <a:solidFill>
                  <a:srgbClr val="A5A5A5"/>
                </a:solidFill>
                <a:latin typeface="Baumans"/>
                <a:ea typeface="Baumans"/>
                <a:cs typeface="Baumans"/>
                <a:sym typeface="Baumans"/>
              </a:rPr>
              <a:t>Fortran Básico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051719" y="2276872"/>
            <a:ext cx="6760208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92D050"/>
              </a:buClr>
              <a:buSzPct val="25000"/>
              <a:buFont typeface="Baumans"/>
              <a:buNone/>
            </a:pPr>
            <a:r>
              <a:rPr lang="es-MX" dirty="0" smtClean="0"/>
              <a:t>FORMULARIOS </a:t>
            </a:r>
            <a:r>
              <a:rPr lang="es-MX" dirty="0"/>
              <a:t>PHP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627783" y="4365103"/>
            <a:ext cx="6400799" cy="1080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endParaRPr lang="es-MX" dirty="0"/>
          </a:p>
        </p:txBody>
      </p:sp>
      <p:sp>
        <p:nvSpPr>
          <p:cNvPr id="115" name="Shape 115"/>
          <p:cNvSpPr txBox="1"/>
          <p:nvPr/>
        </p:nvSpPr>
        <p:spPr>
          <a:xfrm>
            <a:off x="2761456" y="5877271"/>
            <a:ext cx="6400799" cy="1080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lang="es-MX" sz="2400" dirty="0" smtClean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21 </a:t>
            </a:r>
            <a:r>
              <a:rPr lang="es-MX" sz="2400" dirty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DE </a:t>
            </a:r>
            <a:r>
              <a:rPr lang="es-MX" sz="2400" dirty="0" smtClean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JUNIO DE </a:t>
            </a:r>
            <a:r>
              <a:rPr lang="es-MX" sz="2400" dirty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21295" y="274636"/>
            <a:ext cx="7571183" cy="1325563"/>
          </a:xfrm>
        </p:spPr>
        <p:txBody>
          <a:bodyPr/>
          <a:lstStyle/>
          <a:p>
            <a:r>
              <a:rPr lang="es-ES_tradnl" dirty="0" smtClean="0"/>
              <a:t>VALIDACI</a:t>
            </a:r>
            <a:r>
              <a:rPr lang="es-ES" dirty="0" smtClean="0"/>
              <a:t>ÓN DE FORMULARIOS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1321296" y="1927274"/>
            <a:ext cx="7365504" cy="4198889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/>
              <a:t>Para validar un formulario existen funciones para preguntar, el tipo de dato, si está </a:t>
            </a:r>
            <a:r>
              <a:rPr lang="es-ES" sz="2800" dirty="0" err="1" smtClean="0"/>
              <a:t>vacio</a:t>
            </a:r>
            <a:r>
              <a:rPr lang="es-ES" sz="2800" dirty="0" smtClean="0"/>
              <a:t>, si es nulo.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/>
              <a:t>Esas funciones son: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/>
              <a:t>	</a:t>
            </a:r>
            <a:endParaRPr lang="es-ES" sz="2800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2152357" y="6344529"/>
            <a:ext cx="1406769" cy="30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ln>
                  <a:solidFill>
                    <a:sysClr val="windowText" lastClr="000000"/>
                  </a:solidFill>
                </a:ln>
              </a:rPr>
              <a:t>PHP</a:t>
            </a:r>
            <a:endParaRPr lang="es-ES_tradnl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36" y="3437792"/>
            <a:ext cx="7302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Formularios </a:t>
            </a:r>
            <a:r>
              <a:rPr lang="es-ES_tradnl" smtClean="0"/>
              <a:t>en PHP(Verbos HTTP)</a:t>
            </a:r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1321296" y="1600200"/>
            <a:ext cx="7365504" cy="4525963"/>
          </a:xfrm>
        </p:spPr>
        <p:txBody>
          <a:bodyPr/>
          <a:lstStyle/>
          <a:p>
            <a:r>
              <a:rPr lang="es-ES_tradnl" dirty="0" smtClean="0"/>
              <a:t>HTTP: es </a:t>
            </a:r>
            <a:r>
              <a:rPr lang="es-ES_tradnl" dirty="0"/>
              <a:t>el protocolo de comunicación que permite las transferencias de información en la </a:t>
            </a:r>
            <a:r>
              <a:rPr lang="es-ES_tradnl" dirty="0" err="1"/>
              <a:t>World</a:t>
            </a:r>
            <a:r>
              <a:rPr lang="es-ES_tradnl" dirty="0"/>
              <a:t> Wide Web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M</a:t>
            </a:r>
            <a:r>
              <a:rPr lang="es-ES" dirty="0" smtClean="0"/>
              <a:t>ÉTODOS MÁS COMUNES EN PHP</a:t>
            </a:r>
          </a:p>
          <a:p>
            <a:pPr lvl="1"/>
            <a:r>
              <a:rPr lang="es-ES" dirty="0" smtClean="0"/>
              <a:t>GET</a:t>
            </a:r>
          </a:p>
          <a:p>
            <a:pPr lvl="1"/>
            <a:r>
              <a:rPr lang="es-ES" dirty="0" smtClean="0"/>
              <a:t>POST</a:t>
            </a:r>
          </a:p>
          <a:p>
            <a:pPr lvl="1"/>
            <a:endParaRPr lang="es-ES_tradnl" dirty="0"/>
          </a:p>
        </p:txBody>
      </p:sp>
      <p:sp>
        <p:nvSpPr>
          <p:cNvPr id="8" name="Rectángulo 7"/>
          <p:cNvSpPr/>
          <p:nvPr/>
        </p:nvSpPr>
        <p:spPr>
          <a:xfrm>
            <a:off x="2152357" y="6344529"/>
            <a:ext cx="1406769" cy="30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ln>
                  <a:solidFill>
                    <a:sysClr val="windowText" lastClr="000000"/>
                  </a:solidFill>
                </a:ln>
              </a:rPr>
              <a:t>PHP</a:t>
            </a:r>
            <a:endParaRPr lang="es-ES_tradnl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435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Formularios </a:t>
            </a:r>
            <a:r>
              <a:rPr lang="es-ES_tradnl" smtClean="0"/>
              <a:t>en PHP(Verbos HTTP)</a:t>
            </a:r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6" y="2264897"/>
            <a:ext cx="7899640" cy="3439783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1321296" y="1600200"/>
            <a:ext cx="7365504" cy="4525963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2152357" y="6344529"/>
            <a:ext cx="1406769" cy="30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ln>
                  <a:solidFill>
                    <a:sysClr val="windowText" lastClr="000000"/>
                  </a:solidFill>
                </a:ln>
              </a:rPr>
              <a:t>PHP</a:t>
            </a:r>
            <a:endParaRPr lang="es-ES_tradnl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4803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1321296" y="1600200"/>
            <a:ext cx="7365504" cy="4525963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2800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 smtClean="0"/>
              <a:t>&lt;</a:t>
            </a:r>
            <a:r>
              <a:rPr lang="es-ES_tradnl" sz="2800" dirty="0" err="1" smtClean="0"/>
              <a:t>form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action</a:t>
            </a:r>
            <a:r>
              <a:rPr lang="es-ES_tradnl" sz="2800" dirty="0" smtClean="0"/>
              <a:t>=“</a:t>
            </a:r>
            <a:r>
              <a:rPr lang="es-ES_tradnl" sz="2800" dirty="0" err="1" smtClean="0"/>
              <a:t>quesehaceconlainformac</a:t>
            </a:r>
            <a:r>
              <a:rPr lang="es-ES" sz="2800" dirty="0" err="1" smtClean="0"/>
              <a:t>ión</a:t>
            </a:r>
            <a:r>
              <a:rPr lang="es-ES_tradnl" sz="2800" dirty="0" smtClean="0"/>
              <a:t>”&gt;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 smtClean="0"/>
              <a:t>      &lt;!– Entrada en p</a:t>
            </a:r>
            <a:r>
              <a:rPr lang="es-ES" sz="2800" dirty="0" err="1" smtClean="0"/>
              <a:t>áginas</a:t>
            </a:r>
            <a:r>
              <a:rPr lang="es-ES" sz="2800" dirty="0" smtClean="0"/>
              <a:t> </a:t>
            </a:r>
            <a:r>
              <a:rPr lang="es-ES" sz="2800" dirty="0" err="1" smtClean="0"/>
              <a:t>html</a:t>
            </a:r>
            <a:r>
              <a:rPr lang="es-ES" sz="2800" dirty="0" smtClean="0"/>
              <a:t>, </a:t>
            </a:r>
            <a:r>
              <a:rPr lang="es-ES" sz="2800" dirty="0" err="1" smtClean="0"/>
              <a:t>codigos</a:t>
            </a:r>
            <a:r>
              <a:rPr lang="es-ES" sz="2800" dirty="0" smtClean="0"/>
              <a:t> </a:t>
            </a:r>
            <a:r>
              <a:rPr lang="es-ES" sz="2800" dirty="0" err="1" smtClean="0"/>
              <a:t>html</a:t>
            </a:r>
            <a:r>
              <a:rPr lang="es-ES_tradnl" sz="2800" dirty="0" smtClean="0"/>
              <a:t> --&gt;</a:t>
            </a:r>
            <a:endParaRPr lang="es-ES_tradnl" sz="2800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 smtClean="0"/>
              <a:t>&lt;/</a:t>
            </a:r>
            <a:r>
              <a:rPr lang="es-ES_tradnl" sz="2800" dirty="0" err="1" smtClean="0"/>
              <a:t>form</a:t>
            </a:r>
            <a:r>
              <a:rPr lang="es-ES_tradnl" sz="2800" dirty="0" smtClean="0"/>
              <a:t>&gt;</a:t>
            </a:r>
            <a:endParaRPr lang="es-ES_tradnl" sz="2800" dirty="0"/>
          </a:p>
        </p:txBody>
      </p:sp>
      <p:sp>
        <p:nvSpPr>
          <p:cNvPr id="7" name="Rectángulo 6"/>
          <p:cNvSpPr/>
          <p:nvPr/>
        </p:nvSpPr>
        <p:spPr>
          <a:xfrm>
            <a:off x="2152357" y="6344529"/>
            <a:ext cx="1406769" cy="30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ln>
                  <a:solidFill>
                    <a:sysClr val="windowText" lastClr="000000"/>
                  </a:solidFill>
                </a:ln>
              </a:rPr>
              <a:t>PHP</a:t>
            </a:r>
            <a:endParaRPr lang="es-ES_tradnl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987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METODO GET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1321296" y="1600200"/>
            <a:ext cx="7365504" cy="4525963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 smtClean="0"/>
              <a:t>Por </a:t>
            </a:r>
            <a:r>
              <a:rPr lang="es-ES_tradnl" sz="2800" dirty="0" err="1" smtClean="0"/>
              <a:t>especificaci</a:t>
            </a:r>
            <a:r>
              <a:rPr lang="es-ES" sz="2800" dirty="0" err="1" smtClean="0"/>
              <a:t>ón</a:t>
            </a:r>
            <a:r>
              <a:rPr lang="es-ES" sz="2800" dirty="0" smtClean="0"/>
              <a:t> este método obtiene un recurso del servidor</a:t>
            </a:r>
            <a:r>
              <a:rPr lang="es-ES_tradnl" sz="2800" dirty="0" smtClean="0"/>
              <a:t>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 smtClean="0"/>
              <a:t>Cuando se hace una petición </a:t>
            </a:r>
            <a:r>
              <a:rPr lang="es-ES_tradnl" sz="2800" dirty="0" err="1" smtClean="0"/>
              <a:t>get</a:t>
            </a:r>
            <a:r>
              <a:rPr lang="es-ES_tradnl" sz="2800" dirty="0" smtClean="0"/>
              <a:t> TODAS las variables que se incluyan en la </a:t>
            </a:r>
            <a:r>
              <a:rPr lang="es-ES_tradnl" sz="2800" dirty="0" err="1" smtClean="0"/>
              <a:t>petici</a:t>
            </a:r>
            <a:r>
              <a:rPr lang="es-ES" sz="2800" dirty="0" err="1" smtClean="0"/>
              <a:t>ón</a:t>
            </a:r>
            <a:r>
              <a:rPr lang="es-ES" sz="2800" dirty="0" smtClean="0"/>
              <a:t> se reflejarán en la URL del navegador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152357" y="6344529"/>
            <a:ext cx="1406769" cy="30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ln>
                  <a:solidFill>
                    <a:sysClr val="windowText" lastClr="000000"/>
                  </a:solidFill>
                </a:ln>
              </a:rPr>
              <a:t>PHP</a:t>
            </a:r>
            <a:endParaRPr lang="es-ES_tradnl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1650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METODO POST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1321296" y="1600200"/>
            <a:ext cx="7365504" cy="4525963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 smtClean="0"/>
              <a:t>Por </a:t>
            </a:r>
            <a:r>
              <a:rPr lang="es-ES_tradnl" sz="2800" dirty="0" err="1" smtClean="0"/>
              <a:t>especificaci</a:t>
            </a:r>
            <a:r>
              <a:rPr lang="es-ES" sz="2800" dirty="0" err="1" smtClean="0"/>
              <a:t>ón</a:t>
            </a:r>
            <a:r>
              <a:rPr lang="es-ES" sz="2800" dirty="0" smtClean="0"/>
              <a:t> este método genera un recurso del servidor</a:t>
            </a:r>
            <a:r>
              <a:rPr lang="es-ES_tradnl" sz="2800" dirty="0" smtClean="0"/>
              <a:t>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 smtClean="0"/>
              <a:t>Este m</a:t>
            </a:r>
            <a:r>
              <a:rPr lang="es-ES" sz="2800" dirty="0" err="1" smtClean="0"/>
              <a:t>étodo</a:t>
            </a:r>
            <a:r>
              <a:rPr lang="es-ES" sz="2800" dirty="0" smtClean="0"/>
              <a:t> no </a:t>
            </a:r>
            <a:r>
              <a:rPr lang="es-ES" sz="2800" dirty="0" err="1" smtClean="0"/>
              <a:t>relfleja</a:t>
            </a:r>
            <a:r>
              <a:rPr lang="es-ES" sz="2800" dirty="0" smtClean="0"/>
              <a:t> las variables en la URL del navegador.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/>
              <a:t>Se utiliza también para hacer </a:t>
            </a:r>
            <a:r>
              <a:rPr lang="es-ES" sz="2800" dirty="0" err="1" smtClean="0"/>
              <a:t>login</a:t>
            </a:r>
            <a:r>
              <a:rPr lang="es-ES" sz="2800" dirty="0" smtClean="0"/>
              <a:t> y registros de usuarios.</a:t>
            </a:r>
            <a:endParaRPr lang="es-ES_tradnl" sz="2800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2152357" y="6344529"/>
            <a:ext cx="1406769" cy="30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ln>
                  <a:solidFill>
                    <a:sysClr val="windowText" lastClr="000000"/>
                  </a:solidFill>
                </a:ln>
              </a:rPr>
              <a:t>PHP</a:t>
            </a:r>
            <a:endParaRPr lang="es-ES_tradnl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4399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VARIABLES SUPERGLOBALES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1321296" y="1600200"/>
            <a:ext cx="7365504" cy="4525963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 smtClean="0"/>
              <a:t>Las variables </a:t>
            </a:r>
            <a:r>
              <a:rPr lang="es-ES_tradnl" sz="2800" dirty="0" err="1" smtClean="0"/>
              <a:t>superglobales</a:t>
            </a:r>
            <a:r>
              <a:rPr lang="es-ES_tradnl" sz="2800" dirty="0" smtClean="0"/>
              <a:t> son arreglos asociativos </a:t>
            </a:r>
            <a:r>
              <a:rPr lang="es-ES_tradnl" sz="2800" dirty="0" err="1" smtClean="0"/>
              <a:t>qu</a:t>
            </a:r>
            <a:r>
              <a:rPr lang="es-ES" sz="2800" dirty="0" smtClean="0"/>
              <a:t>e están disponibles en los en todos los </a:t>
            </a:r>
            <a:r>
              <a:rPr lang="es-ES" sz="2800" dirty="0" err="1" smtClean="0"/>
              <a:t>ambitos</a:t>
            </a:r>
            <a:r>
              <a:rPr lang="es-ES" sz="2800" dirty="0" smtClean="0"/>
              <a:t> de nuestros scripts </a:t>
            </a:r>
            <a:r>
              <a:rPr lang="es-ES" sz="2800" dirty="0" err="1" smtClean="0"/>
              <a:t>php</a:t>
            </a:r>
            <a:r>
              <a:rPr lang="es-ES" sz="2800" dirty="0" smtClean="0"/>
              <a:t>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2152357" y="6344529"/>
            <a:ext cx="1406769" cy="30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ln>
                  <a:solidFill>
                    <a:sysClr val="windowText" lastClr="000000"/>
                  </a:solidFill>
                </a:ln>
              </a:rPr>
              <a:t>PHP</a:t>
            </a:r>
            <a:endParaRPr lang="es-ES_tradnl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0892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RELACIONA CON UN FORMULARIO?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1321296" y="1600200"/>
            <a:ext cx="7365504" cy="4525963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/>
              <a:t>Al hacer un formulario es muy importante incluir el atributo ’</a:t>
            </a:r>
            <a:r>
              <a:rPr lang="es-ES" sz="2800" dirty="0" err="1" smtClean="0"/>
              <a:t>name</a:t>
            </a:r>
            <a:r>
              <a:rPr lang="es-ES" sz="2800" dirty="0" smtClean="0"/>
              <a:t>’ en las etiquetas de entrada de algún campo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2152357" y="6344529"/>
            <a:ext cx="1406769" cy="30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ln>
                  <a:solidFill>
                    <a:sysClr val="windowText" lastClr="000000"/>
                  </a:solidFill>
                </a:ln>
              </a:rPr>
              <a:t>PHP</a:t>
            </a:r>
            <a:endParaRPr lang="es-ES_tradnl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95" y="3420989"/>
            <a:ext cx="7387289" cy="12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21295" y="274636"/>
            <a:ext cx="7571183" cy="1325563"/>
          </a:xfrm>
        </p:spPr>
        <p:txBody>
          <a:bodyPr/>
          <a:lstStyle/>
          <a:p>
            <a:r>
              <a:rPr lang="es-ES_tradnl" dirty="0" smtClean="0"/>
              <a:t>¿CÓMO RECUPERO UN CAMPO DEL FORMULARIO DESDE PHP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1321296" y="1927274"/>
            <a:ext cx="7365504" cy="4198889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/>
              <a:t>De acuerdo con el método que se ocupe en el código HTML será la forma en que se recuperen las variables.</a:t>
            </a:r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2152357" y="6344529"/>
            <a:ext cx="1406769" cy="30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ln>
                  <a:solidFill>
                    <a:sysClr val="windowText" lastClr="000000"/>
                  </a:solidFill>
                </a:ln>
              </a:rPr>
              <a:t>PHP</a:t>
            </a:r>
            <a:endParaRPr lang="es-ES_tradnl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67" y="3328217"/>
            <a:ext cx="7126463" cy="22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6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237</Words>
  <Application>Microsoft Macintosh PowerPoint</Application>
  <PresentationFormat>Presentación en pantalla 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Baumans</vt:lpstr>
      <vt:lpstr>Calibri</vt:lpstr>
      <vt:lpstr>Questrial</vt:lpstr>
      <vt:lpstr>Arial</vt:lpstr>
      <vt:lpstr>Tema de Office</vt:lpstr>
      <vt:lpstr>FORMULARIOS PHP</vt:lpstr>
      <vt:lpstr>Formularios en PHP(Verbos HTTP)</vt:lpstr>
      <vt:lpstr>Formularios en PHP(Verbos HTTP)</vt:lpstr>
      <vt:lpstr>Sintaxis</vt:lpstr>
      <vt:lpstr>METODO GET</vt:lpstr>
      <vt:lpstr>METODO POST</vt:lpstr>
      <vt:lpstr>VARIABLES SUPERGLOBALES</vt:lpstr>
      <vt:lpstr>¿CÓMO SE RELACIONA CON UN FORMULARIO?</vt:lpstr>
      <vt:lpstr>¿CÓMO RECUPERO UN CAMPO DEL FORMULARIO DESDE PHP</vt:lpstr>
      <vt:lpstr>VALIDACIÓN DE FORMULARIOS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PHP</dc:title>
  <cp:lastModifiedBy>MARGARITO SANCHEZ BAÑOS</cp:lastModifiedBy>
  <cp:revision>33</cp:revision>
  <dcterms:modified xsi:type="dcterms:W3CDTF">2016-06-21T13:32:39Z</dcterms:modified>
</cp:coreProperties>
</file>