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A78953B-C625-3949-9FA1-53DBECEFC03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/>
    <p:restoredTop sz="82125"/>
  </p:normalViewPr>
  <p:slideViewPr>
    <p:cSldViewPr snapToGrid="0" snapToObjects="1">
      <p:cViewPr>
        <p:scale>
          <a:sx n="85" d="100"/>
          <a:sy n="85" d="100"/>
        </p:scale>
        <p:origin x="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03C6-576D-7142-ABA4-47F4F6CC88B3}" type="datetimeFigureOut">
              <a:rPr lang="es-ES_tradnl" smtClean="0"/>
              <a:t>14/10/17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65428-3452-7740-8E0E-1266D6C099D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094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While</a:t>
            </a:r>
            <a:r>
              <a:rPr lang="es-ES_tradnl" dirty="0" smtClean="0"/>
              <a:t> true:</a:t>
            </a:r>
          </a:p>
          <a:p>
            <a:r>
              <a:rPr lang="es-ES_tradnl" dirty="0" smtClean="0"/>
              <a:t>	n = input(“&gt;&gt;”)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if</a:t>
            </a:r>
            <a:r>
              <a:rPr lang="es-ES_tradnl" baseline="0" dirty="0" smtClean="0"/>
              <a:t> n == ‘done’:</a:t>
            </a:r>
          </a:p>
          <a:p>
            <a:r>
              <a:rPr lang="es-ES_tradnl" baseline="0" dirty="0" smtClean="0"/>
              <a:t>		break</a:t>
            </a:r>
          </a:p>
          <a:p>
            <a:r>
              <a:rPr lang="es-ES_tradnl" baseline="0" dirty="0" smtClean="0"/>
              <a:t>	</a:t>
            </a:r>
            <a:r>
              <a:rPr lang="es-ES_tradnl" baseline="0" dirty="0" err="1" smtClean="0"/>
              <a:t>print</a:t>
            </a:r>
            <a:r>
              <a:rPr lang="es-ES_tradnl" baseline="0" dirty="0" smtClean="0"/>
              <a:t> line</a:t>
            </a:r>
          </a:p>
          <a:p>
            <a:r>
              <a:rPr lang="es-ES_tradnl" baseline="0" dirty="0" err="1" smtClean="0"/>
              <a:t>Prin</a:t>
            </a:r>
            <a:r>
              <a:rPr lang="es-ES_tradnl" baseline="0" dirty="0" smtClean="0"/>
              <a:t> hola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65428-3452-7740-8E0E-1266D6C099DE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70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True: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line = </a:t>
            </a:r>
            <a:r>
              <a:rPr lang="es-ES_trad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raw_input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('&gt; ')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s-ES_trad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line[0] == '#'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s-ES_trad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s-ES_trad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== 'done'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break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s-ES_trad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'Done! 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65428-3452-7740-8E0E-1266D6C099DE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350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8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7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0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5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0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3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8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38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5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9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633830-2244-49AE-BC4A-47F415C177C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Condiciones E Iteraciones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217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77" y="399738"/>
            <a:ext cx="5081326" cy="1905000"/>
          </a:xfrm>
        </p:spPr>
        <p:txBody>
          <a:bodyPr/>
          <a:lstStyle/>
          <a:p>
            <a:pPr algn="ctr"/>
            <a:r>
              <a:rPr lang="es-ES_tradnl" dirty="0" err="1" smtClean="0"/>
              <a:t>If</a:t>
            </a:r>
            <a:r>
              <a:rPr lang="es-ES_tradnl" dirty="0" smtClean="0"/>
              <a:t> -</a:t>
            </a:r>
            <a:r>
              <a:rPr lang="es-ES_tradnl" dirty="0" err="1" smtClean="0"/>
              <a:t>Else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629" y="2637019"/>
            <a:ext cx="489962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3000" dirty="0" smtClean="0"/>
              <a:t>X=4</a:t>
            </a:r>
          </a:p>
          <a:p>
            <a:pPr marL="0" indent="0">
              <a:buNone/>
            </a:pPr>
            <a:r>
              <a:rPr lang="es-ES_tradnl" sz="3000" dirty="0" err="1" smtClean="0">
                <a:solidFill>
                  <a:srgbClr val="0070C0"/>
                </a:solidFill>
              </a:rPr>
              <a:t>If</a:t>
            </a:r>
            <a:r>
              <a:rPr lang="es-ES_tradnl" sz="3000" dirty="0" smtClean="0">
                <a:solidFill>
                  <a:srgbClr val="0070C0"/>
                </a:solidFill>
              </a:rPr>
              <a:t> x &gt; 2:</a:t>
            </a:r>
          </a:p>
          <a:p>
            <a:pPr marL="0" indent="0">
              <a:buNone/>
            </a:pPr>
            <a:r>
              <a:rPr lang="es-ES_tradnl" sz="3000" dirty="0">
                <a:solidFill>
                  <a:srgbClr val="0070C0"/>
                </a:solidFill>
              </a:rPr>
              <a:t>	</a:t>
            </a:r>
            <a:r>
              <a:rPr lang="es-ES_tradnl" sz="3000" dirty="0" err="1" smtClean="0">
                <a:solidFill>
                  <a:srgbClr val="0070C0"/>
                </a:solidFill>
              </a:rPr>
              <a:t>print</a:t>
            </a:r>
            <a:r>
              <a:rPr lang="es-ES_tradnl" sz="3000" dirty="0" smtClean="0">
                <a:solidFill>
                  <a:srgbClr val="0070C0"/>
                </a:solidFill>
              </a:rPr>
              <a:t> (“Grande”)</a:t>
            </a:r>
          </a:p>
          <a:p>
            <a:pPr marL="0" indent="0">
              <a:buNone/>
            </a:pPr>
            <a:r>
              <a:rPr lang="es-ES_tradnl" sz="3000" dirty="0" err="1" smtClean="0">
                <a:solidFill>
                  <a:srgbClr val="92D050"/>
                </a:solidFill>
              </a:rPr>
              <a:t>Else</a:t>
            </a:r>
            <a:r>
              <a:rPr lang="es-ES_tradnl" sz="3000" dirty="0" smtClean="0">
                <a:solidFill>
                  <a:srgbClr val="92D050"/>
                </a:solidFill>
              </a:rPr>
              <a:t>:</a:t>
            </a:r>
          </a:p>
          <a:p>
            <a:pPr marL="0" indent="0">
              <a:buNone/>
            </a:pPr>
            <a:r>
              <a:rPr lang="es-ES_tradnl" sz="3000" dirty="0">
                <a:solidFill>
                  <a:srgbClr val="92D050"/>
                </a:solidFill>
              </a:rPr>
              <a:t>	</a:t>
            </a:r>
            <a:r>
              <a:rPr lang="es-ES_tradnl" sz="3000" dirty="0" err="1" smtClean="0">
                <a:solidFill>
                  <a:srgbClr val="92D050"/>
                </a:solidFill>
              </a:rPr>
              <a:t>print</a:t>
            </a:r>
            <a:r>
              <a:rPr lang="es-ES_tradnl" sz="3000" dirty="0" smtClean="0">
                <a:solidFill>
                  <a:srgbClr val="92D050"/>
                </a:solidFill>
              </a:rPr>
              <a:t> (“Chico”)</a:t>
            </a:r>
          </a:p>
          <a:p>
            <a:pPr marL="0" indent="0">
              <a:buNone/>
            </a:pPr>
            <a:r>
              <a:rPr lang="es-ES_tradnl" sz="3000" dirty="0" err="1" smtClean="0">
                <a:solidFill>
                  <a:srgbClr val="7030A0"/>
                </a:solidFill>
              </a:rPr>
              <a:t>Print</a:t>
            </a:r>
            <a:r>
              <a:rPr lang="es-ES_tradnl" sz="3000" dirty="0" smtClean="0">
                <a:solidFill>
                  <a:srgbClr val="7030A0"/>
                </a:solidFill>
              </a:rPr>
              <a:t> (“Bravo”)</a:t>
            </a:r>
            <a:endParaRPr lang="es-ES_tradnl" sz="3000" dirty="0">
              <a:solidFill>
                <a:srgbClr val="7030A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480092" y="1738859"/>
            <a:ext cx="2518347" cy="70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X=4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Rombo 4"/>
          <p:cNvSpPr/>
          <p:nvPr/>
        </p:nvSpPr>
        <p:spPr>
          <a:xfrm>
            <a:off x="7959776" y="2848132"/>
            <a:ext cx="1558977" cy="809468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&gt; 2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9833548" y="3747541"/>
            <a:ext cx="1528996" cy="5696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Grande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243404" y="3764404"/>
            <a:ext cx="1528996" cy="5696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Chico</a:t>
            </a:r>
            <a:endParaRPr lang="es-ES_tradnl" dirty="0"/>
          </a:p>
        </p:txBody>
      </p:sp>
      <p:sp>
        <p:nvSpPr>
          <p:cNvPr id="8" name="Rectángulo 7"/>
          <p:cNvSpPr/>
          <p:nvPr/>
        </p:nvSpPr>
        <p:spPr>
          <a:xfrm>
            <a:off x="7974766" y="5191594"/>
            <a:ext cx="1528996" cy="5696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Bravo</a:t>
            </a:r>
            <a:endParaRPr lang="es-ES_tradnl" dirty="0"/>
          </a:p>
        </p:txBody>
      </p:sp>
      <p:cxnSp>
        <p:nvCxnSpPr>
          <p:cNvPr id="10" name="Conector angular 9"/>
          <p:cNvCxnSpPr>
            <a:stCxn id="4" idx="2"/>
            <a:endCxn id="5" idx="0"/>
          </p:cNvCxnSpPr>
          <p:nvPr/>
        </p:nvCxnSpPr>
        <p:spPr>
          <a:xfrm rot="5400000">
            <a:off x="8536899" y="2645764"/>
            <a:ext cx="4047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5" idx="3"/>
            <a:endCxn id="6" idx="0"/>
          </p:cNvCxnSpPr>
          <p:nvPr/>
        </p:nvCxnSpPr>
        <p:spPr>
          <a:xfrm>
            <a:off x="9518753" y="3252866"/>
            <a:ext cx="1079293" cy="49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5" idx="1"/>
            <a:endCxn id="7" idx="0"/>
          </p:cNvCxnSpPr>
          <p:nvPr/>
        </p:nvCxnSpPr>
        <p:spPr>
          <a:xfrm rot="10800000" flipV="1">
            <a:off x="7007902" y="3252866"/>
            <a:ext cx="951874" cy="511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7" idx="2"/>
            <a:endCxn id="8" idx="0"/>
          </p:cNvCxnSpPr>
          <p:nvPr/>
        </p:nvCxnSpPr>
        <p:spPr>
          <a:xfrm rot="16200000" flipH="1">
            <a:off x="7444801" y="3897131"/>
            <a:ext cx="857564" cy="1731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6" idx="2"/>
            <a:endCxn id="8" idx="0"/>
          </p:cNvCxnSpPr>
          <p:nvPr/>
        </p:nvCxnSpPr>
        <p:spPr>
          <a:xfrm rot="5400000">
            <a:off x="9231442" y="3824989"/>
            <a:ext cx="874427" cy="1858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1095" y="609600"/>
            <a:ext cx="5096316" cy="1905000"/>
          </a:xfrm>
        </p:spPr>
        <p:txBody>
          <a:bodyPr/>
          <a:lstStyle/>
          <a:p>
            <a:pPr algn="ctr"/>
            <a:r>
              <a:rPr lang="es-ES_tradnl" dirty="0" err="1" smtClean="0"/>
              <a:t>If-Elif-Else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5869" y="2666999"/>
            <a:ext cx="4751542" cy="3124201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X = 5</a:t>
            </a:r>
          </a:p>
          <a:p>
            <a:pPr marL="0" indent="0">
              <a:buNone/>
            </a:pPr>
            <a:r>
              <a:rPr lang="es-ES_tradnl" dirty="0" err="1" smtClean="0"/>
              <a:t>If</a:t>
            </a:r>
            <a:r>
              <a:rPr lang="es-ES_tradnl" dirty="0" smtClean="0"/>
              <a:t> x &lt; 2:</a:t>
            </a:r>
          </a:p>
          <a:p>
            <a:pPr marL="0" indent="0">
              <a:buNone/>
            </a:pPr>
            <a:r>
              <a:rPr lang="es-ES_tradnl" dirty="0" err="1" smtClean="0"/>
              <a:t>Print</a:t>
            </a:r>
            <a:r>
              <a:rPr lang="es-ES_tradnl" dirty="0" smtClean="0"/>
              <a:t> (“ Pequeño”)</a:t>
            </a:r>
          </a:p>
          <a:p>
            <a:pPr marL="0" indent="0">
              <a:buNone/>
            </a:pPr>
            <a:r>
              <a:rPr lang="es-ES_tradnl" dirty="0" err="1" smtClean="0"/>
              <a:t>Elif</a:t>
            </a:r>
            <a:r>
              <a:rPr lang="es-ES_tradnl" dirty="0" smtClean="0"/>
              <a:t> x &lt; 10:</a:t>
            </a:r>
          </a:p>
          <a:p>
            <a:pPr marL="0" indent="0">
              <a:buNone/>
            </a:pPr>
            <a:r>
              <a:rPr lang="es-ES_tradnl" dirty="0" err="1" smtClean="0"/>
              <a:t>Print</a:t>
            </a:r>
            <a:r>
              <a:rPr lang="es-ES_tradnl" dirty="0" smtClean="0"/>
              <a:t>(“Mediano”)</a:t>
            </a:r>
          </a:p>
          <a:p>
            <a:pPr marL="0" indent="0">
              <a:buNone/>
            </a:pPr>
            <a:r>
              <a:rPr lang="es-ES_tradnl" dirty="0" err="1" smtClean="0"/>
              <a:t>Else</a:t>
            </a:r>
            <a:r>
              <a:rPr lang="es-ES_tradnl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P</a:t>
            </a:r>
            <a:r>
              <a:rPr lang="es-ES" dirty="0" err="1" smtClean="0"/>
              <a:t>rint</a:t>
            </a:r>
            <a:r>
              <a:rPr lang="es-ES" dirty="0" smtClean="0"/>
              <a:t> (“Grande”)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026825" y="1081164"/>
            <a:ext cx="2323475" cy="704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X= 5</a:t>
            </a:r>
            <a:endParaRPr lang="es-ES_tradnl" dirty="0"/>
          </a:p>
        </p:txBody>
      </p:sp>
      <p:sp>
        <p:nvSpPr>
          <p:cNvPr id="5" name="Rombo 4"/>
          <p:cNvSpPr/>
          <p:nvPr/>
        </p:nvSpPr>
        <p:spPr>
          <a:xfrm>
            <a:off x="1157991" y="2166390"/>
            <a:ext cx="2027419" cy="110927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&lt; 2</a:t>
            </a:r>
            <a:endParaRPr lang="es-ES_tradnl" dirty="0"/>
          </a:p>
        </p:txBody>
      </p:sp>
      <p:sp>
        <p:nvSpPr>
          <p:cNvPr id="6" name="Rombo 5"/>
          <p:cNvSpPr/>
          <p:nvPr/>
        </p:nvSpPr>
        <p:spPr>
          <a:xfrm>
            <a:off x="1157990" y="3725367"/>
            <a:ext cx="2027419" cy="110927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&lt; 10</a:t>
            </a:r>
            <a:endParaRPr lang="es-ES_tradnl" dirty="0"/>
          </a:p>
        </p:txBody>
      </p:sp>
      <p:sp>
        <p:nvSpPr>
          <p:cNvPr id="8" name="Rectángulo 7"/>
          <p:cNvSpPr/>
          <p:nvPr/>
        </p:nvSpPr>
        <p:spPr>
          <a:xfrm>
            <a:off x="3695073" y="2840948"/>
            <a:ext cx="1304144" cy="4497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Pequeño</a:t>
            </a:r>
            <a:endParaRPr lang="es-ES_tradnl" dirty="0"/>
          </a:p>
        </p:txBody>
      </p:sp>
      <p:sp>
        <p:nvSpPr>
          <p:cNvPr id="9" name="Rectángulo 8"/>
          <p:cNvSpPr/>
          <p:nvPr/>
        </p:nvSpPr>
        <p:spPr>
          <a:xfrm>
            <a:off x="1519627" y="5440179"/>
            <a:ext cx="1304144" cy="4497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Grande</a:t>
            </a:r>
            <a:endParaRPr lang="es-ES_tradnl" dirty="0"/>
          </a:p>
        </p:txBody>
      </p:sp>
      <p:sp>
        <p:nvSpPr>
          <p:cNvPr id="10" name="Rectángulo 9"/>
          <p:cNvSpPr/>
          <p:nvPr/>
        </p:nvSpPr>
        <p:spPr>
          <a:xfrm>
            <a:off x="3829988" y="4638362"/>
            <a:ext cx="1304144" cy="4497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Mediano</a:t>
            </a:r>
            <a:endParaRPr lang="es-ES_tradnl" dirty="0"/>
          </a:p>
        </p:txBody>
      </p:sp>
      <p:cxnSp>
        <p:nvCxnSpPr>
          <p:cNvPr id="12" name="Conector recto de flecha 11"/>
          <p:cNvCxnSpPr>
            <a:stCxn id="4" idx="2"/>
            <a:endCxn id="5" idx="0"/>
          </p:cNvCxnSpPr>
          <p:nvPr/>
        </p:nvCxnSpPr>
        <p:spPr>
          <a:xfrm flipH="1">
            <a:off x="2171701" y="1785702"/>
            <a:ext cx="16862" cy="38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2"/>
            <a:endCxn id="6" idx="0"/>
          </p:cNvCxnSpPr>
          <p:nvPr/>
        </p:nvCxnSpPr>
        <p:spPr>
          <a:xfrm flipH="1">
            <a:off x="2171700" y="3275662"/>
            <a:ext cx="1" cy="4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6" idx="2"/>
            <a:endCxn id="9" idx="0"/>
          </p:cNvCxnSpPr>
          <p:nvPr/>
        </p:nvCxnSpPr>
        <p:spPr>
          <a:xfrm flipH="1">
            <a:off x="2171699" y="4834639"/>
            <a:ext cx="1" cy="60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5" idx="3"/>
            <a:endCxn id="8" idx="0"/>
          </p:cNvCxnSpPr>
          <p:nvPr/>
        </p:nvCxnSpPr>
        <p:spPr>
          <a:xfrm>
            <a:off x="3185410" y="2721026"/>
            <a:ext cx="1161735" cy="11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6" idx="3"/>
            <a:endCxn id="10" idx="0"/>
          </p:cNvCxnSpPr>
          <p:nvPr/>
        </p:nvCxnSpPr>
        <p:spPr>
          <a:xfrm>
            <a:off x="3185409" y="4280003"/>
            <a:ext cx="1296651" cy="358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</p:cNvCxnSpPr>
          <p:nvPr/>
        </p:nvCxnSpPr>
        <p:spPr>
          <a:xfrm rot="5400000">
            <a:off x="3183067" y="2279287"/>
            <a:ext cx="152712" cy="217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10" idx="2"/>
          </p:cNvCxnSpPr>
          <p:nvPr/>
        </p:nvCxnSpPr>
        <p:spPr>
          <a:xfrm rot="5400000">
            <a:off x="3263250" y="3996517"/>
            <a:ext cx="127260" cy="231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8512253" cy="1414072"/>
          </a:xfrm>
        </p:spPr>
        <p:txBody>
          <a:bodyPr/>
          <a:lstStyle/>
          <a:p>
            <a:r>
              <a:rPr lang="es-ES_tradnl" smtClean="0"/>
              <a:t>Dudas</a:t>
            </a:r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6" y="2293182"/>
            <a:ext cx="5334000" cy="27686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91" y="1842332"/>
            <a:ext cx="5638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7656" y="759502"/>
            <a:ext cx="2950902" cy="1069298"/>
          </a:xfrm>
        </p:spPr>
        <p:txBody>
          <a:bodyPr/>
          <a:lstStyle/>
          <a:p>
            <a:r>
              <a:rPr lang="es-ES_tradnl" dirty="0" smtClean="0"/>
              <a:t>Iteraciones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1153" y="2666999"/>
            <a:ext cx="5186257" cy="3124201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X = 5</a:t>
            </a:r>
          </a:p>
          <a:p>
            <a:pPr marL="0" indent="0">
              <a:buNone/>
            </a:pPr>
            <a:r>
              <a:rPr lang="es-ES_tradnl" dirty="0" err="1" smtClean="0"/>
              <a:t>While</a:t>
            </a:r>
            <a:r>
              <a:rPr lang="es-ES_tradnl" dirty="0" smtClean="0"/>
              <a:t> n &gt; 0: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print</a:t>
            </a:r>
            <a:r>
              <a:rPr lang="es-ES_tradnl" dirty="0" smtClean="0"/>
              <a:t> (n)</a:t>
            </a:r>
          </a:p>
          <a:p>
            <a:pPr marL="0" indent="0">
              <a:buNone/>
            </a:pPr>
            <a:r>
              <a:rPr lang="es-ES_tradnl" dirty="0" smtClean="0"/>
              <a:t>	n = n -1</a:t>
            </a:r>
          </a:p>
          <a:p>
            <a:pPr marL="0" indent="0">
              <a:buNone/>
            </a:pPr>
            <a:r>
              <a:rPr lang="es-ES_tradnl" dirty="0" err="1" smtClean="0"/>
              <a:t>Print</a:t>
            </a:r>
            <a:r>
              <a:rPr lang="es-ES_tradnl" dirty="0" smtClean="0"/>
              <a:t>(‘</a:t>
            </a:r>
            <a:r>
              <a:rPr lang="es-ES_tradnl" dirty="0" err="1" smtClean="0"/>
              <a:t>Kaboom</a:t>
            </a:r>
            <a:r>
              <a:rPr lang="es-ES_tradnl" dirty="0" smtClean="0"/>
              <a:t>’)</a:t>
            </a:r>
          </a:p>
          <a:p>
            <a:pPr marL="0" indent="0">
              <a:buNone/>
            </a:pPr>
            <a:r>
              <a:rPr lang="es-ES_tradnl" dirty="0" err="1" smtClean="0"/>
              <a:t>Print</a:t>
            </a:r>
            <a:r>
              <a:rPr lang="es-ES_tradnl" dirty="0" smtClean="0"/>
              <a:t>(n)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26629" y="941882"/>
            <a:ext cx="2383436" cy="704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= 5</a:t>
            </a:r>
            <a:endParaRPr lang="es-ES_tradnl" dirty="0"/>
          </a:p>
        </p:txBody>
      </p:sp>
      <p:sp>
        <p:nvSpPr>
          <p:cNvPr id="5" name="Rombo 4"/>
          <p:cNvSpPr/>
          <p:nvPr/>
        </p:nvSpPr>
        <p:spPr>
          <a:xfrm>
            <a:off x="1326629" y="2127667"/>
            <a:ext cx="2383436" cy="103432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&gt; 0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3387778" y="3161987"/>
            <a:ext cx="1431560" cy="4812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3481466" y="4120417"/>
            <a:ext cx="1337872" cy="5571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</a:t>
            </a:r>
            <a:r>
              <a:rPr lang="es-ES_tradnl" smtClean="0"/>
              <a:t> </a:t>
            </a:r>
            <a:r>
              <a:rPr lang="es-ES_tradnl" dirty="0" smtClean="0"/>
              <a:t>= n-1</a:t>
            </a:r>
            <a:endParaRPr lang="es-ES_tradnl" dirty="0"/>
          </a:p>
        </p:txBody>
      </p:sp>
      <p:sp>
        <p:nvSpPr>
          <p:cNvPr id="8" name="Rectángulo 7"/>
          <p:cNvSpPr/>
          <p:nvPr/>
        </p:nvSpPr>
        <p:spPr>
          <a:xfrm>
            <a:off x="1772586" y="5443305"/>
            <a:ext cx="1491522" cy="537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Kaboom</a:t>
            </a:r>
            <a:endParaRPr lang="es-ES_tradnl" dirty="0"/>
          </a:p>
        </p:txBody>
      </p:sp>
      <p:cxnSp>
        <p:nvCxnSpPr>
          <p:cNvPr id="10" name="Conector recto de flecha 9"/>
          <p:cNvCxnSpPr>
            <a:stCxn id="4" idx="2"/>
            <a:endCxn id="5" idx="0"/>
          </p:cNvCxnSpPr>
          <p:nvPr/>
        </p:nvCxnSpPr>
        <p:spPr>
          <a:xfrm>
            <a:off x="2518347" y="1646420"/>
            <a:ext cx="0" cy="48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5" idx="3"/>
            <a:endCxn id="6" idx="0"/>
          </p:cNvCxnSpPr>
          <p:nvPr/>
        </p:nvCxnSpPr>
        <p:spPr>
          <a:xfrm>
            <a:off x="3710065" y="2644828"/>
            <a:ext cx="393493" cy="517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2"/>
            <a:endCxn id="7" idx="0"/>
          </p:cNvCxnSpPr>
          <p:nvPr/>
        </p:nvCxnSpPr>
        <p:spPr>
          <a:xfrm>
            <a:off x="4103558" y="3643236"/>
            <a:ext cx="46844" cy="47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7" idx="2"/>
            <a:endCxn id="5" idx="2"/>
          </p:cNvCxnSpPr>
          <p:nvPr/>
        </p:nvCxnSpPr>
        <p:spPr>
          <a:xfrm rot="5400000" flipH="1">
            <a:off x="2576591" y="3103746"/>
            <a:ext cx="1515567" cy="1632055"/>
          </a:xfrm>
          <a:prstGeom prst="bentConnector3">
            <a:avLst>
              <a:gd name="adj1" fmla="val -15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5" idx="1"/>
            <a:endCxn id="8" idx="0"/>
          </p:cNvCxnSpPr>
          <p:nvPr/>
        </p:nvCxnSpPr>
        <p:spPr>
          <a:xfrm rot="10800000" flipH="1" flipV="1">
            <a:off x="1326629" y="2644827"/>
            <a:ext cx="1191718" cy="2798477"/>
          </a:xfrm>
          <a:prstGeom prst="bentConnector4">
            <a:avLst>
              <a:gd name="adj1" fmla="val -19182"/>
              <a:gd name="adj2" fmla="val 90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6867656" y="759502"/>
            <a:ext cx="2950902" cy="1069298"/>
          </a:xfrm>
        </p:spPr>
        <p:txBody>
          <a:bodyPr/>
          <a:lstStyle/>
          <a:p>
            <a:r>
              <a:rPr lang="es-ES_tradnl" dirty="0" smtClean="0"/>
              <a:t>Iteraciones</a:t>
            </a:r>
            <a:endParaRPr lang="es-ES_tradnl" dirty="0"/>
          </a:p>
        </p:txBody>
      </p:sp>
      <p:sp>
        <p:nvSpPr>
          <p:cNvPr id="27" name="Marcador de contenido 2"/>
          <p:cNvSpPr>
            <a:spLocks noGrp="1"/>
          </p:cNvSpPr>
          <p:nvPr>
            <p:ph idx="1"/>
          </p:nvPr>
        </p:nvSpPr>
        <p:spPr>
          <a:xfrm>
            <a:off x="5861153" y="2666999"/>
            <a:ext cx="5186257" cy="3124201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X = 5</a:t>
            </a:r>
          </a:p>
          <a:p>
            <a:pPr marL="0" indent="0">
              <a:buNone/>
            </a:pPr>
            <a:r>
              <a:rPr lang="es-ES_tradnl" dirty="0" err="1" smtClean="0"/>
              <a:t>While</a:t>
            </a:r>
            <a:r>
              <a:rPr lang="es-ES_tradnl" dirty="0" smtClean="0"/>
              <a:t> n &gt; 0: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print</a:t>
            </a:r>
            <a:r>
              <a:rPr lang="es-ES_tradnl" dirty="0" smtClean="0"/>
              <a:t> (‘</a:t>
            </a:r>
            <a:r>
              <a:rPr lang="es-ES_tradnl" dirty="0" err="1" smtClean="0"/>
              <a:t>Jud</a:t>
            </a:r>
            <a:r>
              <a:rPr lang="es-ES" dirty="0" err="1" smtClean="0"/>
              <a:t>ías</a:t>
            </a:r>
            <a:r>
              <a:rPr lang="es-ES_tradnl" dirty="0" smtClean="0"/>
              <a:t>’)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print</a:t>
            </a:r>
            <a:r>
              <a:rPr lang="es-ES_tradnl" dirty="0" smtClean="0"/>
              <a:t>(‘Habichuelas’)</a:t>
            </a:r>
          </a:p>
          <a:p>
            <a:pPr marL="0" indent="0">
              <a:buNone/>
            </a:pPr>
            <a:r>
              <a:rPr lang="es-ES_tradnl" dirty="0" err="1" smtClean="0"/>
              <a:t>Print</a:t>
            </a:r>
            <a:r>
              <a:rPr lang="es-ES_tradnl" dirty="0" smtClean="0"/>
              <a:t>(‘</a:t>
            </a:r>
            <a:r>
              <a:rPr lang="es-ES_tradnl" dirty="0" err="1" smtClean="0"/>
              <a:t>Kaboom</a:t>
            </a:r>
            <a:r>
              <a:rPr lang="es-ES_tradnl" dirty="0" smtClean="0"/>
              <a:t>’)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326629" y="941882"/>
            <a:ext cx="2383436" cy="704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= 5</a:t>
            </a:r>
            <a:endParaRPr lang="es-ES_tradnl" dirty="0"/>
          </a:p>
        </p:txBody>
      </p:sp>
      <p:sp>
        <p:nvSpPr>
          <p:cNvPr id="29" name="Rombo 28"/>
          <p:cNvSpPr/>
          <p:nvPr/>
        </p:nvSpPr>
        <p:spPr>
          <a:xfrm>
            <a:off x="1326629" y="2127667"/>
            <a:ext cx="2383436" cy="103432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&gt; 0</a:t>
            </a:r>
            <a:endParaRPr lang="es-ES_tradnl" dirty="0"/>
          </a:p>
        </p:txBody>
      </p:sp>
      <p:sp>
        <p:nvSpPr>
          <p:cNvPr id="30" name="Rectángulo 29"/>
          <p:cNvSpPr/>
          <p:nvPr/>
        </p:nvSpPr>
        <p:spPr>
          <a:xfrm>
            <a:off x="3387778" y="3161987"/>
            <a:ext cx="1431560" cy="4812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‘</a:t>
            </a:r>
            <a:r>
              <a:rPr lang="es-ES_tradnl" dirty="0" err="1" smtClean="0"/>
              <a:t>Judias</a:t>
            </a:r>
            <a:r>
              <a:rPr lang="es-ES_tradnl" dirty="0" smtClean="0"/>
              <a:t>’</a:t>
            </a:r>
            <a:endParaRPr lang="es-ES_tradnl" dirty="0"/>
          </a:p>
        </p:txBody>
      </p:sp>
      <p:sp>
        <p:nvSpPr>
          <p:cNvPr id="31" name="Rectángulo 30"/>
          <p:cNvSpPr/>
          <p:nvPr/>
        </p:nvSpPr>
        <p:spPr>
          <a:xfrm>
            <a:off x="3177916" y="4120417"/>
            <a:ext cx="1851284" cy="5571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‘Habichuelas’</a:t>
            </a:r>
            <a:endParaRPr lang="es-ES_tradnl" dirty="0"/>
          </a:p>
        </p:txBody>
      </p:sp>
      <p:sp>
        <p:nvSpPr>
          <p:cNvPr id="32" name="Rectángulo 31"/>
          <p:cNvSpPr/>
          <p:nvPr/>
        </p:nvSpPr>
        <p:spPr>
          <a:xfrm>
            <a:off x="1772586" y="5443305"/>
            <a:ext cx="1491522" cy="537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Kaboom</a:t>
            </a:r>
            <a:endParaRPr lang="es-ES_tradnl" dirty="0"/>
          </a:p>
        </p:txBody>
      </p:sp>
      <p:cxnSp>
        <p:nvCxnSpPr>
          <p:cNvPr id="33" name="Conector recto de flecha 32"/>
          <p:cNvCxnSpPr>
            <a:stCxn id="28" idx="2"/>
            <a:endCxn id="29" idx="0"/>
          </p:cNvCxnSpPr>
          <p:nvPr/>
        </p:nvCxnSpPr>
        <p:spPr>
          <a:xfrm>
            <a:off x="2518347" y="1646420"/>
            <a:ext cx="0" cy="48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29" idx="3"/>
            <a:endCxn id="30" idx="0"/>
          </p:cNvCxnSpPr>
          <p:nvPr/>
        </p:nvCxnSpPr>
        <p:spPr>
          <a:xfrm>
            <a:off x="3710065" y="2644828"/>
            <a:ext cx="393493" cy="517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30" idx="2"/>
            <a:endCxn id="31" idx="0"/>
          </p:cNvCxnSpPr>
          <p:nvPr/>
        </p:nvCxnSpPr>
        <p:spPr>
          <a:xfrm>
            <a:off x="4103558" y="3643236"/>
            <a:ext cx="0" cy="47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31" idx="2"/>
            <a:endCxn id="29" idx="2"/>
          </p:cNvCxnSpPr>
          <p:nvPr/>
        </p:nvCxnSpPr>
        <p:spPr>
          <a:xfrm rot="5400000" flipH="1">
            <a:off x="2553169" y="3127168"/>
            <a:ext cx="1515567" cy="1585211"/>
          </a:xfrm>
          <a:prstGeom prst="bentConnector3">
            <a:avLst>
              <a:gd name="adj1" fmla="val -15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29" idx="1"/>
            <a:endCxn id="32" idx="0"/>
          </p:cNvCxnSpPr>
          <p:nvPr/>
        </p:nvCxnSpPr>
        <p:spPr>
          <a:xfrm rot="10800000" flipH="1" flipV="1">
            <a:off x="1326629" y="2644827"/>
            <a:ext cx="1191718" cy="2798477"/>
          </a:xfrm>
          <a:prstGeom prst="bentConnector4">
            <a:avLst>
              <a:gd name="adj1" fmla="val -19182"/>
              <a:gd name="adj2" fmla="val 90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9259"/>
          </a:xfrm>
        </p:spPr>
        <p:txBody>
          <a:bodyPr/>
          <a:lstStyle/>
          <a:p>
            <a:r>
              <a:rPr lang="es-ES_tradnl" dirty="0" smtClean="0"/>
              <a:t>Operador break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600" y="1250429"/>
            <a:ext cx="9905998" cy="3932420"/>
          </a:xfrm>
        </p:spPr>
        <p:txBody>
          <a:bodyPr/>
          <a:lstStyle/>
          <a:p>
            <a:r>
              <a:rPr lang="es-ES_tradnl" dirty="0" smtClean="0"/>
              <a:t>Un ‘Break’ es un operador que termina de manera abrupta al segmento de c</a:t>
            </a:r>
            <a:r>
              <a:rPr lang="es-ES" dirty="0" err="1" smtClean="0"/>
              <a:t>ódigo</a:t>
            </a:r>
            <a:r>
              <a:rPr lang="es-ES" dirty="0" smtClean="0"/>
              <a:t> sobre el cual existe</a:t>
            </a:r>
          </a:p>
          <a:p>
            <a:r>
              <a:rPr lang="es-ES" dirty="0" smtClean="0"/>
              <a:t>Podemos decir que es el fin de un ciclo de manera anticipada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74" y="4016948"/>
            <a:ext cx="2184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516594" cy="1069298"/>
          </a:xfrm>
        </p:spPr>
        <p:txBody>
          <a:bodyPr/>
          <a:lstStyle/>
          <a:p>
            <a:r>
              <a:rPr lang="es-ES_tradnl" dirty="0" smtClean="0"/>
              <a:t>Operador </a:t>
            </a:r>
            <a:r>
              <a:rPr lang="es-ES_tradnl" dirty="0" err="1" smtClean="0"/>
              <a:t>Continue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58781"/>
            <a:ext cx="9905998" cy="3932420"/>
          </a:xfrm>
        </p:spPr>
        <p:txBody>
          <a:bodyPr/>
          <a:lstStyle/>
          <a:p>
            <a:r>
              <a:rPr lang="es-ES_tradnl" dirty="0" smtClean="0"/>
              <a:t>Es un operador termina la </a:t>
            </a:r>
            <a:r>
              <a:rPr lang="es-ES_tradnl" b="1" i="1" u="sng" dirty="0" err="1" smtClean="0"/>
              <a:t>iteraci</a:t>
            </a:r>
            <a:r>
              <a:rPr lang="es-ES" b="1" i="1" u="sng" dirty="0" err="1" smtClean="0"/>
              <a:t>ón</a:t>
            </a:r>
            <a:r>
              <a:rPr lang="es-ES" dirty="0" smtClean="0"/>
              <a:t> y salta al inicio del bloque de código</a:t>
            </a:r>
          </a:p>
          <a:p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9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54308"/>
          </a:xfrm>
        </p:spPr>
        <p:txBody>
          <a:bodyPr/>
          <a:lstStyle/>
          <a:p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903751"/>
            <a:ext cx="9905998" cy="38874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sz="3000" dirty="0" smtClean="0"/>
              <a:t>Sirve para recorrer un arreglo o una lista de valores</a:t>
            </a:r>
          </a:p>
          <a:p>
            <a:pPr marL="0" indent="0">
              <a:buNone/>
            </a:pPr>
            <a:endParaRPr lang="es-ES_tradnl" sz="3000" dirty="0"/>
          </a:p>
          <a:p>
            <a:pPr marL="0" indent="0">
              <a:buNone/>
            </a:pPr>
            <a:r>
              <a:rPr lang="es-ES_tradnl" sz="3000" dirty="0" err="1" smtClean="0">
                <a:solidFill>
                  <a:srgbClr val="0070C0"/>
                </a:solidFill>
              </a:rPr>
              <a:t>For</a:t>
            </a:r>
            <a:r>
              <a:rPr lang="es-ES_tradnl" sz="3000" dirty="0" smtClean="0">
                <a:solidFill>
                  <a:srgbClr val="0070C0"/>
                </a:solidFill>
              </a:rPr>
              <a:t> </a:t>
            </a:r>
            <a:r>
              <a:rPr lang="es-ES_tradnl" sz="3000" dirty="0" err="1" smtClean="0">
                <a:solidFill>
                  <a:srgbClr val="00B050"/>
                </a:solidFill>
              </a:rPr>
              <a:t>var</a:t>
            </a:r>
            <a:r>
              <a:rPr lang="es-ES_tradnl" sz="3000" dirty="0" smtClean="0">
                <a:solidFill>
                  <a:srgbClr val="00B050"/>
                </a:solidFill>
              </a:rPr>
              <a:t> </a:t>
            </a:r>
            <a:r>
              <a:rPr lang="es-ES_tradnl" sz="3000" dirty="0" smtClean="0">
                <a:solidFill>
                  <a:srgbClr val="0070C0"/>
                </a:solidFill>
              </a:rPr>
              <a:t>in</a:t>
            </a:r>
            <a:r>
              <a:rPr lang="es-ES_tradnl" sz="3000" dirty="0" smtClean="0"/>
              <a:t> </a:t>
            </a:r>
            <a:r>
              <a:rPr lang="es-ES_tradnl" sz="3000" dirty="0" smtClean="0">
                <a:solidFill>
                  <a:srgbClr val="00B050"/>
                </a:solidFill>
              </a:rPr>
              <a:t>rango</a:t>
            </a:r>
            <a:r>
              <a:rPr lang="es-ES_tradnl" sz="3000" dirty="0" smtClean="0"/>
              <a:t>:</a:t>
            </a:r>
          </a:p>
          <a:p>
            <a:pPr marL="0" indent="0">
              <a:buNone/>
            </a:pPr>
            <a:r>
              <a:rPr lang="es-ES_tradnl" sz="3000" dirty="0"/>
              <a:t>	</a:t>
            </a:r>
            <a:r>
              <a:rPr lang="es-ES_tradnl" sz="3000" dirty="0" err="1" smtClean="0">
                <a:solidFill>
                  <a:srgbClr val="0070C0"/>
                </a:solidFill>
              </a:rPr>
              <a:t>pass</a:t>
            </a:r>
            <a:endParaRPr lang="es-ES_tradnl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_tradnl" sz="3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effectLst/>
              </a:rPr>
              <a:t>for </a:t>
            </a:r>
            <a:r>
              <a:rPr lang="en-US" sz="3200" b="1" dirty="0" err="1">
                <a:effectLst/>
              </a:rPr>
              <a:t>i</a:t>
            </a:r>
            <a:r>
              <a:rPr lang="en-US" sz="3200" b="1" dirty="0">
                <a:effectLst/>
              </a:rPr>
              <a:t> in [5, 4, 3, 2, 1] : </a:t>
            </a:r>
            <a:endParaRPr lang="en-US" sz="3200" b="1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>
                <a:effectLst/>
              </a:rPr>
              <a:t>	</a:t>
            </a:r>
            <a:r>
              <a:rPr lang="en-US" sz="3200" b="1" dirty="0" smtClean="0">
                <a:effectLst/>
              </a:rPr>
              <a:t>print (</a:t>
            </a:r>
            <a:r>
              <a:rPr lang="en-US" sz="3200" b="1" dirty="0" err="1" smtClean="0">
                <a:effectLst/>
              </a:rPr>
              <a:t>i</a:t>
            </a:r>
            <a:r>
              <a:rPr lang="en-US" sz="3200" b="1" dirty="0" smtClean="0">
                <a:effectLst/>
              </a:rPr>
              <a:t>) 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Print(‘Yeah’)</a:t>
            </a:r>
            <a:endParaRPr lang="en-US" sz="3200" dirty="0"/>
          </a:p>
          <a:p>
            <a:pPr marL="0" indent="0">
              <a:buNone/>
            </a:pPr>
            <a:endParaRPr lang="es-ES_tradnl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44052"/>
          </a:xfrm>
        </p:spPr>
        <p:txBody>
          <a:bodyPr/>
          <a:lstStyle/>
          <a:p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para cadenas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tx1"/>
                </a:solidFill>
              </a:rPr>
              <a:t>Friends = [‘Laura’, ‘Sandra’, ‘Luis’, ‘Jaime’]</a:t>
            </a:r>
          </a:p>
          <a:p>
            <a:pPr marL="0" indent="0">
              <a:buNone/>
            </a:pPr>
            <a:r>
              <a:rPr lang="es-ES_tradnl" dirty="0" err="1" smtClean="0">
                <a:solidFill>
                  <a:schemeClr val="tx1"/>
                </a:solidFill>
              </a:rPr>
              <a:t>For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friend</a:t>
            </a:r>
            <a:r>
              <a:rPr lang="es-ES_tradnl" dirty="0" smtClean="0">
                <a:solidFill>
                  <a:schemeClr val="tx1"/>
                </a:solidFill>
              </a:rPr>
              <a:t> in Friends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dirty="0" err="1" smtClean="0">
                <a:solidFill>
                  <a:schemeClr val="tx1"/>
                </a:solidFill>
              </a:rPr>
              <a:t>print</a:t>
            </a:r>
            <a:r>
              <a:rPr lang="es-ES_tradnl" dirty="0" smtClean="0">
                <a:solidFill>
                  <a:schemeClr val="tx1"/>
                </a:solidFill>
              </a:rPr>
              <a:t> (“Feliz año nuevo”, </a:t>
            </a:r>
            <a:r>
              <a:rPr lang="es-ES_tradnl" dirty="0" err="1" smtClean="0">
                <a:solidFill>
                  <a:schemeClr val="tx1"/>
                </a:solidFill>
              </a:rPr>
              <a:t>Friend</a:t>
            </a:r>
            <a:r>
              <a:rPr lang="es-ES_tradnl" dirty="0" smtClean="0">
                <a:solidFill>
                  <a:schemeClr val="tx1"/>
                </a:solidFill>
              </a:rPr>
              <a:t>)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142274" cy="715617"/>
          </a:xfrm>
        </p:spPr>
        <p:txBody>
          <a:bodyPr>
            <a:normAutofit/>
          </a:bodyPr>
          <a:lstStyle/>
          <a:p>
            <a:pPr algn="ctr"/>
            <a:r>
              <a:rPr lang="es-ES_tradnl" smtClean="0"/>
              <a:t>Puntos a Ver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510749"/>
            <a:ext cx="9905998" cy="4280452"/>
          </a:xfrm>
        </p:spPr>
        <p:txBody>
          <a:bodyPr>
            <a:normAutofit/>
          </a:bodyPr>
          <a:lstStyle/>
          <a:p>
            <a:r>
              <a:rPr lang="es-ES_tradnl" sz="3600" dirty="0" err="1" smtClean="0"/>
              <a:t>If</a:t>
            </a:r>
            <a:r>
              <a:rPr lang="es-ES_tradnl" sz="3600" dirty="0" smtClean="0"/>
              <a:t>, IF-</a:t>
            </a:r>
            <a:r>
              <a:rPr lang="es-ES_tradnl" sz="3600" dirty="0" err="1" smtClean="0"/>
              <a:t>Else</a:t>
            </a:r>
            <a:r>
              <a:rPr lang="es-ES_tradnl" sz="3600" dirty="0" smtClean="0"/>
              <a:t>, </a:t>
            </a:r>
            <a:r>
              <a:rPr lang="es-ES_tradnl" sz="3600" dirty="0" err="1" smtClean="0"/>
              <a:t>If-Elif-Else</a:t>
            </a:r>
            <a:endParaRPr lang="es-ES_tradnl" sz="3600" dirty="0" smtClean="0"/>
          </a:p>
          <a:p>
            <a:r>
              <a:rPr lang="es-ES_tradnl" sz="3600" dirty="0" err="1" smtClean="0"/>
              <a:t>While</a:t>
            </a:r>
            <a:endParaRPr lang="es-ES_tradnl" sz="3600" dirty="0" smtClean="0"/>
          </a:p>
          <a:p>
            <a:r>
              <a:rPr lang="es-ES_tradnl" sz="3600" dirty="0" err="1" smtClean="0"/>
              <a:t>For</a:t>
            </a:r>
            <a:endParaRPr lang="es-ES_tradnl" sz="3600" dirty="0" smtClean="0"/>
          </a:p>
        </p:txBody>
      </p:sp>
    </p:spTree>
    <p:extLst>
      <p:ext uri="{BB962C8B-B14F-4D97-AF65-F5344CB8AC3E}">
        <p14:creationId xmlns:p14="http://schemas.microsoft.com/office/powerpoint/2010/main" val="11378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740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Pasos en las condiciones</a:t>
            </a:r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976171" y="1545019"/>
            <a:ext cx="5212090" cy="426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ea typeface="Century Gothic" charset="0"/>
                <a:cs typeface="Century Gothic" charset="0"/>
              </a:rPr>
              <a:t>Programa</a:t>
            </a:r>
          </a:p>
          <a:p>
            <a:pPr marL="0" indent="0">
              <a:buNone/>
            </a:pPr>
            <a:r>
              <a:rPr lang="es-ES_tradnl" dirty="0" smtClean="0">
                <a:ea typeface="Century Gothic" charset="0"/>
                <a:cs typeface="Century Gothic" charset="0"/>
              </a:rPr>
              <a:t>X= 5</a:t>
            </a:r>
            <a:endParaRPr lang="es-ES_tradnl" dirty="0"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r>
              <a:rPr lang="es-ES_tradnl" dirty="0" err="1" smtClean="0">
                <a:ea typeface="Century Gothic" charset="0"/>
                <a:cs typeface="Century Gothic" charset="0"/>
              </a:rPr>
              <a:t>if</a:t>
            </a:r>
            <a:r>
              <a:rPr lang="es-ES_tradnl" dirty="0" smtClean="0">
                <a:ea typeface="Century Gothic" charset="0"/>
                <a:cs typeface="Century Gothic" charset="0"/>
              </a:rPr>
              <a:t> x &lt; 10:</a:t>
            </a:r>
          </a:p>
          <a:p>
            <a:pPr marL="0" indent="0">
              <a:buNone/>
            </a:pPr>
            <a:r>
              <a:rPr lang="es-ES_tradnl" dirty="0">
                <a:ea typeface="Century Gothic" charset="0"/>
                <a:cs typeface="Century Gothic" charset="0"/>
              </a:rPr>
              <a:t>	</a:t>
            </a:r>
            <a:r>
              <a:rPr lang="es-ES_tradnl" dirty="0" err="1" smtClean="0">
                <a:ea typeface="Century Gothic" charset="0"/>
                <a:cs typeface="Century Gothic" charset="0"/>
              </a:rPr>
              <a:t>print</a:t>
            </a:r>
            <a:r>
              <a:rPr lang="es-ES_tradnl" dirty="0" smtClean="0">
                <a:ea typeface="Century Gothic" charset="0"/>
                <a:cs typeface="Century Gothic" charset="0"/>
              </a:rPr>
              <a:t>(“pequeño”);</a:t>
            </a:r>
          </a:p>
          <a:p>
            <a:pPr marL="0" indent="0">
              <a:buNone/>
            </a:pPr>
            <a:r>
              <a:rPr lang="es-ES_tradnl" dirty="0" err="1" smtClean="0">
                <a:ea typeface="Century Gothic" charset="0"/>
                <a:cs typeface="Century Gothic" charset="0"/>
              </a:rPr>
              <a:t>If</a:t>
            </a:r>
            <a:r>
              <a:rPr lang="es-ES_tradnl" dirty="0" smtClean="0">
                <a:ea typeface="Century Gothic" charset="0"/>
                <a:cs typeface="Century Gothic" charset="0"/>
              </a:rPr>
              <a:t> x &lt; 20:</a:t>
            </a:r>
          </a:p>
          <a:p>
            <a:pPr marL="0" indent="0">
              <a:buNone/>
            </a:pPr>
            <a:r>
              <a:rPr lang="es-ES_tradnl" dirty="0">
                <a:ea typeface="Century Gothic" charset="0"/>
                <a:cs typeface="Century Gothic" charset="0"/>
              </a:rPr>
              <a:t>	</a:t>
            </a:r>
            <a:r>
              <a:rPr lang="es-ES_tradnl" dirty="0" err="1" smtClean="0">
                <a:ea typeface="Century Gothic" charset="0"/>
                <a:cs typeface="Century Gothic" charset="0"/>
              </a:rPr>
              <a:t>print</a:t>
            </a:r>
            <a:r>
              <a:rPr lang="es-ES_tradnl" dirty="0" smtClean="0">
                <a:ea typeface="Century Gothic" charset="0"/>
                <a:cs typeface="Century Gothic" charset="0"/>
              </a:rPr>
              <a:t>(“Grande”)</a:t>
            </a:r>
          </a:p>
          <a:p>
            <a:pPr marL="0" indent="0">
              <a:buNone/>
            </a:pPr>
            <a:r>
              <a:rPr lang="es-ES_tradnl" dirty="0" err="1" smtClean="0">
                <a:ea typeface="Century Gothic" charset="0"/>
                <a:cs typeface="Century Gothic" charset="0"/>
              </a:rPr>
              <a:t>Print</a:t>
            </a:r>
            <a:r>
              <a:rPr lang="es-ES_tradnl" dirty="0" smtClean="0">
                <a:ea typeface="Century Gothic" charset="0"/>
                <a:cs typeface="Century Gothic" charset="0"/>
              </a:rPr>
              <a:t>(“Fin”)</a:t>
            </a:r>
            <a:endParaRPr lang="es-ES_tradnl" dirty="0">
              <a:ea typeface="Century Gothic" charset="0"/>
              <a:cs typeface="Century Gothic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994275" y="1781510"/>
            <a:ext cx="1749973" cy="4414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700" dirty="0" smtClean="0">
                <a:solidFill>
                  <a:schemeClr val="tx1"/>
                </a:solidFill>
              </a:rPr>
              <a:t>X=5</a:t>
            </a:r>
            <a:endParaRPr lang="es-ES_tradnl" sz="1700" dirty="0">
              <a:solidFill>
                <a:schemeClr val="tx1"/>
              </a:solidFill>
            </a:endParaRPr>
          </a:p>
        </p:txBody>
      </p:sp>
      <p:sp>
        <p:nvSpPr>
          <p:cNvPr id="6" name="Rombo 5"/>
          <p:cNvSpPr/>
          <p:nvPr/>
        </p:nvSpPr>
        <p:spPr>
          <a:xfrm>
            <a:off x="1935998" y="2377971"/>
            <a:ext cx="1866525" cy="1043149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700" dirty="0" smtClean="0"/>
              <a:t>X &lt; 10</a:t>
            </a:r>
            <a:endParaRPr lang="es-ES_tradnl" sz="1700" dirty="0"/>
          </a:p>
        </p:txBody>
      </p:sp>
      <p:sp>
        <p:nvSpPr>
          <p:cNvPr id="7" name="Rectángulo 6"/>
          <p:cNvSpPr/>
          <p:nvPr/>
        </p:nvSpPr>
        <p:spPr>
          <a:xfrm>
            <a:off x="3767510" y="3254926"/>
            <a:ext cx="1278623" cy="332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Pequeño</a:t>
            </a:r>
            <a:endParaRPr lang="es-ES_tradnl" dirty="0"/>
          </a:p>
        </p:txBody>
      </p:sp>
      <p:sp>
        <p:nvSpPr>
          <p:cNvPr id="8" name="Rombo 7"/>
          <p:cNvSpPr/>
          <p:nvPr/>
        </p:nvSpPr>
        <p:spPr>
          <a:xfrm>
            <a:off x="1935999" y="3845483"/>
            <a:ext cx="1866524" cy="934770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700" dirty="0" smtClean="0"/>
              <a:t>X &lt; 20 </a:t>
            </a:r>
            <a:endParaRPr lang="es-ES_tradnl" sz="1700" dirty="0"/>
          </a:p>
        </p:txBody>
      </p:sp>
      <p:sp>
        <p:nvSpPr>
          <p:cNvPr id="9" name="Rectángulo 8"/>
          <p:cNvSpPr/>
          <p:nvPr/>
        </p:nvSpPr>
        <p:spPr>
          <a:xfrm>
            <a:off x="3860236" y="4711270"/>
            <a:ext cx="1150883" cy="332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Grande</a:t>
            </a:r>
            <a:endParaRPr lang="es-ES_tradnl" dirty="0"/>
          </a:p>
        </p:txBody>
      </p:sp>
      <p:sp>
        <p:nvSpPr>
          <p:cNvPr id="10" name="Rectángulo 9"/>
          <p:cNvSpPr/>
          <p:nvPr/>
        </p:nvSpPr>
        <p:spPr>
          <a:xfrm>
            <a:off x="2293817" y="5715023"/>
            <a:ext cx="1150883" cy="332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Fin</a:t>
            </a:r>
            <a:endParaRPr lang="es-ES_tradnl" dirty="0"/>
          </a:p>
        </p:txBody>
      </p:sp>
      <p:cxnSp>
        <p:nvCxnSpPr>
          <p:cNvPr id="12" name="Conector recto de flecha 11"/>
          <p:cNvCxnSpPr>
            <a:stCxn id="5" idx="2"/>
            <a:endCxn id="6" idx="0"/>
          </p:cNvCxnSpPr>
          <p:nvPr/>
        </p:nvCxnSpPr>
        <p:spPr>
          <a:xfrm flipH="1">
            <a:off x="2869261" y="2222944"/>
            <a:ext cx="1" cy="1550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6" idx="3"/>
            <a:endCxn id="7" idx="0"/>
          </p:cNvCxnSpPr>
          <p:nvPr/>
        </p:nvCxnSpPr>
        <p:spPr>
          <a:xfrm>
            <a:off x="3802523" y="2899546"/>
            <a:ext cx="604299" cy="35538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8" idx="3"/>
            <a:endCxn id="9" idx="0"/>
          </p:cNvCxnSpPr>
          <p:nvPr/>
        </p:nvCxnSpPr>
        <p:spPr>
          <a:xfrm>
            <a:off x="3802523" y="4312868"/>
            <a:ext cx="633155" cy="39840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6" idx="2"/>
            <a:endCxn id="8" idx="0"/>
          </p:cNvCxnSpPr>
          <p:nvPr/>
        </p:nvCxnSpPr>
        <p:spPr>
          <a:xfrm>
            <a:off x="2869261" y="3421120"/>
            <a:ext cx="0" cy="42436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8" idx="2"/>
          </p:cNvCxnSpPr>
          <p:nvPr/>
        </p:nvCxnSpPr>
        <p:spPr>
          <a:xfrm flipH="1">
            <a:off x="2869259" y="4780253"/>
            <a:ext cx="2" cy="9143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7" idx="2"/>
            <a:endCxn id="8" idx="0"/>
          </p:cNvCxnSpPr>
          <p:nvPr/>
        </p:nvCxnSpPr>
        <p:spPr>
          <a:xfrm rot="5400000">
            <a:off x="3508958" y="2947618"/>
            <a:ext cx="258169" cy="153756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9" idx="2"/>
            <a:endCxn id="10" idx="0"/>
          </p:cNvCxnSpPr>
          <p:nvPr/>
        </p:nvCxnSpPr>
        <p:spPr>
          <a:xfrm rot="5400000">
            <a:off x="3316787" y="4596131"/>
            <a:ext cx="671365" cy="1566419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2025"/>
          </a:xfrm>
        </p:spPr>
        <p:txBody>
          <a:bodyPr/>
          <a:lstStyle/>
          <a:p>
            <a:pPr algn="ctr"/>
            <a:r>
              <a:rPr lang="es-ES_tradnl" dirty="0" smtClean="0"/>
              <a:t>Comparadores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771651"/>
            <a:ext cx="4959350" cy="4019550"/>
          </a:xfrm>
        </p:spPr>
        <p:txBody>
          <a:bodyPr/>
          <a:lstStyle/>
          <a:p>
            <a:r>
              <a:rPr lang="es-ES_tradnl" dirty="0" smtClean="0"/>
              <a:t>Nos sirven para saber el resultado de una respuesta, s</a:t>
            </a:r>
            <a:r>
              <a:rPr lang="es-ES" dirty="0" smtClean="0"/>
              <a:t>í o no.</a:t>
            </a:r>
            <a:endParaRPr lang="es-ES_tradnl" dirty="0" smtClean="0"/>
          </a:p>
          <a:p>
            <a:r>
              <a:rPr lang="es-ES_tradnl" dirty="0" smtClean="0"/>
              <a:t>Usan </a:t>
            </a:r>
            <a:r>
              <a:rPr lang="es-ES_tradnl" dirty="0" err="1" smtClean="0"/>
              <a:t>comparaci</a:t>
            </a:r>
            <a:r>
              <a:rPr lang="es-ES" dirty="0" err="1" smtClean="0"/>
              <a:t>ón</a:t>
            </a:r>
            <a:r>
              <a:rPr lang="es-ES" dirty="0" smtClean="0"/>
              <a:t>  de operaciones, usando sí / Verdadero y No / Falso</a:t>
            </a:r>
          </a:p>
          <a:p>
            <a:r>
              <a:rPr lang="es-ES" dirty="0" smtClean="0"/>
              <a:t>Analizan Los valores, pero no los cambian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29949"/>
              </p:ext>
            </p:extLst>
          </p:nvPr>
        </p:nvGraphicFramePr>
        <p:xfrm>
          <a:off x="6618286" y="2071688"/>
          <a:ext cx="4429124" cy="37195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4562"/>
                <a:gridCol w="2214562"/>
              </a:tblGrid>
              <a:tr h="603925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</a:t>
                      </a:r>
                      <a:r>
                        <a:rPr lang="es-ES" dirty="0" err="1" smtClean="0"/>
                        <a:t>ímbolo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Valor</a:t>
                      </a:r>
                      <a:endParaRPr lang="es-ES_tradnl" dirty="0"/>
                    </a:p>
                  </a:txBody>
                  <a:tcPr/>
                </a:tc>
              </a:tr>
              <a:tr h="453587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Menor que</a:t>
                      </a:r>
                      <a:endParaRPr lang="es-ES_tradnl" dirty="0"/>
                    </a:p>
                  </a:txBody>
                  <a:tcPr/>
                </a:tc>
              </a:tr>
              <a:tr h="65062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&lt;=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Menor</a:t>
                      </a:r>
                      <a:r>
                        <a:rPr lang="es-ES_tradnl" baseline="0" dirty="0" smtClean="0"/>
                        <a:t> o igual que</a:t>
                      </a:r>
                      <a:endParaRPr lang="es-ES_tradnl" dirty="0"/>
                    </a:p>
                  </a:txBody>
                  <a:tcPr/>
                </a:tc>
              </a:tr>
              <a:tr h="453587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&gt;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Mayor</a:t>
                      </a:r>
                      <a:r>
                        <a:rPr lang="es-ES_tradnl" baseline="0" dirty="0" smtClean="0"/>
                        <a:t> que</a:t>
                      </a:r>
                      <a:endParaRPr lang="es-ES_tradnl" dirty="0"/>
                    </a:p>
                  </a:txBody>
                  <a:tcPr/>
                </a:tc>
              </a:tr>
              <a:tr h="65062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=&gt;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Mayor o igual que</a:t>
                      </a:r>
                      <a:endParaRPr lang="es-ES_tradnl" dirty="0"/>
                    </a:p>
                  </a:txBody>
                  <a:tcPr/>
                </a:tc>
              </a:tr>
              <a:tr h="453587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==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Igual a</a:t>
                      </a:r>
                      <a:endParaRPr lang="es-ES_tradnl" dirty="0"/>
                    </a:p>
                  </a:txBody>
                  <a:tcPr/>
                </a:tc>
              </a:tr>
              <a:tr h="453587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!=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No igual a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573437"/>
            <a:ext cx="9905998" cy="57653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sz="2600" dirty="0" smtClean="0"/>
              <a:t>X = 5</a:t>
            </a:r>
          </a:p>
          <a:p>
            <a:pPr marL="0" indent="0">
              <a:buNone/>
            </a:pPr>
            <a:r>
              <a:rPr lang="es-ES_tradnl" sz="2600" dirty="0" err="1" smtClean="0"/>
              <a:t>If</a:t>
            </a:r>
            <a:r>
              <a:rPr lang="es-ES_tradnl" sz="2600" dirty="0" smtClean="0"/>
              <a:t> x == 5:</a:t>
            </a:r>
          </a:p>
          <a:p>
            <a:pPr marL="0" indent="0">
              <a:buNone/>
            </a:pPr>
            <a:r>
              <a:rPr lang="es-ES_tradnl" sz="2600" dirty="0" smtClean="0"/>
              <a:t>	</a:t>
            </a:r>
            <a:r>
              <a:rPr lang="es-ES_tradnl" sz="2600" dirty="0" err="1" smtClean="0"/>
              <a:t>Print</a:t>
            </a:r>
            <a:r>
              <a:rPr lang="es-ES_tradnl" sz="2600" dirty="0" smtClean="0"/>
              <a:t>(‘Igual a 5’)</a:t>
            </a:r>
          </a:p>
          <a:p>
            <a:pPr marL="0" indent="0">
              <a:buNone/>
            </a:pPr>
            <a:r>
              <a:rPr lang="es-ES_tradnl" sz="2600" dirty="0" err="1" smtClean="0"/>
              <a:t>If</a:t>
            </a:r>
            <a:r>
              <a:rPr lang="es-ES_tradnl" sz="2600" dirty="0" smtClean="0"/>
              <a:t> x &gt; 4:</a:t>
            </a:r>
          </a:p>
          <a:p>
            <a:pPr marL="0" indent="0">
              <a:buNone/>
            </a:pPr>
            <a:r>
              <a:rPr lang="es-ES_tradnl" sz="2600" dirty="0" smtClean="0"/>
              <a:t>	</a:t>
            </a:r>
            <a:r>
              <a:rPr lang="es-ES_tradnl" sz="2600" dirty="0" err="1" smtClean="0"/>
              <a:t>Print</a:t>
            </a:r>
            <a:r>
              <a:rPr lang="es-ES_tradnl" sz="2600" dirty="0" smtClean="0"/>
              <a:t>(‘Mayor a 4’)</a:t>
            </a:r>
          </a:p>
          <a:p>
            <a:pPr marL="0" indent="0">
              <a:buNone/>
            </a:pPr>
            <a:r>
              <a:rPr lang="es-ES_tradnl" sz="2600" dirty="0" err="1" smtClean="0"/>
              <a:t>If</a:t>
            </a:r>
            <a:r>
              <a:rPr lang="es-ES_tradnl" sz="2600" dirty="0" smtClean="0"/>
              <a:t> x =&gt; 5:</a:t>
            </a:r>
          </a:p>
          <a:p>
            <a:pPr marL="0" indent="0">
              <a:buNone/>
            </a:pPr>
            <a:r>
              <a:rPr lang="es-ES_tradnl" sz="2600" dirty="0" smtClean="0"/>
              <a:t>	</a:t>
            </a:r>
            <a:r>
              <a:rPr lang="es-ES_tradnl" sz="2600" dirty="0" err="1" smtClean="0"/>
              <a:t>Print</a:t>
            </a:r>
            <a:r>
              <a:rPr lang="es-ES_tradnl" sz="2600" dirty="0" smtClean="0"/>
              <a:t>(“Mayor o igual a 5”)</a:t>
            </a:r>
          </a:p>
          <a:p>
            <a:pPr marL="0" indent="0">
              <a:buNone/>
            </a:pPr>
            <a:r>
              <a:rPr lang="es-ES_tradnl" sz="2600" dirty="0" err="1" smtClean="0"/>
              <a:t>If</a:t>
            </a:r>
            <a:r>
              <a:rPr lang="es-ES_tradnl" sz="2600" dirty="0" smtClean="0"/>
              <a:t> x &lt; 6: </a:t>
            </a:r>
          </a:p>
          <a:p>
            <a:pPr marL="0" indent="0">
              <a:buNone/>
            </a:pPr>
            <a:r>
              <a:rPr lang="es-ES_tradnl" sz="2600" dirty="0" smtClean="0"/>
              <a:t>	</a:t>
            </a:r>
            <a:r>
              <a:rPr lang="es-ES_tradnl" sz="2600" dirty="0" err="1" smtClean="0"/>
              <a:t>Print</a:t>
            </a:r>
            <a:r>
              <a:rPr lang="es-ES_tradnl" sz="2600" dirty="0" smtClean="0"/>
              <a:t>(“Menor a 6”)</a:t>
            </a:r>
          </a:p>
          <a:p>
            <a:pPr marL="0" indent="0">
              <a:buNone/>
            </a:pPr>
            <a:r>
              <a:rPr lang="es-ES_tradnl" sz="2600" dirty="0" err="1" smtClean="0"/>
              <a:t>If</a:t>
            </a:r>
            <a:r>
              <a:rPr lang="es-ES_tradnl" sz="2600" dirty="0" smtClean="0"/>
              <a:t> x &lt;= 5:</a:t>
            </a:r>
          </a:p>
          <a:p>
            <a:pPr marL="0" indent="0">
              <a:buNone/>
            </a:pPr>
            <a:r>
              <a:rPr lang="es-ES_tradnl" sz="2600" dirty="0" smtClean="0"/>
              <a:t>	</a:t>
            </a:r>
            <a:r>
              <a:rPr lang="es-ES_tradnl" sz="2600" dirty="0" err="1" smtClean="0"/>
              <a:t>Print</a:t>
            </a:r>
            <a:r>
              <a:rPr lang="es-ES_tradnl" sz="2600" dirty="0" smtClean="0"/>
              <a:t>(“Menor o igual a 5”)</a:t>
            </a:r>
          </a:p>
          <a:p>
            <a:pPr marL="0" indent="0">
              <a:buNone/>
            </a:pPr>
            <a:r>
              <a:rPr lang="es-ES_tradnl" sz="2600" dirty="0" err="1" smtClean="0"/>
              <a:t>If</a:t>
            </a:r>
            <a:r>
              <a:rPr lang="es-ES_tradnl" sz="2600" dirty="0" smtClean="0"/>
              <a:t> x != 6:</a:t>
            </a:r>
          </a:p>
          <a:p>
            <a:pPr marL="0" indent="0">
              <a:buNone/>
            </a:pPr>
            <a:r>
              <a:rPr lang="es-ES_tradnl" sz="2600" dirty="0" smtClean="0"/>
              <a:t>	</a:t>
            </a:r>
            <a:r>
              <a:rPr lang="es-ES_tradnl" sz="2600" dirty="0" err="1" smtClean="0"/>
              <a:t>Print</a:t>
            </a:r>
            <a:r>
              <a:rPr lang="es-ES_tradnl" sz="2600" dirty="0" smtClean="0"/>
              <a:t>(“No es igual a 6”)</a:t>
            </a:r>
            <a:endParaRPr lang="es-ES_tradnl" sz="2600" dirty="0"/>
          </a:p>
          <a:p>
            <a:pPr marL="457200" lvl="1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673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9715"/>
          </a:xfrm>
        </p:spPr>
        <p:txBody>
          <a:bodyPr/>
          <a:lstStyle/>
          <a:p>
            <a:pPr algn="ctr"/>
            <a:r>
              <a:rPr lang="es-ES_tradnl" dirty="0" err="1" smtClean="0"/>
              <a:t>Indentaci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89315"/>
            <a:ext cx="9905998" cy="4101885"/>
          </a:xfrm>
        </p:spPr>
        <p:txBody>
          <a:bodyPr/>
          <a:lstStyle/>
          <a:p>
            <a:r>
              <a:rPr lang="es-ES_tradnl" dirty="0" smtClean="0"/>
              <a:t>Incrementa la </a:t>
            </a:r>
            <a:r>
              <a:rPr lang="es-ES_tradnl" dirty="0" err="1" smtClean="0"/>
              <a:t>indentaci</a:t>
            </a:r>
            <a:r>
              <a:rPr lang="es-ES" dirty="0" err="1" smtClean="0"/>
              <a:t>ón</a:t>
            </a:r>
            <a:r>
              <a:rPr lang="es-ES" dirty="0" smtClean="0"/>
              <a:t> sí previo a la línea existe alguna condición, iteración o inicio de función</a:t>
            </a:r>
          </a:p>
          <a:p>
            <a:r>
              <a:rPr lang="es-ES" dirty="0" smtClean="0"/>
              <a:t>Se usa para especificar a que bloque de código pertenece la línea</a:t>
            </a:r>
          </a:p>
          <a:p>
            <a:r>
              <a:rPr lang="es-ES" dirty="0" smtClean="0"/>
              <a:t>Si salimos del bloque de código </a:t>
            </a:r>
            <a:r>
              <a:rPr lang="es-ES" dirty="0" err="1" smtClean="0"/>
              <a:t>deincrementa</a:t>
            </a:r>
            <a:r>
              <a:rPr lang="es-ES" dirty="0" smtClean="0"/>
              <a:t> la </a:t>
            </a:r>
            <a:r>
              <a:rPr lang="es-ES" dirty="0" err="1" smtClean="0"/>
              <a:t>indentación</a:t>
            </a:r>
            <a:endParaRPr lang="es-ES" dirty="0" smtClean="0"/>
          </a:p>
          <a:p>
            <a:r>
              <a:rPr lang="es-ES" dirty="0" smtClean="0"/>
              <a:t>Los espacios son ignorados</a:t>
            </a:r>
          </a:p>
          <a:p>
            <a:r>
              <a:rPr lang="es-ES" dirty="0" smtClean="0"/>
              <a:t>Los comentarios no es necesario que vayan </a:t>
            </a:r>
            <a:r>
              <a:rPr lang="es-ES" dirty="0" err="1" smtClean="0"/>
              <a:t>indentados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537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5729"/>
          </a:xfrm>
        </p:spPr>
        <p:txBody>
          <a:bodyPr/>
          <a:lstStyle/>
          <a:p>
            <a:pPr algn="ctr"/>
            <a:r>
              <a:rPr lang="es-ES_tradnl" dirty="0" smtClean="0">
                <a:solidFill>
                  <a:srgbClr val="FF0000"/>
                </a:solidFill>
              </a:rPr>
              <a:t>Cuidado ! 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Activa el tabulador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13303"/>
            <a:ext cx="9905998" cy="3977898"/>
          </a:xfrm>
        </p:spPr>
        <p:txBody>
          <a:bodyPr/>
          <a:lstStyle/>
          <a:p>
            <a:r>
              <a:rPr lang="es-ES_tradnl" dirty="0" smtClean="0"/>
              <a:t>La mayor</a:t>
            </a:r>
            <a:r>
              <a:rPr lang="es-ES" dirty="0" err="1" smtClean="0"/>
              <a:t>ía</a:t>
            </a:r>
            <a:r>
              <a:rPr lang="es-ES" dirty="0" smtClean="0"/>
              <a:t> de los editores lo permiten</a:t>
            </a:r>
          </a:p>
          <a:p>
            <a:r>
              <a:rPr lang="es-ES" dirty="0" smtClean="0"/>
              <a:t>Python por buenas practicas considera cuatro espacios para </a:t>
            </a:r>
            <a:r>
              <a:rPr lang="es-ES" dirty="0" err="1" smtClean="0"/>
              <a:t>indentar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99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69" y="909962"/>
            <a:ext cx="6616506" cy="4851258"/>
          </a:xfrm>
        </p:spPr>
      </p:pic>
      <p:sp>
        <p:nvSpPr>
          <p:cNvPr id="5" name="Rectángulo 4"/>
          <p:cNvSpPr/>
          <p:nvPr/>
        </p:nvSpPr>
        <p:spPr>
          <a:xfrm>
            <a:off x="3776504" y="1396881"/>
            <a:ext cx="5382485" cy="11964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3776503" y="3335591"/>
            <a:ext cx="5862171" cy="203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4461463" y="4158455"/>
            <a:ext cx="5012321" cy="8604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86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9520" y="594610"/>
            <a:ext cx="5304357" cy="1339121"/>
          </a:xfrm>
        </p:spPr>
        <p:txBody>
          <a:bodyPr/>
          <a:lstStyle/>
          <a:p>
            <a:pPr algn="ctr"/>
            <a:r>
              <a:rPr lang="es-ES_tradnl" dirty="0" smtClean="0"/>
              <a:t>Decisiones Anidadas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987" y="1867523"/>
            <a:ext cx="4931424" cy="439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000" dirty="0" smtClean="0"/>
              <a:t>X=42</a:t>
            </a:r>
          </a:p>
          <a:p>
            <a:pPr marL="0" indent="0">
              <a:buNone/>
            </a:pPr>
            <a:r>
              <a:rPr lang="es-ES_tradnl" sz="3000" dirty="0" err="1" smtClean="0">
                <a:solidFill>
                  <a:srgbClr val="00B0F0"/>
                </a:solidFill>
              </a:rPr>
              <a:t>If</a:t>
            </a:r>
            <a:r>
              <a:rPr lang="es-ES_tradnl" sz="3000" dirty="0" smtClean="0">
                <a:solidFill>
                  <a:srgbClr val="00B0F0"/>
                </a:solidFill>
              </a:rPr>
              <a:t> x &gt; 1:</a:t>
            </a:r>
          </a:p>
          <a:p>
            <a:pPr marL="0" indent="0">
              <a:buNone/>
            </a:pPr>
            <a:r>
              <a:rPr lang="es-ES_tradnl" sz="3000" dirty="0" smtClean="0">
                <a:solidFill>
                  <a:srgbClr val="00B0F0"/>
                </a:solidFill>
              </a:rPr>
              <a:t>	</a:t>
            </a:r>
            <a:r>
              <a:rPr lang="es-ES_tradnl" sz="3000" dirty="0" err="1" smtClean="0">
                <a:solidFill>
                  <a:srgbClr val="00B0F0"/>
                </a:solidFill>
              </a:rPr>
              <a:t>Print</a:t>
            </a:r>
            <a:r>
              <a:rPr lang="es-ES_tradnl" sz="3000" dirty="0" smtClean="0">
                <a:solidFill>
                  <a:srgbClr val="00B0F0"/>
                </a:solidFill>
              </a:rPr>
              <a:t>(‘Mas que uno’)</a:t>
            </a:r>
          </a:p>
          <a:p>
            <a:pPr marL="0" indent="0">
              <a:buNone/>
            </a:pPr>
            <a:r>
              <a:rPr lang="es-ES_tradnl" sz="3000" dirty="0" smtClean="0">
                <a:solidFill>
                  <a:srgbClr val="92D050"/>
                </a:solidFill>
              </a:rPr>
              <a:t>	</a:t>
            </a:r>
            <a:r>
              <a:rPr lang="es-ES_tradnl" sz="3000" dirty="0" err="1" smtClean="0">
                <a:solidFill>
                  <a:srgbClr val="92D050"/>
                </a:solidFill>
              </a:rPr>
              <a:t>If</a:t>
            </a:r>
            <a:r>
              <a:rPr lang="es-ES_tradnl" sz="3000" dirty="0" smtClean="0">
                <a:solidFill>
                  <a:srgbClr val="92D050"/>
                </a:solidFill>
              </a:rPr>
              <a:t> x &lt; 100:</a:t>
            </a:r>
          </a:p>
          <a:p>
            <a:pPr marL="0" indent="0">
              <a:buNone/>
            </a:pPr>
            <a:r>
              <a:rPr lang="es-ES_tradnl" sz="3000" dirty="0" smtClean="0">
                <a:solidFill>
                  <a:srgbClr val="92D050"/>
                </a:solidFill>
              </a:rPr>
              <a:t>		</a:t>
            </a:r>
            <a:r>
              <a:rPr lang="es-ES_tradnl" sz="3000" dirty="0" err="1" smtClean="0">
                <a:solidFill>
                  <a:srgbClr val="92D050"/>
                </a:solidFill>
              </a:rPr>
              <a:t>Print</a:t>
            </a:r>
            <a:r>
              <a:rPr lang="es-ES_tradnl" sz="3000" dirty="0" smtClean="0">
                <a:solidFill>
                  <a:srgbClr val="92D050"/>
                </a:solidFill>
              </a:rPr>
              <a:t>(‘Menor que 100’)</a:t>
            </a:r>
          </a:p>
          <a:p>
            <a:pPr marL="0" indent="0">
              <a:buNone/>
            </a:pPr>
            <a:r>
              <a:rPr lang="es-ES_tradnl" sz="3000" dirty="0" err="1" smtClean="0">
                <a:solidFill>
                  <a:srgbClr val="7030A0"/>
                </a:solidFill>
              </a:rPr>
              <a:t>Print</a:t>
            </a:r>
            <a:r>
              <a:rPr lang="es-ES_tradnl" sz="3000" dirty="0" smtClean="0">
                <a:solidFill>
                  <a:srgbClr val="7030A0"/>
                </a:solidFill>
              </a:rPr>
              <a:t>(‘Todo bien’)</a:t>
            </a:r>
            <a:endParaRPr lang="es-ES_tradnl" sz="3000" dirty="0">
              <a:solidFill>
                <a:srgbClr val="7030A0"/>
              </a:solidFill>
            </a:endParaRPr>
          </a:p>
        </p:txBody>
      </p:sp>
      <p:sp>
        <p:nvSpPr>
          <p:cNvPr id="4" name="Rombo 3"/>
          <p:cNvSpPr/>
          <p:nvPr/>
        </p:nvSpPr>
        <p:spPr>
          <a:xfrm>
            <a:off x="494676" y="593359"/>
            <a:ext cx="1768840" cy="1274164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&gt; 1</a:t>
            </a:r>
            <a:endParaRPr lang="es-ES_tradnl" dirty="0"/>
          </a:p>
        </p:txBody>
      </p:sp>
      <p:cxnSp>
        <p:nvCxnSpPr>
          <p:cNvPr id="6" name="Conector recto de flecha 5"/>
          <p:cNvCxnSpPr>
            <a:stCxn id="4" idx="2"/>
            <a:endCxn id="10" idx="0"/>
          </p:cNvCxnSpPr>
          <p:nvPr/>
        </p:nvCxnSpPr>
        <p:spPr>
          <a:xfrm>
            <a:off x="1379096" y="1867523"/>
            <a:ext cx="14990" cy="286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248526" y="1611442"/>
            <a:ext cx="1558977" cy="644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‘Mas que uno’</a:t>
            </a:r>
            <a:endParaRPr lang="es-ES_tradnl" dirty="0"/>
          </a:p>
        </p:txBody>
      </p:sp>
      <p:sp>
        <p:nvSpPr>
          <p:cNvPr id="8" name="Rombo 7"/>
          <p:cNvSpPr/>
          <p:nvPr/>
        </p:nvSpPr>
        <p:spPr>
          <a:xfrm>
            <a:off x="2143594" y="2467129"/>
            <a:ext cx="1768840" cy="127416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 &lt; 100</a:t>
            </a:r>
            <a:endParaRPr lang="es-ES_tradnl" dirty="0"/>
          </a:p>
        </p:txBody>
      </p:sp>
      <p:sp>
        <p:nvSpPr>
          <p:cNvPr id="9" name="Rectángulo 8"/>
          <p:cNvSpPr/>
          <p:nvPr/>
        </p:nvSpPr>
        <p:spPr>
          <a:xfrm>
            <a:off x="3807503" y="3741293"/>
            <a:ext cx="1558977" cy="644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‘Menor que 100’</a:t>
            </a:r>
            <a:endParaRPr lang="es-ES_tradnl" dirty="0"/>
          </a:p>
        </p:txBody>
      </p:sp>
      <p:sp>
        <p:nvSpPr>
          <p:cNvPr id="10" name="Rectángulo 9"/>
          <p:cNvSpPr/>
          <p:nvPr/>
        </p:nvSpPr>
        <p:spPr>
          <a:xfrm>
            <a:off x="284813" y="4729396"/>
            <a:ext cx="2218545" cy="749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‘Todo bien’</a:t>
            </a:r>
            <a:endParaRPr lang="es-ES_tradnl" dirty="0"/>
          </a:p>
        </p:txBody>
      </p:sp>
      <p:cxnSp>
        <p:nvCxnSpPr>
          <p:cNvPr id="15" name="Conector angular 14"/>
          <p:cNvCxnSpPr>
            <a:stCxn id="4" idx="3"/>
            <a:endCxn id="7" idx="0"/>
          </p:cNvCxnSpPr>
          <p:nvPr/>
        </p:nvCxnSpPr>
        <p:spPr>
          <a:xfrm>
            <a:off x="2263516" y="1230441"/>
            <a:ext cx="764499" cy="381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8" idx="3"/>
            <a:endCxn id="9" idx="0"/>
          </p:cNvCxnSpPr>
          <p:nvPr/>
        </p:nvCxnSpPr>
        <p:spPr>
          <a:xfrm>
            <a:off x="3912434" y="3104211"/>
            <a:ext cx="674558" cy="637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7" idx="2"/>
            <a:endCxn id="8" idx="0"/>
          </p:cNvCxnSpPr>
          <p:nvPr/>
        </p:nvCxnSpPr>
        <p:spPr>
          <a:xfrm rot="5400000">
            <a:off x="2922460" y="2361574"/>
            <a:ext cx="2111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9" idx="2"/>
          </p:cNvCxnSpPr>
          <p:nvPr/>
        </p:nvCxnSpPr>
        <p:spPr>
          <a:xfrm rot="5400000">
            <a:off x="2983044" y="2781922"/>
            <a:ext cx="12700" cy="3207896"/>
          </a:xfrm>
          <a:prstGeom prst="bentConnector4">
            <a:avLst>
              <a:gd name="adj1" fmla="val 1504921"/>
              <a:gd name="adj2" fmla="val 62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8" idx="2"/>
          </p:cNvCxnSpPr>
          <p:nvPr/>
        </p:nvCxnSpPr>
        <p:spPr>
          <a:xfrm rot="5400000">
            <a:off x="2590176" y="4179131"/>
            <a:ext cx="8756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122</TotalTime>
  <Words>410</Words>
  <Application>Microsoft Macintosh PowerPoint</Application>
  <PresentationFormat>Panorámica</PresentationFormat>
  <Paragraphs>155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Arial</vt:lpstr>
      <vt:lpstr>Malla</vt:lpstr>
      <vt:lpstr>Condiciones E Iteraciones</vt:lpstr>
      <vt:lpstr>Puntos a Ver</vt:lpstr>
      <vt:lpstr>Pasos en las condiciones</vt:lpstr>
      <vt:lpstr>Comparadores</vt:lpstr>
      <vt:lpstr>Presentación de PowerPoint</vt:lpstr>
      <vt:lpstr>Indentación</vt:lpstr>
      <vt:lpstr>Cuidado !  Activa el tabulador</vt:lpstr>
      <vt:lpstr>Presentación de PowerPoint</vt:lpstr>
      <vt:lpstr>Decisiones Anidadas</vt:lpstr>
      <vt:lpstr>If -Else</vt:lpstr>
      <vt:lpstr>If-Elif-Else</vt:lpstr>
      <vt:lpstr>Dudas</vt:lpstr>
      <vt:lpstr>Iteraciones</vt:lpstr>
      <vt:lpstr>Iteraciones</vt:lpstr>
      <vt:lpstr>Operador break</vt:lpstr>
      <vt:lpstr>Operador Continue</vt:lpstr>
      <vt:lpstr>For Each</vt:lpstr>
      <vt:lpstr>For each para cadenas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Condiciones E Iteraciones</dc:title>
  <dc:creator>Usuario de Microsoft Office</dc:creator>
  <cp:lastModifiedBy>Usuario de Microsoft Office</cp:lastModifiedBy>
  <cp:revision>12</cp:revision>
  <dcterms:created xsi:type="dcterms:W3CDTF">2017-10-14T04:15:01Z</dcterms:created>
  <dcterms:modified xsi:type="dcterms:W3CDTF">2017-10-14T06:17:46Z</dcterms:modified>
</cp:coreProperties>
</file>