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80" r:id="rId5"/>
    <p:sldId id="281" r:id="rId6"/>
    <p:sldId id="282" r:id="rId7"/>
    <p:sldId id="278" r:id="rId8"/>
    <p:sldId id="279" r:id="rId9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6C"/>
    <a:srgbClr val="E3E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280" cy="927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87236" y="1973160"/>
            <a:ext cx="5955993" cy="11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63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Bootstrap 3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36505" y="3275476"/>
            <a:ext cx="5368909" cy="14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Diseño</a:t>
            </a:r>
            <a:r>
              <a:rPr lang="en-US" sz="3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2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 </a:t>
            </a:r>
            <a:r>
              <a:rPr lang="en-US" sz="32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Intermedio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3"/>
          <p:cNvSpPr txBox="1"/>
          <p:nvPr/>
        </p:nvSpPr>
        <p:spPr>
          <a:xfrm>
            <a:off x="4472888" y="655696"/>
            <a:ext cx="3077839" cy="7851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s-MX" sz="4400" dirty="0" smtClean="0">
                <a:latin typeface="Century Gothic" panose="020B0502020202020204" pitchFamily="34" charset="0"/>
              </a:rPr>
              <a:t>GRID</a:t>
            </a:r>
            <a:endParaRPr lang="es-MX" sz="4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88472" y="2066882"/>
            <a:ext cx="73290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err="1">
                <a:solidFill>
                  <a:srgbClr val="201A1B"/>
                </a:solidFill>
                <a:latin typeface="Century Gothic" panose="020B0502020202020204" pitchFamily="34" charset="0"/>
              </a:rPr>
              <a:t>Bootstrap</a:t>
            </a:r>
            <a:r>
              <a:rPr lang="es-MX" sz="2800" dirty="0">
                <a:solidFill>
                  <a:srgbClr val="201A1B"/>
                </a:solidFill>
                <a:latin typeface="Century Gothic" panose="020B0502020202020204" pitchFamily="34" charset="0"/>
              </a:rPr>
              <a:t> incluye una </a:t>
            </a:r>
            <a:r>
              <a:rPr lang="es-MX" sz="2800" dirty="0" err="1">
                <a:solidFill>
                  <a:srgbClr val="201A1B"/>
                </a:solidFill>
                <a:latin typeface="Century Gothic" panose="020B0502020202020204" pitchFamily="34" charset="0"/>
              </a:rPr>
              <a:t>rejila</a:t>
            </a:r>
            <a:r>
              <a:rPr lang="es-MX" sz="2800" dirty="0">
                <a:solidFill>
                  <a:srgbClr val="201A1B"/>
                </a:solidFill>
                <a:latin typeface="Century Gothic" panose="020B0502020202020204" pitchFamily="34" charset="0"/>
              </a:rPr>
              <a:t> o retícula </a:t>
            </a:r>
            <a:r>
              <a:rPr lang="es-MX" sz="2800" dirty="0" err="1">
                <a:solidFill>
                  <a:srgbClr val="201A1B"/>
                </a:solidFill>
                <a:latin typeface="Century Gothic" panose="020B0502020202020204" pitchFamily="34" charset="0"/>
              </a:rPr>
              <a:t>fluída</a:t>
            </a:r>
            <a:r>
              <a:rPr lang="es-MX" sz="2800" dirty="0">
                <a:solidFill>
                  <a:srgbClr val="201A1B"/>
                </a:solidFill>
                <a:latin typeface="Century Gothic" panose="020B0502020202020204" pitchFamily="34" charset="0"/>
              </a:rPr>
              <a:t> pensada para móviles y que cumple con el </a:t>
            </a:r>
            <a:r>
              <a:rPr lang="es-MX" sz="2800" dirty="0" smtClean="0">
                <a:solidFill>
                  <a:srgbClr val="201A1B"/>
                </a:solidFill>
                <a:latin typeface="Century Gothic" panose="020B0502020202020204" pitchFamily="34" charset="0"/>
              </a:rPr>
              <a:t>diseño </a:t>
            </a:r>
            <a:r>
              <a:rPr lang="es-MX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web </a:t>
            </a:r>
            <a:r>
              <a:rPr lang="es-MX" sz="2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responsive</a:t>
            </a:r>
            <a:r>
              <a:rPr lang="es-MX" sz="2800" dirty="0" smtClean="0">
                <a:solidFill>
                  <a:srgbClr val="201A1B"/>
                </a:solidFill>
                <a:latin typeface="Century Gothic" panose="020B0502020202020204" pitchFamily="34" charset="0"/>
              </a:rPr>
              <a:t>. </a:t>
            </a:r>
            <a:r>
              <a:rPr lang="es-MX" sz="2800" dirty="0">
                <a:solidFill>
                  <a:srgbClr val="201A1B"/>
                </a:solidFill>
                <a:latin typeface="Century Gothic" panose="020B0502020202020204" pitchFamily="34" charset="0"/>
              </a:rPr>
              <a:t>Esta </a:t>
            </a:r>
            <a:r>
              <a:rPr lang="es-MX" sz="2800" dirty="0" smtClean="0">
                <a:solidFill>
                  <a:srgbClr val="201A1B"/>
                </a:solidFill>
                <a:latin typeface="Century Gothic" panose="020B0502020202020204" pitchFamily="34" charset="0"/>
              </a:rPr>
              <a:t>rejilla </a:t>
            </a:r>
            <a:r>
              <a:rPr lang="es-MX" sz="2800" dirty="0">
                <a:solidFill>
                  <a:srgbClr val="201A1B"/>
                </a:solidFill>
                <a:latin typeface="Century Gothic" panose="020B0502020202020204" pitchFamily="34" charset="0"/>
              </a:rPr>
              <a:t>crece hasta 12 </a:t>
            </a:r>
            <a:r>
              <a:rPr lang="es-MX" sz="2800" dirty="0" smtClean="0">
                <a:solidFill>
                  <a:srgbClr val="201A1B"/>
                </a:solidFill>
                <a:latin typeface="Century Gothic" panose="020B0502020202020204" pitchFamily="34" charset="0"/>
              </a:rPr>
              <a:t>columnas </a:t>
            </a:r>
            <a:r>
              <a:rPr lang="es-MX" sz="2800" dirty="0">
                <a:solidFill>
                  <a:srgbClr val="201A1B"/>
                </a:solidFill>
                <a:latin typeface="Century Gothic" panose="020B0502020202020204" pitchFamily="34" charset="0"/>
              </a:rPr>
              <a:t>a medida que crece el tamaño de la pantalla del dispositivo. </a:t>
            </a:r>
            <a:endParaRPr lang="es-MX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subTitle"/>
          </p:nvPr>
        </p:nvSpPr>
        <p:spPr bwMode="auto">
          <a:xfrm>
            <a:off x="1011382" y="786952"/>
            <a:ext cx="7495309" cy="3952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201A1B"/>
                </a:solidFill>
                <a:effectLst/>
                <a:latin typeface="Century Gothic" panose="020B0502020202020204" pitchFamily="34" charset="0"/>
              </a:rPr>
              <a:t>Las filas siempre se definen dentro de un contenedor de tipo </a:t>
            </a: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kumimoji="0" lang="es-MX" altLang="es-MX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container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201A1B"/>
                </a:solidFill>
                <a:effectLst/>
                <a:latin typeface="Century Gothic" panose="020B0502020202020204" pitchFamily="34" charset="0"/>
              </a:rPr>
              <a:t> (anchura fija) o de tipo </a:t>
            </a: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kumimoji="0" lang="es-MX" altLang="es-MX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container</a:t>
            </a: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-fluid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201A1B"/>
                </a:solidFill>
                <a:effectLst/>
                <a:latin typeface="Century Gothic" panose="020B0502020202020204" pitchFamily="34" charset="0"/>
              </a:rPr>
              <a:t> (anchura variable).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201A1B"/>
                </a:solidFill>
                <a:effectLst/>
                <a:latin typeface="Century Gothic" panose="020B0502020202020204" pitchFamily="34" charset="0"/>
              </a:rPr>
              <a:t>De esta forma las filas se alinean bien y muestran el 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201A1B"/>
                </a:solidFill>
                <a:effectLst/>
                <a:latin typeface="Century Gothic" panose="020B0502020202020204" pitchFamily="34" charset="0"/>
              </a:rPr>
              <a:t>padding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201A1B"/>
                </a:solidFill>
                <a:effectLst/>
                <a:latin typeface="Century Gothic" panose="020B0502020202020204" pitchFamily="34" charset="0"/>
              </a:rPr>
              <a:t> correcto.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rgbClr val="201A1B"/>
              </a:solidFill>
              <a:effectLst/>
              <a:latin typeface="Century Gothic" panose="020B0502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2400" dirty="0">
                <a:latin typeface="Century Gothic" panose="020B0502020202020204" pitchFamily="34" charset="0"/>
              </a:rPr>
              <a:t>L</a:t>
            </a:r>
            <a:r>
              <a:rPr lang="es-MX" sz="2400" dirty="0" smtClean="0">
                <a:latin typeface="Century Gothic" panose="020B0502020202020204" pitchFamily="34" charset="0"/>
              </a:rPr>
              <a:t>as </a:t>
            </a:r>
            <a:r>
              <a:rPr lang="es-MX" sz="2400" dirty="0">
                <a:latin typeface="Century Gothic" panose="020B0502020202020204" pitchFamily="34" charset="0"/>
              </a:rPr>
              <a:t>filas sólo deberían contener como </a:t>
            </a:r>
            <a:r>
              <a:rPr lang="es-MX" sz="2400" i="1" dirty="0">
                <a:latin typeface="Century Gothic" panose="020B0502020202020204" pitchFamily="34" charset="0"/>
              </a:rPr>
              <a:t>hijos</a:t>
            </a:r>
            <a:r>
              <a:rPr lang="es-MX" sz="2400" dirty="0">
                <a:latin typeface="Century Gothic" panose="020B0502020202020204" pitchFamily="34" charset="0"/>
              </a:rPr>
              <a:t> elementos de tipo columna.</a:t>
            </a:r>
            <a:endParaRPr kumimoji="0" lang="es-MX" altLang="es-MX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6962"/>
              </p:ext>
            </p:extLst>
          </p:nvPr>
        </p:nvGraphicFramePr>
        <p:xfrm>
          <a:off x="0" y="2"/>
          <a:ext cx="9144000" cy="685799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09252251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138283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9420378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43257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41074062"/>
                    </a:ext>
                  </a:extLst>
                </a:gridCol>
              </a:tblGrid>
              <a:tr h="2208508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s-MX" sz="200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Dispositivos muy pequeñosTeléfonos (&lt;768px)</a:t>
                      </a:r>
                    </a:p>
                  </a:txBody>
                  <a:tcPr marL="67401" marR="67401" marT="33701" marB="3370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Dispositivos pequeñosTablets (≥768px)</a:t>
                      </a:r>
                    </a:p>
                  </a:txBody>
                  <a:tcPr marL="67401" marR="67401" marT="33701" marB="3370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Dispositivos medianosOrdenadores (≥992px)</a:t>
                      </a:r>
                    </a:p>
                  </a:txBody>
                  <a:tcPr marL="67401" marR="67401" marT="33701" marB="3370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Dispositivos grandesOrdenadores (≥1200px)</a:t>
                      </a:r>
                    </a:p>
                  </a:txBody>
                  <a:tcPr marL="67401" marR="67401" marT="33701" marB="33701" anchor="b"/>
                </a:tc>
                <a:tc>
                  <a:txBody>
                    <a:bodyPr/>
                    <a:lstStyle/>
                    <a:p>
                      <a:endParaRPr lang="es-MX" sz="2000" dirty="0">
                        <a:latin typeface="Century Gothic" panose="020B0502020202020204" pitchFamily="34" charset="0"/>
                      </a:endParaRPr>
                    </a:p>
                  </a:txBody>
                  <a:tcPr marL="67401" marR="67401" marT="33701" marB="33701"/>
                </a:tc>
                <a:extLst>
                  <a:ext uri="{0D108BD9-81ED-4DB2-BD59-A6C34878D82A}">
                    <a16:rowId xmlns:a16="http://schemas.microsoft.com/office/drawing/2014/main" val="3129451633"/>
                  </a:ext>
                </a:extLst>
              </a:tr>
              <a:tr h="1859797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dirty="0">
                          <a:effectLst/>
                          <a:latin typeface="Century Gothic" panose="020B0502020202020204" pitchFamily="34" charset="0"/>
                        </a:rPr>
                        <a:t>Comportamiento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Las columnas se muestran siempre horizontalmente.</a:t>
                      </a:r>
                    </a:p>
                  </a:txBody>
                  <a:tcPr marL="67401" marR="67401" marT="33701" marB="33701"/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es-MX" sz="2000" dirty="0">
                          <a:effectLst/>
                          <a:latin typeface="Century Gothic" panose="020B0502020202020204" pitchFamily="34" charset="0"/>
                        </a:rPr>
                        <a:t>Si se estrecha el navegador, las columnas se muestran verticalmente. A medida que aumenta su anchura, la rejilla muestra su aspecto horizontal normal.</a:t>
                      </a:r>
                    </a:p>
                  </a:txBody>
                  <a:tcPr marL="67401" marR="67401" marT="33701" marB="33701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864"/>
                  </a:ext>
                </a:extLst>
              </a:tr>
              <a:tr h="1162374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Anchura máxima del contenedor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Ninguna (auto)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728px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940px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1170px</a:t>
                      </a:r>
                    </a:p>
                  </a:txBody>
                  <a:tcPr marL="67401" marR="67401" marT="33701" marB="33701"/>
                </a:tc>
                <a:extLst>
                  <a:ext uri="{0D108BD9-81ED-4DB2-BD59-A6C34878D82A}">
                    <a16:rowId xmlns:a16="http://schemas.microsoft.com/office/drawing/2014/main" val="3690436829"/>
                  </a:ext>
                </a:extLst>
              </a:tr>
              <a:tr h="813660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Prefijo de las clases CSS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.col-xs-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.col-sm-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.col-md-</a:t>
                      </a:r>
                    </a:p>
                  </a:txBody>
                  <a:tcPr marL="67401" marR="67401" marT="33701" marB="3370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.col-lg-</a:t>
                      </a:r>
                    </a:p>
                  </a:txBody>
                  <a:tcPr marL="67401" marR="67401" marT="33701" marB="33701"/>
                </a:tc>
                <a:extLst>
                  <a:ext uri="{0D108BD9-81ED-4DB2-BD59-A6C34878D82A}">
                    <a16:rowId xmlns:a16="http://schemas.microsoft.com/office/drawing/2014/main" val="3470935726"/>
                  </a:ext>
                </a:extLst>
              </a:tr>
              <a:tr h="813660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  <a:latin typeface="Century Gothic" panose="020B0502020202020204" pitchFamily="34" charset="0"/>
                        </a:rPr>
                        <a:t>Número de columnas</a:t>
                      </a:r>
                    </a:p>
                  </a:txBody>
                  <a:tcPr marL="67401" marR="67401" marT="33701" marB="33701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s-MX" sz="2000" dirty="0"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67401" marR="67401" marT="33701" marB="33701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787236" y="1973160"/>
            <a:ext cx="5955993" cy="11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3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Bauhaus 93"/>
              </a:rPr>
              <a:t>Elementos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36505" y="3275476"/>
            <a:ext cx="5368909" cy="14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Diseño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Web </a:t>
            </a:r>
            <a:r>
              <a:rPr kumimoji="0" lang="en-US" sz="32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entury Gothic"/>
              </a:rPr>
              <a:t>Intermedio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446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9" y="1707141"/>
            <a:ext cx="4347295" cy="43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5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cs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634836"/>
            <a:ext cx="3133098" cy="43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2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1827</TotalTime>
  <Words>119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Bauhaus 93</vt:lpstr>
      <vt:lpstr>Century Gothic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subject/>
  <dc:creator>SSnake Snak</dc:creator>
  <dc:description/>
  <cp:lastModifiedBy>JORGE LUIS CHAVEZ DELGADO</cp:lastModifiedBy>
  <cp:revision>51</cp:revision>
  <dcterms:created xsi:type="dcterms:W3CDTF">2016-11-11T20:42:32Z</dcterms:created>
  <dcterms:modified xsi:type="dcterms:W3CDTF">2017-01-17T14:24:48Z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