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87" r:id="rId4"/>
    <p:sldId id="288" r:id="rId5"/>
    <p:sldId id="285" r:id="rId6"/>
    <p:sldId id="281" r:id="rId7"/>
    <p:sldId id="282" r:id="rId8"/>
    <p:sldId id="286" r:id="rId9"/>
    <p:sldId id="284" r:id="rId10"/>
    <p:sldId id="283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2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30/06/2017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30/06/2017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30/06/2017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30/06/2017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s.ccm.net/contents/url.php3" TargetMode="External"/><Relationship Id="rId2" Type="http://schemas.openxmlformats.org/officeDocument/2006/relationships/hyperlink" Target="http://es.ccm.net/contents/unix/unixintro.php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545" y="1973065"/>
            <a:ext cx="5275385" cy="1192238"/>
          </a:xfrm>
        </p:spPr>
        <p:txBody>
          <a:bodyPr/>
          <a:lstStyle/>
          <a:p>
            <a:r>
              <a:rPr lang="es-MX" dirty="0" smtClean="0"/>
              <a:t>API REST</a:t>
            </a:r>
            <a:endParaRPr lang="es-MX" dirty="0"/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 smtClean="0"/>
              <a:t>Diseño web avanzado		</a:t>
            </a:r>
            <a:endParaRPr lang="es-MX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Arreglos JSON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un </a:t>
            </a:r>
            <a:r>
              <a:rPr lang="es-MX" dirty="0" err="1"/>
              <a:t>Json</a:t>
            </a:r>
            <a:r>
              <a:rPr lang="es-MX" dirty="0"/>
              <a:t> puedes incluir </a:t>
            </a:r>
            <a:r>
              <a:rPr lang="es-MX" b="1" dirty="0" err="1"/>
              <a:t>arrays</a:t>
            </a:r>
            <a:r>
              <a:rPr lang="es-MX" dirty="0"/>
              <a:t>, para ellos el contenido del </a:t>
            </a:r>
            <a:r>
              <a:rPr lang="es-MX" dirty="0" err="1"/>
              <a:t>array</a:t>
            </a:r>
            <a:r>
              <a:rPr lang="es-MX" dirty="0"/>
              <a:t> debe ir entre corchetes []:</a:t>
            </a:r>
          </a:p>
          <a:p>
            <a:r>
              <a:rPr lang="es-MX" dirty="0"/>
              <a:t/>
            </a:r>
            <a:br>
              <a:rPr lang="es-MX" dirty="0"/>
            </a:br>
            <a:r>
              <a:rPr lang="es-MX" dirty="0"/>
              <a:t>{ "Frutas": [ { "</a:t>
            </a:r>
            <a:r>
              <a:rPr lang="es-MX" dirty="0" err="1"/>
              <a:t>NombreFruta</a:t>
            </a:r>
            <a:r>
              <a:rPr lang="es-MX" dirty="0"/>
              <a:t>":"Manzana" , "cantidad":10 }, { "</a:t>
            </a:r>
            <a:r>
              <a:rPr lang="es-MX" dirty="0" err="1"/>
              <a:t>NombreFruta</a:t>
            </a:r>
            <a:r>
              <a:rPr lang="es-MX" dirty="0"/>
              <a:t>":"Pera" , "cantidad":20 }, { "</a:t>
            </a:r>
            <a:r>
              <a:rPr lang="es-MX" dirty="0" err="1"/>
              <a:t>NombreFruta</a:t>
            </a:r>
            <a:r>
              <a:rPr lang="es-MX" dirty="0"/>
              <a:t>":"Naranja" , "cantidad":30 } ] }</a:t>
            </a:r>
          </a:p>
        </p:txBody>
      </p:sp>
    </p:spTree>
    <p:extLst>
      <p:ext uri="{BB962C8B-B14F-4D97-AF65-F5344CB8AC3E}">
        <p14:creationId xmlns:p14="http://schemas.microsoft.com/office/powerpoint/2010/main" val="70950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 dirty="0" smtClean="0"/>
              <a:t>¿Qu</a:t>
            </a:r>
            <a:r>
              <a:rPr lang="es-MX" altLang="es-ES" dirty="0" smtClean="0"/>
              <a:t>é es un API?</a:t>
            </a: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API (siglas de ‘</a:t>
            </a:r>
            <a:r>
              <a:rPr lang="es-MX" dirty="0" err="1"/>
              <a:t>Application</a:t>
            </a:r>
            <a:r>
              <a:rPr lang="es-MX" dirty="0"/>
              <a:t> </a:t>
            </a:r>
            <a:r>
              <a:rPr lang="es-MX" dirty="0" err="1"/>
              <a:t>Programming</a:t>
            </a:r>
            <a:r>
              <a:rPr lang="es-MX" dirty="0"/>
              <a:t> Interface’) es un conjunto de reglas </a:t>
            </a:r>
            <a:r>
              <a:rPr lang="es-MX" dirty="0" smtClean="0"/>
              <a:t>y </a:t>
            </a:r>
            <a:r>
              <a:rPr lang="es-MX" dirty="0"/>
              <a:t>especificaciones que las aplicaciones pueden seguir para comunicarse entre ellas: sirviendo de interfaz entre programas diferentes de la misma manera en que la interfaz de usuario facilita la interacción humano-software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smtClean="0"/>
              <a:t>Estas </a:t>
            </a:r>
            <a:r>
              <a:rPr lang="es-MX" dirty="0"/>
              <a:t>permiten al informático usar funciones predefinidas para interactuar con el sistema operativo o con otro programa.</a:t>
            </a:r>
            <a:endParaRPr lang="es-E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API REST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ym typeface="Wingdings" panose="05000000000000000000" pitchFamily="2" charset="2"/>
              </a:rPr>
              <a:t>¿Qué es </a:t>
            </a:r>
            <a:r>
              <a:rPr lang="es-MX" dirty="0" err="1" smtClean="0">
                <a:sym typeface="Wingdings" panose="05000000000000000000" pitchFamily="2" charset="2"/>
              </a:rPr>
              <a:t>rest</a:t>
            </a:r>
            <a:r>
              <a:rPr lang="es-MX" dirty="0" smtClean="0">
                <a:sym typeface="Wingdings" panose="05000000000000000000" pitchFamily="2" charset="2"/>
              </a:rPr>
              <a:t>?</a:t>
            </a:r>
          </a:p>
          <a:p>
            <a:r>
              <a:rPr lang="es-MX" dirty="0" err="1" smtClean="0">
                <a:solidFill>
                  <a:schemeClr val="tx1"/>
                </a:solidFill>
              </a:rPr>
              <a:t>Representational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State</a:t>
            </a:r>
            <a:r>
              <a:rPr lang="es-MX" dirty="0" smtClean="0">
                <a:solidFill>
                  <a:schemeClr val="tx1"/>
                </a:solidFill>
              </a:rPr>
              <a:t> Transfer es </a:t>
            </a:r>
            <a:r>
              <a:rPr lang="es-MX" dirty="0">
                <a:solidFill>
                  <a:schemeClr val="tx1"/>
                </a:solidFill>
              </a:rPr>
              <a:t>un tipo de arquitectura de desarrollo web que se apoya totalmente en el estándar HTTP.</a:t>
            </a:r>
            <a:endParaRPr lang="es-MX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s-MX" dirty="0" smtClean="0">
                <a:sym typeface="Wingdings" panose="05000000000000000000" pitchFamily="2" charset="2"/>
              </a:rPr>
              <a:t>Es cualquier interfaz entre sistemas que utilice HTTP para obtener datos o generar operaciones sobre esos datos en todos los formatos posibles como XML y JSON.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Una </a:t>
            </a:r>
            <a:r>
              <a:rPr lang="es-MX" dirty="0"/>
              <a:t>API REST es un servicio que nos provee de funciones que nos dan la capacidad de hacer uso de un servicio web que no es nuestro, dentro de una </a:t>
            </a:r>
            <a:r>
              <a:rPr lang="es-MX" dirty="0" smtClean="0"/>
              <a:t>aplicación </a:t>
            </a:r>
            <a:r>
              <a:rPr lang="es-MX" dirty="0"/>
              <a:t>propia, de manera segura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>
                <a:sym typeface="Wingdings" panose="05000000000000000000" pitchFamily="2" charset="2"/>
              </a:rPr>
              <a:t>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847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HTTP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</a:t>
            </a:r>
            <a:r>
              <a:rPr lang="es-MX" dirty="0"/>
              <a:t>Protocolo de Transferencia de </a:t>
            </a:r>
            <a:r>
              <a:rPr lang="es-MX" dirty="0" err="1"/>
              <a:t>HiperTexto</a:t>
            </a:r>
            <a:r>
              <a:rPr lang="es-MX" dirty="0"/>
              <a:t> (</a:t>
            </a:r>
            <a:r>
              <a:rPr lang="es-MX" dirty="0" err="1"/>
              <a:t>Hypertext</a:t>
            </a:r>
            <a:r>
              <a:rPr lang="es-MX" dirty="0"/>
              <a:t> Transfer </a:t>
            </a:r>
            <a:r>
              <a:rPr lang="es-MX" dirty="0" err="1"/>
              <a:t>Protocol</a:t>
            </a:r>
            <a:r>
              <a:rPr lang="es-MX" dirty="0"/>
              <a:t>) es un sencillo protocolo cliente-servidor que articula los intercambios de información entre los clientes Web y los servidores HTTP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smtClean="0">
                <a:sym typeface="Wingdings" panose="05000000000000000000" pitchFamily="2" charset="2"/>
              </a:rPr>
              <a:t></a:t>
            </a:r>
            <a:r>
              <a:rPr lang="es-MX" smtClean="0"/>
              <a:t>El </a:t>
            </a:r>
            <a:r>
              <a:rPr lang="es-MX" dirty="0"/>
              <a:t>propósito del protocolo HTTP es permitir la transferencia de archivos (principalmente, en formato HTML). entre un navegador (el cliente) y un servidor web (denominado, entre otros, </a:t>
            </a:r>
            <a:r>
              <a:rPr lang="es-MX" i="1" dirty="0" err="1"/>
              <a:t>httpd</a:t>
            </a:r>
            <a:r>
              <a:rPr lang="es-MX" dirty="0" err="1"/>
              <a:t>en</a:t>
            </a:r>
            <a:r>
              <a:rPr lang="es-MX" dirty="0"/>
              <a:t> equipos </a:t>
            </a:r>
            <a:r>
              <a:rPr lang="es-MX" u="sng" dirty="0">
                <a:hlinkClick r:id="rId2"/>
              </a:rPr>
              <a:t>UNIX</a:t>
            </a:r>
            <a:r>
              <a:rPr lang="es-MX" dirty="0"/>
              <a:t>) localizado mediante una cadena de caracteres denominada dirección </a:t>
            </a:r>
            <a:r>
              <a:rPr lang="es-MX" u="sng" dirty="0">
                <a:hlinkClick r:id="rId3"/>
              </a:rPr>
              <a:t>URL</a:t>
            </a:r>
            <a:r>
              <a:rPr lang="es-MX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615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JSON?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JSON (JavaScript </a:t>
            </a:r>
            <a:r>
              <a:rPr lang="es-MX" dirty="0" err="1">
                <a:solidFill>
                  <a:schemeClr val="tx1"/>
                </a:solidFill>
              </a:rPr>
              <a:t>Object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Notation</a:t>
            </a:r>
            <a:r>
              <a:rPr lang="es-MX" dirty="0">
                <a:solidFill>
                  <a:schemeClr val="tx1"/>
                </a:solidFill>
              </a:rPr>
              <a:t> - Notación de Objetos de JavaScript) es un formato ligero de intercambio de datos. Leerlo y escribirlo es simple para humanos, mientras que para las máquinas es simple interpretarlo y generarlo. Está basado en un subconjunto del </a:t>
            </a:r>
            <a:r>
              <a:rPr lang="es-MX" dirty="0" smtClean="0">
                <a:solidFill>
                  <a:schemeClr val="tx1"/>
                </a:solidFill>
              </a:rPr>
              <a:t>lenguaje de Programación </a:t>
            </a:r>
            <a:r>
              <a:rPr lang="es-MX" dirty="0" err="1" smtClean="0">
                <a:solidFill>
                  <a:schemeClr val="tx1"/>
                </a:solidFill>
              </a:rPr>
              <a:t>Javascript</a:t>
            </a:r>
            <a:r>
              <a:rPr lang="es-MX" dirty="0" smtClean="0">
                <a:solidFill>
                  <a:schemeClr val="tx1"/>
                </a:solidFill>
              </a:rPr>
              <a:t>, </a:t>
            </a:r>
            <a:r>
              <a:rPr lang="es-MX" dirty="0" err="1" smtClean="0">
                <a:solidFill>
                  <a:schemeClr val="tx1"/>
                </a:solidFill>
              </a:rPr>
              <a:t>Standar</a:t>
            </a:r>
            <a:r>
              <a:rPr lang="es-MX" dirty="0" smtClean="0">
                <a:solidFill>
                  <a:schemeClr val="tx1"/>
                </a:solidFill>
              </a:rPr>
              <a:t> ECMA-262, 1999.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30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JSON		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JSON (</a:t>
            </a:r>
            <a:r>
              <a:rPr lang="es-MX" b="1" i="1" dirty="0"/>
              <a:t>JavaScript </a:t>
            </a:r>
            <a:r>
              <a:rPr lang="es-MX" b="1" i="1" dirty="0" err="1"/>
              <a:t>Object</a:t>
            </a:r>
            <a:r>
              <a:rPr lang="es-MX" b="1" i="1" dirty="0"/>
              <a:t> </a:t>
            </a:r>
            <a:r>
              <a:rPr lang="es-MX" b="1" i="1" dirty="0" err="1"/>
              <a:t>Notation</a:t>
            </a:r>
            <a:r>
              <a:rPr lang="es-MX" b="1" dirty="0"/>
              <a:t>)</a:t>
            </a:r>
            <a:r>
              <a:rPr lang="es-MX" dirty="0"/>
              <a:t> es un formato para el intercambios de </a:t>
            </a:r>
            <a:r>
              <a:rPr lang="es-MX" dirty="0" smtClean="0"/>
              <a:t>datos.</a:t>
            </a:r>
          </a:p>
          <a:p>
            <a:endParaRPr lang="es-MX" dirty="0"/>
          </a:p>
          <a:p>
            <a:r>
              <a:rPr lang="es-MX" dirty="0" smtClean="0"/>
              <a:t>La notación JSON es ocupada para la gestión y manipulación de mucha información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JSON puede ser leído por cualquier lenguaje de programación y por lo tanto es	utilizado mucho para el intercambio de información entre distintas tecnologías.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84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JSON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36827" y="1516141"/>
            <a:ext cx="6773593" cy="4445391"/>
          </a:xfrm>
        </p:spPr>
        <p:txBody>
          <a:bodyPr/>
          <a:lstStyle/>
          <a:p>
            <a:r>
              <a:rPr lang="es-MX" dirty="0" smtClean="0"/>
              <a:t>JSON </a:t>
            </a:r>
            <a:r>
              <a:rPr lang="es-MX" dirty="0"/>
              <a:t>está </a:t>
            </a:r>
            <a:r>
              <a:rPr lang="es-MX" dirty="0" smtClean="0"/>
              <a:t>constituido </a:t>
            </a:r>
            <a:r>
              <a:rPr lang="es-MX" dirty="0"/>
              <a:t>por dos estructuras:</a:t>
            </a:r>
          </a:p>
          <a:p>
            <a:r>
              <a:rPr lang="es-MX" dirty="0"/>
              <a:t>Una colección de pares de nombre/valor. En varios lenguajes esto es conocido como un </a:t>
            </a:r>
            <a:r>
              <a:rPr lang="es-MX" i="1" dirty="0"/>
              <a:t>objeto</a:t>
            </a:r>
            <a:r>
              <a:rPr lang="es-MX" dirty="0"/>
              <a:t>, registro, estructura, diccionario, tabla hash, lista de claves o un arreglo asociativo.</a:t>
            </a:r>
          </a:p>
          <a:p>
            <a:r>
              <a:rPr lang="es-MX" dirty="0"/>
              <a:t>Una lista ordenada de valores. En la mayoría de los lenguajes, esto se implementa como arreglos, vectores, listas o </a:t>
            </a:r>
            <a:r>
              <a:rPr lang="es-MX" dirty="0" smtClean="0"/>
              <a:t>secuencias</a:t>
            </a:r>
            <a:r>
              <a:rPr lang="es-MX" dirty="0"/>
              <a:t>.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 smtClean="0">
                <a:sym typeface="Wingdings" panose="05000000000000000000" pitchFamily="2" charset="2"/>
              </a:rPr>
              <a:t>Ejemplo: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 smtClean="0">
                <a:sym typeface="Wingdings" panose="05000000000000000000" pitchFamily="2" charset="2"/>
              </a:rPr>
              <a:t>	“nombre”   :   “Berenice Medel”</a:t>
            </a:r>
          </a:p>
          <a:p>
            <a:r>
              <a:rPr lang="es-MX" dirty="0" smtClean="0">
                <a:sym typeface="Wingdings" panose="05000000000000000000" pitchFamily="2" charset="2"/>
              </a:rPr>
              <a:t>	</a:t>
            </a:r>
          </a:p>
          <a:p>
            <a:r>
              <a:rPr lang="es-MX" dirty="0">
                <a:sym typeface="Wingdings" panose="05000000000000000000" pitchFamily="2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568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JSON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tipos de valores que podemos encontrar en JSON son los siguientes:</a:t>
            </a:r>
          </a:p>
          <a:p>
            <a:endParaRPr lang="es-MX" dirty="0"/>
          </a:p>
          <a:p>
            <a:r>
              <a:rPr lang="es-MX" dirty="0"/>
              <a:t>Un </a:t>
            </a:r>
            <a:r>
              <a:rPr lang="es-MX" b="1" dirty="0"/>
              <a:t>número</a:t>
            </a:r>
            <a:r>
              <a:rPr lang="es-MX" dirty="0"/>
              <a:t> (entero o </a:t>
            </a:r>
            <a:r>
              <a:rPr lang="es-MX" dirty="0" err="1"/>
              <a:t>float</a:t>
            </a:r>
            <a:r>
              <a:rPr lang="es-MX" dirty="0"/>
              <a:t>)</a:t>
            </a:r>
          </a:p>
          <a:p>
            <a:r>
              <a:rPr lang="es-MX" dirty="0"/>
              <a:t>Un</a:t>
            </a:r>
            <a:r>
              <a:rPr lang="es-MX" b="1" dirty="0"/>
              <a:t> </a:t>
            </a:r>
            <a:r>
              <a:rPr lang="es-MX" b="1" dirty="0" err="1" smtClean="0"/>
              <a:t>String</a:t>
            </a:r>
            <a:r>
              <a:rPr lang="es-MX" dirty="0"/>
              <a:t> (entre comillas simples)</a:t>
            </a:r>
          </a:p>
          <a:p>
            <a:r>
              <a:rPr lang="es-MX" dirty="0"/>
              <a:t>Un </a:t>
            </a:r>
            <a:r>
              <a:rPr lang="es-MX" b="1" dirty="0"/>
              <a:t>booleano</a:t>
            </a:r>
            <a:r>
              <a:rPr lang="es-MX" dirty="0"/>
              <a:t> (true o false)</a:t>
            </a:r>
          </a:p>
          <a:p>
            <a:r>
              <a:rPr lang="es-MX" dirty="0"/>
              <a:t>Un </a:t>
            </a:r>
            <a:r>
              <a:rPr lang="es-MX" b="1" dirty="0" err="1"/>
              <a:t>array</a:t>
            </a:r>
            <a:r>
              <a:rPr lang="es-MX" dirty="0"/>
              <a:t> (entre corchetes [] )</a:t>
            </a:r>
          </a:p>
          <a:p>
            <a:r>
              <a:rPr lang="es-MX" dirty="0"/>
              <a:t>Un</a:t>
            </a:r>
            <a:r>
              <a:rPr lang="es-MX" b="1" dirty="0"/>
              <a:t> objeto</a:t>
            </a:r>
            <a:r>
              <a:rPr lang="es-MX" dirty="0"/>
              <a:t> (entre llaves {})</a:t>
            </a:r>
          </a:p>
          <a:p>
            <a:r>
              <a:rPr lang="es-MX" b="1" dirty="0" err="1"/>
              <a:t>Null</a:t>
            </a:r>
            <a:endParaRPr lang="es-MX" b="1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332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Objetos JSON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JSON los objetos se identifican entre llaves:</a:t>
            </a:r>
          </a:p>
          <a:p>
            <a:endParaRPr lang="es-MX" dirty="0"/>
          </a:p>
          <a:p>
            <a:r>
              <a:rPr lang="es-MX" dirty="0"/>
              <a:t>{ "</a:t>
            </a:r>
            <a:r>
              <a:rPr lang="es-MX" dirty="0" err="1"/>
              <a:t>NombreFruta</a:t>
            </a:r>
            <a:r>
              <a:rPr lang="es-MX" dirty="0"/>
              <a:t>":"Manzana" , "Cantidad":20 </a:t>
            </a:r>
            <a:r>
              <a:rPr lang="es-MX" dirty="0" smtClean="0"/>
              <a:t>}</a:t>
            </a:r>
          </a:p>
          <a:p>
            <a:endParaRPr lang="es-MX" dirty="0"/>
          </a:p>
          <a:p>
            <a:r>
              <a:rPr lang="es-MX" dirty="0" smtClean="0"/>
              <a:t>{“Nombre”:”Jorge”,”Edad”:20}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858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TECO_int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PROTECO_inters</Template>
  <TotalTime>70</TotalTime>
  <Words>255</Words>
  <Application>Microsoft Office PowerPoint</Application>
  <PresentationFormat>Presentación en pantalla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PROTECO_inters</vt:lpstr>
      <vt:lpstr>API REST</vt:lpstr>
      <vt:lpstr>¿Qué es un API?</vt:lpstr>
      <vt:lpstr>API REST</vt:lpstr>
      <vt:lpstr>HTTP</vt:lpstr>
      <vt:lpstr>¿Qué es JSON?</vt:lpstr>
      <vt:lpstr>JSON  </vt:lpstr>
      <vt:lpstr>JSON</vt:lpstr>
      <vt:lpstr>Tipos de JSON</vt:lpstr>
      <vt:lpstr>Objetos JSON</vt:lpstr>
      <vt:lpstr>Arreglos JSON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REST</dc:title>
  <dc:creator>bemesa21@gmail.com</dc:creator>
  <cp:lastModifiedBy>bemesa21@gmail.com</cp:lastModifiedBy>
  <cp:revision>6</cp:revision>
  <dcterms:created xsi:type="dcterms:W3CDTF">2017-06-30T17:39:28Z</dcterms:created>
  <dcterms:modified xsi:type="dcterms:W3CDTF">2017-06-30T18:49:40Z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3082-10.2.0.5820</vt:lpwstr>
  </property>
</Properties>
</file>