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7772400" cy="10058400"/>
  <p:embeddedFontLst>
    <p:embeddedFont>
      <p:font typeface="Baumans"/>
      <p:regular r:id="rId14"/>
    </p:embeddedFont>
    <p:embeddedFont>
      <p:font typeface="Century Gothic"/>
      <p:regular r:id="rId15"/>
      <p:bold r:id="rId16"/>
      <p:italic r:id="rId17"/>
      <p:boldItalic r:id="rId18"/>
    </p:embeddedFont>
    <p:embeddedFont>
      <p:font typeface="Questrial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font" Target="fonts/Baumans-regular.fntdata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estrial-regular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ad9e6977_0_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3ad9e6977_0_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ad9e6977_0_2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3ad9e6977_0_2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ad9e6977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3ad9e6977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ad9e6977_0_3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3ad9e6977_0_3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ad9e6977_0_4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3ad9e6977_0_4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ad9e6977_0_6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3ad9e6977_0_6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58440" y="210960"/>
            <a:ext cx="6245280" cy="92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>
            <a:off x="1218750" y="1806975"/>
            <a:ext cx="6847200" cy="11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Baumans"/>
                <a:ea typeface="Baumans"/>
                <a:cs typeface="Baumans"/>
                <a:sym typeface="Baumans"/>
              </a:rPr>
              <a:t>Angular 4</a:t>
            </a:r>
            <a:endParaRPr sz="4800">
              <a:solidFill>
                <a:srgbClr val="FFFFFF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  <p:sp>
        <p:nvSpPr>
          <p:cNvPr id="108" name="Google Shape;108;p27"/>
          <p:cNvSpPr/>
          <p:nvPr/>
        </p:nvSpPr>
        <p:spPr>
          <a:xfrm>
            <a:off x="2278800" y="3317040"/>
            <a:ext cx="468396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3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esarroll</a:t>
            </a:r>
            <a:r>
              <a:rPr b="0" i="0" lang="en-US" sz="3200" u="none" cap="none" strike="noStrike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Web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>
            <a:off x="1409695" y="716075"/>
            <a:ext cx="6324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es Angular 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8"/>
          <p:cNvSpPr txBox="1"/>
          <p:nvPr/>
        </p:nvSpPr>
        <p:spPr>
          <a:xfrm>
            <a:off x="1318475" y="1643675"/>
            <a:ext cx="72567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Gothic"/>
                <a:ea typeface="Century Gothic"/>
                <a:cs typeface="Century Gothic"/>
                <a:sym typeface="Century Gothic"/>
              </a:rPr>
              <a:t>Es un framework de JavaScript de código abierto, mantenido por Google, que se utiliza para crear y mantener aplicaciones web.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5" name="Google Shape;1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078" y="4364350"/>
            <a:ext cx="1503851" cy="15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/>
          <p:nvPr/>
        </p:nvSpPr>
        <p:spPr>
          <a:xfrm>
            <a:off x="1409695" y="716075"/>
            <a:ext cx="6324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9"/>
          <p:cNvSpPr txBox="1"/>
          <p:nvPr/>
        </p:nvSpPr>
        <p:spPr>
          <a:xfrm>
            <a:off x="1318475" y="1643675"/>
            <a:ext cx="72567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Gothic"/>
                <a:ea typeface="Century Gothic"/>
                <a:cs typeface="Century Gothic"/>
                <a:sym typeface="Century Gothic"/>
              </a:rPr>
              <a:t>Su objetivo es aumentar las aplicaciones basadas en navegador con capacidad de Modelo Vista Controlador (MVC), en un esfuerzo para hacer que el desarrollo y las pruebas sean más fáciles.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" name="Google Shape;122;p29"/>
          <p:cNvPicPr preferRelativeResize="0"/>
          <p:nvPr/>
        </p:nvPicPr>
        <p:blipFill rotWithShape="1">
          <a:blip r:embed="rId3">
            <a:alphaModFix/>
          </a:blip>
          <a:srcRect b="6314" l="0" r="0" t="0"/>
          <a:stretch/>
        </p:blipFill>
        <p:spPr>
          <a:xfrm>
            <a:off x="2936375" y="4612775"/>
            <a:ext cx="3271250" cy="16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/>
          <p:nvPr/>
        </p:nvSpPr>
        <p:spPr>
          <a:xfrm>
            <a:off x="1409695" y="716075"/>
            <a:ext cx="6324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¿Cómo funciona?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0"/>
          <p:cNvSpPr txBox="1"/>
          <p:nvPr/>
        </p:nvSpPr>
        <p:spPr>
          <a:xfrm>
            <a:off x="1333750" y="2285175"/>
            <a:ext cx="72567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entury Gothic"/>
                <a:ea typeface="Century Gothic"/>
                <a:cs typeface="Century Gothic"/>
                <a:sym typeface="Century Gothic"/>
              </a:rPr>
              <a:t>La biblioteca lee el HTML que contiene atributos de las etiquetas personalizadas adicionales, entonces obedece a las directivas de los atributos personalizados, y une las piezas de entrada o salida de la página a un modelo representado por las variables estándar de JavaScript.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/>
          <p:nvPr/>
        </p:nvSpPr>
        <p:spPr>
          <a:xfrm>
            <a:off x="1409695" y="716075"/>
            <a:ext cx="6324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es TypeScript?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1"/>
          <p:cNvSpPr txBox="1"/>
          <p:nvPr/>
        </p:nvSpPr>
        <p:spPr>
          <a:xfrm>
            <a:off x="1303200" y="1903300"/>
            <a:ext cx="72567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9F9F9"/>
                </a:highlight>
                <a:latin typeface="Questrial"/>
                <a:ea typeface="Questrial"/>
                <a:cs typeface="Questrial"/>
                <a:sym typeface="Questrial"/>
              </a:rPr>
              <a:t>TypeScript es un lenguaje de programación de código abierto desarrollado por Microsoft, el cual cuenta con herramientas de programación orientada a objetos, muy favorable si se tienen proyectos grandes.</a:t>
            </a:r>
            <a:br>
              <a:rPr lang="en-US" sz="3000">
                <a:highlight>
                  <a:srgbClr val="F9F9F9"/>
                </a:highlight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35" name="Google Shape;1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950" y="4512625"/>
            <a:ext cx="4517799" cy="17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/>
          <p:nvPr/>
        </p:nvSpPr>
        <p:spPr>
          <a:xfrm>
            <a:off x="1409695" y="716075"/>
            <a:ext cx="6324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hace typeScript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2"/>
          <p:cNvSpPr txBox="1"/>
          <p:nvPr/>
        </p:nvSpPr>
        <p:spPr>
          <a:xfrm>
            <a:off x="1409700" y="2254600"/>
            <a:ext cx="72567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9F9F9"/>
                </a:highlight>
                <a:latin typeface="Questrial"/>
                <a:ea typeface="Questrial"/>
                <a:cs typeface="Questrial"/>
                <a:sym typeface="Questrial"/>
              </a:rPr>
              <a:t>Convierte el código en Javascript común. Es llamado también Superset de Javascript, lo que significa que si el navegador está basado en Javascript, este nunca llegará a saber que el código original fue realizado con TypeScript y ejecutará el Javascript como lenguaje original.</a:t>
            </a:r>
            <a:r>
              <a:rPr lang="en-US" sz="3000">
                <a:highlight>
                  <a:srgbClr val="F9F9F9"/>
                </a:highlight>
                <a:latin typeface="Questrial"/>
                <a:ea typeface="Questrial"/>
                <a:cs typeface="Questrial"/>
                <a:sym typeface="Questrial"/>
              </a:rPr>
              <a:t>.</a:t>
            </a:r>
            <a:br>
              <a:rPr lang="en-US" sz="3000">
                <a:highlight>
                  <a:srgbClr val="F9F9F9"/>
                </a:highlight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/>
          <p:nvPr/>
        </p:nvSpPr>
        <p:spPr>
          <a:xfrm>
            <a:off x="1409695" y="716075"/>
            <a:ext cx="6324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es un superSet?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3"/>
          <p:cNvSpPr txBox="1"/>
          <p:nvPr/>
        </p:nvSpPr>
        <p:spPr>
          <a:xfrm>
            <a:off x="1409700" y="1643675"/>
            <a:ext cx="7256700" cy="2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9F9F9"/>
                </a:highlight>
                <a:latin typeface="Questrial"/>
                <a:ea typeface="Questrial"/>
                <a:cs typeface="Questrial"/>
                <a:sym typeface="Questrial"/>
              </a:rPr>
              <a:t>Se trata de un lenguaje escrito sobre otro lenguaje. En este caso Typescript es eso, un lenguaje basado en el original.</a:t>
            </a:r>
            <a:endParaRPr sz="30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48" name="Google Shape;1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125" y="3833775"/>
            <a:ext cx="2299224" cy="22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/>
          <p:nvPr/>
        </p:nvSpPr>
        <p:spPr>
          <a:xfrm>
            <a:off x="1409695" y="716075"/>
            <a:ext cx="6324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es un superSet?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4"/>
          <p:cNvSpPr txBox="1"/>
          <p:nvPr/>
        </p:nvSpPr>
        <p:spPr>
          <a:xfrm>
            <a:off x="1409700" y="1643675"/>
            <a:ext cx="7256700" cy="24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9F9F9"/>
                </a:highlight>
                <a:latin typeface="Questrial"/>
                <a:ea typeface="Questrial"/>
                <a:cs typeface="Questrial"/>
                <a:sym typeface="Questrial"/>
              </a:rPr>
              <a:t>Se trata de un lenguaje escrito sobre otro lenguaje. En este caso Typescript es eso, un lenguaje basado en el original.</a:t>
            </a:r>
            <a:endParaRPr sz="30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125" y="3833775"/>
            <a:ext cx="2299224" cy="22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