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  <p:embeddedFont>
      <p:font typeface="Questrial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F98DB41-F3CF-4EFA-B256-B1CF7D41039E}">
  <a:tblStyle styleId="{8F98DB41-F3CF-4EFA-B256-B1CF7D41039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Oswald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estrial-regular.fntdata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e2f670be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e2f670be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6f8771d5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6f8771d5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70079d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70079d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77e3591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77e3591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77e3591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77e3591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77e3591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77e3591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77e3591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77e3591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77e3591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77e3591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e2f670b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e2f670b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425200" y="1050475"/>
            <a:ext cx="8296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6" name="Google Shape;16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descr="protlog.png"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201150" y="4192025"/>
            <a:ext cx="903425" cy="9034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mozilla.org/es/docs/Web/JavaScript/Guide/Expressions_and_Operators#Logical_operators" TargetMode="External"/><Relationship Id="rId10" Type="http://schemas.openxmlformats.org/officeDocument/2006/relationships/hyperlink" Target="https://developer.mozilla.org/es/docs/Web/JavaScript/Guide/Expressions_and_Operators#Bitwise_operators" TargetMode="External"/><Relationship Id="rId13" Type="http://schemas.openxmlformats.org/officeDocument/2006/relationships/hyperlink" Target="https://developer.mozilla.org/es/docs/Web/JavaScript/Guide/Expressions_and_Operators#String_operators" TargetMode="External"/><Relationship Id="rId12" Type="http://schemas.openxmlformats.org/officeDocument/2006/relationships/hyperlink" Target="https://developer.mozilla.org/es/docs/Web/JavaScript/Guide/Expressions_and_Operators#String_operator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es/docs/Web/JavaScript/Guide/Expressions_and_Operators#Assignment_operators" TargetMode="External"/><Relationship Id="rId4" Type="http://schemas.openxmlformats.org/officeDocument/2006/relationships/hyperlink" Target="https://developer.mozilla.org/es/docs/Web/JavaScript/Guide/Expressions_and_Operators#Assignment_operators" TargetMode="External"/><Relationship Id="rId9" Type="http://schemas.openxmlformats.org/officeDocument/2006/relationships/hyperlink" Target="https://developer.mozilla.org/es/docs/Web/JavaScript/Guide/Expressions_and_Operators#Bitwise_operators" TargetMode="External"/><Relationship Id="rId15" Type="http://schemas.openxmlformats.org/officeDocument/2006/relationships/hyperlink" Target="https://developer.mozilla.org/es/docs/Web/JavaScript/Guide/Expressions_and_Operators#Special_operators" TargetMode="External"/><Relationship Id="rId14" Type="http://schemas.openxmlformats.org/officeDocument/2006/relationships/hyperlink" Target="https://developer.mozilla.org/es/docs/Web/JavaScript/Guide/Expressions_and_Operators#Special_operators" TargetMode="External"/><Relationship Id="rId5" Type="http://schemas.openxmlformats.org/officeDocument/2006/relationships/hyperlink" Target="https://developer.mozilla.org/es/docs/Web/JavaScript/Guide/Expressions_and_Operators#Comparison_operators" TargetMode="External"/><Relationship Id="rId6" Type="http://schemas.openxmlformats.org/officeDocument/2006/relationships/hyperlink" Target="https://developer.mozilla.org/es/docs/Web/JavaScript/Guide/Expressions_and_Operators#Comparison_operators" TargetMode="External"/><Relationship Id="rId7" Type="http://schemas.openxmlformats.org/officeDocument/2006/relationships/hyperlink" Target="https://developer.mozilla.org/es/docs/Web/JavaScript/Guide/Expressions_and_Operators#Arithmetic_operators" TargetMode="External"/><Relationship Id="rId8" Type="http://schemas.openxmlformats.org/officeDocument/2006/relationships/hyperlink" Target="https://developer.mozilla.org/es/docs/Web/JavaScript/Guide/Expressions_and_Operators#Arithmetic_operator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DB4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taese.png"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000" y="1149800"/>
            <a:ext cx="3571850" cy="35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5925" y="1806825"/>
            <a:ext cx="9144000" cy="21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Questrial"/>
                <a:ea typeface="Questrial"/>
                <a:cs typeface="Questrial"/>
                <a:sym typeface="Questrial"/>
              </a:rPr>
              <a:t>EVENTO → Ventana → Document → HTML → BODY → DIV → DESTINO</a:t>
            </a:r>
            <a:br>
              <a:rPr lang="es-419" sz="1800">
                <a:latin typeface="Questrial"/>
                <a:ea typeface="Questrial"/>
                <a:cs typeface="Questrial"/>
                <a:sym typeface="Questrial"/>
              </a:rPr>
            </a:br>
            <a:r>
              <a:rPr lang="es-419" sz="1800">
                <a:latin typeface="Questrial"/>
                <a:ea typeface="Questrial"/>
                <a:cs typeface="Questrial"/>
                <a:sym typeface="Questrial"/>
              </a:rPr>
              <a:t>RESPUESTA → DIV → BODY → HTML → Document → Ventana → EVENTO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DB4F">
            <a:alpha val="59310"/>
          </a:srgbClr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253350" y="142875"/>
            <a:ext cx="6063900" cy="9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¿Qué es JavaScript?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406200" y="1183075"/>
            <a:ext cx="8331600" cy="21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000000"/>
                </a:solidFill>
              </a:rPr>
              <a:t>Es el lenguaje de programación de HTML y la Web, mejor conocido por sus siglas “JS”.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DB4F">
            <a:alpha val="59310"/>
          </a:srgbClr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253350" y="142875"/>
            <a:ext cx="4843200" cy="9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Características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396550" y="1447500"/>
            <a:ext cx="8184300" cy="31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❖"/>
            </a:pPr>
            <a:r>
              <a:rPr lang="es-419" sz="3600">
                <a:solidFill>
                  <a:srgbClr val="000000"/>
                </a:solidFill>
              </a:rPr>
              <a:t>Es interpretado.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❖"/>
            </a:pPr>
            <a:r>
              <a:rPr lang="es-419" sz="3600">
                <a:solidFill>
                  <a:srgbClr val="000000"/>
                </a:solidFill>
              </a:rPr>
              <a:t>Orientado a objetos.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❖"/>
            </a:pPr>
            <a:r>
              <a:rPr lang="es-419" sz="3600">
                <a:solidFill>
                  <a:srgbClr val="000000"/>
                </a:solidFill>
              </a:rPr>
              <a:t>Imperativo.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❖"/>
            </a:pPr>
            <a:r>
              <a:rPr lang="es-419" sz="3600">
                <a:solidFill>
                  <a:srgbClr val="000000"/>
                </a:solidFill>
              </a:rPr>
              <a:t>Tipado débil.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❖"/>
            </a:pPr>
            <a:r>
              <a:rPr lang="es-419" sz="3600">
                <a:solidFill>
                  <a:srgbClr val="000000"/>
                </a:solidFill>
              </a:rPr>
              <a:t>Tipado dinámico.</a:t>
            </a:r>
            <a:endParaRPr sz="36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DB4F">
            <a:alpha val="59310"/>
          </a:srgbClr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53350" y="142875"/>
            <a:ext cx="4843200" cy="9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Operadores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338875" y="2185800"/>
            <a:ext cx="81843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●"/>
            </a:pPr>
            <a:r>
              <a:rPr b="0" lang="es-419" sz="2400">
                <a:solidFill>
                  <a:srgbClr val="000000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3"/>
              </a:rPr>
              <a:t>Operadores de asignación</a:t>
            </a:r>
            <a:endParaRPr b="0" sz="2400">
              <a:solidFill>
                <a:srgbClr val="000000"/>
              </a:solidFill>
              <a:uFill>
                <a:noFill/>
              </a:uFill>
              <a:latin typeface="Oswald"/>
              <a:ea typeface="Oswald"/>
              <a:cs typeface="Oswald"/>
              <a:sym typeface="Oswald"/>
              <a:hlinkClick r:id="rId4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●"/>
            </a:pPr>
            <a:r>
              <a:rPr b="0" lang="es-419" sz="2400">
                <a:solidFill>
                  <a:srgbClr val="000000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5"/>
              </a:rPr>
              <a:t>Operadores de comparación</a:t>
            </a:r>
            <a:endParaRPr b="0" sz="2400">
              <a:solidFill>
                <a:srgbClr val="000000"/>
              </a:solidFill>
              <a:uFill>
                <a:noFill/>
              </a:uFill>
              <a:latin typeface="Oswald"/>
              <a:ea typeface="Oswald"/>
              <a:cs typeface="Oswald"/>
              <a:sym typeface="Oswald"/>
              <a:hlinkClick r:id="rId6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●"/>
            </a:pPr>
            <a:r>
              <a:rPr b="0" lang="es-419" sz="2400">
                <a:solidFill>
                  <a:srgbClr val="000000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7"/>
              </a:rPr>
              <a:t>Operadores aritméticos</a:t>
            </a:r>
            <a:endParaRPr b="0" sz="2400">
              <a:solidFill>
                <a:srgbClr val="000000"/>
              </a:solidFill>
              <a:uFill>
                <a:noFill/>
              </a:uFill>
              <a:latin typeface="Oswald"/>
              <a:ea typeface="Oswald"/>
              <a:cs typeface="Oswald"/>
              <a:sym typeface="Oswald"/>
              <a:hlinkClick r:id="rId8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7AC0"/>
              </a:buClr>
              <a:buSzPts val="2400"/>
              <a:buFont typeface="Oswald"/>
              <a:buChar char="●"/>
            </a:pPr>
            <a:r>
              <a:rPr b="0" lang="es-419" sz="2400">
                <a:solidFill>
                  <a:srgbClr val="217AC0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9"/>
              </a:rPr>
              <a:t>Operadores Bit-a-bit</a:t>
            </a:r>
            <a:endParaRPr b="0" sz="2400">
              <a:solidFill>
                <a:srgbClr val="217AC0"/>
              </a:solidFill>
              <a:uFill>
                <a:noFill/>
              </a:uFill>
              <a:latin typeface="Oswald"/>
              <a:ea typeface="Oswald"/>
              <a:cs typeface="Oswald"/>
              <a:sym typeface="Oswald"/>
              <a:hlinkClick r:id="rId10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●"/>
            </a:pPr>
            <a:r>
              <a:rPr b="0" lang="es-419" sz="2400">
                <a:solidFill>
                  <a:srgbClr val="000000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11"/>
              </a:rPr>
              <a:t>Operadores lógicos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7AC0"/>
              </a:buClr>
              <a:buSzPts val="2400"/>
              <a:buFont typeface="Oswald"/>
              <a:buChar char="●"/>
            </a:pPr>
            <a:r>
              <a:rPr b="0" lang="es-419" sz="2400">
                <a:solidFill>
                  <a:srgbClr val="217AC0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12"/>
              </a:rPr>
              <a:t>Operadores de cadena de caracteres</a:t>
            </a:r>
            <a:endParaRPr b="0" sz="2400">
              <a:solidFill>
                <a:srgbClr val="217AC0"/>
              </a:solidFill>
              <a:uFill>
                <a:noFill/>
              </a:uFill>
              <a:latin typeface="Oswald"/>
              <a:ea typeface="Oswald"/>
              <a:cs typeface="Oswald"/>
              <a:sym typeface="Oswald"/>
              <a:hlinkClick r:id="rId13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7AC0"/>
              </a:buClr>
              <a:buSzPts val="2400"/>
              <a:buFont typeface="Oswald"/>
              <a:buChar char="●"/>
            </a:pPr>
            <a:r>
              <a:rPr b="0" lang="es-419" sz="2400">
                <a:solidFill>
                  <a:srgbClr val="217AC0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14"/>
              </a:rPr>
              <a:t>Operadores especiales</a:t>
            </a:r>
            <a:endParaRPr b="0" sz="2400">
              <a:solidFill>
                <a:srgbClr val="217AC0"/>
              </a:solidFill>
              <a:uFill>
                <a:noFill/>
              </a:uFill>
              <a:latin typeface="Oswald"/>
              <a:ea typeface="Oswald"/>
              <a:cs typeface="Oswald"/>
              <a:sym typeface="Oswald"/>
              <a:hlinkClick r:id="rId15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096550" y="1522350"/>
            <a:ext cx="39780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7AC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DB4F">
            <a:alpha val="59310"/>
          </a:srgbClr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53350" y="142875"/>
            <a:ext cx="8619300" cy="9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Operadores de asignación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488288" y="12825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{8F98DB41-F3CF-4EFA-B256-B1CF7D41039E}</a:tableStyleId>
              </a:tblPr>
              <a:tblGrid>
                <a:gridCol w="2257750"/>
                <a:gridCol w="1616650"/>
              </a:tblGrid>
              <a:tr h="336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rgbClr val="3B3C40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 Operador abreviado</a:t>
                      </a:r>
                      <a:endParaRPr b="1" sz="1200">
                        <a:solidFill>
                          <a:srgbClr val="3B3C40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3810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rgbClr val="3B3C40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Significado</a:t>
                      </a:r>
                      <a:endParaRPr b="1" sz="1200">
                        <a:solidFill>
                          <a:srgbClr val="3B3C40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3810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rgbClr val="3B3C40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x += y</a:t>
                      </a:r>
                      <a:endParaRPr b="1" sz="1200">
                        <a:solidFill>
                          <a:srgbClr val="3B3C40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rgbClr val="3B3C40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x = x + y</a:t>
                      </a:r>
                      <a:endParaRPr b="1" sz="1200">
                        <a:solidFill>
                          <a:srgbClr val="3B3C40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rgbClr val="3B3C40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x -= y</a:t>
                      </a:r>
                      <a:endParaRPr b="1" sz="1200">
                        <a:solidFill>
                          <a:srgbClr val="3B3C40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rgbClr val="3B3C40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x = x - y</a:t>
                      </a:r>
                      <a:endParaRPr b="1" sz="1200">
                        <a:solidFill>
                          <a:srgbClr val="3B3C40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rgbClr val="3B3C40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x *= y</a:t>
                      </a:r>
                      <a:endParaRPr b="1" sz="1200">
                        <a:solidFill>
                          <a:srgbClr val="3B3C40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rgbClr val="3B3C40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x = x * y</a:t>
                      </a:r>
                      <a:endParaRPr b="1" sz="1200">
                        <a:solidFill>
                          <a:srgbClr val="3B3C40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rgbClr val="3B3C40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x /= y</a:t>
                      </a:r>
                      <a:endParaRPr b="1" sz="1200">
                        <a:solidFill>
                          <a:srgbClr val="3B3C40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rgbClr val="3B3C40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x = x / y</a:t>
                      </a:r>
                      <a:endParaRPr b="1" sz="1200">
                        <a:solidFill>
                          <a:srgbClr val="3B3C40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rgbClr val="3B3C40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x %= y</a:t>
                      </a:r>
                      <a:endParaRPr b="1" sz="1200">
                        <a:solidFill>
                          <a:srgbClr val="3B3C40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rgbClr val="3B3C40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x = x % y</a:t>
                      </a:r>
                      <a:endParaRPr b="1" sz="1200">
                        <a:solidFill>
                          <a:srgbClr val="3B3C40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x &lt;&lt;= y</a:t>
                      </a:r>
                      <a:endParaRPr b="1" sz="12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x = x &lt;&lt; y</a:t>
                      </a:r>
                      <a:endParaRPr b="1" sz="12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" name="Google Shape;96;p17"/>
          <p:cNvGraphicFramePr/>
          <p:nvPr/>
        </p:nvGraphicFramePr>
        <p:xfrm>
          <a:off x="4712588" y="13097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{8F98DB41-F3CF-4EFA-B256-B1CF7D41039E}</a:tableStyleId>
              </a:tblPr>
              <a:tblGrid>
                <a:gridCol w="2196125"/>
                <a:gridCol w="1572525"/>
              </a:tblGrid>
              <a:tr h="55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x &gt;&gt;= y</a:t>
                      </a:r>
                      <a:endParaRPr b="1" sz="12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x = x &gt;&gt; y</a:t>
                      </a:r>
                      <a:endParaRPr b="1" sz="12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x &gt;&gt;&gt;= y</a:t>
                      </a:r>
                      <a:endParaRPr b="1" sz="12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x = x &gt;&gt;&gt; y</a:t>
                      </a:r>
                      <a:endParaRPr b="1" sz="12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x &amp;= y</a:t>
                      </a:r>
                      <a:endParaRPr b="1" sz="12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x = x &amp; y</a:t>
                      </a:r>
                      <a:endParaRPr b="1" sz="12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x ^= y</a:t>
                      </a:r>
                      <a:endParaRPr b="1" sz="12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x = x ^ y</a:t>
                      </a:r>
                      <a:endParaRPr b="1" sz="12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x |= y</a:t>
                      </a:r>
                      <a:endParaRPr b="1" sz="12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x = x | y</a:t>
                      </a:r>
                      <a:endParaRPr b="1" sz="12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" name="Google Shape;97;p17"/>
          <p:cNvSpPr txBox="1"/>
          <p:nvPr/>
        </p:nvSpPr>
        <p:spPr>
          <a:xfrm>
            <a:off x="4126150" y="4278825"/>
            <a:ext cx="43551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accent1"/>
                </a:solidFill>
              </a:rPr>
              <a:t>***Tarea, ¿Qué hacen los operadores en azul?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DB4F">
            <a:alpha val="59310"/>
          </a:srgbClr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53350" y="142875"/>
            <a:ext cx="8619300" cy="9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Operadores de comparación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1026525" y="13675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{8F98DB41-F3CF-4EFA-B256-B1CF7D41039E}</a:tableStyleId>
              </a:tblPr>
              <a:tblGrid>
                <a:gridCol w="4132150"/>
                <a:gridCol w="2958800"/>
              </a:tblGrid>
              <a:tr h="24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>
                          <a:solidFill>
                            <a:srgbClr val="3B3C40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 Operador abreviado</a:t>
                      </a:r>
                      <a:endParaRPr b="1" sz="1800">
                        <a:solidFill>
                          <a:srgbClr val="3B3C40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3810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>
                          <a:solidFill>
                            <a:srgbClr val="3B3C40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Significado</a:t>
                      </a:r>
                      <a:endParaRPr b="1" sz="1800">
                        <a:solidFill>
                          <a:srgbClr val="3B3C40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3810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2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==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!=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===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!==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&gt;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&gt;=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&lt;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&lt;=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Igual que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Diferente que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Estrictamente igual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Estrictamente desigual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Mayor que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Mayor o igual que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Menor que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Menor o igual que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DB4F">
            <a:alpha val="59310"/>
          </a:srgbClr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53350" y="142875"/>
            <a:ext cx="8619300" cy="9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Operadores aritméticos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09" name="Google Shape;109;p19"/>
          <p:cNvGraphicFramePr/>
          <p:nvPr/>
        </p:nvGraphicFramePr>
        <p:xfrm>
          <a:off x="1026525" y="13675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{8F98DB41-F3CF-4EFA-B256-B1CF7D41039E}</a:tableStyleId>
              </a:tblPr>
              <a:tblGrid>
                <a:gridCol w="2884200"/>
                <a:gridCol w="4787375"/>
              </a:tblGrid>
              <a:tr h="24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>
                          <a:solidFill>
                            <a:srgbClr val="3B3C40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 Operador abreviado</a:t>
                      </a:r>
                      <a:endParaRPr b="1" sz="1800">
                        <a:solidFill>
                          <a:srgbClr val="3B3C40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3810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>
                          <a:solidFill>
                            <a:srgbClr val="3B3C40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Significado</a:t>
                      </a:r>
                      <a:endParaRPr b="1" sz="1800">
                        <a:solidFill>
                          <a:srgbClr val="3B3C40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3810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2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%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++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--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!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Módulo, devuelve el residuo de una división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Incremento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Decremento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Operación unaria, devuelve el negado de un número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DB4F">
            <a:alpha val="59310"/>
          </a:srgbClr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53350" y="142875"/>
            <a:ext cx="8619300" cy="9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Operadores lógicos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15" name="Google Shape;115;p20"/>
          <p:cNvGraphicFramePr/>
          <p:nvPr/>
        </p:nvGraphicFramePr>
        <p:xfrm>
          <a:off x="1026525" y="13675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{8F98DB41-F3CF-4EFA-B256-B1CF7D41039E}</a:tableStyleId>
              </a:tblPr>
              <a:tblGrid>
                <a:gridCol w="4132150"/>
                <a:gridCol w="2958800"/>
              </a:tblGrid>
              <a:tr h="24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>
                          <a:solidFill>
                            <a:srgbClr val="3B3C40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 Operador abreviado</a:t>
                      </a:r>
                      <a:endParaRPr b="1" sz="1800">
                        <a:solidFill>
                          <a:srgbClr val="3B3C40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3810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>
                          <a:solidFill>
                            <a:srgbClr val="3B3C40"/>
                          </a:solidFill>
                          <a:highlight>
                            <a:srgbClr val="FFFFFF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Significado</a:t>
                      </a:r>
                      <a:endParaRPr b="1" sz="1800">
                        <a:solidFill>
                          <a:srgbClr val="3B3C40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3B3C40"/>
                        </a:solidFill>
                        <a:highlight>
                          <a:srgbClr val="FFFFFF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3810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2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&amp;&amp;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||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!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AND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OR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NOT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76200" marL="762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7925" y="0"/>
            <a:ext cx="20850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DOM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950" y="53593"/>
            <a:ext cx="3789740" cy="50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