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Video / Cuestionario</c:v>
              </c:pt>
              <c:pt idx="1">
                <c:v>documentacion</c:v>
              </c:pt>
              <c:pt idx="2">
                <c:v>computador</c:v>
              </c:pt>
              <c:pt idx="3">
                <c:v>Balsamiq</c:v>
              </c:pt>
              <c:pt idx="4">
                <c:v>Software</c:v>
              </c:pt>
              <c:pt idx="5">
                <c:v>IEEE830</c:v>
              </c:pt>
              <c:pt idx="6">
                <c:v>MySQL</c:v>
              </c:pt>
            </c:strLit>
          </c:cat>
          <c:val>
            <c:numLit>
              <c:formatCode>#,##0_ "horas"</c:formatCode>
              <c:ptCount val="7"/>
              <c:pt idx="0">
                <c:v>1</c:v>
              </c:pt>
              <c:pt idx="1">
                <c:v>7</c:v>
              </c:pt>
              <c:pt idx="2">
                <c:v>13</c:v>
              </c:pt>
              <c:pt idx="3">
                <c:v>2</c:v>
              </c:pt>
              <c:pt idx="4">
                <c:v>1</c:v>
              </c:pt>
              <c:pt idx="5">
                <c:v>1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0127-4313-A552-96FDAD04D332}"/>
            </c:ext>
          </c:extLst>
        </c:ser>
        <c:ser>
          <c:idx val="1"/>
          <c:order val="1"/>
          <c:tx>
            <c:v>Trabajo restante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Video / Cuestionario</c:v>
              </c:pt>
              <c:pt idx="1">
                <c:v>documentacion</c:v>
              </c:pt>
              <c:pt idx="2">
                <c:v>computador</c:v>
              </c:pt>
              <c:pt idx="3">
                <c:v>Balsamiq</c:v>
              </c:pt>
              <c:pt idx="4">
                <c:v>Software</c:v>
              </c:pt>
              <c:pt idx="5">
                <c:v>IEEE830</c:v>
              </c:pt>
              <c:pt idx="6">
                <c:v>MySQL</c:v>
              </c:pt>
            </c:strLit>
          </c:cat>
          <c:val>
            <c:numLit>
              <c:formatCode>#,##0_ "horas"</c:formatCode>
              <c:ptCount val="7"/>
              <c:pt idx="0">
                <c:v>0</c:v>
              </c:pt>
              <c:pt idx="1">
                <c:v>8</c:v>
              </c:pt>
              <c:pt idx="2">
                <c:v>9</c:v>
              </c:pt>
              <c:pt idx="3">
                <c:v>0</c:v>
              </c:pt>
              <c:pt idx="4">
                <c:v>15</c:v>
              </c:pt>
              <c:pt idx="5">
                <c:v>5</c:v>
              </c:pt>
              <c:pt idx="6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1-0127-4313-A552-96FDAD04D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7"/>
              <c:pt idx="0">
                <c:v>Video / Cuestionario</c:v>
              </c:pt>
              <c:pt idx="1">
                <c:v>documentacion</c:v>
              </c:pt>
              <c:pt idx="2">
                <c:v>computador</c:v>
              </c:pt>
              <c:pt idx="3">
                <c:v>Balsamiq</c:v>
              </c:pt>
              <c:pt idx="4">
                <c:v>Software</c:v>
              </c:pt>
              <c:pt idx="5">
                <c:v>IEEE830</c:v>
              </c:pt>
              <c:pt idx="6">
                <c:v>MySQL</c:v>
              </c:pt>
            </c:strLit>
          </c:cat>
          <c:val>
            <c:numLit>
              <c:formatCode>#,##0_ "horas"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0127-4313-A552-96FDAD04D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Video / Cuestionario</c:v>
              </c:pt>
              <c:pt idx="1">
                <c:v>documentacion</c:v>
              </c:pt>
              <c:pt idx="2">
                <c:v>computador</c:v>
              </c:pt>
              <c:pt idx="3">
                <c:v>Balsamiq</c:v>
              </c:pt>
              <c:pt idx="4">
                <c:v>Software</c:v>
              </c:pt>
              <c:pt idx="5">
                <c:v>IEEE830</c:v>
              </c:pt>
              <c:pt idx="6">
                <c:v>MySQL</c:v>
              </c:pt>
            </c:strLit>
          </c:cat>
          <c:val>
            <c:numLit>
              <c:formatCode>#,##0"%"</c:formatCode>
              <c:ptCount val="7"/>
              <c:pt idx="0">
                <c:v>100</c:v>
              </c:pt>
              <c:pt idx="1">
                <c:v>47</c:v>
              </c:pt>
              <c:pt idx="2">
                <c:v>59</c:v>
              </c:pt>
              <c:pt idx="3">
                <c:v>100</c:v>
              </c:pt>
              <c:pt idx="4">
                <c:v>6</c:v>
              </c:pt>
              <c:pt idx="5">
                <c:v>17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71C3-4311-AE53-F51BF9EC7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Personal</c:v>
              </c:pt>
            </c:strLit>
          </c:cat>
          <c:val>
            <c:numLit>
              <c:formatCode>#,##0_ "horas"</c:formatCode>
              <c:ptCount val="1"/>
              <c:pt idx="0">
                <c:v>230</c:v>
              </c:pt>
            </c:numLit>
          </c:val>
          <c:extLst>
            <c:ext xmlns:c16="http://schemas.microsoft.com/office/drawing/2014/chart" uri="{C3380CC4-5D6E-409C-BE32-E72D297353CC}">
              <c16:uniqueId val="{00000000-BEA6-4880-B8F8-9CDE9679655D}"/>
            </c:ext>
          </c:extLst>
        </c:ser>
        <c:ser>
          <c:idx val="1"/>
          <c:order val="1"/>
          <c:tx>
            <c:v>Trabajo restante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Personal</c:v>
              </c:pt>
            </c:strLit>
          </c:cat>
          <c:val>
            <c:numLit>
              <c:formatCode>#,##0_ "horas"</c:formatCode>
              <c:ptCount val="1"/>
              <c:pt idx="0">
                <c:v>2488.08</c:v>
              </c:pt>
            </c:numLit>
          </c:val>
          <c:extLst>
            <c:ext xmlns:c16="http://schemas.microsoft.com/office/drawing/2014/chart" uri="{C3380CC4-5D6E-409C-BE32-E72D297353CC}">
              <c16:uniqueId val="{00000001-BEA6-4880-B8F8-9CDE96796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"/>
              <c:pt idx="0">
                <c:v>Personal</c:v>
              </c:pt>
            </c:strLit>
          </c:cat>
          <c:val>
            <c:numLit>
              <c:formatCode>#,##0_ "horas"</c:formatCode>
              <c:ptCount val="1"/>
              <c:pt idx="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BEA6-4880-B8F8-9CDE96796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Personal</c:v>
              </c:pt>
            </c:strLit>
          </c:cat>
          <c:val>
            <c:numLit>
              <c:formatCode>#,##0"%"</c:formatCode>
              <c:ptCount val="1"/>
              <c:pt idx="0">
                <c:v>8</c:v>
              </c:pt>
            </c:numLit>
          </c:val>
          <c:extLst>
            <c:ext xmlns:c16="http://schemas.microsoft.com/office/drawing/2014/chart" uri="{C3380CC4-5D6E-409C-BE32-E72D297353CC}">
              <c16:uniqueId val="{00000000-94C7-420C-A6AC-72E2C2655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Costo real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Personal</c:v>
              </c:pt>
            </c:strLit>
          </c:cat>
          <c:val>
            <c:numLit>
              <c:formatCode>\$\ #,##0</c:formatCode>
              <c:ptCount val="1"/>
              <c:pt idx="0">
                <c:v>2760000</c:v>
              </c:pt>
            </c:numLit>
          </c:val>
          <c:extLst>
            <c:ext xmlns:c16="http://schemas.microsoft.com/office/drawing/2014/chart" uri="{C3380CC4-5D6E-409C-BE32-E72D297353CC}">
              <c16:uniqueId val="{00000000-9D3B-4D27-ACAA-497184797613}"/>
            </c:ext>
          </c:extLst>
        </c:ser>
        <c:ser>
          <c:idx val="1"/>
          <c:order val="1"/>
          <c:tx>
            <c:v>Costo restante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Personal</c:v>
              </c:pt>
            </c:strLit>
          </c:cat>
          <c:val>
            <c:numLit>
              <c:formatCode>\$\ #,##0</c:formatCode>
              <c:ptCount val="1"/>
              <c:pt idx="0">
                <c:v>29856960</c:v>
              </c:pt>
            </c:numLit>
          </c:val>
          <c:extLst>
            <c:ext xmlns:c16="http://schemas.microsoft.com/office/drawing/2014/chart" uri="{C3380CC4-5D6E-409C-BE32-E72D297353CC}">
              <c16:uniqueId val="{00000001-9D3B-4D27-ACAA-497184797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24971680"/>
        <c:axId val="320308992"/>
      </c:barChart>
      <c:lineChart>
        <c:grouping val="standard"/>
        <c:varyColors val="0"/>
        <c:ser>
          <c:idx val="2"/>
          <c:order val="2"/>
          <c:tx>
            <c:v>Costo de línea base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"/>
              <c:pt idx="0">
                <c:v>Personal</c:v>
              </c:pt>
            </c:strLit>
          </c:cat>
          <c:val>
            <c:numLit>
              <c:formatCode>\$\ #,##0</c:formatCode>
              <c:ptCount val="1"/>
              <c:pt idx="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9D3B-4D27-ACAA-497184797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971680"/>
        <c:axId val="320308992"/>
      </c:lineChart>
      <c:catAx>
        <c:axId val="3249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0308992"/>
        <c:crosses val="autoZero"/>
        <c:auto val="1"/>
        <c:lblAlgn val="ctr"/>
        <c:lblOffset val="100"/>
        <c:noMultiLvlLbl val="0"/>
      </c:catAx>
      <c:valAx>
        <c:axId val="3203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49716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Costo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C3-45A7-83C2-440D94EE5E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C3-45A7-83C2-440D94EE5E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Tipo: Trabajo</c:v>
              </c:pt>
              <c:pt idx="1">
                <c:v>Tipo: Material</c:v>
              </c:pt>
            </c:strLit>
          </c:cat>
          <c:val>
            <c:numLit>
              <c:formatCode>\$\ #,##0</c:formatCode>
              <c:ptCount val="2"/>
              <c:pt idx="0">
                <c:v>32616960</c:v>
              </c:pt>
              <c:pt idx="1">
                <c:v>715000</c:v>
              </c:pt>
            </c:numLit>
          </c:val>
          <c:extLst>
            <c:ext xmlns:c16="http://schemas.microsoft.com/office/drawing/2014/chart" uri="{C3380CC4-5D6E-409C-BE32-E72D297353CC}">
              <c16:uniqueId val="{00000004-95C3-45A7-83C2-440D94EE5E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2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5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9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7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5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0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8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4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5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30982-2F6B-4360-9E13-D014051E6D90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991600-F183-4F19-8430-B23A7ECDA7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7E9BF75-CFC3-4DEA-861A-0644074ECA04}"/>
              </a:ext>
            </a:extLst>
          </p:cNvPr>
          <p:cNvSpPr txBox="1"/>
          <p:nvPr/>
        </p:nvSpPr>
        <p:spPr>
          <a:xfrm>
            <a:off x="2175173" y="352121"/>
            <a:ext cx="7600494" cy="36540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tecnologicos</a:t>
            </a:r>
            <a:endParaRPr lang="en-US" sz="3600" b="1" cap="all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E7C174F6-557E-4CB7-BEB5-08BCB2153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577467"/>
              </p:ext>
            </p:extLst>
          </p:nvPr>
        </p:nvGraphicFramePr>
        <p:xfrm>
          <a:off x="1798560" y="1738887"/>
          <a:ext cx="3654084" cy="21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D594BF5D-33C9-42E7-B65C-5DE0DC33FE34}"/>
              </a:ext>
            </a:extLst>
          </p:cNvPr>
          <p:cNvSpPr txBox="1"/>
          <p:nvPr/>
        </p:nvSpPr>
        <p:spPr>
          <a:xfrm>
            <a:off x="1701380" y="1067533"/>
            <a:ext cx="3600796" cy="146164"/>
          </a:xfrm>
          <a:prstGeom prst="rect">
            <a:avLst/>
          </a:prstGeom>
          <a:solidFill>
            <a:schemeClr val="l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ESTADÍSTICAS DE RECURSOS</a:t>
            </a:r>
          </a:p>
        </p:txBody>
      </p:sp>
      <p:graphicFrame>
        <p:nvGraphicFramePr>
          <p:cNvPr id="7" name="Chart 16">
            <a:extLst>
              <a:ext uri="{FF2B5EF4-FFF2-40B4-BE49-F238E27FC236}">
                <a16:creationId xmlns:a16="http://schemas.microsoft.com/office/drawing/2014/main" id="{AB52FC53-82FD-49C6-A374-2590F2CEF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568582"/>
              </p:ext>
            </p:extLst>
          </p:nvPr>
        </p:nvGraphicFramePr>
        <p:xfrm>
          <a:off x="6565824" y="1729362"/>
          <a:ext cx="3654084" cy="21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8">
            <a:extLst>
              <a:ext uri="{FF2B5EF4-FFF2-40B4-BE49-F238E27FC236}">
                <a16:creationId xmlns:a16="http://schemas.microsoft.com/office/drawing/2014/main" id="{0D7B01F9-A8F0-4989-8ADA-F6316E527B8C}"/>
              </a:ext>
            </a:extLst>
          </p:cNvPr>
          <p:cNvSpPr txBox="1"/>
          <p:nvPr/>
        </p:nvSpPr>
        <p:spPr>
          <a:xfrm>
            <a:off x="6461048" y="1067187"/>
            <a:ext cx="3654084" cy="21924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del trabajo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4F5080-FCA6-48EA-9188-F5CCD53F1F8E}"/>
              </a:ext>
            </a:extLst>
          </p:cNvPr>
          <p:cNvSpPr/>
          <p:nvPr/>
        </p:nvSpPr>
        <p:spPr>
          <a:xfrm>
            <a:off x="1597395" y="1237203"/>
            <a:ext cx="27989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Estado de trabajo de todos los recursos de trabajo.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177FF1E-250A-455D-B06C-8AE18D851E9E}"/>
              </a:ext>
            </a:extLst>
          </p:cNvPr>
          <p:cNvSpPr/>
          <p:nvPr/>
        </p:nvSpPr>
        <p:spPr>
          <a:xfrm>
            <a:off x="6477387" y="1226809"/>
            <a:ext cx="3654084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% trabajo realizado por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12180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4F2A1D7-36E2-4E1C-A6FE-31428E75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7" y="1243244"/>
            <a:ext cx="4483866" cy="25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4E3A468-C5D4-48AA-A643-126802E783B3}"/>
              </a:ext>
            </a:extLst>
          </p:cNvPr>
          <p:cNvSpPr txBox="1"/>
          <p:nvPr/>
        </p:nvSpPr>
        <p:spPr>
          <a:xfrm>
            <a:off x="1341120" y="827278"/>
            <a:ext cx="9509760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sz="3600" b="1" cap="all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cap="all" baseline="0" dirty="0" err="1">
                <a:solidFill>
                  <a:schemeClr val="bg1">
                    <a:lumMod val="50000"/>
                  </a:schemeClr>
                </a:solidFill>
              </a:rPr>
              <a:t>humanos</a:t>
            </a:r>
            <a:endParaRPr lang="en-US" sz="3600" b="1" cap="all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543DEFB2-552A-45FB-B09E-51D130034E29}"/>
              </a:ext>
            </a:extLst>
          </p:cNvPr>
          <p:cNvGraphicFramePr>
            <a:graphicFrameLocks/>
          </p:cNvGraphicFramePr>
          <p:nvPr/>
        </p:nvGraphicFramePr>
        <p:xfrm>
          <a:off x="1460182" y="19845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B6A54E54-8883-428E-A85D-3B8FB1CFA0AE}"/>
              </a:ext>
            </a:extLst>
          </p:cNvPr>
          <p:cNvSpPr txBox="1"/>
          <p:nvPr/>
        </p:nvSpPr>
        <p:spPr>
          <a:xfrm>
            <a:off x="1369695" y="1570228"/>
            <a:ext cx="4505325" cy="182880"/>
          </a:xfrm>
          <a:prstGeom prst="rect">
            <a:avLst/>
          </a:prstGeom>
          <a:solidFill>
            <a:schemeClr val="l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ESTADÍSTICAS DE RECURSOS</a:t>
            </a:r>
          </a:p>
        </p:txBody>
      </p:sp>
      <p:graphicFrame>
        <p:nvGraphicFramePr>
          <p:cNvPr id="7" name="Chart 16">
            <a:extLst>
              <a:ext uri="{FF2B5EF4-FFF2-40B4-BE49-F238E27FC236}">
                <a16:creationId xmlns:a16="http://schemas.microsoft.com/office/drawing/2014/main" id="{A3B4E711-4271-4DBC-ADD3-D285A9E82FC7}"/>
              </a:ext>
            </a:extLst>
          </p:cNvPr>
          <p:cNvGraphicFramePr>
            <a:graphicFrameLocks/>
          </p:cNvGraphicFramePr>
          <p:nvPr/>
        </p:nvGraphicFramePr>
        <p:xfrm>
          <a:off x="6227446" y="1975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8">
            <a:extLst>
              <a:ext uri="{FF2B5EF4-FFF2-40B4-BE49-F238E27FC236}">
                <a16:creationId xmlns:a16="http://schemas.microsoft.com/office/drawing/2014/main" id="{B9E40501-E5D8-4D3E-9CFF-56410387B1DA}"/>
              </a:ext>
            </a:extLst>
          </p:cNvPr>
          <p:cNvSpPr txBox="1"/>
          <p:nvPr/>
        </p:nvSpPr>
        <p:spPr>
          <a:xfrm>
            <a:off x="6122670" y="1560703"/>
            <a:ext cx="457200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del trabajo</a:t>
            </a: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5CBE9AA9-2DF9-43F2-8F08-BEDCE95F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96" y="5227828"/>
            <a:ext cx="5610226" cy="802894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080A1FCE-051B-4A26-B0D6-4E93D5484310}"/>
              </a:ext>
            </a:extLst>
          </p:cNvPr>
          <p:cNvSpPr txBox="1"/>
          <p:nvPr/>
        </p:nvSpPr>
        <p:spPr>
          <a:xfrm>
            <a:off x="1369696" y="4818253"/>
            <a:ext cx="566928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Estado de los recursos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8580ECF-781C-4C10-84BB-A6D87EAE40CE}"/>
              </a:ext>
            </a:extLst>
          </p:cNvPr>
          <p:cNvSpPr/>
          <p:nvPr/>
        </p:nvSpPr>
        <p:spPr>
          <a:xfrm>
            <a:off x="1366429" y="1730820"/>
            <a:ext cx="3501996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Estado de trabajo de todos los recursos de trabajo.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BA58C6-7C29-4419-9A25-2E87753714DC}"/>
              </a:ext>
            </a:extLst>
          </p:cNvPr>
          <p:cNvSpPr/>
          <p:nvPr/>
        </p:nvSpPr>
        <p:spPr>
          <a:xfrm>
            <a:off x="1369743" y="4988370"/>
            <a:ext cx="4206240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Trabajo restante para todos los recursos de trabajo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CE681D5-561A-4EB1-80EC-2CA2AC612A1F}"/>
              </a:ext>
            </a:extLst>
          </p:cNvPr>
          <p:cNvSpPr/>
          <p:nvPr/>
        </p:nvSpPr>
        <p:spPr>
          <a:xfrm>
            <a:off x="6139009" y="1720325"/>
            <a:ext cx="45720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% trabajo realizado por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8624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FCEA0F2A-2F3E-440E-AF04-F040B8B2D398}"/>
              </a:ext>
            </a:extLst>
          </p:cNvPr>
          <p:cNvSpPr txBox="1"/>
          <p:nvPr/>
        </p:nvSpPr>
        <p:spPr>
          <a:xfrm>
            <a:off x="1524000" y="891481"/>
            <a:ext cx="9144000" cy="6381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>
                <a:solidFill>
                  <a:schemeClr val="bg1">
                    <a:lumMod val="50000"/>
                  </a:schemeClr>
                </a:solidFill>
              </a:rPr>
              <a:t>Visión general de costo de recursos</a:t>
            </a:r>
          </a:p>
        </p:txBody>
      </p:sp>
      <p:sp>
        <p:nvSpPr>
          <p:cNvPr id="5" name="TextBox 176">
            <a:extLst>
              <a:ext uri="{FF2B5EF4-FFF2-40B4-BE49-F238E27FC236}">
                <a16:creationId xmlns:a16="http://schemas.microsoft.com/office/drawing/2014/main" id="{D9285F71-FBA7-44F9-9E6F-3B70C5F1B79F}"/>
              </a:ext>
            </a:extLst>
          </p:cNvPr>
          <p:cNvSpPr txBox="1"/>
          <p:nvPr/>
        </p:nvSpPr>
        <p:spPr>
          <a:xfrm>
            <a:off x="1428750" y="1745034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3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kern="1200" baseline="0">
                <a:solidFill>
                  <a:schemeClr val="accent1"/>
                </a:solidFill>
                <a:latin typeface="+mn-lt"/>
                <a:ea typeface="Segoe UI" pitchFamily="34" charset="0"/>
                <a:cs typeface="Segoe UI" pitchFamily="34" charset="0"/>
              </a:rPr>
              <a:t>ESTADO DEL COSTO</a:t>
            </a:r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140EAD8C-596C-40C9-9506-69226772C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08928"/>
              </p:ext>
            </p:extLst>
          </p:nvPr>
        </p:nvGraphicFramePr>
        <p:xfrm>
          <a:off x="1514475" y="2196406"/>
          <a:ext cx="4014216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BFF484D5-0DAC-43F5-A3A7-AD67D0E84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34092"/>
              </p:ext>
            </p:extLst>
          </p:nvPr>
        </p:nvGraphicFramePr>
        <p:xfrm>
          <a:off x="5843587" y="2186881"/>
          <a:ext cx="4014216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76">
            <a:extLst>
              <a:ext uri="{FF2B5EF4-FFF2-40B4-BE49-F238E27FC236}">
                <a16:creationId xmlns:a16="http://schemas.microsoft.com/office/drawing/2014/main" id="{5561DBBF-861D-498A-BBB5-7C8BED520BE8}"/>
              </a:ext>
            </a:extLst>
          </p:cNvPr>
          <p:cNvSpPr txBox="1"/>
          <p:nvPr/>
        </p:nvSpPr>
        <p:spPr>
          <a:xfrm>
            <a:off x="5748835" y="1725984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3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DISTRIBUCIÓN DE COSTOS</a:t>
            </a:r>
          </a:p>
        </p:txBody>
      </p:sp>
      <p:sp>
        <p:nvSpPr>
          <p:cNvPr id="9" name="TextBox 176">
            <a:extLst>
              <a:ext uri="{FF2B5EF4-FFF2-40B4-BE49-F238E27FC236}">
                <a16:creationId xmlns:a16="http://schemas.microsoft.com/office/drawing/2014/main" id="{56E6378B-5AD9-4E41-9BCB-9E3FB0B22BD9}"/>
              </a:ext>
            </a:extLst>
          </p:cNvPr>
          <p:cNvSpPr txBox="1"/>
          <p:nvPr/>
        </p:nvSpPr>
        <p:spPr>
          <a:xfrm>
            <a:off x="1424485" y="4812084"/>
            <a:ext cx="3657600" cy="2743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aseline="0" dirty="0">
                <a:solidFill>
                  <a:schemeClr val="accent1"/>
                </a:solidFill>
              </a:rPr>
              <a:t>DETALLES DE COSTOS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0B57254E-D39D-40E0-BC0A-1AA73000B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5263456"/>
            <a:ext cx="4086227" cy="46190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6D5C38A0-767E-42D8-A139-D6B4847A4BF7}"/>
              </a:ext>
            </a:extLst>
          </p:cNvPr>
          <p:cNvSpPr/>
          <p:nvPr/>
        </p:nvSpPr>
        <p:spPr>
          <a:xfrm>
            <a:off x="1434488" y="1913115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Estado de costo de los recursos de trabajo.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EC7F2AD-13C0-4135-B51C-D73198346437}"/>
              </a:ext>
            </a:extLst>
          </p:cNvPr>
          <p:cNvSpPr/>
          <p:nvPr/>
        </p:nvSpPr>
        <p:spPr>
          <a:xfrm>
            <a:off x="5756691" y="1894065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Cómo los costos están distribuidos entre tipos de recursos diferentes.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8FB006E-75ED-4065-8469-8061B233009E}"/>
              </a:ext>
            </a:extLst>
          </p:cNvPr>
          <p:cNvSpPr/>
          <p:nvPr/>
        </p:nvSpPr>
        <p:spPr>
          <a:xfrm>
            <a:off x="1430217" y="4961115"/>
            <a:ext cx="36576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Detalles de costos de todos los recursos de trabajo.</a:t>
            </a:r>
          </a:p>
        </p:txBody>
      </p:sp>
    </p:spTree>
    <p:extLst>
      <p:ext uri="{BB962C8B-B14F-4D97-AF65-F5344CB8AC3E}">
        <p14:creationId xmlns:p14="http://schemas.microsoft.com/office/powerpoint/2010/main" val="2787420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113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Kastro</dc:creator>
  <cp:lastModifiedBy>Uriel Kastro</cp:lastModifiedBy>
  <cp:revision>3</cp:revision>
  <dcterms:created xsi:type="dcterms:W3CDTF">2019-12-05T15:05:29Z</dcterms:created>
  <dcterms:modified xsi:type="dcterms:W3CDTF">2019-12-05T15:16:07Z</dcterms:modified>
</cp:coreProperties>
</file>