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66"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gk2NazA3DX/Iat/fwfB6r96Kvk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1206" y="-21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0555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jp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jpg"/><Relationship Id="rId1" Type="http://schemas.openxmlformats.org/officeDocument/2006/relationships/slideMaster" Target="../slideMasters/slideMaster1.xml"/><Relationship Id="rId5" Type="http://schemas.openxmlformats.org/officeDocument/2006/relationships/image" Target="../media/image26.pn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jpg"/><Relationship Id="rId1" Type="http://schemas.openxmlformats.org/officeDocument/2006/relationships/slideMaster" Target="../slideMasters/slideMaster1.xml"/><Relationship Id="rId5" Type="http://schemas.openxmlformats.org/officeDocument/2006/relationships/image" Target="../media/image28.png"/><Relationship Id="rId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18.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jp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13"/>
        <p:cNvGrpSpPr/>
        <p:nvPr/>
      </p:nvGrpSpPr>
      <p:grpSpPr>
        <a:xfrm>
          <a:off x="0" y="0"/>
          <a:ext cx="0" cy="0"/>
          <a:chOff x="0" y="0"/>
          <a:chExt cx="0" cy="0"/>
        </a:xfrm>
      </p:grpSpPr>
      <p:pic>
        <p:nvPicPr>
          <p:cNvPr id="14" name="Google Shape;14;p13"/>
          <p:cNvPicPr preferRelativeResize="0"/>
          <p:nvPr/>
        </p:nvPicPr>
        <p:blipFill rotWithShape="1">
          <a:blip r:embed="rId2">
            <a:alphaModFix/>
          </a:blip>
          <a:srcRect/>
          <a:stretch/>
        </p:blipFill>
        <p:spPr>
          <a:xfrm>
            <a:off x="4403049" y="3192122"/>
            <a:ext cx="4740951" cy="3665878"/>
          </a:xfrm>
          <a:prstGeom prst="rect">
            <a:avLst/>
          </a:prstGeom>
          <a:noFill/>
          <a:ln>
            <a:noFill/>
          </a:ln>
        </p:spPr>
      </p:pic>
      <p:sp>
        <p:nvSpPr>
          <p:cNvPr id="15" name="Google Shape;1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18" name="Google Shape;18;p13"/>
          <p:cNvPicPr preferRelativeResize="0"/>
          <p:nvPr/>
        </p:nvPicPr>
        <p:blipFill rotWithShape="1">
          <a:blip r:embed="rId3">
            <a:alphaModFix/>
          </a:blip>
          <a:srcRect l="10521" t="17753" r="14498" b="22946"/>
          <a:stretch/>
        </p:blipFill>
        <p:spPr>
          <a:xfrm>
            <a:off x="0" y="-1"/>
            <a:ext cx="9270122" cy="6858001"/>
          </a:xfrm>
          <a:prstGeom prst="rect">
            <a:avLst/>
          </a:prstGeom>
          <a:noFill/>
          <a:ln>
            <a:noFill/>
          </a:ln>
        </p:spPr>
      </p:pic>
      <p:pic>
        <p:nvPicPr>
          <p:cNvPr id="19" name="Google Shape;19;p13"/>
          <p:cNvPicPr preferRelativeResize="0"/>
          <p:nvPr/>
        </p:nvPicPr>
        <p:blipFill rotWithShape="1">
          <a:blip r:embed="rId4">
            <a:alphaModFix/>
          </a:blip>
          <a:srcRect/>
          <a:stretch/>
        </p:blipFill>
        <p:spPr>
          <a:xfrm>
            <a:off x="80112" y="4525925"/>
            <a:ext cx="2319162" cy="1407645"/>
          </a:xfrm>
          <a:prstGeom prst="rect">
            <a:avLst/>
          </a:prstGeom>
          <a:noFill/>
          <a:ln>
            <a:noFill/>
          </a:ln>
        </p:spPr>
      </p:pic>
      <p:pic>
        <p:nvPicPr>
          <p:cNvPr id="20" name="Google Shape;20;p13"/>
          <p:cNvPicPr preferRelativeResize="0"/>
          <p:nvPr/>
        </p:nvPicPr>
        <p:blipFill rotWithShape="1">
          <a:blip r:embed="rId5">
            <a:alphaModFix/>
          </a:blip>
          <a:srcRect/>
          <a:stretch/>
        </p:blipFill>
        <p:spPr>
          <a:xfrm>
            <a:off x="4180327" y="3357565"/>
            <a:ext cx="2486025"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98"/>
        <p:cNvGrpSpPr/>
        <p:nvPr/>
      </p:nvGrpSpPr>
      <p:grpSpPr>
        <a:xfrm>
          <a:off x="0" y="0"/>
          <a:ext cx="0" cy="0"/>
          <a:chOff x="0" y="0"/>
          <a:chExt cx="0" cy="0"/>
        </a:xfrm>
      </p:grpSpPr>
      <p:pic>
        <p:nvPicPr>
          <p:cNvPr id="99" name="Google Shape;99;p22"/>
          <p:cNvPicPr preferRelativeResize="0"/>
          <p:nvPr/>
        </p:nvPicPr>
        <p:blipFill rotWithShape="1">
          <a:blip r:embed="rId2">
            <a:alphaModFix/>
          </a:blip>
          <a:srcRect/>
          <a:stretch/>
        </p:blipFill>
        <p:spPr>
          <a:xfrm>
            <a:off x="-1" y="0"/>
            <a:ext cx="9144001" cy="6858000"/>
          </a:xfrm>
          <a:prstGeom prst="rect">
            <a:avLst/>
          </a:prstGeom>
          <a:noFill/>
          <a:ln>
            <a:noFill/>
          </a:ln>
        </p:spPr>
      </p:pic>
      <p:grpSp>
        <p:nvGrpSpPr>
          <p:cNvPr id="100" name="Google Shape;100;p22"/>
          <p:cNvGrpSpPr/>
          <p:nvPr/>
        </p:nvGrpSpPr>
        <p:grpSpPr>
          <a:xfrm>
            <a:off x="0" y="0"/>
            <a:ext cx="9144001" cy="6858000"/>
            <a:chOff x="0" y="0"/>
            <a:chExt cx="9144001" cy="6858000"/>
          </a:xfrm>
        </p:grpSpPr>
        <p:sp>
          <p:nvSpPr>
            <p:cNvPr id="101" name="Google Shape;101;p22"/>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2" name="Google Shape;102;p22"/>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103" name="Google Shape;103;p22"/>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104" name="Google Shape;104;p2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05" name="Google Shape;105;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108" name="Google Shape;108;p22"/>
          <p:cNvPicPr preferRelativeResize="0"/>
          <p:nvPr/>
        </p:nvPicPr>
        <p:blipFill rotWithShape="1">
          <a:blip r:embed="rId5">
            <a:alphaModFix/>
          </a:blip>
          <a:srcRect/>
          <a:stretch/>
        </p:blipFill>
        <p:spPr>
          <a:xfrm>
            <a:off x="8017183" y="2853376"/>
            <a:ext cx="696913" cy="5619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109"/>
        <p:cNvGrpSpPr/>
        <p:nvPr/>
      </p:nvGrpSpPr>
      <p:grpSpPr>
        <a:xfrm>
          <a:off x="0" y="0"/>
          <a:ext cx="0" cy="0"/>
          <a:chOff x="0" y="0"/>
          <a:chExt cx="0" cy="0"/>
        </a:xfrm>
      </p:grpSpPr>
      <p:sp>
        <p:nvSpPr>
          <p:cNvPr id="110" name="Google Shape;11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113" name="Google Shape;113;p23"/>
          <p:cNvPicPr preferRelativeResize="0"/>
          <p:nvPr/>
        </p:nvPicPr>
        <p:blipFill rotWithShape="1">
          <a:blip r:embed="rId2">
            <a:alphaModFix/>
          </a:blip>
          <a:srcRect/>
          <a:stretch/>
        </p:blipFill>
        <p:spPr>
          <a:xfrm>
            <a:off x="27295" y="-40944"/>
            <a:ext cx="9144001" cy="6858000"/>
          </a:xfrm>
          <a:prstGeom prst="rect">
            <a:avLst/>
          </a:prstGeom>
          <a:noFill/>
          <a:ln>
            <a:noFill/>
          </a:ln>
        </p:spPr>
      </p:pic>
      <p:sp>
        <p:nvSpPr>
          <p:cNvPr id="114" name="Google Shape;114;p23"/>
          <p:cNvSpPr/>
          <p:nvPr/>
        </p:nvSpPr>
        <p:spPr>
          <a:xfrm>
            <a:off x="95534" y="137072"/>
            <a:ext cx="9075762"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2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116" name="Google Shape;116;p23"/>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117" name="Google Shape;117;p23"/>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118" name="Google Shape;118;p23"/>
          <p:cNvPicPr preferRelativeResize="0"/>
          <p:nvPr/>
        </p:nvPicPr>
        <p:blipFill rotWithShape="1">
          <a:blip r:embed="rId5">
            <a:alphaModFix/>
          </a:blip>
          <a:srcRect/>
          <a:stretch/>
        </p:blipFill>
        <p:spPr>
          <a:xfrm>
            <a:off x="7919398" y="2620370"/>
            <a:ext cx="821994" cy="70923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119"/>
        <p:cNvGrpSpPr/>
        <p:nvPr/>
      </p:nvGrpSpPr>
      <p:grpSpPr>
        <a:xfrm>
          <a:off x="0" y="0"/>
          <a:ext cx="0" cy="0"/>
          <a:chOff x="0" y="0"/>
          <a:chExt cx="0" cy="0"/>
        </a:xfrm>
      </p:grpSpPr>
      <p:sp>
        <p:nvSpPr>
          <p:cNvPr id="120" name="Google Shape;120;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123" name="Google Shape;123;p24"/>
          <p:cNvPicPr preferRelativeResize="0"/>
          <p:nvPr/>
        </p:nvPicPr>
        <p:blipFill rotWithShape="1">
          <a:blip r:embed="rId2">
            <a:alphaModFix/>
          </a:blip>
          <a:srcRect/>
          <a:stretch/>
        </p:blipFill>
        <p:spPr>
          <a:xfrm flipH="1">
            <a:off x="207278" y="0"/>
            <a:ext cx="8936719" cy="6898944"/>
          </a:xfrm>
          <a:prstGeom prst="rect">
            <a:avLst/>
          </a:prstGeom>
          <a:noFill/>
          <a:ln>
            <a:noFill/>
          </a:ln>
        </p:spPr>
      </p:pic>
      <p:sp>
        <p:nvSpPr>
          <p:cNvPr id="124" name="Google Shape;124;p24"/>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24"/>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126" name="Google Shape;126;p24"/>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127" name="Google Shape;127;p24"/>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128" name="Google Shape;128;p24"/>
          <p:cNvPicPr preferRelativeResize="0"/>
          <p:nvPr/>
        </p:nvPicPr>
        <p:blipFill rotWithShape="1">
          <a:blip r:embed="rId5">
            <a:alphaModFix/>
          </a:blip>
          <a:srcRect/>
          <a:stretch/>
        </p:blipFill>
        <p:spPr>
          <a:xfrm>
            <a:off x="7783740" y="1746912"/>
            <a:ext cx="859810" cy="85981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21"/>
        <p:cNvGrpSpPr/>
        <p:nvPr/>
      </p:nvGrpSpPr>
      <p:grpSpPr>
        <a:xfrm>
          <a:off x="0" y="0"/>
          <a:ext cx="0" cy="0"/>
          <a:chOff x="0" y="0"/>
          <a:chExt cx="0" cy="0"/>
        </a:xfrm>
      </p:grpSpPr>
      <p:pic>
        <p:nvPicPr>
          <p:cNvPr id="22" name="Google Shape;22;p14" descr="D:\2015\_MG_1747.JPG"/>
          <p:cNvPicPr preferRelativeResize="0"/>
          <p:nvPr/>
        </p:nvPicPr>
        <p:blipFill rotWithShape="1">
          <a:blip r:embed="rId2">
            <a:alphaModFix/>
          </a:blip>
          <a:srcRect/>
          <a:stretch/>
        </p:blipFill>
        <p:spPr>
          <a:xfrm>
            <a:off x="0" y="0"/>
            <a:ext cx="9144000" cy="6857999"/>
          </a:xfrm>
          <a:prstGeom prst="rect">
            <a:avLst/>
          </a:prstGeom>
          <a:noFill/>
          <a:ln>
            <a:noFill/>
          </a:ln>
        </p:spPr>
      </p:pic>
      <p:grpSp>
        <p:nvGrpSpPr>
          <p:cNvPr id="23" name="Google Shape;23;p14"/>
          <p:cNvGrpSpPr/>
          <p:nvPr/>
        </p:nvGrpSpPr>
        <p:grpSpPr>
          <a:xfrm>
            <a:off x="0" y="0"/>
            <a:ext cx="9144001" cy="6858000"/>
            <a:chOff x="0" y="0"/>
            <a:chExt cx="9144001" cy="6858000"/>
          </a:xfrm>
        </p:grpSpPr>
        <p:sp>
          <p:nvSpPr>
            <p:cNvPr id="24" name="Google Shape;24;p14"/>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5" name="Google Shape;25;p14"/>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26" name="Google Shape;26;p14"/>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pic>
          <p:nvPicPr>
            <p:cNvPr id="27" name="Google Shape;27;p14"/>
            <p:cNvPicPr preferRelativeResize="0"/>
            <p:nvPr/>
          </p:nvPicPr>
          <p:blipFill rotWithShape="1">
            <a:blip r:embed="rId5">
              <a:alphaModFix/>
            </a:blip>
            <a:srcRect/>
            <a:stretch/>
          </p:blipFill>
          <p:spPr>
            <a:xfrm>
              <a:off x="8061325" y="2782887"/>
              <a:ext cx="573087" cy="550863"/>
            </a:xfrm>
            <a:prstGeom prst="rect">
              <a:avLst/>
            </a:prstGeom>
            <a:noFill/>
            <a:ln>
              <a:noFill/>
            </a:ln>
          </p:spPr>
        </p:pic>
      </p:grpSp>
      <p:sp>
        <p:nvSpPr>
          <p:cNvPr id="28" name="Google Shape;28;p14"/>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29" name="Google Shape;29;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32"/>
        <p:cNvGrpSpPr/>
        <p:nvPr/>
      </p:nvGrpSpPr>
      <p:grpSpPr>
        <a:xfrm>
          <a:off x="0" y="0"/>
          <a:ext cx="0" cy="0"/>
          <a:chOff x="0" y="0"/>
          <a:chExt cx="0" cy="0"/>
        </a:xfrm>
      </p:grpSpPr>
      <p:sp>
        <p:nvSpPr>
          <p:cNvPr id="33" name="Google Shape;33;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36" name="Google Shape;36;p15"/>
          <p:cNvSpPr/>
          <p:nvPr/>
        </p:nvSpPr>
        <p:spPr>
          <a:xfrm rot="-803363">
            <a:off x="-2292201" y="-163131"/>
            <a:ext cx="11941668" cy="1608631"/>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 name="Google Shape;37;p15"/>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 name="Google Shape;38;p15"/>
          <p:cNvSpPr/>
          <p:nvPr/>
        </p:nvSpPr>
        <p:spPr>
          <a:xfrm>
            <a:off x="-968311" y="198126"/>
            <a:ext cx="10631006" cy="142595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39"/>
        <p:cNvGrpSpPr/>
        <p:nvPr/>
      </p:nvGrpSpPr>
      <p:grpSpPr>
        <a:xfrm>
          <a:off x="0" y="0"/>
          <a:ext cx="0" cy="0"/>
          <a:chOff x="0" y="0"/>
          <a:chExt cx="0" cy="0"/>
        </a:xfrm>
      </p:grpSpPr>
      <p:sp>
        <p:nvSpPr>
          <p:cNvPr id="40" name="Google Shape;4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43" name="Google Shape;43;p16"/>
          <p:cNvSpPr/>
          <p:nvPr/>
        </p:nvSpPr>
        <p:spPr>
          <a:xfrm rot="-803363">
            <a:off x="-2292201" y="-163131"/>
            <a:ext cx="11941668"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 name="Google Shape;44;p1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Google Shape;45;p1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46"/>
        <p:cNvGrpSpPr/>
        <p:nvPr/>
      </p:nvGrpSpPr>
      <p:grpSpPr>
        <a:xfrm>
          <a:off x="0" y="0"/>
          <a:ext cx="0" cy="0"/>
          <a:chOff x="0" y="0"/>
          <a:chExt cx="0" cy="0"/>
        </a:xfrm>
      </p:grpSpPr>
      <p:sp>
        <p:nvSpPr>
          <p:cNvPr id="47" name="Google Shape;4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grpSp>
        <p:nvGrpSpPr>
          <p:cNvPr id="50" name="Google Shape;50;p17"/>
          <p:cNvGrpSpPr/>
          <p:nvPr/>
        </p:nvGrpSpPr>
        <p:grpSpPr>
          <a:xfrm>
            <a:off x="-495300" y="-1270341"/>
            <a:ext cx="10278090" cy="9017494"/>
            <a:chOff x="-495300" y="-1270341"/>
            <a:chExt cx="10278090" cy="9017494"/>
          </a:xfrm>
        </p:grpSpPr>
        <p:pic>
          <p:nvPicPr>
            <p:cNvPr id="51" name="Google Shape;51;p17"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52" name="Google Shape;52;p17"/>
            <p:cNvSpPr/>
            <p:nvPr/>
          </p:nvSpPr>
          <p:spPr>
            <a:xfrm>
              <a:off x="-495300" y="137072"/>
              <a:ext cx="9639300"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53;p17"/>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54" name="Google Shape;54;p17"/>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55" name="Google Shape;55;p17"/>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56" name="Google Shape;56;p17"/>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57"/>
        <p:cNvGrpSpPr/>
        <p:nvPr/>
      </p:nvGrpSpPr>
      <p:grpSpPr>
        <a:xfrm>
          <a:off x="0" y="0"/>
          <a:ext cx="0" cy="0"/>
          <a:chOff x="0" y="0"/>
          <a:chExt cx="0" cy="0"/>
        </a:xfrm>
      </p:grpSpPr>
      <p:sp>
        <p:nvSpPr>
          <p:cNvPr id="58" name="Google Shape;5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61" name="Google Shape;61;p18" descr="D:\Fotos\Fondo Emprender\emprendedores\_MG_4258.jpg"/>
          <p:cNvPicPr preferRelativeResize="0"/>
          <p:nvPr/>
        </p:nvPicPr>
        <p:blipFill rotWithShape="1">
          <a:blip r:embed="rId2">
            <a:alphaModFix/>
          </a:blip>
          <a:srcRect/>
          <a:stretch/>
        </p:blipFill>
        <p:spPr>
          <a:xfrm>
            <a:off x="1" y="-1"/>
            <a:ext cx="9143999" cy="6858001"/>
          </a:xfrm>
          <a:prstGeom prst="rect">
            <a:avLst/>
          </a:prstGeom>
          <a:noFill/>
          <a:ln>
            <a:noFill/>
          </a:ln>
        </p:spPr>
      </p:pic>
      <p:sp>
        <p:nvSpPr>
          <p:cNvPr id="62" name="Google Shape;62;p18"/>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 name="Google Shape;63;p1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64" name="Google Shape;64;p18"/>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65" name="Google Shape;65;p18"/>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66" name="Google Shape;66;p18"/>
          <p:cNvPicPr preferRelativeResize="0"/>
          <p:nvPr/>
        </p:nvPicPr>
        <p:blipFill rotWithShape="1">
          <a:blip r:embed="rId5">
            <a:alphaModFix/>
          </a:blip>
          <a:srcRect/>
          <a:stretch/>
        </p:blipFill>
        <p:spPr>
          <a:xfrm>
            <a:off x="7859987" y="1859884"/>
            <a:ext cx="706907" cy="69643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67"/>
        <p:cNvGrpSpPr/>
        <p:nvPr/>
      </p:nvGrpSpPr>
      <p:grpSpPr>
        <a:xfrm>
          <a:off x="0" y="0"/>
          <a:ext cx="0" cy="0"/>
          <a:chOff x="0" y="0"/>
          <a:chExt cx="0" cy="0"/>
        </a:xfrm>
      </p:grpSpPr>
      <p:pic>
        <p:nvPicPr>
          <p:cNvPr id="68" name="Google Shape;68;p19"/>
          <p:cNvPicPr preferRelativeResize="0"/>
          <p:nvPr/>
        </p:nvPicPr>
        <p:blipFill rotWithShape="1">
          <a:blip r:embed="rId2">
            <a:alphaModFix/>
          </a:blip>
          <a:srcRect/>
          <a:stretch/>
        </p:blipFill>
        <p:spPr>
          <a:xfrm>
            <a:off x="-1" y="-1"/>
            <a:ext cx="9144001" cy="6858001"/>
          </a:xfrm>
          <a:prstGeom prst="rect">
            <a:avLst/>
          </a:prstGeom>
          <a:noFill/>
          <a:ln>
            <a:noFill/>
          </a:ln>
        </p:spPr>
      </p:pic>
      <p:grpSp>
        <p:nvGrpSpPr>
          <p:cNvPr id="69" name="Google Shape;69;p19"/>
          <p:cNvGrpSpPr/>
          <p:nvPr/>
        </p:nvGrpSpPr>
        <p:grpSpPr>
          <a:xfrm>
            <a:off x="0" y="0"/>
            <a:ext cx="9144001" cy="6858000"/>
            <a:chOff x="0" y="0"/>
            <a:chExt cx="9144001" cy="6858000"/>
          </a:xfrm>
        </p:grpSpPr>
        <p:sp>
          <p:nvSpPr>
            <p:cNvPr id="70" name="Google Shape;70;p19"/>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1" name="Google Shape;71;p19"/>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72" name="Google Shape;72;p19"/>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73" name="Google Shape;73;p1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74" name="Google Shape;74;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77" name="Google Shape;77;p19"/>
          <p:cNvPicPr preferRelativeResize="0"/>
          <p:nvPr/>
        </p:nvPicPr>
        <p:blipFill rotWithShape="1">
          <a:blip r:embed="rId5">
            <a:alphaModFix/>
          </a:blip>
          <a:srcRect/>
          <a:stretch/>
        </p:blipFill>
        <p:spPr>
          <a:xfrm>
            <a:off x="7997186" y="2762866"/>
            <a:ext cx="689614" cy="64566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78"/>
        <p:cNvGrpSpPr/>
        <p:nvPr/>
      </p:nvGrpSpPr>
      <p:grpSpPr>
        <a:xfrm>
          <a:off x="0" y="0"/>
          <a:ext cx="0" cy="0"/>
          <a:chOff x="0" y="0"/>
          <a:chExt cx="0" cy="0"/>
        </a:xfrm>
      </p:grpSpPr>
      <p:sp>
        <p:nvSpPr>
          <p:cNvPr id="79" name="Google Shape;79;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82" name="Google Shape;82;p20"/>
          <p:cNvPicPr preferRelativeResize="0"/>
          <p:nvPr/>
        </p:nvPicPr>
        <p:blipFill rotWithShape="1">
          <a:blip r:embed="rId2">
            <a:alphaModFix/>
          </a:blip>
          <a:srcRect b="-934"/>
          <a:stretch/>
        </p:blipFill>
        <p:spPr>
          <a:xfrm>
            <a:off x="-1" y="0"/>
            <a:ext cx="9144001" cy="6984124"/>
          </a:xfrm>
          <a:prstGeom prst="rect">
            <a:avLst/>
          </a:prstGeom>
          <a:noFill/>
          <a:ln>
            <a:noFill/>
          </a:ln>
        </p:spPr>
      </p:pic>
      <p:sp>
        <p:nvSpPr>
          <p:cNvPr id="83" name="Google Shape;83;p20"/>
          <p:cNvSpPr/>
          <p:nvPr/>
        </p:nvSpPr>
        <p:spPr>
          <a:xfrm>
            <a:off x="95534" y="137072"/>
            <a:ext cx="9048466"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 name="Google Shape;84;p20"/>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85" name="Google Shape;85;p20"/>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86" name="Google Shape;86;p20"/>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87" name="Google Shape;87;p20"/>
          <p:cNvPicPr preferRelativeResize="0"/>
          <p:nvPr/>
        </p:nvPicPr>
        <p:blipFill rotWithShape="1">
          <a:blip r:embed="rId5">
            <a:alphaModFix/>
          </a:blip>
          <a:srcRect/>
          <a:stretch/>
        </p:blipFill>
        <p:spPr>
          <a:xfrm>
            <a:off x="7916521" y="2641599"/>
            <a:ext cx="811224" cy="70964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88"/>
        <p:cNvGrpSpPr/>
        <p:nvPr/>
      </p:nvGrpSpPr>
      <p:grpSpPr>
        <a:xfrm>
          <a:off x="0" y="0"/>
          <a:ext cx="0" cy="0"/>
          <a:chOff x="0" y="0"/>
          <a:chExt cx="0" cy="0"/>
        </a:xfrm>
      </p:grpSpPr>
      <p:sp>
        <p:nvSpPr>
          <p:cNvPr id="89" name="Google Shape;89;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92" name="Google Shape;92;p21"/>
          <p:cNvPicPr preferRelativeResize="0"/>
          <p:nvPr/>
        </p:nvPicPr>
        <p:blipFill rotWithShape="1">
          <a:blip r:embed="rId2">
            <a:alphaModFix/>
          </a:blip>
          <a:srcRect/>
          <a:stretch/>
        </p:blipFill>
        <p:spPr>
          <a:xfrm flipH="1">
            <a:off x="0" y="0"/>
            <a:ext cx="9144000" cy="6858000"/>
          </a:xfrm>
          <a:prstGeom prst="rect">
            <a:avLst/>
          </a:prstGeom>
          <a:noFill/>
          <a:ln>
            <a:noFill/>
          </a:ln>
        </p:spPr>
      </p:pic>
      <p:sp>
        <p:nvSpPr>
          <p:cNvPr id="93" name="Google Shape;93;p21"/>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 name="Google Shape;94;p21"/>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95" name="Google Shape;95;p21"/>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96" name="Google Shape;96;p21"/>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97" name="Google Shape;97;p21"/>
          <p:cNvPicPr preferRelativeResize="0"/>
          <p:nvPr/>
        </p:nvPicPr>
        <p:blipFill rotWithShape="1">
          <a:blip r:embed="rId5">
            <a:alphaModFix/>
          </a:blip>
          <a:srcRect/>
          <a:stretch/>
        </p:blipFill>
        <p:spPr>
          <a:xfrm>
            <a:off x="7825335" y="1847763"/>
            <a:ext cx="765563" cy="72069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
          <p:cNvSpPr txBox="1"/>
          <p:nvPr/>
        </p:nvSpPr>
        <p:spPr>
          <a:xfrm>
            <a:off x="420623" y="362599"/>
            <a:ext cx="5664870"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31859B"/>
              </a:buClr>
              <a:buSzPts val="6600"/>
              <a:buFont typeface="Calibri"/>
              <a:buNone/>
            </a:pPr>
            <a:r>
              <a:rPr lang="es-CO" sz="6600" b="1" i="0" u="none" strike="noStrike" cap="none">
                <a:solidFill>
                  <a:srgbClr val="31859B"/>
                </a:solidFill>
                <a:latin typeface="Calibri"/>
                <a:ea typeface="Calibri"/>
                <a:cs typeface="Calibri"/>
                <a:sym typeface="Calibri"/>
              </a:rPr>
              <a:t>SUSTENTACIÓN </a:t>
            </a:r>
            <a:endParaRPr/>
          </a:p>
        </p:txBody>
      </p:sp>
      <p:sp>
        <p:nvSpPr>
          <p:cNvPr id="134" name="Google Shape;134;p1"/>
          <p:cNvSpPr txBox="1"/>
          <p:nvPr/>
        </p:nvSpPr>
        <p:spPr>
          <a:xfrm>
            <a:off x="420623" y="1285701"/>
            <a:ext cx="7391400" cy="117275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BFBFBF"/>
              </a:buClr>
              <a:buSzPts val="4800"/>
              <a:buFont typeface="Calibri"/>
              <a:buNone/>
            </a:pPr>
            <a:r>
              <a:rPr lang="es-CO" sz="4800" b="1" i="0" u="none" strike="noStrike" cap="none" dirty="0">
                <a:solidFill>
                  <a:srgbClr val="BFBFBF"/>
                </a:solidFill>
                <a:latin typeface="Calibri"/>
                <a:ea typeface="Calibri"/>
                <a:cs typeface="Calibri"/>
                <a:sym typeface="Calibri"/>
              </a:rPr>
              <a:t>PROYECTOS TPS- I Y II </a:t>
            </a:r>
            <a:endParaRPr dirty="0"/>
          </a:p>
          <a:p>
            <a:pPr marL="0" marR="0" lvl="0" indent="0" algn="l" rtl="0">
              <a:spcBef>
                <a:spcPts val="0"/>
              </a:spcBef>
              <a:spcAft>
                <a:spcPts val="0"/>
              </a:spcAft>
              <a:buClr>
                <a:srgbClr val="BFBFBF"/>
              </a:buClr>
              <a:buSzPts val="4800"/>
              <a:buFont typeface="Calibri"/>
              <a:buNone/>
            </a:pPr>
            <a:r>
              <a:rPr lang="es-CO" sz="4800" b="1" i="0" u="none" strike="noStrike" cap="none" dirty="0">
                <a:solidFill>
                  <a:srgbClr val="BFBFBF"/>
                </a:solidFill>
                <a:latin typeface="Calibri"/>
                <a:ea typeface="Calibri"/>
                <a:cs typeface="Calibri"/>
                <a:sym typeface="Calibri"/>
              </a:rPr>
              <a:t>TRIMESTRE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0"/>
          <p:cNvSpPr txBox="1"/>
          <p:nvPr/>
        </p:nvSpPr>
        <p:spPr>
          <a:xfrm>
            <a:off x="460460" y="445022"/>
            <a:ext cx="7896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dirty="0">
                <a:solidFill>
                  <a:schemeClr val="lt1"/>
                </a:solidFill>
                <a:latin typeface="Calibri"/>
                <a:ea typeface="Calibri"/>
                <a:cs typeface="Calibri"/>
                <a:sym typeface="Calibri"/>
              </a:rPr>
              <a:t>JUSTIFICACIÓN</a:t>
            </a:r>
            <a:endParaRPr sz="5400" dirty="0">
              <a:solidFill>
                <a:schemeClr val="lt1"/>
              </a:solidFill>
              <a:latin typeface="Calibri"/>
              <a:ea typeface="Calibri"/>
              <a:cs typeface="Calibri"/>
              <a:sym typeface="Calibri"/>
            </a:endParaRPr>
          </a:p>
        </p:txBody>
      </p:sp>
      <p:sp>
        <p:nvSpPr>
          <p:cNvPr id="207" name="Google Shape;207;p10"/>
          <p:cNvSpPr/>
          <p:nvPr/>
        </p:nvSpPr>
        <p:spPr>
          <a:xfrm>
            <a:off x="700158" y="1670912"/>
            <a:ext cx="7896140" cy="480644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s-CO" sz="1800" dirty="0">
                <a:solidFill>
                  <a:schemeClr val="dk1"/>
                </a:solidFill>
                <a:latin typeface="Arial"/>
                <a:ea typeface="Arial"/>
                <a:cs typeface="Arial"/>
                <a:sym typeface="Arial"/>
              </a:rPr>
              <a:t>El software tendrá como beneficios:</a:t>
            </a:r>
            <a:endParaRPr dirty="0"/>
          </a:p>
          <a:p>
            <a:pPr marL="0" marR="0" lvl="0" indent="0" algn="just" rtl="0">
              <a:lnSpc>
                <a:spcPct val="150000"/>
              </a:lnSpc>
              <a:spcBef>
                <a:spcPts val="2000"/>
              </a:spcBef>
              <a:spcAft>
                <a:spcPts val="0"/>
              </a:spcAft>
              <a:buNone/>
            </a:pPr>
            <a:r>
              <a:rPr lang="es-CO" sz="1800" dirty="0">
                <a:solidFill>
                  <a:schemeClr val="dk1"/>
                </a:solidFill>
                <a:latin typeface="Arial"/>
                <a:ea typeface="Arial"/>
                <a:cs typeface="Arial"/>
                <a:sym typeface="Arial"/>
              </a:rPr>
              <a:t>*Generar y divulgar un  contenido que sensibilice y ayude a fomentar el uso responsable de las REDES SOCIALES en la institución BUENOS AIRES.</a:t>
            </a:r>
            <a:endParaRPr dirty="0"/>
          </a:p>
          <a:p>
            <a:pPr marL="0" marR="0" lvl="0" indent="0" algn="just" rtl="0">
              <a:lnSpc>
                <a:spcPct val="150000"/>
              </a:lnSpc>
              <a:spcBef>
                <a:spcPts val="2000"/>
              </a:spcBef>
              <a:spcAft>
                <a:spcPts val="0"/>
              </a:spcAft>
              <a:buNone/>
            </a:pPr>
            <a:r>
              <a:rPr lang="es-CO" sz="1800" dirty="0">
                <a:solidFill>
                  <a:schemeClr val="dk1"/>
                </a:solidFill>
                <a:latin typeface="Arial"/>
                <a:ea typeface="Arial"/>
                <a:cs typeface="Arial"/>
                <a:sym typeface="Arial"/>
              </a:rPr>
              <a:t>*Trabajar en actividades dinámicas que fomenten al aprendizaje, el uso correcto de la aplicación  y la prevención de riesgos  de REDES SOCIALES a adolescentes.</a:t>
            </a:r>
            <a:endParaRPr dirty="0"/>
          </a:p>
          <a:p>
            <a:pPr marL="0" marR="0" lvl="0" indent="0" algn="just" rtl="0">
              <a:lnSpc>
                <a:spcPct val="150000"/>
              </a:lnSpc>
              <a:spcBef>
                <a:spcPts val="2000"/>
              </a:spcBef>
              <a:spcAft>
                <a:spcPts val="0"/>
              </a:spcAft>
              <a:buNone/>
            </a:pPr>
            <a:r>
              <a:rPr lang="es-CO" sz="1800" dirty="0">
                <a:solidFill>
                  <a:schemeClr val="dk1"/>
                </a:solidFill>
                <a:latin typeface="Arial"/>
                <a:ea typeface="Arial"/>
                <a:cs typeface="Arial"/>
                <a:sym typeface="Arial"/>
              </a:rPr>
              <a:t>*Identificar estudiantes que están siendo victimas de </a:t>
            </a:r>
            <a:r>
              <a:rPr lang="es-CO" sz="1800" dirty="0" err="1">
                <a:solidFill>
                  <a:schemeClr val="dk1"/>
                </a:solidFill>
                <a:latin typeface="Arial"/>
                <a:ea typeface="Arial"/>
                <a:cs typeface="Arial"/>
                <a:sym typeface="Arial"/>
              </a:rPr>
              <a:t>cyberbullying</a:t>
            </a:r>
            <a:r>
              <a:rPr lang="es-CO" sz="1800" dirty="0">
                <a:solidFill>
                  <a:schemeClr val="dk1"/>
                </a:solidFill>
                <a:latin typeface="Arial"/>
                <a:ea typeface="Arial"/>
                <a:cs typeface="Arial"/>
                <a:sym typeface="Arial"/>
              </a:rPr>
              <a:t>, </a:t>
            </a:r>
            <a:r>
              <a:rPr lang="es-CO" sz="1800" dirty="0" err="1">
                <a:solidFill>
                  <a:schemeClr val="dk1"/>
                </a:solidFill>
                <a:latin typeface="Arial"/>
                <a:ea typeface="Arial"/>
                <a:cs typeface="Arial"/>
                <a:sym typeface="Arial"/>
              </a:rPr>
              <a:t>sexting</a:t>
            </a:r>
            <a:r>
              <a:rPr lang="es-CO" sz="1800" dirty="0">
                <a:solidFill>
                  <a:schemeClr val="dk1"/>
                </a:solidFill>
                <a:latin typeface="Arial"/>
                <a:ea typeface="Arial"/>
                <a:cs typeface="Arial"/>
                <a:sym typeface="Arial"/>
              </a:rPr>
              <a:t> o grooming.</a:t>
            </a:r>
            <a:endParaRPr dirty="0"/>
          </a:p>
          <a:p>
            <a:pPr marL="0" marR="0" lvl="0" indent="0" algn="just" rtl="0">
              <a:lnSpc>
                <a:spcPct val="150000"/>
              </a:lnSpc>
              <a:spcBef>
                <a:spcPts val="2000"/>
              </a:spcBef>
              <a:spcAft>
                <a:spcPts val="0"/>
              </a:spcAft>
              <a:buNone/>
            </a:pPr>
            <a:endParaRPr sz="1800" dirty="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6;p10">
            <a:extLst>
              <a:ext uri="{FF2B5EF4-FFF2-40B4-BE49-F238E27FC236}">
                <a16:creationId xmlns="" xmlns:a16="http://schemas.microsoft.com/office/drawing/2014/main" id="{92BB81A0-B6B3-4D51-A95D-E3DB82B66607}"/>
              </a:ext>
            </a:extLst>
          </p:cNvPr>
          <p:cNvSpPr txBox="1"/>
          <p:nvPr/>
        </p:nvSpPr>
        <p:spPr>
          <a:xfrm>
            <a:off x="460460" y="445022"/>
            <a:ext cx="7896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dirty="0">
                <a:solidFill>
                  <a:schemeClr val="lt1"/>
                </a:solidFill>
                <a:latin typeface="Calibri"/>
                <a:ea typeface="Calibri"/>
                <a:cs typeface="Calibri"/>
                <a:sym typeface="Calibri"/>
              </a:rPr>
              <a:t>CRONOGRAMA DE TAREAS</a:t>
            </a:r>
            <a:endParaRPr sz="5400" dirty="0">
              <a:solidFill>
                <a:schemeClr val="lt1"/>
              </a:solidFill>
              <a:latin typeface="Calibri"/>
              <a:ea typeface="Calibri"/>
              <a:cs typeface="Calibri"/>
              <a:sym typeface="Calibri"/>
            </a:endParaRPr>
          </a:p>
        </p:txBody>
      </p:sp>
      <p:sp>
        <p:nvSpPr>
          <p:cNvPr id="3" name="Google Shape;207;p10">
            <a:extLst>
              <a:ext uri="{FF2B5EF4-FFF2-40B4-BE49-F238E27FC236}">
                <a16:creationId xmlns="" xmlns:a16="http://schemas.microsoft.com/office/drawing/2014/main" id="{3B2E889C-C344-4CBE-8B23-36FE4700D659}"/>
              </a:ext>
            </a:extLst>
          </p:cNvPr>
          <p:cNvSpPr/>
          <p:nvPr/>
        </p:nvSpPr>
        <p:spPr>
          <a:xfrm>
            <a:off x="149013" y="2760675"/>
            <a:ext cx="8356160" cy="228776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2000"/>
              </a:spcBef>
              <a:spcAft>
                <a:spcPts val="0"/>
              </a:spcAft>
              <a:buNone/>
            </a:pPr>
            <a:r>
              <a:rPr lang="es-ES" sz="2800" dirty="0">
                <a:solidFill>
                  <a:schemeClr val="dk1"/>
                </a:solidFill>
                <a:latin typeface="Arial"/>
                <a:ea typeface="Arial"/>
                <a:cs typeface="Arial"/>
                <a:sym typeface="Arial"/>
              </a:rPr>
              <a:t>En el cronograma de tareas se evidencia actividad por actividad que se necesita para cumplir con </a:t>
            </a:r>
            <a:r>
              <a:rPr lang="es-ES" sz="2800" dirty="0" smtClean="0">
                <a:solidFill>
                  <a:schemeClr val="dk1"/>
                </a:solidFill>
                <a:latin typeface="Arial"/>
                <a:ea typeface="Arial"/>
                <a:cs typeface="Arial"/>
                <a:sym typeface="Arial"/>
              </a:rPr>
              <a:t>el desarrollo del </a:t>
            </a:r>
            <a:r>
              <a:rPr lang="es-ES" sz="2800" dirty="0">
                <a:solidFill>
                  <a:schemeClr val="dk1"/>
                </a:solidFill>
                <a:latin typeface="Arial"/>
                <a:ea typeface="Arial"/>
                <a:cs typeface="Arial"/>
                <a:sym typeface="Arial"/>
              </a:rPr>
              <a:t>software. </a:t>
            </a:r>
            <a:endParaRPr sz="2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34023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6;p10">
            <a:extLst>
              <a:ext uri="{FF2B5EF4-FFF2-40B4-BE49-F238E27FC236}">
                <a16:creationId xmlns="" xmlns:a16="http://schemas.microsoft.com/office/drawing/2014/main" id="{B9A59844-712B-485D-BC0C-C33E7272FB26}"/>
              </a:ext>
            </a:extLst>
          </p:cNvPr>
          <p:cNvSpPr txBox="1"/>
          <p:nvPr/>
        </p:nvSpPr>
        <p:spPr>
          <a:xfrm>
            <a:off x="0" y="459090"/>
            <a:ext cx="7896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dirty="0">
                <a:solidFill>
                  <a:schemeClr val="lt1"/>
                </a:solidFill>
                <a:latin typeface="Calibri"/>
                <a:ea typeface="Calibri"/>
                <a:cs typeface="Calibri"/>
                <a:sym typeface="Calibri"/>
              </a:rPr>
              <a:t>DIAGRAMA DE CLASES</a:t>
            </a:r>
            <a:endParaRPr sz="5400" dirty="0">
              <a:solidFill>
                <a:schemeClr val="lt1"/>
              </a:solidFill>
              <a:latin typeface="Calibri"/>
              <a:ea typeface="Calibri"/>
              <a:cs typeface="Calibri"/>
              <a:sym typeface="Calibri"/>
            </a:endParaRPr>
          </a:p>
        </p:txBody>
      </p:sp>
      <p:sp>
        <p:nvSpPr>
          <p:cNvPr id="4" name="Google Shape;207;p10">
            <a:extLst>
              <a:ext uri="{FF2B5EF4-FFF2-40B4-BE49-F238E27FC236}">
                <a16:creationId xmlns="" xmlns:a16="http://schemas.microsoft.com/office/drawing/2014/main" id="{3B2E889C-C344-4CBE-8B23-36FE4700D659}"/>
              </a:ext>
            </a:extLst>
          </p:cNvPr>
          <p:cNvSpPr/>
          <p:nvPr/>
        </p:nvSpPr>
        <p:spPr>
          <a:xfrm>
            <a:off x="311851" y="3073828"/>
            <a:ext cx="7896140" cy="2010766"/>
          </a:xfrm>
          <a:prstGeom prst="rect">
            <a:avLst/>
          </a:prstGeom>
          <a:noFill/>
          <a:ln>
            <a:noFill/>
          </a:ln>
        </p:spPr>
        <p:txBody>
          <a:bodyPr spcFirstLastPara="1" wrap="square" lIns="91425" tIns="45700" rIns="91425" bIns="45700" anchor="t" anchorCtr="0">
            <a:spAutoFit/>
          </a:bodyPr>
          <a:lstStyle/>
          <a:p>
            <a:pPr lvl="0" algn="just">
              <a:lnSpc>
                <a:spcPct val="150000"/>
              </a:lnSpc>
              <a:spcBef>
                <a:spcPts val="2000"/>
              </a:spcBef>
            </a:pPr>
            <a:r>
              <a:rPr lang="es-ES" sz="2400" dirty="0" smtClean="0">
                <a:solidFill>
                  <a:schemeClr val="dk1"/>
                </a:solidFill>
                <a:sym typeface="Arial"/>
              </a:rPr>
              <a:t>En el diagrama de clases </a:t>
            </a:r>
            <a:r>
              <a:rPr lang="es-ES" sz="2400" dirty="0" smtClean="0"/>
              <a:t>mostramos </a:t>
            </a:r>
            <a:r>
              <a:rPr lang="es-ES" sz="2400" dirty="0"/>
              <a:t>las </a:t>
            </a:r>
            <a:r>
              <a:rPr lang="es-ES" sz="2400" b="1" dirty="0"/>
              <a:t>clases</a:t>
            </a:r>
            <a:r>
              <a:rPr lang="es-ES" sz="2400" dirty="0"/>
              <a:t> del sistema, sus atributos, operaciones (o métodos), y las relaciones entre los </a:t>
            </a:r>
            <a:r>
              <a:rPr lang="es-ES" sz="2400" dirty="0" smtClean="0"/>
              <a:t>objetos.</a:t>
            </a:r>
            <a:endParaRPr sz="2400" dirty="0">
              <a:solidFill>
                <a:schemeClr val="dk1"/>
              </a:solidFill>
              <a:sym typeface="Arial"/>
            </a:endParaRPr>
          </a:p>
        </p:txBody>
      </p:sp>
    </p:spTree>
    <p:extLst>
      <p:ext uri="{BB962C8B-B14F-4D97-AF65-F5344CB8AC3E}">
        <p14:creationId xmlns:p14="http://schemas.microsoft.com/office/powerpoint/2010/main" val="3433249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6;p10">
            <a:extLst>
              <a:ext uri="{FF2B5EF4-FFF2-40B4-BE49-F238E27FC236}">
                <a16:creationId xmlns="" xmlns:a16="http://schemas.microsoft.com/office/drawing/2014/main" id="{0A73991C-2DB1-420B-BCA0-B43813573ACE}"/>
              </a:ext>
            </a:extLst>
          </p:cNvPr>
          <p:cNvSpPr txBox="1"/>
          <p:nvPr/>
        </p:nvSpPr>
        <p:spPr>
          <a:xfrm>
            <a:off x="0" y="487225"/>
            <a:ext cx="7896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dirty="0">
                <a:solidFill>
                  <a:schemeClr val="lt1"/>
                </a:solidFill>
                <a:latin typeface="Calibri"/>
                <a:ea typeface="Calibri"/>
                <a:cs typeface="Calibri"/>
                <a:sym typeface="Calibri"/>
              </a:rPr>
              <a:t>CASOS DE USO</a:t>
            </a:r>
            <a:endParaRPr sz="5400" dirty="0">
              <a:solidFill>
                <a:schemeClr val="lt1"/>
              </a:solidFill>
              <a:latin typeface="Calibri"/>
              <a:ea typeface="Calibri"/>
              <a:cs typeface="Calibri"/>
              <a:sym typeface="Calibri"/>
            </a:endParaRPr>
          </a:p>
        </p:txBody>
      </p:sp>
      <p:sp>
        <p:nvSpPr>
          <p:cNvPr id="4" name="Google Shape;207;p10">
            <a:extLst>
              <a:ext uri="{FF2B5EF4-FFF2-40B4-BE49-F238E27FC236}">
                <a16:creationId xmlns="" xmlns:a16="http://schemas.microsoft.com/office/drawing/2014/main" id="{3B2E889C-C344-4CBE-8B23-36FE4700D659}"/>
              </a:ext>
            </a:extLst>
          </p:cNvPr>
          <p:cNvSpPr/>
          <p:nvPr/>
        </p:nvSpPr>
        <p:spPr>
          <a:xfrm>
            <a:off x="361955" y="2961092"/>
            <a:ext cx="7896140" cy="228776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2000"/>
              </a:spcBef>
              <a:spcAft>
                <a:spcPts val="0"/>
              </a:spcAft>
              <a:buNone/>
            </a:pPr>
            <a:r>
              <a:rPr lang="es-ES" sz="2800" dirty="0" smtClean="0">
                <a:solidFill>
                  <a:schemeClr val="dk1"/>
                </a:solidFill>
                <a:latin typeface="Arial"/>
                <a:ea typeface="Arial"/>
                <a:cs typeface="Arial"/>
                <a:sym typeface="Arial"/>
              </a:rPr>
              <a:t>En los casos de uso mostraremos los actores que realizan las funcionalidades y como se relacionan.</a:t>
            </a:r>
            <a:endParaRPr sz="2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67597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6;p10">
            <a:extLst>
              <a:ext uri="{FF2B5EF4-FFF2-40B4-BE49-F238E27FC236}">
                <a16:creationId xmlns="" xmlns:a16="http://schemas.microsoft.com/office/drawing/2014/main" id="{E02398A8-FF17-4C97-BDFF-1C64BEC374B3}"/>
              </a:ext>
            </a:extLst>
          </p:cNvPr>
          <p:cNvSpPr txBox="1"/>
          <p:nvPr/>
        </p:nvSpPr>
        <p:spPr>
          <a:xfrm>
            <a:off x="0" y="764088"/>
            <a:ext cx="7896140" cy="32270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dirty="0">
                <a:solidFill>
                  <a:schemeClr val="lt1"/>
                </a:solidFill>
                <a:latin typeface="Calibri"/>
                <a:ea typeface="Calibri"/>
                <a:cs typeface="Calibri"/>
                <a:sym typeface="Calibri"/>
              </a:rPr>
              <a:t>SISTEMA CONTROL DE VERSIONES</a:t>
            </a:r>
            <a:endParaRPr sz="5400" dirty="0">
              <a:solidFill>
                <a:schemeClr val="lt1"/>
              </a:solidFill>
              <a:latin typeface="Calibri"/>
              <a:ea typeface="Calibri"/>
              <a:cs typeface="Calibri"/>
              <a:sym typeface="Calibri"/>
            </a:endParaRPr>
          </a:p>
        </p:txBody>
      </p:sp>
      <p:sp>
        <p:nvSpPr>
          <p:cNvPr id="4" name="Google Shape;207;p10">
            <a:extLst>
              <a:ext uri="{FF2B5EF4-FFF2-40B4-BE49-F238E27FC236}">
                <a16:creationId xmlns="" xmlns:a16="http://schemas.microsoft.com/office/drawing/2014/main" id="{3B2E889C-C344-4CBE-8B23-36FE4700D659}"/>
              </a:ext>
            </a:extLst>
          </p:cNvPr>
          <p:cNvSpPr/>
          <p:nvPr/>
        </p:nvSpPr>
        <p:spPr>
          <a:xfrm>
            <a:off x="399534" y="2335640"/>
            <a:ext cx="7896140" cy="3672760"/>
          </a:xfrm>
          <a:prstGeom prst="rect">
            <a:avLst/>
          </a:prstGeom>
          <a:noFill/>
          <a:ln>
            <a:noFill/>
          </a:ln>
        </p:spPr>
        <p:txBody>
          <a:bodyPr spcFirstLastPara="1" wrap="square" lIns="91425" tIns="45700" rIns="91425" bIns="45700" anchor="t" anchorCtr="0">
            <a:spAutoFit/>
          </a:bodyPr>
          <a:lstStyle/>
          <a:p>
            <a:pPr lvl="0" algn="just">
              <a:lnSpc>
                <a:spcPct val="150000"/>
              </a:lnSpc>
              <a:spcBef>
                <a:spcPts val="2000"/>
              </a:spcBef>
            </a:pPr>
            <a:r>
              <a:rPr lang="es-CO" sz="2400" dirty="0" smtClean="0">
                <a:solidFill>
                  <a:schemeClr val="dk1"/>
                </a:solidFill>
                <a:sym typeface="Arial"/>
              </a:rPr>
              <a:t>En el sistema de co</a:t>
            </a:r>
            <a:r>
              <a:rPr lang="es-CO" sz="2400" dirty="0" smtClean="0">
                <a:solidFill>
                  <a:schemeClr val="dk1"/>
                </a:solidFill>
              </a:rPr>
              <a:t>ntrol de versiones llevamos </a:t>
            </a:r>
            <a:r>
              <a:rPr lang="es-ES" sz="2400" dirty="0" smtClean="0"/>
              <a:t>la </a:t>
            </a:r>
            <a:r>
              <a:rPr lang="es-ES" sz="2400" dirty="0"/>
              <a:t>gestión de los diversos cambios que se realizan sobre los elementos de algún producto o una configuración del mismo. Una versión, revisión o edición de un producto, </a:t>
            </a:r>
            <a:r>
              <a:rPr lang="es-ES" sz="2400" dirty="0" smtClean="0"/>
              <a:t> </a:t>
            </a:r>
            <a:r>
              <a:rPr lang="es-ES" sz="2400" dirty="0"/>
              <a:t>el estado en el que se encuentra el mismo en un momento dado de su desarrollo o modificación.</a:t>
            </a:r>
            <a:endParaRPr sz="2400" dirty="0">
              <a:solidFill>
                <a:schemeClr val="dk1"/>
              </a:solidFill>
              <a:sym typeface="Arial"/>
            </a:endParaRPr>
          </a:p>
        </p:txBody>
      </p:sp>
    </p:spTree>
    <p:extLst>
      <p:ext uri="{BB962C8B-B14F-4D97-AF65-F5344CB8AC3E}">
        <p14:creationId xmlns:p14="http://schemas.microsoft.com/office/powerpoint/2010/main" val="3588151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11"/>
          <p:cNvPicPr preferRelativeResize="0"/>
          <p:nvPr/>
        </p:nvPicPr>
        <p:blipFill rotWithShape="1">
          <a:blip r:embed="rId3">
            <a:alphaModFix/>
          </a:blip>
          <a:srcRect/>
          <a:stretch/>
        </p:blipFill>
        <p:spPr>
          <a:xfrm>
            <a:off x="1" y="0"/>
            <a:ext cx="9144000" cy="6858000"/>
          </a:xfrm>
          <a:prstGeom prst="rect">
            <a:avLst/>
          </a:prstGeom>
          <a:noFill/>
          <a:ln>
            <a:noFill/>
          </a:ln>
        </p:spPr>
      </p:pic>
      <p:sp>
        <p:nvSpPr>
          <p:cNvPr id="213" name="Google Shape;213;p11"/>
          <p:cNvSpPr txBox="1"/>
          <p:nvPr/>
        </p:nvSpPr>
        <p:spPr>
          <a:xfrm>
            <a:off x="1127578" y="5296746"/>
            <a:ext cx="6020954" cy="88758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5400"/>
              <a:buFont typeface="Calibri"/>
              <a:buNone/>
            </a:pPr>
            <a:r>
              <a:rPr lang="es-CO" sz="5400" b="1">
                <a:solidFill>
                  <a:srgbClr val="FFC000"/>
                </a:solidFill>
                <a:latin typeface="Calibri"/>
                <a:ea typeface="Calibri"/>
                <a:cs typeface="Calibri"/>
                <a:sym typeface="Calibri"/>
              </a:rPr>
              <a:t>GRACIAS</a:t>
            </a:r>
            <a:endParaRPr sz="5400">
              <a:solidFill>
                <a:srgbClr val="FFC000"/>
              </a:solidFill>
              <a:latin typeface="Calibri"/>
              <a:ea typeface="Calibri"/>
              <a:cs typeface="Calibri"/>
              <a:sym typeface="Calibri"/>
            </a:endParaRPr>
          </a:p>
        </p:txBody>
      </p:sp>
      <p:pic>
        <p:nvPicPr>
          <p:cNvPr id="214" name="Google Shape;214;p11"/>
          <p:cNvPicPr preferRelativeResize="0"/>
          <p:nvPr/>
        </p:nvPicPr>
        <p:blipFill rotWithShape="1">
          <a:blip r:embed="rId4">
            <a:alphaModFix/>
          </a:blip>
          <a:srcRect l="50000" t="11628" r="-3743" b="17500"/>
          <a:stretch/>
        </p:blipFill>
        <p:spPr>
          <a:xfrm>
            <a:off x="1" y="0"/>
            <a:ext cx="3286068"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40" name="Google Shape;140;p2"/>
          <p:cNvSpPr txBox="1">
            <a:spLocks noGrp="1"/>
          </p:cNvSpPr>
          <p:nvPr>
            <p:ph type="title"/>
          </p:nvPr>
        </p:nvSpPr>
        <p:spPr>
          <a:xfrm>
            <a:off x="3584575" y="4808538"/>
            <a:ext cx="5559425" cy="15922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FORMACIÓN I Y II TRIMESTRE TPS </a:t>
            </a:r>
            <a:endParaRPr sz="54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4"/>
          <p:cNvSpPr txBox="1"/>
          <p:nvPr/>
        </p:nvSpPr>
        <p:spPr>
          <a:xfrm>
            <a:off x="-65314"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r>
              <a:rPr lang="es-ES" sz="3200" dirty="0">
                <a:solidFill>
                  <a:schemeClr val="dk1"/>
                </a:solidFill>
                <a:latin typeface="Calibri"/>
                <a:ea typeface="Calibri"/>
                <a:cs typeface="Calibri"/>
                <a:sym typeface="Calibri"/>
              </a:rPr>
              <a:t> 	</a:t>
            </a:r>
            <a:endParaRPr sz="3200" dirty="0">
              <a:solidFill>
                <a:schemeClr val="dk1"/>
              </a:solidFill>
              <a:latin typeface="Calibri"/>
              <a:ea typeface="Calibri"/>
              <a:cs typeface="Calibri"/>
              <a:sym typeface="Calibri"/>
            </a:endParaRPr>
          </a:p>
        </p:txBody>
      </p:sp>
      <p:sp>
        <p:nvSpPr>
          <p:cNvPr id="146" name="Google Shape;146;p4"/>
          <p:cNvSpPr txBox="1"/>
          <p:nvPr/>
        </p:nvSpPr>
        <p:spPr>
          <a:xfrm>
            <a:off x="460460" y="445022"/>
            <a:ext cx="6020954"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6600"/>
              <a:buFont typeface="Calibri"/>
              <a:buNone/>
            </a:pPr>
            <a:r>
              <a:rPr lang="es-CO" sz="6600" b="1">
                <a:solidFill>
                  <a:schemeClr val="lt1"/>
                </a:solidFill>
                <a:latin typeface="Calibri"/>
                <a:ea typeface="Calibri"/>
                <a:cs typeface="Calibri"/>
                <a:sym typeface="Calibri"/>
              </a:rPr>
              <a:t>AGENDA</a:t>
            </a:r>
            <a:endParaRPr sz="6600">
              <a:solidFill>
                <a:schemeClr val="lt1"/>
              </a:solidFill>
              <a:latin typeface="Calibri"/>
              <a:ea typeface="Calibri"/>
              <a:cs typeface="Calibri"/>
              <a:sym typeface="Calibri"/>
            </a:endParaRPr>
          </a:p>
        </p:txBody>
      </p:sp>
      <p:sp>
        <p:nvSpPr>
          <p:cNvPr id="147" name="Google Shape;147;p4"/>
          <p:cNvSpPr txBox="1"/>
          <p:nvPr/>
        </p:nvSpPr>
        <p:spPr>
          <a:xfrm>
            <a:off x="763813" y="2235200"/>
            <a:ext cx="3742873"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a:solidFill>
                  <a:schemeClr val="dk1"/>
                </a:solidFill>
                <a:latin typeface="Calibri"/>
                <a:ea typeface="Calibri"/>
                <a:cs typeface="Calibri"/>
                <a:sym typeface="Calibri"/>
              </a:rPr>
              <a:t>1. NOMBRE DEL PROYECTO E INTEGRANTES</a:t>
            </a:r>
            <a:endParaRPr sz="1600">
              <a:solidFill>
                <a:schemeClr val="dk1"/>
              </a:solidFill>
              <a:latin typeface="Calibri"/>
              <a:ea typeface="Calibri"/>
              <a:cs typeface="Calibri"/>
              <a:sym typeface="Calibri"/>
            </a:endParaRPr>
          </a:p>
        </p:txBody>
      </p:sp>
      <p:sp>
        <p:nvSpPr>
          <p:cNvPr id="148" name="Google Shape;148;p4"/>
          <p:cNvSpPr txBox="1"/>
          <p:nvPr/>
        </p:nvSpPr>
        <p:spPr>
          <a:xfrm>
            <a:off x="763814" y="2749368"/>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a:solidFill>
                  <a:schemeClr val="dk1"/>
                </a:solidFill>
                <a:latin typeface="Calibri"/>
                <a:ea typeface="Calibri"/>
                <a:cs typeface="Calibri"/>
                <a:sym typeface="Calibri"/>
              </a:rPr>
              <a:t>2. INTRODUCCIÓN</a:t>
            </a:r>
            <a:endParaRPr sz="1600">
              <a:solidFill>
                <a:schemeClr val="dk1"/>
              </a:solidFill>
              <a:latin typeface="Calibri"/>
              <a:ea typeface="Calibri"/>
              <a:cs typeface="Calibri"/>
              <a:sym typeface="Calibri"/>
            </a:endParaRPr>
          </a:p>
        </p:txBody>
      </p:sp>
      <p:sp>
        <p:nvSpPr>
          <p:cNvPr id="149" name="Google Shape;149;p4"/>
          <p:cNvSpPr txBox="1"/>
          <p:nvPr/>
        </p:nvSpPr>
        <p:spPr>
          <a:xfrm>
            <a:off x="763814" y="3269704"/>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a:solidFill>
                  <a:schemeClr val="dk1"/>
                </a:solidFill>
                <a:latin typeface="Calibri"/>
                <a:ea typeface="Calibri"/>
                <a:cs typeface="Calibri"/>
                <a:sym typeface="Calibri"/>
              </a:rPr>
              <a:t>3. PLANTEAMIENTO DEL PROBLEMA</a:t>
            </a:r>
            <a:endParaRPr sz="1600">
              <a:solidFill>
                <a:schemeClr val="dk1"/>
              </a:solidFill>
              <a:latin typeface="Calibri"/>
              <a:ea typeface="Calibri"/>
              <a:cs typeface="Calibri"/>
              <a:sym typeface="Calibri"/>
            </a:endParaRPr>
          </a:p>
        </p:txBody>
      </p:sp>
      <p:sp>
        <p:nvSpPr>
          <p:cNvPr id="150" name="Google Shape;150;p4"/>
          <p:cNvSpPr txBox="1"/>
          <p:nvPr/>
        </p:nvSpPr>
        <p:spPr>
          <a:xfrm>
            <a:off x="763814" y="3783872"/>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a:solidFill>
                  <a:schemeClr val="dk1"/>
                </a:solidFill>
                <a:latin typeface="Calibri"/>
                <a:ea typeface="Calibri"/>
                <a:cs typeface="Calibri"/>
                <a:sym typeface="Calibri"/>
              </a:rPr>
              <a:t>4. OBJETIVO GENERAL Y ESPECÍFICOS</a:t>
            </a:r>
            <a:endParaRPr sz="1600">
              <a:solidFill>
                <a:schemeClr val="dk1"/>
              </a:solidFill>
              <a:latin typeface="Calibri"/>
              <a:ea typeface="Calibri"/>
              <a:cs typeface="Calibri"/>
              <a:sym typeface="Calibri"/>
            </a:endParaRPr>
          </a:p>
        </p:txBody>
      </p:sp>
      <p:sp>
        <p:nvSpPr>
          <p:cNvPr id="151" name="Google Shape;151;p4"/>
          <p:cNvSpPr txBox="1"/>
          <p:nvPr/>
        </p:nvSpPr>
        <p:spPr>
          <a:xfrm>
            <a:off x="763814" y="4285708"/>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a:solidFill>
                  <a:schemeClr val="dk1"/>
                </a:solidFill>
                <a:latin typeface="Calibri"/>
                <a:ea typeface="Calibri"/>
                <a:cs typeface="Calibri"/>
                <a:sym typeface="Calibri"/>
              </a:rPr>
              <a:t>5. ALCANCE DEL PROYECTO</a:t>
            </a:r>
            <a:endParaRPr sz="1600">
              <a:solidFill>
                <a:schemeClr val="dk1"/>
              </a:solidFill>
              <a:latin typeface="Calibri"/>
              <a:ea typeface="Calibri"/>
              <a:cs typeface="Calibri"/>
              <a:sym typeface="Calibri"/>
            </a:endParaRPr>
          </a:p>
        </p:txBody>
      </p:sp>
      <p:sp>
        <p:nvSpPr>
          <p:cNvPr id="152" name="Google Shape;152;p4"/>
          <p:cNvSpPr txBox="1"/>
          <p:nvPr/>
        </p:nvSpPr>
        <p:spPr>
          <a:xfrm>
            <a:off x="763814" y="4799876"/>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a:solidFill>
                  <a:schemeClr val="dk1"/>
                </a:solidFill>
                <a:latin typeface="Calibri"/>
                <a:ea typeface="Calibri"/>
                <a:cs typeface="Calibri"/>
                <a:sym typeface="Calibri"/>
              </a:rPr>
              <a:t>6. JUSTIFICACIÓN</a:t>
            </a:r>
            <a:endParaRPr sz="1600">
              <a:solidFill>
                <a:schemeClr val="dk1"/>
              </a:solidFill>
              <a:latin typeface="Calibri"/>
              <a:ea typeface="Calibri"/>
              <a:cs typeface="Calibri"/>
              <a:sym typeface="Calibri"/>
            </a:endParaRPr>
          </a:p>
        </p:txBody>
      </p:sp>
      <p:sp>
        <p:nvSpPr>
          <p:cNvPr id="153" name="Google Shape;153;p4"/>
          <p:cNvSpPr txBox="1"/>
          <p:nvPr/>
        </p:nvSpPr>
        <p:spPr>
          <a:xfrm>
            <a:off x="763814" y="5320212"/>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a:solidFill>
                  <a:schemeClr val="dk1"/>
                </a:solidFill>
                <a:latin typeface="Calibri"/>
                <a:ea typeface="Calibri"/>
                <a:cs typeface="Calibri"/>
                <a:sym typeface="Calibri"/>
              </a:rPr>
              <a:t>7. TEC. LEVANTAMIENTO DE INFORMACIÓN</a:t>
            </a:r>
            <a:endParaRPr sz="1600">
              <a:solidFill>
                <a:schemeClr val="dk1"/>
              </a:solidFill>
              <a:latin typeface="Calibri"/>
              <a:ea typeface="Calibri"/>
              <a:cs typeface="Calibri"/>
              <a:sym typeface="Calibri"/>
            </a:endParaRPr>
          </a:p>
        </p:txBody>
      </p:sp>
      <p:sp>
        <p:nvSpPr>
          <p:cNvPr id="154" name="Google Shape;154;p4"/>
          <p:cNvSpPr txBox="1"/>
          <p:nvPr/>
        </p:nvSpPr>
        <p:spPr>
          <a:xfrm>
            <a:off x="763814" y="5834380"/>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a:solidFill>
                  <a:schemeClr val="dk1"/>
                </a:solidFill>
                <a:latin typeface="Calibri"/>
                <a:ea typeface="Calibri"/>
                <a:cs typeface="Calibri"/>
                <a:sym typeface="Calibri"/>
              </a:rPr>
              <a:t>8. RESULTADOS APLICACIÓN TÉCNICAS</a:t>
            </a:r>
            <a:endParaRPr sz="1600">
              <a:solidFill>
                <a:schemeClr val="dk1"/>
              </a:solidFill>
              <a:latin typeface="Calibri"/>
              <a:ea typeface="Calibri"/>
              <a:cs typeface="Calibri"/>
              <a:sym typeface="Calibri"/>
            </a:endParaRPr>
          </a:p>
        </p:txBody>
      </p:sp>
      <p:sp>
        <p:nvSpPr>
          <p:cNvPr id="155" name="Google Shape;155;p4"/>
          <p:cNvSpPr txBox="1"/>
          <p:nvPr/>
        </p:nvSpPr>
        <p:spPr>
          <a:xfrm>
            <a:off x="4637314" y="2235200"/>
            <a:ext cx="36557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a:solidFill>
                  <a:schemeClr val="dk1"/>
                </a:solidFill>
                <a:latin typeface="Calibri"/>
                <a:ea typeface="Calibri"/>
                <a:cs typeface="Calibri"/>
                <a:sym typeface="Calibri"/>
              </a:rPr>
              <a:t>9. MAPA DE PROCESOS</a:t>
            </a:r>
            <a:endParaRPr sz="1600">
              <a:solidFill>
                <a:schemeClr val="dk1"/>
              </a:solidFill>
              <a:latin typeface="Calibri"/>
              <a:ea typeface="Calibri"/>
              <a:cs typeface="Calibri"/>
              <a:sym typeface="Calibri"/>
            </a:endParaRPr>
          </a:p>
        </p:txBody>
      </p:sp>
      <p:sp>
        <p:nvSpPr>
          <p:cNvPr id="156" name="Google Shape;156;p4"/>
          <p:cNvSpPr txBox="1"/>
          <p:nvPr/>
        </p:nvSpPr>
        <p:spPr>
          <a:xfrm>
            <a:off x="4637321" y="2749383"/>
            <a:ext cx="3655800" cy="502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a:solidFill>
                  <a:schemeClr val="dk1"/>
                </a:solidFill>
                <a:latin typeface="Calibri"/>
                <a:ea typeface="Calibri"/>
                <a:cs typeface="Calibri"/>
                <a:sym typeface="Calibri"/>
              </a:rPr>
              <a:t>10. INFORME DE REQUERIMIENTOS</a:t>
            </a:r>
            <a:endParaRPr sz="1600">
              <a:solidFill>
                <a:schemeClr val="dk1"/>
              </a:solidFill>
              <a:latin typeface="Calibri"/>
              <a:ea typeface="Calibri"/>
              <a:cs typeface="Calibri"/>
              <a:sym typeface="Calibri"/>
            </a:endParaRPr>
          </a:p>
        </p:txBody>
      </p:sp>
      <p:sp>
        <p:nvSpPr>
          <p:cNvPr id="14" name="Google Shape;156;p4">
            <a:extLst>
              <a:ext uri="{FF2B5EF4-FFF2-40B4-BE49-F238E27FC236}">
                <a16:creationId xmlns="" xmlns:a16="http://schemas.microsoft.com/office/drawing/2014/main" id="{430ADC53-041C-4D4E-84A8-12A508B8DB01}"/>
              </a:ext>
            </a:extLst>
          </p:cNvPr>
          <p:cNvSpPr txBox="1"/>
          <p:nvPr/>
        </p:nvSpPr>
        <p:spPr>
          <a:xfrm>
            <a:off x="4637300" y="3269764"/>
            <a:ext cx="3655800" cy="502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lvl="0"/>
            <a:r>
              <a:rPr lang="es-CO" sz="1600" dirty="0">
                <a:solidFill>
                  <a:schemeClr val="dk1"/>
                </a:solidFill>
                <a:latin typeface="Calibri"/>
                <a:ea typeface="Calibri"/>
                <a:cs typeface="Calibri"/>
                <a:sym typeface="Calibri"/>
              </a:rPr>
              <a:t>11. </a:t>
            </a:r>
            <a:r>
              <a:rPr lang="es-CO" dirty="0"/>
              <a:t>CRONOGRAMA DE TAREAS</a:t>
            </a:r>
            <a:endParaRPr sz="1600" dirty="0">
              <a:solidFill>
                <a:schemeClr val="dk1"/>
              </a:solidFill>
              <a:latin typeface="Calibri"/>
              <a:ea typeface="Calibri"/>
              <a:cs typeface="Calibri"/>
              <a:sym typeface="Calibri"/>
            </a:endParaRPr>
          </a:p>
        </p:txBody>
      </p:sp>
      <p:sp>
        <p:nvSpPr>
          <p:cNvPr id="15" name="Google Shape;156;p4">
            <a:extLst>
              <a:ext uri="{FF2B5EF4-FFF2-40B4-BE49-F238E27FC236}">
                <a16:creationId xmlns="" xmlns:a16="http://schemas.microsoft.com/office/drawing/2014/main" id="{101EF2C8-5EE2-4661-BE23-1177122445D7}"/>
              </a:ext>
            </a:extLst>
          </p:cNvPr>
          <p:cNvSpPr txBox="1"/>
          <p:nvPr/>
        </p:nvSpPr>
        <p:spPr>
          <a:xfrm>
            <a:off x="4637300" y="3783827"/>
            <a:ext cx="3655800" cy="502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dirty="0">
                <a:solidFill>
                  <a:schemeClr val="dk1"/>
                </a:solidFill>
                <a:latin typeface="Calibri"/>
                <a:ea typeface="Calibri"/>
                <a:cs typeface="Calibri"/>
                <a:sym typeface="Calibri"/>
              </a:rPr>
              <a:t>12. DIAGRAMA DE CLASES</a:t>
            </a:r>
          </a:p>
        </p:txBody>
      </p:sp>
      <p:sp>
        <p:nvSpPr>
          <p:cNvPr id="16" name="Google Shape;156;p4">
            <a:extLst>
              <a:ext uri="{FF2B5EF4-FFF2-40B4-BE49-F238E27FC236}">
                <a16:creationId xmlns="" xmlns:a16="http://schemas.microsoft.com/office/drawing/2014/main" id="{4599E52A-EE4B-4487-9213-D6BDD75B47B5}"/>
              </a:ext>
            </a:extLst>
          </p:cNvPr>
          <p:cNvSpPr txBox="1"/>
          <p:nvPr/>
        </p:nvSpPr>
        <p:spPr>
          <a:xfrm>
            <a:off x="4653514" y="4304050"/>
            <a:ext cx="3655800" cy="502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dirty="0">
                <a:solidFill>
                  <a:schemeClr val="dk1"/>
                </a:solidFill>
                <a:latin typeface="Calibri"/>
                <a:ea typeface="Calibri"/>
                <a:cs typeface="Calibri"/>
                <a:sym typeface="Calibri"/>
              </a:rPr>
              <a:t>13. CASOS DE USO</a:t>
            </a:r>
            <a:endParaRPr sz="1600" dirty="0">
              <a:solidFill>
                <a:schemeClr val="dk1"/>
              </a:solidFill>
              <a:latin typeface="Calibri"/>
              <a:ea typeface="Calibri"/>
              <a:cs typeface="Calibri"/>
              <a:sym typeface="Calibri"/>
            </a:endParaRPr>
          </a:p>
        </p:txBody>
      </p:sp>
      <p:sp>
        <p:nvSpPr>
          <p:cNvPr id="17" name="Google Shape;156;p4">
            <a:extLst>
              <a:ext uri="{FF2B5EF4-FFF2-40B4-BE49-F238E27FC236}">
                <a16:creationId xmlns="" xmlns:a16="http://schemas.microsoft.com/office/drawing/2014/main" id="{F0A7A90B-AA85-416C-94D5-2C65C75A42E2}"/>
              </a:ext>
            </a:extLst>
          </p:cNvPr>
          <p:cNvSpPr txBox="1"/>
          <p:nvPr/>
        </p:nvSpPr>
        <p:spPr>
          <a:xfrm>
            <a:off x="4653514" y="4824837"/>
            <a:ext cx="3655800" cy="502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dirty="0">
                <a:solidFill>
                  <a:schemeClr val="dk1"/>
                </a:solidFill>
                <a:latin typeface="Calibri"/>
                <a:ea typeface="Calibri"/>
                <a:cs typeface="Calibri"/>
                <a:sym typeface="Calibri"/>
              </a:rPr>
              <a:t>14. SISTEMA CONTROL DE VERSIONES</a:t>
            </a:r>
            <a:endParaRPr sz="16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
          <p:cNvSpPr txBox="1"/>
          <p:nvPr/>
        </p:nvSpPr>
        <p:spPr>
          <a:xfrm>
            <a:off x="432324" y="919770"/>
            <a:ext cx="6020954" cy="4571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4400" b="1" i="0" u="none" strike="noStrike" cap="none" dirty="0">
                <a:solidFill>
                  <a:schemeClr val="lt1"/>
                </a:solidFill>
                <a:latin typeface="Calibri"/>
                <a:ea typeface="Calibri"/>
                <a:cs typeface="Calibri"/>
                <a:sym typeface="Calibri"/>
              </a:rPr>
              <a:t>INTEGRANTES Y NOMBRE DEL PROYECTO</a:t>
            </a:r>
            <a:endParaRPr sz="4400" b="0" i="0" u="none" strike="noStrike" cap="none" dirty="0">
              <a:solidFill>
                <a:schemeClr val="lt1"/>
              </a:solidFill>
              <a:latin typeface="Calibri"/>
              <a:ea typeface="Calibri"/>
              <a:cs typeface="Calibri"/>
              <a:sym typeface="Calibri"/>
            </a:endParaRPr>
          </a:p>
        </p:txBody>
      </p:sp>
      <p:sp>
        <p:nvSpPr>
          <p:cNvPr id="162" name="Google Shape;162;p3"/>
          <p:cNvSpPr/>
          <p:nvPr/>
        </p:nvSpPr>
        <p:spPr>
          <a:xfrm>
            <a:off x="634752" y="4311407"/>
            <a:ext cx="7488315" cy="124649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2500" b="1" i="0" u="none" strike="noStrike" cap="none">
                <a:solidFill>
                  <a:schemeClr val="dk1"/>
                </a:solidFill>
                <a:latin typeface="Arial"/>
                <a:ea typeface="Arial"/>
                <a:cs typeface="Arial"/>
                <a:sym typeface="Arial"/>
              </a:rPr>
              <a:t>ESTRATEGIA TIC ANTI-SEXTING, GROOMING Y CIBER BULLYING </a:t>
            </a:r>
            <a:endParaRPr/>
          </a:p>
          <a:p>
            <a:pPr marL="0" marR="0" lvl="0" indent="0" algn="ctr" rtl="0">
              <a:spcBef>
                <a:spcPts val="0"/>
              </a:spcBef>
              <a:spcAft>
                <a:spcPts val="0"/>
              </a:spcAft>
              <a:buNone/>
            </a:pPr>
            <a:r>
              <a:rPr lang="es-CO" sz="2500" b="0" i="0" u="none" strike="noStrike" cap="none">
                <a:solidFill>
                  <a:schemeClr val="dk1"/>
                </a:solidFill>
                <a:latin typeface="Arial"/>
                <a:ea typeface="Arial"/>
                <a:cs typeface="Arial"/>
                <a:sym typeface="Arial"/>
              </a:rPr>
              <a:t>DATA-TICS FOR KIDS</a:t>
            </a:r>
            <a:endParaRPr/>
          </a:p>
        </p:txBody>
      </p:sp>
      <p:sp>
        <p:nvSpPr>
          <p:cNvPr id="163" name="Google Shape;163;p3"/>
          <p:cNvSpPr/>
          <p:nvPr/>
        </p:nvSpPr>
        <p:spPr>
          <a:xfrm>
            <a:off x="787152" y="2723782"/>
            <a:ext cx="7488315"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b="0" i="0" u="none" strike="noStrike" cap="none">
                <a:solidFill>
                  <a:schemeClr val="dk1"/>
                </a:solidFill>
                <a:latin typeface="Arial"/>
                <a:ea typeface="Arial"/>
                <a:cs typeface="Arial"/>
                <a:sym typeface="Arial"/>
              </a:rPr>
              <a:t>JUANDAVID CORDOBA HINESTROZA</a:t>
            </a:r>
            <a:endParaRPr/>
          </a:p>
          <a:p>
            <a:pPr marL="0" marR="0" lvl="0" indent="0" algn="l" rtl="0">
              <a:spcBef>
                <a:spcPts val="0"/>
              </a:spcBef>
              <a:spcAft>
                <a:spcPts val="0"/>
              </a:spcAft>
              <a:buNone/>
            </a:pPr>
            <a:r>
              <a:rPr lang="es-CO" sz="1800">
                <a:solidFill>
                  <a:schemeClr val="dk1"/>
                </a:solidFill>
                <a:latin typeface="Arial"/>
                <a:ea typeface="Arial"/>
                <a:cs typeface="Arial"/>
                <a:sym typeface="Arial"/>
              </a:rPr>
              <a:t>JEISSON ALEXANDER LOPEZ LEAL</a:t>
            </a:r>
            <a:endParaRPr/>
          </a:p>
          <a:p>
            <a:pPr marL="0" marR="0" lvl="0" indent="0" algn="l" rtl="0">
              <a:spcBef>
                <a:spcPts val="0"/>
              </a:spcBef>
              <a:spcAft>
                <a:spcPts val="0"/>
              </a:spcAft>
              <a:buNone/>
            </a:pPr>
            <a:r>
              <a:rPr lang="es-CO" sz="1800">
                <a:solidFill>
                  <a:schemeClr val="dk1"/>
                </a:solidFill>
                <a:latin typeface="Arial"/>
                <a:ea typeface="Arial"/>
                <a:cs typeface="Arial"/>
                <a:sym typeface="Arial"/>
              </a:rPr>
              <a:t>CRISTIAN CAMILO LADINO MARIN</a:t>
            </a:r>
            <a:endParaRPr/>
          </a:p>
          <a:p>
            <a:pPr marL="0" marR="0" lvl="0" indent="0" algn="l" rtl="0">
              <a:spcBef>
                <a:spcPts val="0"/>
              </a:spcBef>
              <a:spcAft>
                <a:spcPts val="0"/>
              </a:spcAft>
              <a:buNone/>
            </a:pPr>
            <a:r>
              <a:rPr lang="es-CO" sz="1800">
                <a:solidFill>
                  <a:schemeClr val="dk1"/>
                </a:solidFill>
                <a:latin typeface="Arial"/>
                <a:ea typeface="Arial"/>
                <a:cs typeface="Arial"/>
                <a:sym typeface="Arial"/>
              </a:rPr>
              <a:t>ANDRES ENRIQUE PERUGACHE RODRIGUEZ</a:t>
            </a:r>
            <a:endParaRPr/>
          </a:p>
        </p:txBody>
      </p:sp>
      <p:sp>
        <p:nvSpPr>
          <p:cNvPr id="164" name="Google Shape;164;p3"/>
          <p:cNvSpPr txBox="1"/>
          <p:nvPr/>
        </p:nvSpPr>
        <p:spPr>
          <a:xfrm>
            <a:off x="962485" y="5315288"/>
            <a:ext cx="7013359" cy="65694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rgbClr val="92D05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70" name="Google Shape;170;p5"/>
          <p:cNvSpPr txBox="1"/>
          <p:nvPr/>
        </p:nvSpPr>
        <p:spPr>
          <a:xfrm>
            <a:off x="460460" y="445022"/>
            <a:ext cx="6020954"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6600"/>
              <a:buFont typeface="Calibri"/>
              <a:buNone/>
            </a:pPr>
            <a:r>
              <a:rPr lang="es-CO" sz="6600" b="1">
                <a:solidFill>
                  <a:schemeClr val="lt1"/>
                </a:solidFill>
                <a:latin typeface="Calibri"/>
                <a:ea typeface="Calibri"/>
                <a:cs typeface="Calibri"/>
                <a:sym typeface="Calibri"/>
              </a:rPr>
              <a:t>INTRODUCCIÓN</a:t>
            </a:r>
            <a:endParaRPr sz="6600">
              <a:solidFill>
                <a:schemeClr val="lt1"/>
              </a:solidFill>
              <a:latin typeface="Calibri"/>
              <a:ea typeface="Calibri"/>
              <a:cs typeface="Calibri"/>
              <a:sym typeface="Calibri"/>
            </a:endParaRPr>
          </a:p>
        </p:txBody>
      </p:sp>
      <p:sp>
        <p:nvSpPr>
          <p:cNvPr id="171" name="Google Shape;171;p5"/>
          <p:cNvSpPr txBox="1"/>
          <p:nvPr/>
        </p:nvSpPr>
        <p:spPr>
          <a:xfrm>
            <a:off x="861134" y="3119476"/>
            <a:ext cx="7545835" cy="436415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s-CO" sz="2400" b="1">
                <a:solidFill>
                  <a:schemeClr val="dk1"/>
                </a:solidFill>
                <a:latin typeface="Calibri"/>
                <a:ea typeface="Calibri"/>
                <a:cs typeface="Calibri"/>
                <a:sym typeface="Calibri"/>
              </a:rPr>
              <a:t> </a:t>
            </a:r>
            <a:endParaRPr/>
          </a:p>
        </p:txBody>
      </p:sp>
      <p:sp>
        <p:nvSpPr>
          <p:cNvPr id="172" name="Google Shape;172;p5"/>
          <p:cNvSpPr txBox="1"/>
          <p:nvPr/>
        </p:nvSpPr>
        <p:spPr>
          <a:xfrm>
            <a:off x="2139518" y="2698812"/>
            <a:ext cx="1411550" cy="46163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1">
              <a:solidFill>
                <a:srgbClr val="92D050"/>
              </a:solidFill>
              <a:latin typeface="Calibri"/>
              <a:ea typeface="Calibri"/>
              <a:cs typeface="Calibri"/>
              <a:sym typeface="Calibri"/>
            </a:endParaRPr>
          </a:p>
        </p:txBody>
      </p:sp>
      <p:sp>
        <p:nvSpPr>
          <p:cNvPr id="173" name="Google Shape;173;p5"/>
          <p:cNvSpPr txBox="1"/>
          <p:nvPr/>
        </p:nvSpPr>
        <p:spPr>
          <a:xfrm>
            <a:off x="337350" y="2583878"/>
            <a:ext cx="7945516" cy="427412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1">
              <a:solidFill>
                <a:srgbClr val="92D050"/>
              </a:solidFill>
              <a:latin typeface="Calibri"/>
              <a:ea typeface="Calibri"/>
              <a:cs typeface="Calibri"/>
              <a:sym typeface="Calibri"/>
            </a:endParaRPr>
          </a:p>
        </p:txBody>
      </p:sp>
      <p:sp>
        <p:nvSpPr>
          <p:cNvPr id="174" name="Google Shape;174;p5"/>
          <p:cNvSpPr/>
          <p:nvPr/>
        </p:nvSpPr>
        <p:spPr>
          <a:xfrm>
            <a:off x="398317" y="2192018"/>
            <a:ext cx="8069619" cy="258532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CO" sz="1800">
                <a:solidFill>
                  <a:schemeClr val="dk1"/>
                </a:solidFill>
                <a:latin typeface="Arial"/>
                <a:ea typeface="Arial"/>
                <a:cs typeface="Arial"/>
                <a:sym typeface="Arial"/>
              </a:rPr>
              <a:t>El colegio I.E. Buenos Aires ubicado en Soacha cuenta con un grave problema de uso irresponsable de las redes sociales por parte de los estudiantes de secundaria, quienes son propensos a quedar atrapados en peligrosas  actividades como el cyberbullying, sexting y el grooming  que pueden vulnerar su privacidad, integridad física y  psicológica generando graves consecuencias para su futuro.</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s-CO" sz="1800">
                <a:solidFill>
                  <a:schemeClr val="dk1"/>
                </a:solidFill>
                <a:latin typeface="Arial"/>
                <a:ea typeface="Arial"/>
                <a:cs typeface="Arial"/>
                <a:sym typeface="Arial"/>
              </a:rPr>
              <a:t>Por esto, se desea crear un software con contenidos especializados  para evitar ser víctima de estos peligrosos actos delictivos.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p:nvPr/>
        </p:nvSpPr>
        <p:spPr>
          <a:xfrm>
            <a:off x="460460" y="445022"/>
            <a:ext cx="7896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DESCRIPCIÓN DEL PROBLEMA</a:t>
            </a:r>
            <a:endParaRPr sz="5400">
              <a:solidFill>
                <a:schemeClr val="lt1"/>
              </a:solidFill>
              <a:latin typeface="Calibri"/>
              <a:ea typeface="Calibri"/>
              <a:cs typeface="Calibri"/>
              <a:sym typeface="Calibri"/>
            </a:endParaRPr>
          </a:p>
        </p:txBody>
      </p:sp>
      <p:sp>
        <p:nvSpPr>
          <p:cNvPr id="180" name="Google Shape;180;p6"/>
          <p:cNvSpPr txBox="1"/>
          <p:nvPr/>
        </p:nvSpPr>
        <p:spPr>
          <a:xfrm>
            <a:off x="937361" y="2899128"/>
            <a:ext cx="6942338" cy="288023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800">
                <a:solidFill>
                  <a:schemeClr val="dk1"/>
                </a:solidFill>
                <a:latin typeface="Arial"/>
                <a:ea typeface="Arial"/>
                <a:cs typeface="Arial"/>
                <a:sym typeface="Arial"/>
              </a:rPr>
              <a:t>El mal uso de las REDES SOCIALES por parte de los estudiantes de la institución educativa BUENOS AIRES  ha generado una exposición a los riesgos de ciberbullying, sexting y grooming. </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7"/>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86" name="Google Shape;186;p7"/>
          <p:cNvSpPr txBox="1"/>
          <p:nvPr/>
        </p:nvSpPr>
        <p:spPr>
          <a:xfrm>
            <a:off x="460460" y="445022"/>
            <a:ext cx="7134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a:solidFill>
                  <a:schemeClr val="lt1"/>
                </a:solidFill>
                <a:latin typeface="Calibri"/>
                <a:ea typeface="Calibri"/>
                <a:cs typeface="Calibri"/>
                <a:sym typeface="Calibri"/>
              </a:rPr>
              <a:t>OBJETIVO GENERAL</a:t>
            </a:r>
            <a:endParaRPr sz="5400">
              <a:solidFill>
                <a:schemeClr val="lt1"/>
              </a:solidFill>
              <a:latin typeface="Calibri"/>
              <a:ea typeface="Calibri"/>
              <a:cs typeface="Calibri"/>
              <a:sym typeface="Calibri"/>
            </a:endParaRPr>
          </a:p>
        </p:txBody>
      </p:sp>
      <p:sp>
        <p:nvSpPr>
          <p:cNvPr id="187" name="Google Shape;187;p7"/>
          <p:cNvSpPr/>
          <p:nvPr/>
        </p:nvSpPr>
        <p:spPr>
          <a:xfrm>
            <a:off x="331830" y="3127873"/>
            <a:ext cx="848034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1800">
                <a:solidFill>
                  <a:schemeClr val="dk1"/>
                </a:solidFill>
                <a:latin typeface="Arial"/>
                <a:ea typeface="Arial"/>
                <a:cs typeface="Arial"/>
                <a:sym typeface="Arial"/>
              </a:rPr>
              <a:t>Desarrollar un software como  estrategia de aprendizaje para el fomento de la prevención de inseguridad por el uso irresponsable de las REDES SOCIALES, para prevenir sobre el riesgo de Grooming, Sexting y Ciberbullying en adolescentes de la I.E.D Buenos Aires , Bogotá. 2019.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8"/>
          <p:cNvSpPr txBox="1"/>
          <p:nvPr/>
        </p:nvSpPr>
        <p:spPr>
          <a:xfrm>
            <a:off x="460460" y="445022"/>
            <a:ext cx="7896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OBJETIVOS ESPECÍFICOS</a:t>
            </a:r>
            <a:endParaRPr sz="5400">
              <a:solidFill>
                <a:schemeClr val="lt1"/>
              </a:solidFill>
              <a:latin typeface="Calibri"/>
              <a:ea typeface="Calibri"/>
              <a:cs typeface="Calibri"/>
              <a:sym typeface="Calibri"/>
            </a:endParaRPr>
          </a:p>
        </p:txBody>
      </p:sp>
      <p:sp>
        <p:nvSpPr>
          <p:cNvPr id="193" name="Google Shape;193;p8"/>
          <p:cNvSpPr/>
          <p:nvPr/>
        </p:nvSpPr>
        <p:spPr>
          <a:xfrm>
            <a:off x="685800" y="2479798"/>
            <a:ext cx="77724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a:solidFill>
                  <a:schemeClr val="dk1"/>
                </a:solidFill>
                <a:latin typeface="Arial"/>
                <a:ea typeface="Arial"/>
                <a:cs typeface="Arial"/>
                <a:sym typeface="Arial"/>
              </a:rPr>
              <a:t>-Realizar   la base de datos que permita realizar los registros de las tareas realizadas por los profesores y los estudiantes  de la I.E. Buenos Aires.</a:t>
            </a:r>
            <a:endParaRPr/>
          </a:p>
          <a:p>
            <a:pPr marL="0" marR="0" lvl="0" indent="0" algn="l" rtl="0">
              <a:spcBef>
                <a:spcPts val="0"/>
              </a:spcBef>
              <a:spcAft>
                <a:spcPts val="0"/>
              </a:spcAft>
              <a:buNone/>
            </a:pPr>
            <a:r>
              <a:rPr lang="es-CO"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s-CO" sz="1800">
                <a:solidFill>
                  <a:schemeClr val="dk1"/>
                </a:solidFill>
                <a:latin typeface="Arial"/>
                <a:ea typeface="Arial"/>
                <a:cs typeface="Arial"/>
                <a:sym typeface="Arial"/>
              </a:rPr>
              <a:t>-Aplicar instrumentos para recolección de información dirigido a estudiantes de la Institución Educativa.</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s-CO" sz="1800">
                <a:solidFill>
                  <a:schemeClr val="dk1"/>
                </a:solidFill>
                <a:latin typeface="Arial"/>
                <a:ea typeface="Arial"/>
                <a:cs typeface="Arial"/>
                <a:sym typeface="Arial"/>
              </a:rPr>
              <a:t>-Analizar los resultados estadísticos de los instrumentos aplicados.</a:t>
            </a:r>
            <a:br>
              <a:rPr lang="es-CO"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200" name="Google Shape;200;p9"/>
          <p:cNvSpPr txBox="1"/>
          <p:nvPr/>
        </p:nvSpPr>
        <p:spPr>
          <a:xfrm>
            <a:off x="5361030" y="193562"/>
            <a:ext cx="7134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ALCANCE</a:t>
            </a:r>
            <a:endParaRPr sz="5400">
              <a:solidFill>
                <a:schemeClr val="lt1"/>
              </a:solidFill>
              <a:latin typeface="Calibri"/>
              <a:ea typeface="Calibri"/>
              <a:cs typeface="Calibri"/>
              <a:sym typeface="Calibri"/>
            </a:endParaRPr>
          </a:p>
        </p:txBody>
      </p:sp>
      <p:sp>
        <p:nvSpPr>
          <p:cNvPr id="201" name="Google Shape;201;p9"/>
          <p:cNvSpPr/>
          <p:nvPr/>
        </p:nvSpPr>
        <p:spPr>
          <a:xfrm>
            <a:off x="772563" y="1689111"/>
            <a:ext cx="7275968" cy="473975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CO" sz="1800">
                <a:solidFill>
                  <a:schemeClr val="dk1"/>
                </a:solidFill>
                <a:latin typeface="Arial"/>
                <a:ea typeface="Arial"/>
                <a:cs typeface="Arial"/>
                <a:sym typeface="Arial"/>
              </a:rPr>
              <a:t>*Se realizará un sistema de información</a:t>
            </a:r>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s-CO" sz="1800">
                <a:solidFill>
                  <a:schemeClr val="dk1"/>
                </a:solidFill>
                <a:latin typeface="Arial"/>
                <a:ea typeface="Arial"/>
                <a:cs typeface="Arial"/>
                <a:sym typeface="Arial"/>
              </a:rPr>
              <a:t>*Se desarrollará un software en ambiente Web  </a:t>
            </a:r>
            <a:endParaRPr/>
          </a:p>
          <a:p>
            <a:pPr marL="0" marR="0" lvl="0" indent="0" algn="just"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s-CO" sz="1800">
                <a:solidFill>
                  <a:schemeClr val="dk1"/>
                </a:solidFill>
                <a:latin typeface="Arial"/>
                <a:ea typeface="Arial"/>
                <a:cs typeface="Arial"/>
                <a:sym typeface="Arial"/>
              </a:rPr>
              <a:t>*Mantendrá una pagina de inicio y Tres módulos: sexting, grooming y ciberbulliyng, con dos actividades por módulo.</a:t>
            </a:r>
            <a:endParaRPr/>
          </a:p>
          <a:p>
            <a:pPr marL="0" marR="0" lvl="0" indent="0" algn="just"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s-CO" sz="1800">
                <a:solidFill>
                  <a:schemeClr val="dk1"/>
                </a:solidFill>
                <a:latin typeface="Arial"/>
                <a:ea typeface="Arial"/>
                <a:cs typeface="Arial"/>
                <a:sym typeface="Arial"/>
              </a:rPr>
              <a:t>*Este software tendrá actividades como cuestionarios, crucigramas y sopas de letras capaces de generar datos para ser analizados.</a:t>
            </a:r>
            <a:endParaRPr/>
          </a:p>
          <a:p>
            <a:pPr marL="0" marR="0" lvl="0" indent="0" algn="just"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s-CO" sz="1800">
                <a:solidFill>
                  <a:schemeClr val="dk1"/>
                </a:solidFill>
                <a:latin typeface="Arial"/>
                <a:ea typeface="Arial"/>
                <a:cs typeface="Arial"/>
                <a:sym typeface="Arial"/>
              </a:rPr>
              <a:t>*La información diagnóstica de la población se obtendrá mediante encuestas a estudiantes.</a:t>
            </a:r>
            <a:endParaRPr/>
          </a:p>
          <a:p>
            <a:pPr marL="0" marR="0" lvl="0" indent="0" algn="just"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s-CO" sz="1800">
                <a:solidFill>
                  <a:schemeClr val="dk1"/>
                </a:solidFill>
                <a:latin typeface="Arial"/>
                <a:ea typeface="Arial"/>
                <a:cs typeface="Arial"/>
                <a:sym typeface="Arial"/>
              </a:rPr>
              <a:t>*El lenguaje que se va a utilizar es HTML,JAVASCRIPT, SQL+(en caso de requerir mas programación)</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628</Words>
  <Application>Microsoft Office PowerPoint</Application>
  <PresentationFormat>Presentación en pantalla (4:3)</PresentationFormat>
  <Paragraphs>77</Paragraphs>
  <Slides>15</Slides>
  <Notes>11</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Tema de Office</vt:lpstr>
      <vt:lpstr>Presentación de PowerPoint</vt:lpstr>
      <vt:lpstr>FORMACIÓN I Y II TRIMESTRE TPS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Alexander Lopez</cp:lastModifiedBy>
  <cp:revision>10</cp:revision>
  <dcterms:created xsi:type="dcterms:W3CDTF">2014-06-25T16:18:26Z</dcterms:created>
  <dcterms:modified xsi:type="dcterms:W3CDTF">2019-12-12T16:20:37Z</dcterms:modified>
</cp:coreProperties>
</file>