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7" roundtripDataSignature="AMtx7mgk2NazA3DX/Iat/fwfB6r96Kvk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p:cSld name="Portada">
    <p:spTree>
      <p:nvGrpSpPr>
        <p:cNvPr id="13" name="Shape 13"/>
        <p:cNvGrpSpPr/>
        <p:nvPr/>
      </p:nvGrpSpPr>
      <p:grpSpPr>
        <a:xfrm>
          <a:off x="0" y="0"/>
          <a:ext cx="0" cy="0"/>
          <a:chOff x="0" y="0"/>
          <a:chExt cx="0" cy="0"/>
        </a:xfrm>
      </p:grpSpPr>
      <p:pic>
        <p:nvPicPr>
          <p:cNvPr id="14" name="Google Shape;14;p13"/>
          <p:cNvPicPr preferRelativeResize="0"/>
          <p:nvPr/>
        </p:nvPicPr>
        <p:blipFill rotWithShape="1">
          <a:blip r:embed="rId2">
            <a:alphaModFix/>
          </a:blip>
          <a:srcRect b="0" l="0" r="0" t="0"/>
          <a:stretch/>
        </p:blipFill>
        <p:spPr>
          <a:xfrm>
            <a:off x="4403049" y="3192122"/>
            <a:ext cx="4740951" cy="3665878"/>
          </a:xfrm>
          <a:prstGeom prst="rect">
            <a:avLst/>
          </a:prstGeom>
          <a:noFill/>
          <a:ln>
            <a:noFill/>
          </a:ln>
        </p:spPr>
      </p:pic>
      <p:sp>
        <p:nvSpPr>
          <p:cNvPr id="15" name="Google Shape;1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8" name="Google Shape;18;p13"/>
          <p:cNvPicPr preferRelativeResize="0"/>
          <p:nvPr/>
        </p:nvPicPr>
        <p:blipFill rotWithShape="1">
          <a:blip r:embed="rId3">
            <a:alphaModFix/>
          </a:blip>
          <a:srcRect b="22946" l="10521" r="14498" t="17753"/>
          <a:stretch/>
        </p:blipFill>
        <p:spPr>
          <a:xfrm>
            <a:off x="0" y="-1"/>
            <a:ext cx="9270122" cy="6858001"/>
          </a:xfrm>
          <a:prstGeom prst="rect">
            <a:avLst/>
          </a:prstGeom>
          <a:noFill/>
          <a:ln>
            <a:noFill/>
          </a:ln>
        </p:spPr>
      </p:pic>
      <p:pic>
        <p:nvPicPr>
          <p:cNvPr id="19" name="Google Shape;19;p13"/>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20" name="Google Shape;20;p13"/>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2">
  <p:cSld name="Industrial 2">
    <p:spTree>
      <p:nvGrpSpPr>
        <p:cNvPr id="98" name="Shape 98"/>
        <p:cNvGrpSpPr/>
        <p:nvPr/>
      </p:nvGrpSpPr>
      <p:grpSpPr>
        <a:xfrm>
          <a:off x="0" y="0"/>
          <a:ext cx="0" cy="0"/>
          <a:chOff x="0" y="0"/>
          <a:chExt cx="0" cy="0"/>
        </a:xfrm>
      </p:grpSpPr>
      <p:pic>
        <p:nvPicPr>
          <p:cNvPr id="99" name="Google Shape;99;p22"/>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100" name="Google Shape;100;p22"/>
          <p:cNvGrpSpPr/>
          <p:nvPr/>
        </p:nvGrpSpPr>
        <p:grpSpPr>
          <a:xfrm>
            <a:off x="0" y="0"/>
            <a:ext cx="9144001" cy="6858000"/>
            <a:chOff x="0" y="0"/>
            <a:chExt cx="9144001" cy="6858000"/>
          </a:xfrm>
        </p:grpSpPr>
        <p:sp>
          <p:nvSpPr>
            <p:cNvPr id="101" name="Google Shape;101;p22"/>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2" name="Google Shape;102;p22"/>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103" name="Google Shape;103;p22"/>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104" name="Google Shape;104;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05" name="Google Shape;10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08" name="Google Shape;108;p22"/>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raestructura">
  <p:cSld name="Infraestructura">
    <p:spTree>
      <p:nvGrpSpPr>
        <p:cNvPr id="109" name="Shape 109"/>
        <p:cNvGrpSpPr/>
        <p:nvPr/>
      </p:nvGrpSpPr>
      <p:grpSpPr>
        <a:xfrm>
          <a:off x="0" y="0"/>
          <a:ext cx="0" cy="0"/>
          <a:chOff x="0" y="0"/>
          <a:chExt cx="0" cy="0"/>
        </a:xfrm>
      </p:grpSpPr>
      <p:sp>
        <p:nvSpPr>
          <p:cNvPr id="110" name="Google Shape;11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13" name="Google Shape;113;p23"/>
          <p:cNvPicPr preferRelativeResize="0"/>
          <p:nvPr/>
        </p:nvPicPr>
        <p:blipFill rotWithShape="1">
          <a:blip r:embed="rId2">
            <a:alphaModFix/>
          </a:blip>
          <a:srcRect b="0" l="0" r="0" t="0"/>
          <a:stretch/>
        </p:blipFill>
        <p:spPr>
          <a:xfrm>
            <a:off x="27295" y="-40944"/>
            <a:ext cx="9144001" cy="6858000"/>
          </a:xfrm>
          <a:prstGeom prst="rect">
            <a:avLst/>
          </a:prstGeom>
          <a:noFill/>
          <a:ln>
            <a:noFill/>
          </a:ln>
        </p:spPr>
      </p:pic>
      <p:sp>
        <p:nvSpPr>
          <p:cNvPr id="114" name="Google Shape;114;p23"/>
          <p:cNvSpPr/>
          <p:nvPr/>
        </p:nvSpPr>
        <p:spPr>
          <a:xfrm>
            <a:off x="95534" y="137072"/>
            <a:ext cx="9075762"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17" name="Google Shape;117;p23"/>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18" name="Google Shape;118;p23"/>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ro">
  <p:cSld name="Agro">
    <p:spTree>
      <p:nvGrpSpPr>
        <p:cNvPr id="119" name="Shape 119"/>
        <p:cNvGrpSpPr/>
        <p:nvPr/>
      </p:nvGrpSpPr>
      <p:grpSpPr>
        <a:xfrm>
          <a:off x="0" y="0"/>
          <a:ext cx="0" cy="0"/>
          <a:chOff x="0" y="0"/>
          <a:chExt cx="0" cy="0"/>
        </a:xfrm>
      </p:grpSpPr>
      <p:sp>
        <p:nvSpPr>
          <p:cNvPr id="120" name="Google Shape;12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23" name="Google Shape;123;p24"/>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124" name="Google Shape;124;p24"/>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2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26" name="Google Shape;126;p24"/>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127" name="Google Shape;127;p24"/>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128" name="Google Shape;128;p24"/>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p:cSld name="Formación">
    <p:spTree>
      <p:nvGrpSpPr>
        <p:cNvPr id="21" name="Shape 21"/>
        <p:cNvGrpSpPr/>
        <p:nvPr/>
      </p:nvGrpSpPr>
      <p:grpSpPr>
        <a:xfrm>
          <a:off x="0" y="0"/>
          <a:ext cx="0" cy="0"/>
          <a:chOff x="0" y="0"/>
          <a:chExt cx="0" cy="0"/>
        </a:xfrm>
      </p:grpSpPr>
      <p:pic>
        <p:nvPicPr>
          <p:cNvPr descr="D:\2015\_MG_1747.JPG" id="22" name="Google Shape;22;p14"/>
          <p:cNvPicPr preferRelativeResize="0"/>
          <p:nvPr/>
        </p:nvPicPr>
        <p:blipFill rotWithShape="1">
          <a:blip r:embed="rId2">
            <a:alphaModFix/>
          </a:blip>
          <a:srcRect b="0" l="0" r="0" t="0"/>
          <a:stretch/>
        </p:blipFill>
        <p:spPr>
          <a:xfrm>
            <a:off x="0" y="0"/>
            <a:ext cx="9144000" cy="6857999"/>
          </a:xfrm>
          <a:prstGeom prst="rect">
            <a:avLst/>
          </a:prstGeom>
          <a:noFill/>
          <a:ln>
            <a:noFill/>
          </a:ln>
        </p:spPr>
      </p:pic>
      <p:grpSp>
        <p:nvGrpSpPr>
          <p:cNvPr id="23" name="Google Shape;23;p14"/>
          <p:cNvGrpSpPr/>
          <p:nvPr/>
        </p:nvGrpSpPr>
        <p:grpSpPr>
          <a:xfrm>
            <a:off x="0" y="0"/>
            <a:ext cx="9144001" cy="6858000"/>
            <a:chOff x="0" y="0"/>
            <a:chExt cx="9144001" cy="6858000"/>
          </a:xfrm>
        </p:grpSpPr>
        <p:sp>
          <p:nvSpPr>
            <p:cNvPr id="24" name="Google Shape;24;p14"/>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 name="Google Shape;25;p14"/>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26" name="Google Shape;26;p14"/>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pic>
          <p:nvPicPr>
            <p:cNvPr id="27" name="Google Shape;27;p14"/>
            <p:cNvPicPr preferRelativeResize="0"/>
            <p:nvPr/>
          </p:nvPicPr>
          <p:blipFill rotWithShape="1">
            <a:blip r:embed="rId5">
              <a:alphaModFix/>
            </a:blip>
            <a:srcRect b="0" l="0" r="0" t="0"/>
            <a:stretch/>
          </p:blipFill>
          <p:spPr>
            <a:xfrm>
              <a:off x="8061325" y="2782887"/>
              <a:ext cx="573087" cy="550863"/>
            </a:xfrm>
            <a:prstGeom prst="rect">
              <a:avLst/>
            </a:prstGeom>
            <a:noFill/>
            <a:ln>
              <a:noFill/>
            </a:ln>
          </p:spPr>
        </p:pic>
      </p:grpSp>
      <p:sp>
        <p:nvSpPr>
          <p:cNvPr id="28" name="Google Shape;28;p1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9" name="Google Shape;2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32" name="Shape 32"/>
        <p:cNvGrpSpPr/>
        <p:nvPr/>
      </p:nvGrpSpPr>
      <p:grpSpPr>
        <a:xfrm>
          <a:off x="0" y="0"/>
          <a:ext cx="0" cy="0"/>
          <a:chOff x="0" y="0"/>
          <a:chExt cx="0" cy="0"/>
        </a:xfrm>
      </p:grpSpPr>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36" name="Google Shape;36;p15"/>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15"/>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15"/>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ítulo y objetos">
  <p:cSld name="1_Título y objetos">
    <p:spTree>
      <p:nvGrpSpPr>
        <p:cNvPr id="39" name="Shape 39"/>
        <p:cNvGrpSpPr/>
        <p:nvPr/>
      </p:nvGrpSpPr>
      <p:grpSpPr>
        <a:xfrm>
          <a:off x="0" y="0"/>
          <a:ext cx="0" cy="0"/>
          <a:chOff x="0" y="0"/>
          <a:chExt cx="0" cy="0"/>
        </a:xfrm>
      </p:grpSpPr>
      <p:sp>
        <p:nvSpPr>
          <p:cNvPr id="40" name="Google Shape;4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43" name="Google Shape;43;p16"/>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1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16"/>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leo">
  <p:cSld name="Empleo">
    <p:spTree>
      <p:nvGrpSpPr>
        <p:cNvPr id="46" name="Shape 46"/>
        <p:cNvGrpSpPr/>
        <p:nvPr/>
      </p:nvGrpSpPr>
      <p:grpSpPr>
        <a:xfrm>
          <a:off x="0" y="0"/>
          <a:ext cx="0" cy="0"/>
          <a:chOff x="0" y="0"/>
          <a:chExt cx="0" cy="0"/>
        </a:xfrm>
      </p:grpSpPr>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50" name="Google Shape;50;p17"/>
          <p:cNvGrpSpPr/>
          <p:nvPr/>
        </p:nvGrpSpPr>
        <p:grpSpPr>
          <a:xfrm>
            <a:off x="-495300" y="-1270341"/>
            <a:ext cx="10278090" cy="9017494"/>
            <a:chOff x="-495300" y="-1270341"/>
            <a:chExt cx="10278090" cy="9017494"/>
          </a:xfrm>
        </p:grpSpPr>
        <p:pic>
          <p:nvPicPr>
            <p:cNvPr descr="D:\Fotos\Empleo\10 Final_22.jpg" id="51" name="Google Shape;51;p17"/>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52" name="Google Shape;52;p17"/>
            <p:cNvSpPr/>
            <p:nvPr/>
          </p:nvSpPr>
          <p:spPr>
            <a:xfrm>
              <a:off x="-495300" y="137072"/>
              <a:ext cx="9639300"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 name="Google Shape;54;p17"/>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55" name="Google Shape;55;p17"/>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56" name="Google Shape;56;p17"/>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rendimiento">
  <p:cSld name="Emprendimiento">
    <p:spTree>
      <p:nvGrpSpPr>
        <p:cNvPr id="57" name="Shape 57"/>
        <p:cNvGrpSpPr/>
        <p:nvPr/>
      </p:nvGrpSpPr>
      <p:grpSpPr>
        <a:xfrm>
          <a:off x="0" y="0"/>
          <a:ext cx="0" cy="0"/>
          <a:chOff x="0" y="0"/>
          <a:chExt cx="0" cy="0"/>
        </a:xfrm>
      </p:grpSpPr>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descr="D:\Fotos\Fondo Emprender\emprendedores\_MG_4258.jpg" id="61" name="Google Shape;61;p18"/>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62" name="Google Shape;62;p18"/>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 name="Google Shape;63;p1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64" name="Google Shape;64;p18"/>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65" name="Google Shape;65;p18"/>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66" name="Google Shape;66;p18"/>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orld Skills">
  <p:cSld name="World Skills">
    <p:spTree>
      <p:nvGrpSpPr>
        <p:cNvPr id="67" name="Shape 67"/>
        <p:cNvGrpSpPr/>
        <p:nvPr/>
      </p:nvGrpSpPr>
      <p:grpSpPr>
        <a:xfrm>
          <a:off x="0" y="0"/>
          <a:ext cx="0" cy="0"/>
          <a:chOff x="0" y="0"/>
          <a:chExt cx="0" cy="0"/>
        </a:xfrm>
      </p:grpSpPr>
      <p:pic>
        <p:nvPicPr>
          <p:cNvPr id="68" name="Google Shape;68;p19"/>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9" name="Google Shape;69;p19"/>
          <p:cNvGrpSpPr/>
          <p:nvPr/>
        </p:nvGrpSpPr>
        <p:grpSpPr>
          <a:xfrm>
            <a:off x="0" y="0"/>
            <a:ext cx="9144001" cy="6858000"/>
            <a:chOff x="0" y="0"/>
            <a:chExt cx="9144001" cy="6858000"/>
          </a:xfrm>
        </p:grpSpPr>
        <p:sp>
          <p:nvSpPr>
            <p:cNvPr id="70" name="Google Shape;70;p19"/>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1" name="Google Shape;71;p19"/>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72" name="Google Shape;72;p19"/>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73" name="Google Shape;73;p1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4" name="Google Shape;7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77" name="Google Shape;77;p19"/>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p:cSld name="Industrial">
    <p:spTree>
      <p:nvGrpSpPr>
        <p:cNvPr id="78" name="Shape 78"/>
        <p:cNvGrpSpPr/>
        <p:nvPr/>
      </p:nvGrpSpPr>
      <p:grpSpPr>
        <a:xfrm>
          <a:off x="0" y="0"/>
          <a:ext cx="0" cy="0"/>
          <a:chOff x="0" y="0"/>
          <a:chExt cx="0" cy="0"/>
        </a:xfrm>
      </p:grpSpPr>
      <p:sp>
        <p:nvSpPr>
          <p:cNvPr id="79" name="Google Shape;7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82" name="Google Shape;82;p20"/>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83" name="Google Shape;83;p20"/>
          <p:cNvSpPr/>
          <p:nvPr/>
        </p:nvSpPr>
        <p:spPr>
          <a:xfrm>
            <a:off x="95534" y="137072"/>
            <a:ext cx="9048466"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20"/>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86" name="Google Shape;86;p20"/>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87" name="Google Shape;87;p20"/>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2">
  <p:cSld name="Formación 2">
    <p:spTree>
      <p:nvGrpSpPr>
        <p:cNvPr id="88" name="Shape 88"/>
        <p:cNvGrpSpPr/>
        <p:nvPr/>
      </p:nvGrpSpPr>
      <p:grpSpPr>
        <a:xfrm>
          <a:off x="0" y="0"/>
          <a:ext cx="0" cy="0"/>
          <a:chOff x="0" y="0"/>
          <a:chExt cx="0" cy="0"/>
        </a:xfrm>
      </p:grpSpPr>
      <p:sp>
        <p:nvSpPr>
          <p:cNvPr id="89" name="Google Shape;8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92" name="Google Shape;92;p21"/>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93" name="Google Shape;93;p21"/>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5" name="Google Shape;95;p21"/>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6" name="Google Shape;96;p21"/>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7" name="Google Shape;97;p21"/>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jp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
          <p:cNvSpPr txBox="1"/>
          <p:nvPr/>
        </p:nvSpPr>
        <p:spPr>
          <a:xfrm>
            <a:off x="420623" y="362599"/>
            <a:ext cx="5664870"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1859B"/>
              </a:buClr>
              <a:buSzPts val="6600"/>
              <a:buFont typeface="Calibri"/>
              <a:buNone/>
            </a:pPr>
            <a:r>
              <a:rPr b="1" i="0" lang="es-CO" sz="6600" u="none" cap="none" strike="noStrike">
                <a:solidFill>
                  <a:srgbClr val="31859B"/>
                </a:solidFill>
                <a:latin typeface="Calibri"/>
                <a:ea typeface="Calibri"/>
                <a:cs typeface="Calibri"/>
                <a:sym typeface="Calibri"/>
              </a:rPr>
              <a:t>SUSTENTACIÓN </a:t>
            </a:r>
            <a:endParaRPr/>
          </a:p>
        </p:txBody>
      </p:sp>
      <p:sp>
        <p:nvSpPr>
          <p:cNvPr id="134" name="Google Shape;134;p1"/>
          <p:cNvSpPr txBox="1"/>
          <p:nvPr/>
        </p:nvSpPr>
        <p:spPr>
          <a:xfrm>
            <a:off x="420623" y="1285701"/>
            <a:ext cx="7391400" cy="11727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FBFBF"/>
              </a:buClr>
              <a:buSzPts val="4800"/>
              <a:buFont typeface="Calibri"/>
              <a:buNone/>
            </a:pPr>
            <a:r>
              <a:rPr b="1" i="0" lang="es-CO" sz="4800" u="none" cap="none" strike="noStrike">
                <a:solidFill>
                  <a:srgbClr val="BFBFBF"/>
                </a:solidFill>
                <a:latin typeface="Calibri"/>
                <a:ea typeface="Calibri"/>
                <a:cs typeface="Calibri"/>
                <a:sym typeface="Calibri"/>
              </a:rPr>
              <a:t>PROYECTOS TPS- I </a:t>
            </a:r>
            <a:endParaRPr/>
          </a:p>
          <a:p>
            <a:pPr indent="0" lvl="0" marL="0" marR="0" rtl="0" algn="l">
              <a:spcBef>
                <a:spcPts val="0"/>
              </a:spcBef>
              <a:spcAft>
                <a:spcPts val="0"/>
              </a:spcAft>
              <a:buClr>
                <a:srgbClr val="BFBFBF"/>
              </a:buClr>
              <a:buSzPts val="4800"/>
              <a:buFont typeface="Calibri"/>
              <a:buNone/>
            </a:pPr>
            <a:r>
              <a:rPr b="1" i="0" lang="es-CO" sz="4800" u="none" cap="none" strike="noStrike">
                <a:solidFill>
                  <a:srgbClr val="BFBFBF"/>
                </a:solidFill>
                <a:latin typeface="Calibri"/>
                <a:ea typeface="Calibri"/>
                <a:cs typeface="Calibri"/>
                <a:sym typeface="Calibri"/>
              </a:rPr>
              <a:t>TRIMESTRE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0"/>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JUSTIFICACIÓN</a:t>
            </a:r>
            <a:endParaRPr sz="5400">
              <a:solidFill>
                <a:schemeClr val="lt1"/>
              </a:solidFill>
              <a:latin typeface="Calibri"/>
              <a:ea typeface="Calibri"/>
              <a:cs typeface="Calibri"/>
              <a:sym typeface="Calibri"/>
            </a:endParaRPr>
          </a:p>
        </p:txBody>
      </p:sp>
      <p:sp>
        <p:nvSpPr>
          <p:cNvPr id="207" name="Google Shape;207;p10"/>
          <p:cNvSpPr/>
          <p:nvPr/>
        </p:nvSpPr>
        <p:spPr>
          <a:xfrm>
            <a:off x="700158" y="1670912"/>
            <a:ext cx="7896140" cy="480644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s-CO" sz="1800">
                <a:solidFill>
                  <a:schemeClr val="dk1"/>
                </a:solidFill>
                <a:latin typeface="Arial"/>
                <a:ea typeface="Arial"/>
                <a:cs typeface="Arial"/>
                <a:sym typeface="Arial"/>
              </a:rPr>
              <a:t>El software tendrá como beneficios:</a:t>
            </a:r>
            <a:endParaRPr/>
          </a:p>
          <a:p>
            <a:pPr indent="0" lvl="0" marL="0" marR="0" rtl="0" algn="just">
              <a:lnSpc>
                <a:spcPct val="150000"/>
              </a:lnSpc>
              <a:spcBef>
                <a:spcPts val="2000"/>
              </a:spcBef>
              <a:spcAft>
                <a:spcPts val="0"/>
              </a:spcAft>
              <a:buNone/>
            </a:pPr>
            <a:r>
              <a:rPr lang="es-CO" sz="1800">
                <a:solidFill>
                  <a:schemeClr val="dk1"/>
                </a:solidFill>
                <a:latin typeface="Arial"/>
                <a:ea typeface="Arial"/>
                <a:cs typeface="Arial"/>
                <a:sym typeface="Arial"/>
              </a:rPr>
              <a:t>*Generar y divulgar un  contenido que sensibilice y ayude a fomentar el uso responsable de las REDES SOCIALES en la institución BUENOS AIRES.</a:t>
            </a:r>
            <a:endParaRPr/>
          </a:p>
          <a:p>
            <a:pPr indent="0" lvl="0" marL="0" marR="0" rtl="0" algn="just">
              <a:lnSpc>
                <a:spcPct val="150000"/>
              </a:lnSpc>
              <a:spcBef>
                <a:spcPts val="2000"/>
              </a:spcBef>
              <a:spcAft>
                <a:spcPts val="0"/>
              </a:spcAft>
              <a:buNone/>
            </a:pPr>
            <a:r>
              <a:rPr lang="es-CO" sz="1800">
                <a:solidFill>
                  <a:schemeClr val="dk1"/>
                </a:solidFill>
                <a:latin typeface="Arial"/>
                <a:ea typeface="Arial"/>
                <a:cs typeface="Arial"/>
                <a:sym typeface="Arial"/>
              </a:rPr>
              <a:t>*Trabajar en actividades dinámicas que fomenten al aprendizaje, el uso correcto de la aplicación  y la prevención de riesgos  de REDES SOCIALES a adolescentes.</a:t>
            </a:r>
            <a:endParaRPr/>
          </a:p>
          <a:p>
            <a:pPr indent="0" lvl="0" marL="0" marR="0" rtl="0" algn="just">
              <a:lnSpc>
                <a:spcPct val="150000"/>
              </a:lnSpc>
              <a:spcBef>
                <a:spcPts val="2000"/>
              </a:spcBef>
              <a:spcAft>
                <a:spcPts val="0"/>
              </a:spcAft>
              <a:buNone/>
            </a:pPr>
            <a:r>
              <a:rPr lang="es-CO" sz="1800">
                <a:solidFill>
                  <a:schemeClr val="dk1"/>
                </a:solidFill>
                <a:latin typeface="Arial"/>
                <a:ea typeface="Arial"/>
                <a:cs typeface="Arial"/>
                <a:sym typeface="Arial"/>
              </a:rPr>
              <a:t>*Identificar estudiantes que están siendo victimas de cyberbullying, sexting o grooming.</a:t>
            </a:r>
            <a:endParaRPr/>
          </a:p>
          <a:p>
            <a:pPr indent="0" lvl="0" marL="0" marR="0" rtl="0" algn="just">
              <a:lnSpc>
                <a:spcPct val="150000"/>
              </a:lnSpc>
              <a:spcBef>
                <a:spcPts val="200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11"/>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213" name="Google Shape;213;p11"/>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5400"/>
              <a:buFont typeface="Calibri"/>
              <a:buNone/>
            </a:pPr>
            <a:r>
              <a:rPr b="1" lang="es-CO" sz="5400">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14" name="Google Shape;214;p11"/>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0" name="Google Shape;140;p2"/>
          <p:cNvSpPr txBox="1"/>
          <p:nvPr>
            <p:ph type="title"/>
          </p:nvPr>
        </p:nvSpPr>
        <p:spPr>
          <a:xfrm>
            <a:off x="3584575" y="4808538"/>
            <a:ext cx="5559425" cy="15922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FORMACIÓN I TRIMESTRE TPS </a:t>
            </a:r>
            <a:endParaRPr b="0" i="0" sz="5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46" name="Google Shape;146;p4"/>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6600"/>
              <a:buFont typeface="Calibri"/>
              <a:buNone/>
            </a:pPr>
            <a:r>
              <a:rPr b="1" lang="es-CO" sz="6600">
                <a:solidFill>
                  <a:schemeClr val="lt1"/>
                </a:solidFill>
                <a:latin typeface="Calibri"/>
                <a:ea typeface="Calibri"/>
                <a:cs typeface="Calibri"/>
                <a:sym typeface="Calibri"/>
              </a:rPr>
              <a:t>AGENDA</a:t>
            </a:r>
            <a:endParaRPr sz="6600">
              <a:solidFill>
                <a:schemeClr val="lt1"/>
              </a:solidFill>
              <a:latin typeface="Calibri"/>
              <a:ea typeface="Calibri"/>
              <a:cs typeface="Calibri"/>
              <a:sym typeface="Calibri"/>
            </a:endParaRPr>
          </a:p>
        </p:txBody>
      </p:sp>
      <p:sp>
        <p:nvSpPr>
          <p:cNvPr id="147" name="Google Shape;147;p4"/>
          <p:cNvSpPr txBox="1"/>
          <p:nvPr/>
        </p:nvSpPr>
        <p:spPr>
          <a:xfrm>
            <a:off x="763813" y="2235200"/>
            <a:ext cx="3742873"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 NOMBRE DEL PROYECTO E INTEGRANTES</a:t>
            </a:r>
            <a:endParaRPr sz="1600">
              <a:solidFill>
                <a:schemeClr val="dk1"/>
              </a:solidFill>
              <a:latin typeface="Calibri"/>
              <a:ea typeface="Calibri"/>
              <a:cs typeface="Calibri"/>
              <a:sym typeface="Calibri"/>
            </a:endParaRPr>
          </a:p>
        </p:txBody>
      </p:sp>
      <p:sp>
        <p:nvSpPr>
          <p:cNvPr id="148" name="Google Shape;148;p4"/>
          <p:cNvSpPr txBox="1"/>
          <p:nvPr/>
        </p:nvSpPr>
        <p:spPr>
          <a:xfrm>
            <a:off x="763814" y="274936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2. INTRODUCCIÓN</a:t>
            </a:r>
            <a:endParaRPr sz="1600">
              <a:solidFill>
                <a:schemeClr val="dk1"/>
              </a:solidFill>
              <a:latin typeface="Calibri"/>
              <a:ea typeface="Calibri"/>
              <a:cs typeface="Calibri"/>
              <a:sym typeface="Calibri"/>
            </a:endParaRPr>
          </a:p>
        </p:txBody>
      </p:sp>
      <p:sp>
        <p:nvSpPr>
          <p:cNvPr id="149" name="Google Shape;149;p4"/>
          <p:cNvSpPr txBox="1"/>
          <p:nvPr/>
        </p:nvSpPr>
        <p:spPr>
          <a:xfrm>
            <a:off x="763814" y="3269704"/>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3. PLANTEAMIENTO DEL PROBLEMA</a:t>
            </a:r>
            <a:endParaRPr sz="1600">
              <a:solidFill>
                <a:schemeClr val="dk1"/>
              </a:solidFill>
              <a:latin typeface="Calibri"/>
              <a:ea typeface="Calibri"/>
              <a:cs typeface="Calibri"/>
              <a:sym typeface="Calibri"/>
            </a:endParaRPr>
          </a:p>
        </p:txBody>
      </p:sp>
      <p:sp>
        <p:nvSpPr>
          <p:cNvPr id="150" name="Google Shape;150;p4"/>
          <p:cNvSpPr txBox="1"/>
          <p:nvPr/>
        </p:nvSpPr>
        <p:spPr>
          <a:xfrm>
            <a:off x="763814" y="3783872"/>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4. OBJETIVO GENERAL Y ESPECÍFICOS</a:t>
            </a:r>
            <a:endParaRPr sz="1600">
              <a:solidFill>
                <a:schemeClr val="dk1"/>
              </a:solidFill>
              <a:latin typeface="Calibri"/>
              <a:ea typeface="Calibri"/>
              <a:cs typeface="Calibri"/>
              <a:sym typeface="Calibri"/>
            </a:endParaRPr>
          </a:p>
        </p:txBody>
      </p:sp>
      <p:sp>
        <p:nvSpPr>
          <p:cNvPr id="151" name="Google Shape;151;p4"/>
          <p:cNvSpPr txBox="1"/>
          <p:nvPr/>
        </p:nvSpPr>
        <p:spPr>
          <a:xfrm>
            <a:off x="763814" y="428570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5. ALCANCE DEL PROYECTO</a:t>
            </a:r>
            <a:endParaRPr sz="1600">
              <a:solidFill>
                <a:schemeClr val="dk1"/>
              </a:solidFill>
              <a:latin typeface="Calibri"/>
              <a:ea typeface="Calibri"/>
              <a:cs typeface="Calibri"/>
              <a:sym typeface="Calibri"/>
            </a:endParaRPr>
          </a:p>
        </p:txBody>
      </p:sp>
      <p:sp>
        <p:nvSpPr>
          <p:cNvPr id="152" name="Google Shape;152;p4"/>
          <p:cNvSpPr txBox="1"/>
          <p:nvPr/>
        </p:nvSpPr>
        <p:spPr>
          <a:xfrm>
            <a:off x="763814" y="4799876"/>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6. JUSTIFICACIÓN</a:t>
            </a:r>
            <a:endParaRPr sz="1600">
              <a:solidFill>
                <a:schemeClr val="dk1"/>
              </a:solidFill>
              <a:latin typeface="Calibri"/>
              <a:ea typeface="Calibri"/>
              <a:cs typeface="Calibri"/>
              <a:sym typeface="Calibri"/>
            </a:endParaRPr>
          </a:p>
        </p:txBody>
      </p:sp>
      <p:sp>
        <p:nvSpPr>
          <p:cNvPr id="153" name="Google Shape;153;p4"/>
          <p:cNvSpPr txBox="1"/>
          <p:nvPr/>
        </p:nvSpPr>
        <p:spPr>
          <a:xfrm>
            <a:off x="763814" y="5320212"/>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7. TEC. LEVANTAMIENTO DE INFORMACIÓN</a:t>
            </a:r>
            <a:endParaRPr sz="1600">
              <a:solidFill>
                <a:schemeClr val="dk1"/>
              </a:solidFill>
              <a:latin typeface="Calibri"/>
              <a:ea typeface="Calibri"/>
              <a:cs typeface="Calibri"/>
              <a:sym typeface="Calibri"/>
            </a:endParaRPr>
          </a:p>
        </p:txBody>
      </p:sp>
      <p:sp>
        <p:nvSpPr>
          <p:cNvPr id="154" name="Google Shape;154;p4"/>
          <p:cNvSpPr txBox="1"/>
          <p:nvPr/>
        </p:nvSpPr>
        <p:spPr>
          <a:xfrm>
            <a:off x="763814" y="583438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8. RESULTADOS APLICACIÓN TÉCNICAS</a:t>
            </a:r>
            <a:endParaRPr sz="1600">
              <a:solidFill>
                <a:schemeClr val="dk1"/>
              </a:solidFill>
              <a:latin typeface="Calibri"/>
              <a:ea typeface="Calibri"/>
              <a:cs typeface="Calibri"/>
              <a:sym typeface="Calibri"/>
            </a:endParaRPr>
          </a:p>
        </p:txBody>
      </p:sp>
      <p:sp>
        <p:nvSpPr>
          <p:cNvPr id="155" name="Google Shape;155;p4"/>
          <p:cNvSpPr txBox="1"/>
          <p:nvPr/>
        </p:nvSpPr>
        <p:spPr>
          <a:xfrm>
            <a:off x="4637314" y="2235200"/>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9. MAPA DE PROCESOS</a:t>
            </a:r>
            <a:endParaRPr sz="1600">
              <a:solidFill>
                <a:schemeClr val="dk1"/>
              </a:solidFill>
              <a:latin typeface="Calibri"/>
              <a:ea typeface="Calibri"/>
              <a:cs typeface="Calibri"/>
              <a:sym typeface="Calibri"/>
            </a:endParaRPr>
          </a:p>
        </p:txBody>
      </p:sp>
      <p:sp>
        <p:nvSpPr>
          <p:cNvPr id="156" name="Google Shape;156;p4"/>
          <p:cNvSpPr txBox="1"/>
          <p:nvPr/>
        </p:nvSpPr>
        <p:spPr>
          <a:xfrm>
            <a:off x="4637321" y="2749383"/>
            <a:ext cx="36558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10. INFORME DE REQUERIMIENTOS</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INTEGRANTES Y NOMBRE PROYECTO</a:t>
            </a:r>
            <a:endParaRPr b="0" i="0" sz="5400" u="none" cap="none" strike="noStrike">
              <a:solidFill>
                <a:schemeClr val="lt1"/>
              </a:solidFill>
              <a:latin typeface="Calibri"/>
              <a:ea typeface="Calibri"/>
              <a:cs typeface="Calibri"/>
              <a:sym typeface="Calibri"/>
            </a:endParaRPr>
          </a:p>
        </p:txBody>
      </p:sp>
      <p:sp>
        <p:nvSpPr>
          <p:cNvPr id="162" name="Google Shape;162;p3"/>
          <p:cNvSpPr/>
          <p:nvPr/>
        </p:nvSpPr>
        <p:spPr>
          <a:xfrm>
            <a:off x="634752" y="4311407"/>
            <a:ext cx="7488315" cy="12464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500" u="none" cap="none" strike="noStrike">
                <a:solidFill>
                  <a:schemeClr val="dk1"/>
                </a:solidFill>
                <a:latin typeface="Arial"/>
                <a:ea typeface="Arial"/>
                <a:cs typeface="Arial"/>
                <a:sym typeface="Arial"/>
              </a:rPr>
              <a:t>ESTRATEGIA TIC ANTI-SEXTING, GROOMING Y CIBER BULLYING </a:t>
            </a:r>
            <a:endParaRPr/>
          </a:p>
          <a:p>
            <a:pPr indent="0" lvl="0" marL="0" marR="0" rtl="0" algn="ctr">
              <a:spcBef>
                <a:spcPts val="0"/>
              </a:spcBef>
              <a:spcAft>
                <a:spcPts val="0"/>
              </a:spcAft>
              <a:buNone/>
            </a:pPr>
            <a:r>
              <a:rPr b="0" i="0" lang="es-CO" sz="2500" u="none" cap="none" strike="noStrike">
                <a:solidFill>
                  <a:schemeClr val="dk1"/>
                </a:solidFill>
                <a:latin typeface="Arial"/>
                <a:ea typeface="Arial"/>
                <a:cs typeface="Arial"/>
                <a:sym typeface="Arial"/>
              </a:rPr>
              <a:t>DATA-TICS FOR KIDS</a:t>
            </a:r>
            <a:endParaRPr/>
          </a:p>
        </p:txBody>
      </p:sp>
      <p:sp>
        <p:nvSpPr>
          <p:cNvPr id="163" name="Google Shape;163;p3"/>
          <p:cNvSpPr/>
          <p:nvPr/>
        </p:nvSpPr>
        <p:spPr>
          <a:xfrm>
            <a:off x="787152" y="2723782"/>
            <a:ext cx="748831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1800" u="none" cap="none" strike="noStrike">
                <a:solidFill>
                  <a:schemeClr val="dk1"/>
                </a:solidFill>
                <a:latin typeface="Arial"/>
                <a:ea typeface="Arial"/>
                <a:cs typeface="Arial"/>
                <a:sym typeface="Arial"/>
              </a:rPr>
              <a:t>JUANDAVID CORDOBA HINESTROZA</a:t>
            </a:r>
            <a:endParaRPr/>
          </a:p>
          <a:p>
            <a:pPr indent="0" lvl="0" marL="0" marR="0" rtl="0" algn="l">
              <a:spcBef>
                <a:spcPts val="0"/>
              </a:spcBef>
              <a:spcAft>
                <a:spcPts val="0"/>
              </a:spcAft>
              <a:buNone/>
            </a:pPr>
            <a:r>
              <a:rPr lang="es-CO" sz="1800">
                <a:solidFill>
                  <a:schemeClr val="dk1"/>
                </a:solidFill>
                <a:latin typeface="Arial"/>
                <a:ea typeface="Arial"/>
                <a:cs typeface="Arial"/>
                <a:sym typeface="Arial"/>
              </a:rPr>
              <a:t>JEISSON ALEXANDER LOPEZ LEAL</a:t>
            </a:r>
            <a:endParaRPr/>
          </a:p>
          <a:p>
            <a:pPr indent="0" lvl="0" marL="0" marR="0" rtl="0" algn="l">
              <a:spcBef>
                <a:spcPts val="0"/>
              </a:spcBef>
              <a:spcAft>
                <a:spcPts val="0"/>
              </a:spcAft>
              <a:buNone/>
            </a:pPr>
            <a:r>
              <a:rPr lang="es-CO" sz="1800">
                <a:solidFill>
                  <a:schemeClr val="dk1"/>
                </a:solidFill>
                <a:latin typeface="Arial"/>
                <a:ea typeface="Arial"/>
                <a:cs typeface="Arial"/>
                <a:sym typeface="Arial"/>
              </a:rPr>
              <a:t>CRISTIAN CAMILO LADINO MARIN</a:t>
            </a:r>
            <a:endParaRPr/>
          </a:p>
          <a:p>
            <a:pPr indent="0" lvl="0" marL="0" marR="0" rtl="0" algn="l">
              <a:spcBef>
                <a:spcPts val="0"/>
              </a:spcBef>
              <a:spcAft>
                <a:spcPts val="0"/>
              </a:spcAft>
              <a:buNone/>
            </a:pPr>
            <a:r>
              <a:rPr lang="es-CO" sz="1800">
                <a:solidFill>
                  <a:schemeClr val="dk1"/>
                </a:solidFill>
                <a:latin typeface="Arial"/>
                <a:ea typeface="Arial"/>
                <a:cs typeface="Arial"/>
                <a:sym typeface="Arial"/>
              </a:rPr>
              <a:t>ANDRES ENRIQUE PERUGACHE RODRIGUEZ</a:t>
            </a:r>
            <a:endParaRPr/>
          </a:p>
        </p:txBody>
      </p:sp>
      <p:sp>
        <p:nvSpPr>
          <p:cNvPr id="164" name="Google Shape;164;p3"/>
          <p:cNvSpPr txBox="1"/>
          <p:nvPr/>
        </p:nvSpPr>
        <p:spPr>
          <a:xfrm>
            <a:off x="962485" y="5315288"/>
            <a:ext cx="7013359" cy="6569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rgbClr val="92D05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0" name="Google Shape;170;p5"/>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6600"/>
              <a:buFont typeface="Calibri"/>
              <a:buNone/>
            </a:pPr>
            <a:r>
              <a:rPr b="1" lang="es-CO" sz="6600">
                <a:solidFill>
                  <a:schemeClr val="lt1"/>
                </a:solidFill>
                <a:latin typeface="Calibri"/>
                <a:ea typeface="Calibri"/>
                <a:cs typeface="Calibri"/>
                <a:sym typeface="Calibri"/>
              </a:rPr>
              <a:t>INTRODUCCIÓN</a:t>
            </a:r>
            <a:endParaRPr sz="6600">
              <a:solidFill>
                <a:schemeClr val="lt1"/>
              </a:solidFill>
              <a:latin typeface="Calibri"/>
              <a:ea typeface="Calibri"/>
              <a:cs typeface="Calibri"/>
              <a:sym typeface="Calibri"/>
            </a:endParaRPr>
          </a:p>
        </p:txBody>
      </p:sp>
      <p:sp>
        <p:nvSpPr>
          <p:cNvPr id="171" name="Google Shape;171;p5"/>
          <p:cNvSpPr txBox="1"/>
          <p:nvPr/>
        </p:nvSpPr>
        <p:spPr>
          <a:xfrm>
            <a:off x="861134" y="3119476"/>
            <a:ext cx="7545835" cy="436415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s-CO" sz="2400">
                <a:solidFill>
                  <a:schemeClr val="dk1"/>
                </a:solidFill>
                <a:latin typeface="Calibri"/>
                <a:ea typeface="Calibri"/>
                <a:cs typeface="Calibri"/>
                <a:sym typeface="Calibri"/>
              </a:rPr>
              <a:t> </a:t>
            </a:r>
            <a:endParaRPr/>
          </a:p>
        </p:txBody>
      </p:sp>
      <p:sp>
        <p:nvSpPr>
          <p:cNvPr id="172" name="Google Shape;172;p5"/>
          <p:cNvSpPr txBox="1"/>
          <p:nvPr/>
        </p:nvSpPr>
        <p:spPr>
          <a:xfrm>
            <a:off x="2139518" y="2698812"/>
            <a:ext cx="1411550" cy="4616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92D050"/>
              </a:solidFill>
              <a:latin typeface="Calibri"/>
              <a:ea typeface="Calibri"/>
              <a:cs typeface="Calibri"/>
              <a:sym typeface="Calibri"/>
            </a:endParaRPr>
          </a:p>
        </p:txBody>
      </p:sp>
      <p:sp>
        <p:nvSpPr>
          <p:cNvPr id="173" name="Google Shape;173;p5"/>
          <p:cNvSpPr txBox="1"/>
          <p:nvPr/>
        </p:nvSpPr>
        <p:spPr>
          <a:xfrm>
            <a:off x="337350" y="2583878"/>
            <a:ext cx="7945516" cy="427412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200">
              <a:solidFill>
                <a:srgbClr val="92D050"/>
              </a:solidFill>
              <a:latin typeface="Calibri"/>
              <a:ea typeface="Calibri"/>
              <a:cs typeface="Calibri"/>
              <a:sym typeface="Calibri"/>
            </a:endParaRPr>
          </a:p>
        </p:txBody>
      </p:sp>
      <p:sp>
        <p:nvSpPr>
          <p:cNvPr id="174" name="Google Shape;174;p5"/>
          <p:cNvSpPr/>
          <p:nvPr/>
        </p:nvSpPr>
        <p:spPr>
          <a:xfrm>
            <a:off x="398317" y="2192018"/>
            <a:ext cx="8069619"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latin typeface="Arial"/>
                <a:ea typeface="Arial"/>
                <a:cs typeface="Arial"/>
                <a:sym typeface="Arial"/>
              </a:rPr>
              <a:t>El colegio I.E. Buenos Aires ubicado en Soacha cuenta con un grave problema de uso irresponsable de las redes sociales por parte de los estudiantes de secundaria, quienes son propensos a quedar atrapados en peligrosas  actividades como el cyberbullying, sexting y el grooming  que pueden vulnerar su privacidad, integridad física y  psicológica generando graves consecuencias para su futuro.</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Por esto, se desea crear un software con contenidos especializados  para evitar ser víctima de estos peligrosos actos delictivos.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6"/>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DESCRIPCIÓN DEL PROBLEMA</a:t>
            </a:r>
            <a:endParaRPr sz="5400">
              <a:solidFill>
                <a:schemeClr val="lt1"/>
              </a:solidFill>
              <a:latin typeface="Calibri"/>
              <a:ea typeface="Calibri"/>
              <a:cs typeface="Calibri"/>
              <a:sym typeface="Calibri"/>
            </a:endParaRPr>
          </a:p>
        </p:txBody>
      </p:sp>
      <p:sp>
        <p:nvSpPr>
          <p:cNvPr id="180" name="Google Shape;180;p6"/>
          <p:cNvSpPr txBox="1"/>
          <p:nvPr/>
        </p:nvSpPr>
        <p:spPr>
          <a:xfrm>
            <a:off x="937361" y="2899128"/>
            <a:ext cx="6942338" cy="288023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800">
                <a:solidFill>
                  <a:schemeClr val="dk1"/>
                </a:solidFill>
                <a:latin typeface="Arial"/>
                <a:ea typeface="Arial"/>
                <a:cs typeface="Arial"/>
                <a:sym typeface="Arial"/>
              </a:rPr>
              <a:t>El mal uso de las REDES SOCIALES por parte de los estudiantes de la institución educativa BUENOS AIRES  ha generado una exposición a los riesgos de ciberbullying, sexting y grooming.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6" name="Google Shape;186;p7"/>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lang="es-CO" sz="5400">
                <a:solidFill>
                  <a:schemeClr val="lt1"/>
                </a:solidFill>
                <a:latin typeface="Calibri"/>
                <a:ea typeface="Calibri"/>
                <a:cs typeface="Calibri"/>
                <a:sym typeface="Calibri"/>
              </a:rPr>
              <a:t>OBJETIVO GENERAL</a:t>
            </a:r>
            <a:endParaRPr sz="5400">
              <a:solidFill>
                <a:schemeClr val="lt1"/>
              </a:solidFill>
              <a:latin typeface="Calibri"/>
              <a:ea typeface="Calibri"/>
              <a:cs typeface="Calibri"/>
              <a:sym typeface="Calibri"/>
            </a:endParaRPr>
          </a:p>
        </p:txBody>
      </p:sp>
      <p:sp>
        <p:nvSpPr>
          <p:cNvPr id="187" name="Google Shape;187;p7"/>
          <p:cNvSpPr/>
          <p:nvPr/>
        </p:nvSpPr>
        <p:spPr>
          <a:xfrm>
            <a:off x="331830" y="3127873"/>
            <a:ext cx="848034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1800">
                <a:solidFill>
                  <a:schemeClr val="dk1"/>
                </a:solidFill>
                <a:latin typeface="Arial"/>
                <a:ea typeface="Arial"/>
                <a:cs typeface="Arial"/>
                <a:sym typeface="Arial"/>
              </a:rPr>
              <a:t>Desarrollar un software como  estrategia de aprendizaje para el fomento de la prevención de inseguridad por el uso irresponsable de las REDES SOCIALES, para prevenir sobre el riesgo de Grooming, Sexting y Ciberbullying en adolescentes de la I.E.D Buenos Aires , Bogotá.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8"/>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3" name="Google Shape;193;p8"/>
          <p:cNvSpPr/>
          <p:nvPr/>
        </p:nvSpPr>
        <p:spPr>
          <a:xfrm>
            <a:off x="685800" y="2479798"/>
            <a:ext cx="7772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Arial"/>
                <a:ea typeface="Arial"/>
                <a:cs typeface="Arial"/>
                <a:sym typeface="Arial"/>
              </a:rPr>
              <a:t>-Realizar   la base de datos que permita realizar los registros de las tareas realizadas por los profesores y los estudiantes  de la I.E. Buenos Aires.</a:t>
            </a:r>
            <a:endParaRPr/>
          </a:p>
          <a:p>
            <a:pPr indent="0" lvl="0" marL="0" marR="0" rtl="0" algn="l">
              <a:spcBef>
                <a:spcPts val="0"/>
              </a:spcBef>
              <a:spcAft>
                <a:spcPts val="0"/>
              </a:spcAft>
              <a:buNone/>
            </a:pPr>
            <a:r>
              <a:rPr lang="es-CO"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s-CO" sz="1800">
                <a:solidFill>
                  <a:schemeClr val="dk1"/>
                </a:solidFill>
                <a:latin typeface="Arial"/>
                <a:ea typeface="Arial"/>
                <a:cs typeface="Arial"/>
                <a:sym typeface="Arial"/>
              </a:rPr>
              <a:t>-Aplicar instrumentos para recolección de información dirigido a estudiantes de la Institución Educativa.</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s-CO" sz="1800">
                <a:solidFill>
                  <a:schemeClr val="dk1"/>
                </a:solidFill>
                <a:latin typeface="Arial"/>
                <a:ea typeface="Arial"/>
                <a:cs typeface="Arial"/>
                <a:sym typeface="Arial"/>
              </a:rPr>
              <a:t>-Analizar los resultados estadísticos de los instrumentos aplicados.</a:t>
            </a:r>
            <a:br>
              <a:rPr lang="es-CO"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00" name="Google Shape;200;p9"/>
          <p:cNvSpPr txBox="1"/>
          <p:nvPr/>
        </p:nvSpPr>
        <p:spPr>
          <a:xfrm>
            <a:off x="5361030" y="193562"/>
            <a:ext cx="7134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ALCANCE</a:t>
            </a:r>
            <a:endParaRPr sz="5400">
              <a:solidFill>
                <a:schemeClr val="lt1"/>
              </a:solidFill>
              <a:latin typeface="Calibri"/>
              <a:ea typeface="Calibri"/>
              <a:cs typeface="Calibri"/>
              <a:sym typeface="Calibri"/>
            </a:endParaRPr>
          </a:p>
        </p:txBody>
      </p:sp>
      <p:sp>
        <p:nvSpPr>
          <p:cNvPr id="201" name="Google Shape;201;p9"/>
          <p:cNvSpPr/>
          <p:nvPr/>
        </p:nvSpPr>
        <p:spPr>
          <a:xfrm>
            <a:off x="772563" y="1689111"/>
            <a:ext cx="7275968" cy="473975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latin typeface="Arial"/>
                <a:ea typeface="Arial"/>
                <a:cs typeface="Arial"/>
                <a:sym typeface="Arial"/>
              </a:rPr>
              <a:t>*Se realizará un sistema de información</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*Se desarrollará un software en ambiente Web  </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*Mantendrá una pagina de inicio y Tres módulos: sexting, grooming y ciberbulliyng, con dos actividades por módulo.</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*Este software tendrá actividades como cuestionarios, crucigramas y sopas de letras capaces de generar datos para ser analizados.</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*La información diagnóstica de la población se obtendrá mediante encuestas a estudiantes.</a:t>
            </a:r>
            <a:endParaRPr/>
          </a:p>
          <a:p>
            <a:pPr indent="0" lvl="0" marL="0" marR="0" rtl="0" algn="just">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CO" sz="1800">
                <a:solidFill>
                  <a:schemeClr val="dk1"/>
                </a:solidFill>
                <a:latin typeface="Arial"/>
                <a:ea typeface="Arial"/>
                <a:cs typeface="Arial"/>
                <a:sym typeface="Arial"/>
              </a:rPr>
              <a:t>*El lenguaje que se va a utilizar es HTML,JAVASCRIPT, SQL+(en caso de requerir mas programación)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2014-06-25T16:18:26Z</dcterms:created>
  <dc:creator>DIANA GARZON SUAREZ</dc:creator>
</cp:coreProperties>
</file>