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57" r:id="rId6"/>
    <p:sldId id="258" r:id="rId7"/>
    <p:sldId id="259" r:id="rId8"/>
    <p:sldId id="260" r:id="rId9"/>
    <p:sldId id="276" r:id="rId10"/>
    <p:sldId id="277" r:id="rId11"/>
    <p:sldId id="278" r:id="rId12"/>
    <p:sldId id="269" r:id="rId13"/>
    <p:sldId id="270" r:id="rId14"/>
    <p:sldId id="275" r:id="rId15"/>
    <p:sldId id="271" r:id="rId16"/>
    <p:sldId id="274" r:id="rId17"/>
    <p:sldId id="272" r:id="rId18"/>
    <p:sldId id="273"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5" d="100"/>
          <a:sy n="75" d="100"/>
        </p:scale>
        <p:origin x="902" y="480"/>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HARIKA THALLAPALLI" userId="1d1679c570b96757" providerId="LiveId" clId="{D9C86956-D93E-4744-B932-4069954CD657}"/>
    <pc:docChg chg="modSld">
      <pc:chgData name="NIHARIKA THALLAPALLI" userId="1d1679c570b96757" providerId="LiveId" clId="{D9C86956-D93E-4744-B932-4069954CD657}" dt="2022-08-07T13:12:11.444" v="23" actId="20577"/>
      <pc:docMkLst>
        <pc:docMk/>
      </pc:docMkLst>
      <pc:sldChg chg="modSp mod">
        <pc:chgData name="NIHARIKA THALLAPALLI" userId="1d1679c570b96757" providerId="LiveId" clId="{D9C86956-D93E-4744-B932-4069954CD657}" dt="2022-08-07T13:11:41.382" v="17" actId="20577"/>
        <pc:sldMkLst>
          <pc:docMk/>
          <pc:sldMk cId="3123252033" sldId="269"/>
        </pc:sldMkLst>
        <pc:spChg chg="mod">
          <ac:chgData name="NIHARIKA THALLAPALLI" userId="1d1679c570b96757" providerId="LiveId" clId="{D9C86956-D93E-4744-B932-4069954CD657}" dt="2022-08-07T13:11:41.382" v="17" actId="20577"/>
          <ac:spMkLst>
            <pc:docMk/>
            <pc:sldMk cId="3123252033" sldId="269"/>
            <ac:spMk id="5" creationId="{B781403F-8B49-FFF6-2C9F-4959CB4F4EC0}"/>
          </ac:spMkLst>
        </pc:spChg>
      </pc:sldChg>
      <pc:sldChg chg="modSp mod">
        <pc:chgData name="NIHARIKA THALLAPALLI" userId="1d1679c570b96757" providerId="LiveId" clId="{D9C86956-D93E-4744-B932-4069954CD657}" dt="2022-08-07T13:12:11.444" v="23" actId="20577"/>
        <pc:sldMkLst>
          <pc:docMk/>
          <pc:sldMk cId="2943792693" sldId="270"/>
        </pc:sldMkLst>
        <pc:spChg chg="mod">
          <ac:chgData name="NIHARIKA THALLAPALLI" userId="1d1679c570b96757" providerId="LiveId" clId="{D9C86956-D93E-4744-B932-4069954CD657}" dt="2022-08-07T13:12:11.444" v="23" actId="20577"/>
          <ac:spMkLst>
            <pc:docMk/>
            <pc:sldMk cId="2943792693" sldId="270"/>
            <ac:spMk id="8" creationId="{D55CB253-D66D-A3C0-0394-5CF5850B0FC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8/8/2022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8/8/2022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8/8/2022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8/8/2022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8/8/2022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8/8/2022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8/8/2022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8/8/2022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8/8/2022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8/8/2022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8/8/2022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355107033_in_Digitalized_Orphanage_Home_Management_System_Consisting_of_Mass_Data_Entries_DIGITALIZED_ORPHANAGE_HOME_MANAGEMENT_SYSTEM_CONSISTING_OF_MASS_DATA_ENTRIES" TargetMode="External"/><Relationship Id="rId7" Type="http://schemas.openxmlformats.org/officeDocument/2006/relationships/image" Target="../media/image27.svg"/><Relationship Id="rId2" Type="http://schemas.openxmlformats.org/officeDocument/2006/relationships/hyperlink" Target="https://codeshoppy.com/shop/product/orphanage-management-system/"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hyperlink" Target="https://www.researchgate.net/publication/328225350_Design_and_Development_of_an_Orphans_Record_System" TargetMode="External"/><Relationship Id="rId4" Type="http://schemas.openxmlformats.org/officeDocument/2006/relationships/hyperlink" Target="https://www.academia.edu/41841004/ORPHANAGE_INFORMATION_MANAGEMENT_SYSTEM_OIMS_A_Project_Repor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6541" y="0"/>
            <a:ext cx="11869271" cy="5208494"/>
          </a:xfrm>
        </p:spPr>
        <p:txBody>
          <a:bodyPr anchor="ctr">
            <a:norm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3100" dirty="0">
                <a:solidFill>
                  <a:schemeClr val="bg1"/>
                </a:solidFill>
                <a:latin typeface="Times New Roman" panose="02020603050405020304" pitchFamily="18" charset="0"/>
                <a:cs typeface="Times New Roman" panose="02020603050405020304" pitchFamily="18" charset="0"/>
              </a:rPr>
              <a:t>Database management system</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ORPHANAGE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MANAGEMENT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SYSTEM</a:t>
            </a:r>
          </a:p>
        </p:txBody>
      </p:sp>
      <p:sp>
        <p:nvSpPr>
          <p:cNvPr id="7" name="Subtitle 6"/>
          <p:cNvSpPr>
            <a:spLocks noGrp="1"/>
          </p:cNvSpPr>
          <p:nvPr>
            <p:ph type="subTitle" idx="1"/>
          </p:nvPr>
        </p:nvSpPr>
        <p:spPr>
          <a:xfrm>
            <a:off x="7862047" y="5818093"/>
            <a:ext cx="3245224" cy="726141"/>
          </a:xfrm>
        </p:spPr>
        <p:txBody>
          <a:bodyPr>
            <a:normAutofit fontScale="85000" lnSpcReduction="20000"/>
          </a:bodyPr>
          <a:lstStyle/>
          <a:p>
            <a:r>
              <a:rPr lang="en-US" sz="2200" dirty="0">
                <a:solidFill>
                  <a:schemeClr val="bg1"/>
                </a:solidFill>
                <a:latin typeface="Times New Roman" panose="02020603050405020304" pitchFamily="18" charset="0"/>
                <a:cs typeface="Times New Roman" panose="02020603050405020304" pitchFamily="18" charset="0"/>
              </a:rPr>
              <a:t>      Under the Guidance of</a:t>
            </a:r>
          </a:p>
          <a:p>
            <a:endParaRPr lang="en-US" sz="2200" dirty="0">
              <a:solidFill>
                <a:schemeClr val="bg1"/>
              </a:solidFill>
              <a:latin typeface="Times New Roman" panose="02020603050405020304" pitchFamily="18" charset="0"/>
              <a:cs typeface="Times New Roman" panose="02020603050405020304" pitchFamily="18" charset="0"/>
            </a:endParaRPr>
          </a:p>
          <a:p>
            <a:r>
              <a:rPr lang="en-US" sz="2200" dirty="0">
                <a:solidFill>
                  <a:schemeClr val="bg1"/>
                </a:solidFill>
                <a:latin typeface="Times New Roman" panose="02020603050405020304" pitchFamily="18" charset="0"/>
                <a:cs typeface="Times New Roman" panose="02020603050405020304" pitchFamily="18" charset="0"/>
              </a:rPr>
              <a:t>  P . SREE LAKSHMI Mam</a:t>
            </a:r>
          </a:p>
          <a:p>
            <a:endParaRPr lang="en-US" dirty="0"/>
          </a:p>
        </p:txBody>
      </p:sp>
      <p:sp>
        <p:nvSpPr>
          <p:cNvPr id="5" name="Picture Placeholder 4">
            <a:extLst>
              <a:ext uri="{FF2B5EF4-FFF2-40B4-BE49-F238E27FC236}">
                <a16:creationId xmlns:a16="http://schemas.microsoft.com/office/drawing/2014/main" id="{BBDCF651-DE70-FF94-770D-6F204A6DDA56}"/>
              </a:ext>
            </a:extLst>
          </p:cNvPr>
          <p:cNvSpPr>
            <a:spLocks noGrp="1"/>
          </p:cNvSpPr>
          <p:nvPr>
            <p:ph type="pic" sz="quarter" idx="13"/>
          </p:nvPr>
        </p:nvSpPr>
        <p:spPr/>
      </p:sp>
      <p:pic>
        <p:nvPicPr>
          <p:cNvPr id="1028" name="Picture 4" descr="Orphan Logo Images – Browse 1,325 Stock Photos, Vectors, and Video | Adobe  Stock">
            <a:extLst>
              <a:ext uri="{FF2B5EF4-FFF2-40B4-BE49-F238E27FC236}">
                <a16:creationId xmlns:a16="http://schemas.microsoft.com/office/drawing/2014/main" id="{8595E013-1F4C-2613-2825-18CE34B25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063" y="1310656"/>
            <a:ext cx="5210937" cy="4248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DATA STRUCTURES NEEDED</a:t>
            </a:r>
          </a:p>
        </p:txBody>
      </p:sp>
      <p:pic>
        <p:nvPicPr>
          <p:cNvPr id="4" name="Content Placeholder 3" descr="Target Audience">
            <a:extLst>
              <a:ext uri="{FF2B5EF4-FFF2-40B4-BE49-F238E27FC236}">
                <a16:creationId xmlns:a16="http://schemas.microsoft.com/office/drawing/2014/main" id="{8028C18A-25FC-37A3-804E-2F64DB1E014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7082" y="336177"/>
            <a:ext cx="914400" cy="914400"/>
          </a:xfrm>
        </p:spPr>
      </p:pic>
      <p:sp>
        <p:nvSpPr>
          <p:cNvPr id="8" name="TextBox 7">
            <a:extLst>
              <a:ext uri="{FF2B5EF4-FFF2-40B4-BE49-F238E27FC236}">
                <a16:creationId xmlns:a16="http://schemas.microsoft.com/office/drawing/2014/main" id="{D55CB253-D66D-A3C0-0394-5CF5850B0FCF}"/>
              </a:ext>
            </a:extLst>
          </p:cNvPr>
          <p:cNvSpPr txBox="1"/>
          <p:nvPr/>
        </p:nvSpPr>
        <p:spPr>
          <a:xfrm>
            <a:off x="1104899" y="2034988"/>
            <a:ext cx="9980682" cy="3170099"/>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main pillar of reliability of the system is the backup of the database which is continuously maintained and updated to reflect the most recent changes.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MySQL is a relational database system</a:t>
            </a:r>
            <a:r>
              <a:rPr lang="en-US" sz="2400" dirty="0"/>
              <a:t>.</a:t>
            </a: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data will be stored in MySQL and it is possible to migrate data to other compatible databases.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MySQL is also a client-server system.</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SQL is a standardized language for querying and updating data and for the administration of a database.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Here we are dealing with SQL code that is stored in the database system.</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79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07" y="76200"/>
            <a:ext cx="10502875" cy="1096962"/>
          </a:xfrm>
        </p:spPr>
        <p:txBody>
          <a:bodyPr>
            <a:normAutofit/>
          </a:bodyPr>
          <a:lstStyle/>
          <a:p>
            <a:pPr algn="ctr"/>
            <a:r>
              <a:rPr lang="en-US" sz="3200" b="1" dirty="0">
                <a:latin typeface="Times New Roman" panose="02020603050405020304" pitchFamily="18" charset="0"/>
                <a:cs typeface="Times New Roman" panose="02020603050405020304" pitchFamily="18" charset="0"/>
              </a:rPr>
              <a:t>ER DIAGRAM</a:t>
            </a:r>
          </a:p>
        </p:txBody>
      </p:sp>
      <p:pic>
        <p:nvPicPr>
          <p:cNvPr id="5" name="Picture 4">
            <a:extLst>
              <a:ext uri="{FF2B5EF4-FFF2-40B4-BE49-F238E27FC236}">
                <a16:creationId xmlns:a16="http://schemas.microsoft.com/office/drawing/2014/main" id="{8FFC2AEC-4678-0544-2CFA-B83EB4986A3B}"/>
              </a:ext>
            </a:extLst>
          </p:cNvPr>
          <p:cNvPicPr>
            <a:picLocks noChangeAspect="1"/>
          </p:cNvPicPr>
          <p:nvPr/>
        </p:nvPicPr>
        <p:blipFill rotWithShape="1">
          <a:blip r:embed="rId2"/>
          <a:srcRect l="3309" t="13333" r="3161" b="9935"/>
          <a:stretch/>
        </p:blipFill>
        <p:spPr>
          <a:xfrm>
            <a:off x="403412" y="1353670"/>
            <a:ext cx="11403106" cy="4823011"/>
          </a:xfrm>
          <a:prstGeom prst="rect">
            <a:avLst/>
          </a:prstGeom>
        </p:spPr>
      </p:pic>
      <p:pic>
        <p:nvPicPr>
          <p:cNvPr id="9" name="Content Placeholder 8" descr="Circular flowchart">
            <a:extLst>
              <a:ext uri="{FF2B5EF4-FFF2-40B4-BE49-F238E27FC236}">
                <a16:creationId xmlns:a16="http://schemas.microsoft.com/office/drawing/2014/main" id="{AD4A85E4-8B17-8869-EFFD-0B9B70F8873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0682" y="349016"/>
            <a:ext cx="914400" cy="914400"/>
          </a:xfrm>
        </p:spPr>
      </p:pic>
    </p:spTree>
    <p:extLst>
      <p:ext uri="{BB962C8B-B14F-4D97-AF65-F5344CB8AC3E}">
        <p14:creationId xmlns:p14="http://schemas.microsoft.com/office/powerpoint/2010/main" val="364147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914400"/>
          </a:xfrm>
        </p:spPr>
        <p:txBody>
          <a:bodyPr>
            <a:normAutofit/>
          </a:bodyPr>
          <a:lstStyle/>
          <a:p>
            <a:pPr algn="ctr"/>
            <a:r>
              <a:rPr lang="en-US" sz="3200" b="1" dirty="0">
                <a:latin typeface="Times New Roman" panose="02020603050405020304" pitchFamily="18" charset="0"/>
                <a:cs typeface="Times New Roman" panose="02020603050405020304" pitchFamily="18" charset="0"/>
              </a:rPr>
              <a:t>GITHUB SETUP</a:t>
            </a:r>
          </a:p>
        </p:txBody>
      </p:sp>
      <p:pic>
        <p:nvPicPr>
          <p:cNvPr id="4" name="Content Placeholder 3" descr="Advertising">
            <a:extLst>
              <a:ext uri="{FF2B5EF4-FFF2-40B4-BE49-F238E27FC236}">
                <a16:creationId xmlns:a16="http://schemas.microsoft.com/office/drawing/2014/main" id="{953D36A3-168F-9502-6FD2-EFCDEB9EE47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26188" y="272209"/>
            <a:ext cx="914400" cy="914400"/>
          </a:xfrm>
        </p:spPr>
      </p:pic>
      <p:sp>
        <p:nvSpPr>
          <p:cNvPr id="7" name="TextBox 6">
            <a:extLst>
              <a:ext uri="{FF2B5EF4-FFF2-40B4-BE49-F238E27FC236}">
                <a16:creationId xmlns:a16="http://schemas.microsoft.com/office/drawing/2014/main" id="{B1468C4B-6E81-2E2C-6597-88144174B512}"/>
              </a:ext>
            </a:extLst>
          </p:cNvPr>
          <p:cNvSpPr txBox="1"/>
          <p:nvPr/>
        </p:nvSpPr>
        <p:spPr>
          <a:xfrm>
            <a:off x="2411505" y="1491135"/>
            <a:ext cx="7799295" cy="369332"/>
          </a:xfrm>
          <a:prstGeom prst="rect">
            <a:avLst/>
          </a:prstGeom>
          <a:noFill/>
        </p:spPr>
        <p:txBody>
          <a:bodyPr wrap="square" rtlCol="0">
            <a:spAutoFit/>
          </a:bodyPr>
          <a:lstStyle/>
          <a:p>
            <a:pPr algn="ctr"/>
            <a:r>
              <a:rPr lang="en-IN" dirty="0">
                <a:solidFill>
                  <a:schemeClr val="tx2"/>
                </a:solidFill>
                <a:latin typeface="Times New Roman" panose="02020603050405020304" pitchFamily="18" charset="0"/>
                <a:cs typeface="Times New Roman" panose="02020603050405020304" pitchFamily="18" charset="0"/>
              </a:rPr>
              <a:t>GITHUB LINK:  </a:t>
            </a:r>
            <a:r>
              <a:rPr lang="en-IN" dirty="0">
                <a:solidFill>
                  <a:srgbClr val="0070C0"/>
                </a:solidFill>
                <a:latin typeface="Times New Roman" panose="02020603050405020304" pitchFamily="18" charset="0"/>
                <a:cs typeface="Times New Roman" panose="02020603050405020304" pitchFamily="18" charset="0"/>
              </a:rPr>
              <a:t>https://github.com/PROjectsGrp</a:t>
            </a:r>
          </a:p>
        </p:txBody>
      </p:sp>
      <p:pic>
        <p:nvPicPr>
          <p:cNvPr id="6" name="Picture 5">
            <a:extLst>
              <a:ext uri="{FF2B5EF4-FFF2-40B4-BE49-F238E27FC236}">
                <a16:creationId xmlns:a16="http://schemas.microsoft.com/office/drawing/2014/main" id="{6200E01E-E93F-A2C5-7B29-21B65B071BAC}"/>
              </a:ext>
            </a:extLst>
          </p:cNvPr>
          <p:cNvPicPr>
            <a:picLocks noChangeAspect="1"/>
          </p:cNvPicPr>
          <p:nvPr/>
        </p:nvPicPr>
        <p:blipFill rotWithShape="1">
          <a:blip r:embed="rId4">
            <a:extLst>
              <a:ext uri="{28A0092B-C50C-407E-A947-70E740481C1C}">
                <a14:useLocalDpi xmlns:a14="http://schemas.microsoft.com/office/drawing/2010/main" val="0"/>
              </a:ext>
            </a:extLst>
          </a:blip>
          <a:srcRect l="1272" t="8431" r="826" b="9857"/>
          <a:stretch/>
        </p:blipFill>
        <p:spPr>
          <a:xfrm>
            <a:off x="1428749" y="2101639"/>
            <a:ext cx="9484179" cy="4086890"/>
          </a:xfrm>
          <a:prstGeom prst="rect">
            <a:avLst/>
          </a:prstGeom>
        </p:spPr>
      </p:pic>
    </p:spTree>
    <p:extLst>
      <p:ext uri="{BB962C8B-B14F-4D97-AF65-F5344CB8AC3E}">
        <p14:creationId xmlns:p14="http://schemas.microsoft.com/office/powerpoint/2010/main" val="405375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914400"/>
          </a:xfrm>
        </p:spPr>
        <p:txBody>
          <a:bodyPr>
            <a:normAutofit/>
          </a:bodyPr>
          <a:lstStyle/>
          <a:p>
            <a:pPr algn="ctr"/>
            <a:r>
              <a:rPr lang="en-US" sz="3200" b="1" dirty="0">
                <a:latin typeface="Times New Roman" panose="02020603050405020304" pitchFamily="18" charset="0"/>
                <a:cs typeface="Times New Roman" panose="02020603050405020304" pitchFamily="18" charset="0"/>
              </a:rPr>
              <a:t>GITHUB SETUP</a:t>
            </a:r>
          </a:p>
        </p:txBody>
      </p:sp>
      <p:pic>
        <p:nvPicPr>
          <p:cNvPr id="4" name="Content Placeholder 3" descr="Advertising">
            <a:extLst>
              <a:ext uri="{FF2B5EF4-FFF2-40B4-BE49-F238E27FC236}">
                <a16:creationId xmlns:a16="http://schemas.microsoft.com/office/drawing/2014/main" id="{953D36A3-168F-9502-6FD2-EFCDEB9EE47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26188" y="272209"/>
            <a:ext cx="914400" cy="914400"/>
          </a:xfrm>
        </p:spPr>
      </p:pic>
      <p:sp>
        <p:nvSpPr>
          <p:cNvPr id="7" name="TextBox 6">
            <a:extLst>
              <a:ext uri="{FF2B5EF4-FFF2-40B4-BE49-F238E27FC236}">
                <a16:creationId xmlns:a16="http://schemas.microsoft.com/office/drawing/2014/main" id="{B1468C4B-6E81-2E2C-6597-88144174B512}"/>
              </a:ext>
            </a:extLst>
          </p:cNvPr>
          <p:cNvSpPr txBox="1"/>
          <p:nvPr/>
        </p:nvSpPr>
        <p:spPr>
          <a:xfrm>
            <a:off x="2411505" y="1491135"/>
            <a:ext cx="7799295" cy="369332"/>
          </a:xfrm>
          <a:prstGeom prst="rect">
            <a:avLst/>
          </a:prstGeom>
          <a:noFill/>
        </p:spPr>
        <p:txBody>
          <a:bodyPr wrap="square" rtlCol="0">
            <a:spAutoFit/>
          </a:bodyPr>
          <a:lstStyle/>
          <a:p>
            <a:pPr algn="ctr"/>
            <a:r>
              <a:rPr lang="en-IN" dirty="0">
                <a:solidFill>
                  <a:schemeClr val="tx2"/>
                </a:solidFill>
                <a:latin typeface="Times New Roman" panose="02020603050405020304" pitchFamily="18" charset="0"/>
                <a:cs typeface="Times New Roman" panose="02020603050405020304" pitchFamily="18" charset="0"/>
              </a:rPr>
              <a:t>GITHUB LINK:  </a:t>
            </a:r>
            <a:r>
              <a:rPr lang="en-IN" dirty="0">
                <a:solidFill>
                  <a:srgbClr val="0070C0"/>
                </a:solidFill>
                <a:latin typeface="Times New Roman" panose="02020603050405020304" pitchFamily="18" charset="0"/>
                <a:cs typeface="Times New Roman" panose="02020603050405020304" pitchFamily="18" charset="0"/>
              </a:rPr>
              <a:t>https://github.com/PROjectsGrp</a:t>
            </a:r>
          </a:p>
        </p:txBody>
      </p:sp>
      <p:graphicFrame>
        <p:nvGraphicFramePr>
          <p:cNvPr id="3" name="Table 5">
            <a:extLst>
              <a:ext uri="{FF2B5EF4-FFF2-40B4-BE49-F238E27FC236}">
                <a16:creationId xmlns:a16="http://schemas.microsoft.com/office/drawing/2014/main" id="{7846637A-9729-B9E1-D43B-F71AB732C3AB}"/>
              </a:ext>
            </a:extLst>
          </p:cNvPr>
          <p:cNvGraphicFramePr>
            <a:graphicFrameLocks noGrp="1"/>
          </p:cNvGraphicFramePr>
          <p:nvPr>
            <p:extLst>
              <p:ext uri="{D42A27DB-BD31-4B8C-83A1-F6EECF244321}">
                <p14:modId xmlns:p14="http://schemas.microsoft.com/office/powerpoint/2010/main" val="3672857897"/>
              </p:ext>
            </p:extLst>
          </p:nvPr>
        </p:nvGraphicFramePr>
        <p:xfrm>
          <a:off x="2411505" y="2361001"/>
          <a:ext cx="7243483" cy="2674277"/>
        </p:xfrm>
        <a:graphic>
          <a:graphicData uri="http://schemas.openxmlformats.org/drawingml/2006/table">
            <a:tbl>
              <a:tblPr firstRow="1" bandRow="1">
                <a:tableStyleId>{5C22544A-7EE6-4342-B048-85BDC9FD1C3A}</a:tableStyleId>
              </a:tblPr>
              <a:tblGrid>
                <a:gridCol w="896471">
                  <a:extLst>
                    <a:ext uri="{9D8B030D-6E8A-4147-A177-3AD203B41FA5}">
                      <a16:colId xmlns:a16="http://schemas.microsoft.com/office/drawing/2014/main" val="3221504709"/>
                    </a:ext>
                  </a:extLst>
                </a:gridCol>
                <a:gridCol w="1237130">
                  <a:extLst>
                    <a:ext uri="{9D8B030D-6E8A-4147-A177-3AD203B41FA5}">
                      <a16:colId xmlns:a16="http://schemas.microsoft.com/office/drawing/2014/main" val="1290764272"/>
                    </a:ext>
                  </a:extLst>
                </a:gridCol>
                <a:gridCol w="5109882">
                  <a:extLst>
                    <a:ext uri="{9D8B030D-6E8A-4147-A177-3AD203B41FA5}">
                      <a16:colId xmlns:a16="http://schemas.microsoft.com/office/drawing/2014/main" val="627798731"/>
                    </a:ext>
                  </a:extLst>
                </a:gridCol>
              </a:tblGrid>
              <a:tr h="453917">
                <a:tc>
                  <a:txBody>
                    <a:bodyPr/>
                    <a:lstStyle/>
                    <a:p>
                      <a:r>
                        <a:rPr lang="en-IN" dirty="0" err="1"/>
                        <a:t>S.No</a:t>
                      </a:r>
                      <a:r>
                        <a:rPr lang="en-IN" dirty="0"/>
                        <a:t>.</a:t>
                      </a:r>
                    </a:p>
                  </a:txBody>
                  <a:tcPr/>
                </a:tc>
                <a:tc>
                  <a:txBody>
                    <a:bodyPr/>
                    <a:lstStyle/>
                    <a:p>
                      <a:r>
                        <a:rPr lang="en-IN" dirty="0"/>
                        <a:t>Name</a:t>
                      </a:r>
                    </a:p>
                  </a:txBody>
                  <a:tcPr/>
                </a:tc>
                <a:tc>
                  <a:txBody>
                    <a:bodyPr/>
                    <a:lstStyle/>
                    <a:p>
                      <a:r>
                        <a:rPr lang="en-IN" dirty="0" err="1"/>
                        <a:t>Github</a:t>
                      </a:r>
                      <a:r>
                        <a:rPr lang="en-IN" dirty="0"/>
                        <a:t> Link</a:t>
                      </a:r>
                    </a:p>
                  </a:txBody>
                  <a:tcPr/>
                </a:tc>
                <a:extLst>
                  <a:ext uri="{0D108BD9-81ED-4DB2-BD59-A6C34878D82A}">
                    <a16:rowId xmlns:a16="http://schemas.microsoft.com/office/drawing/2014/main" val="3763377778"/>
                  </a:ext>
                </a:extLst>
              </a:tr>
              <a:tr h="555090">
                <a:tc>
                  <a:txBody>
                    <a:bodyPr/>
                    <a:lstStyle/>
                    <a:p>
                      <a:r>
                        <a:rPr lang="en-IN" dirty="0"/>
                        <a:t>1.</a:t>
                      </a:r>
                    </a:p>
                  </a:txBody>
                  <a:tcPr/>
                </a:tc>
                <a:tc>
                  <a:txBody>
                    <a:bodyPr/>
                    <a:lstStyle/>
                    <a:p>
                      <a:r>
                        <a:rPr lang="en-IN" dirty="0" err="1"/>
                        <a:t>Sravya</a:t>
                      </a:r>
                      <a:endParaRPr lang="en-IN" dirty="0"/>
                    </a:p>
                  </a:txBody>
                  <a:tcPr/>
                </a:tc>
                <a:tc>
                  <a:txBody>
                    <a:bodyPr/>
                    <a:lstStyle/>
                    <a:p>
                      <a:r>
                        <a:rPr lang="en-IN" dirty="0">
                          <a:solidFill>
                            <a:srgbClr val="0070C0"/>
                          </a:solidFill>
                        </a:rPr>
                        <a:t>https://github.com/2110030087</a:t>
                      </a:r>
                    </a:p>
                  </a:txBody>
                  <a:tcPr/>
                </a:tc>
                <a:extLst>
                  <a:ext uri="{0D108BD9-81ED-4DB2-BD59-A6C34878D82A}">
                    <a16:rowId xmlns:a16="http://schemas.microsoft.com/office/drawing/2014/main" val="3963453203"/>
                  </a:ext>
                </a:extLst>
              </a:tr>
              <a:tr h="555090">
                <a:tc>
                  <a:txBody>
                    <a:bodyPr/>
                    <a:lstStyle/>
                    <a:p>
                      <a:r>
                        <a:rPr lang="en-IN" dirty="0"/>
                        <a:t>2.</a:t>
                      </a:r>
                    </a:p>
                  </a:txBody>
                  <a:tcPr/>
                </a:tc>
                <a:tc>
                  <a:txBody>
                    <a:bodyPr/>
                    <a:lstStyle/>
                    <a:p>
                      <a:r>
                        <a:rPr lang="en-IN" dirty="0"/>
                        <a:t>Niharika</a:t>
                      </a:r>
                    </a:p>
                  </a:txBody>
                  <a:tcPr/>
                </a:tc>
                <a:tc>
                  <a:txBody>
                    <a:bodyPr/>
                    <a:lstStyle/>
                    <a:p>
                      <a:r>
                        <a:rPr lang="en-IN" dirty="0">
                          <a:solidFill>
                            <a:srgbClr val="0070C0"/>
                          </a:solidFill>
                        </a:rPr>
                        <a:t>https://github.com/ThallapalliNiharika</a:t>
                      </a:r>
                    </a:p>
                  </a:txBody>
                  <a:tcPr/>
                </a:tc>
                <a:extLst>
                  <a:ext uri="{0D108BD9-81ED-4DB2-BD59-A6C34878D82A}">
                    <a16:rowId xmlns:a16="http://schemas.microsoft.com/office/drawing/2014/main" val="1176961814"/>
                  </a:ext>
                </a:extLst>
              </a:tr>
              <a:tr h="555090">
                <a:tc>
                  <a:txBody>
                    <a:bodyPr/>
                    <a:lstStyle/>
                    <a:p>
                      <a:r>
                        <a:rPr lang="en-IN" dirty="0"/>
                        <a:t>3.</a:t>
                      </a:r>
                    </a:p>
                  </a:txBody>
                  <a:tcPr/>
                </a:tc>
                <a:tc>
                  <a:txBody>
                    <a:bodyPr/>
                    <a:lstStyle/>
                    <a:p>
                      <a:r>
                        <a:rPr lang="en-IN" dirty="0" err="1"/>
                        <a:t>Lahari</a:t>
                      </a:r>
                      <a:endParaRPr lang="en-IN" dirty="0"/>
                    </a:p>
                  </a:txBody>
                  <a:tcPr/>
                </a:tc>
                <a:tc>
                  <a:txBody>
                    <a:bodyPr/>
                    <a:lstStyle/>
                    <a:p>
                      <a:r>
                        <a:rPr lang="en-IN" dirty="0">
                          <a:solidFill>
                            <a:srgbClr val="0070C0"/>
                          </a:solidFill>
                        </a:rPr>
                        <a:t>https://github.com/Lahari1704</a:t>
                      </a:r>
                    </a:p>
                  </a:txBody>
                  <a:tcPr/>
                </a:tc>
                <a:extLst>
                  <a:ext uri="{0D108BD9-81ED-4DB2-BD59-A6C34878D82A}">
                    <a16:rowId xmlns:a16="http://schemas.microsoft.com/office/drawing/2014/main" val="3968898076"/>
                  </a:ext>
                </a:extLst>
              </a:tr>
              <a:tr h="555090">
                <a:tc>
                  <a:txBody>
                    <a:bodyPr/>
                    <a:lstStyle/>
                    <a:p>
                      <a:r>
                        <a:rPr lang="en-IN" dirty="0"/>
                        <a:t>4.</a:t>
                      </a:r>
                    </a:p>
                  </a:txBody>
                  <a:tcPr/>
                </a:tc>
                <a:tc>
                  <a:txBody>
                    <a:bodyPr/>
                    <a:lstStyle/>
                    <a:p>
                      <a:r>
                        <a:rPr lang="en-IN" dirty="0" err="1"/>
                        <a:t>Jayasree</a:t>
                      </a:r>
                      <a:endParaRPr lang="en-IN" dirty="0"/>
                    </a:p>
                  </a:txBody>
                  <a:tcPr/>
                </a:tc>
                <a:tc>
                  <a:txBody>
                    <a:bodyPr/>
                    <a:lstStyle/>
                    <a:p>
                      <a:r>
                        <a:rPr lang="en-IN" dirty="0">
                          <a:solidFill>
                            <a:srgbClr val="0070C0"/>
                          </a:solidFill>
                        </a:rPr>
                        <a:t>https://github.com/jayasree1902</a:t>
                      </a:r>
                    </a:p>
                  </a:txBody>
                  <a:tcPr/>
                </a:tc>
                <a:extLst>
                  <a:ext uri="{0D108BD9-81ED-4DB2-BD59-A6C34878D82A}">
                    <a16:rowId xmlns:a16="http://schemas.microsoft.com/office/drawing/2014/main" val="2996748078"/>
                  </a:ext>
                </a:extLst>
              </a:tr>
            </a:tbl>
          </a:graphicData>
        </a:graphic>
      </p:graphicFrame>
    </p:spTree>
    <p:extLst>
      <p:ext uri="{BB962C8B-B14F-4D97-AF65-F5344CB8AC3E}">
        <p14:creationId xmlns:p14="http://schemas.microsoft.com/office/powerpoint/2010/main" val="188442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07" y="76200"/>
            <a:ext cx="10502875" cy="1096962"/>
          </a:xfrm>
        </p:spPr>
        <p:txBody>
          <a:bodyPr>
            <a:normAutofit/>
          </a:bodyPr>
          <a:lstStyle/>
          <a:p>
            <a:pPr algn="ctr"/>
            <a:r>
              <a:rPr lang="en-US" sz="3200" b="1" dirty="0">
                <a:latin typeface="Times New Roman" panose="02020603050405020304" pitchFamily="18" charset="0"/>
                <a:cs typeface="Times New Roman" panose="02020603050405020304" pitchFamily="18" charset="0"/>
              </a:rPr>
              <a:t>DIVISION OF WORK AMONG GROUP MEMBERS</a:t>
            </a:r>
          </a:p>
        </p:txBody>
      </p:sp>
      <p:pic>
        <p:nvPicPr>
          <p:cNvPr id="4" name="Content Placeholder 3" descr="Boardroom">
            <a:extLst>
              <a:ext uri="{FF2B5EF4-FFF2-40B4-BE49-F238E27FC236}">
                <a16:creationId xmlns:a16="http://schemas.microsoft.com/office/drawing/2014/main" id="{D4CDB8D1-68B0-B1D6-9D9F-E35CE472C3B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0422" y="363071"/>
            <a:ext cx="914400" cy="914400"/>
          </a:xfrm>
        </p:spPr>
      </p:pic>
      <p:graphicFrame>
        <p:nvGraphicFramePr>
          <p:cNvPr id="5" name="Table 5">
            <a:extLst>
              <a:ext uri="{FF2B5EF4-FFF2-40B4-BE49-F238E27FC236}">
                <a16:creationId xmlns:a16="http://schemas.microsoft.com/office/drawing/2014/main" id="{3C61B326-3F88-72F9-481D-3C1E04A4C7FC}"/>
              </a:ext>
            </a:extLst>
          </p:cNvPr>
          <p:cNvGraphicFramePr>
            <a:graphicFrameLocks noGrp="1"/>
          </p:cNvGraphicFramePr>
          <p:nvPr>
            <p:extLst>
              <p:ext uri="{D42A27DB-BD31-4B8C-83A1-F6EECF244321}">
                <p14:modId xmlns:p14="http://schemas.microsoft.com/office/powerpoint/2010/main" val="2441148742"/>
              </p:ext>
            </p:extLst>
          </p:nvPr>
        </p:nvGraphicFramePr>
        <p:xfrm>
          <a:off x="2031999" y="2097739"/>
          <a:ext cx="8420848" cy="2841815"/>
        </p:xfrm>
        <a:graphic>
          <a:graphicData uri="http://schemas.openxmlformats.org/drawingml/2006/table">
            <a:tbl>
              <a:tblPr firstRow="1" bandRow="1">
                <a:tableStyleId>{5C22544A-7EE6-4342-B048-85BDC9FD1C3A}</a:tableStyleId>
              </a:tblPr>
              <a:tblGrid>
                <a:gridCol w="1059297">
                  <a:extLst>
                    <a:ext uri="{9D8B030D-6E8A-4147-A177-3AD203B41FA5}">
                      <a16:colId xmlns:a16="http://schemas.microsoft.com/office/drawing/2014/main" val="469722002"/>
                    </a:ext>
                  </a:extLst>
                </a:gridCol>
                <a:gridCol w="1842501">
                  <a:extLst>
                    <a:ext uri="{9D8B030D-6E8A-4147-A177-3AD203B41FA5}">
                      <a16:colId xmlns:a16="http://schemas.microsoft.com/office/drawing/2014/main" val="4112496005"/>
                    </a:ext>
                  </a:extLst>
                </a:gridCol>
                <a:gridCol w="1808693">
                  <a:extLst>
                    <a:ext uri="{9D8B030D-6E8A-4147-A177-3AD203B41FA5}">
                      <a16:colId xmlns:a16="http://schemas.microsoft.com/office/drawing/2014/main" val="2785674585"/>
                    </a:ext>
                  </a:extLst>
                </a:gridCol>
                <a:gridCol w="3710357">
                  <a:extLst>
                    <a:ext uri="{9D8B030D-6E8A-4147-A177-3AD203B41FA5}">
                      <a16:colId xmlns:a16="http://schemas.microsoft.com/office/drawing/2014/main" val="1308931887"/>
                    </a:ext>
                  </a:extLst>
                </a:gridCol>
              </a:tblGrid>
              <a:tr h="568363">
                <a:tc>
                  <a:txBody>
                    <a:bodyPr/>
                    <a:lstStyle/>
                    <a:p>
                      <a:r>
                        <a:rPr lang="en-US" dirty="0"/>
                        <a:t>S.no</a:t>
                      </a:r>
                      <a:endParaRPr lang="en-IN" dirty="0"/>
                    </a:p>
                  </a:txBody>
                  <a:tcPr/>
                </a:tc>
                <a:tc>
                  <a:txBody>
                    <a:bodyPr/>
                    <a:lstStyle/>
                    <a:p>
                      <a:r>
                        <a:rPr lang="en-US" dirty="0"/>
                        <a:t>Name</a:t>
                      </a:r>
                      <a:endParaRPr lang="en-IN" dirty="0"/>
                    </a:p>
                  </a:txBody>
                  <a:tcPr/>
                </a:tc>
                <a:tc>
                  <a:txBody>
                    <a:bodyPr/>
                    <a:lstStyle/>
                    <a:p>
                      <a:r>
                        <a:rPr lang="en-US" dirty="0"/>
                        <a:t>Roll Number</a:t>
                      </a:r>
                      <a:endParaRPr lang="en-IN" dirty="0"/>
                    </a:p>
                  </a:txBody>
                  <a:tcPr/>
                </a:tc>
                <a:tc>
                  <a:txBody>
                    <a:bodyPr/>
                    <a:lstStyle/>
                    <a:p>
                      <a:r>
                        <a:rPr lang="en-US" dirty="0"/>
                        <a:t>Work Allocation</a:t>
                      </a:r>
                      <a:endParaRPr lang="en-IN" dirty="0"/>
                    </a:p>
                  </a:txBody>
                  <a:tcPr/>
                </a:tc>
                <a:extLst>
                  <a:ext uri="{0D108BD9-81ED-4DB2-BD59-A6C34878D82A}">
                    <a16:rowId xmlns:a16="http://schemas.microsoft.com/office/drawing/2014/main" val="1173021358"/>
                  </a:ext>
                </a:extLst>
              </a:tr>
              <a:tr h="568363">
                <a:tc>
                  <a:txBody>
                    <a:bodyPr/>
                    <a:lstStyle/>
                    <a:p>
                      <a:r>
                        <a:rPr lang="en-US" dirty="0"/>
                        <a:t>1.</a:t>
                      </a:r>
                      <a:endParaRPr lang="en-IN" dirty="0"/>
                    </a:p>
                  </a:txBody>
                  <a:tcPr/>
                </a:tc>
                <a:tc>
                  <a:txBody>
                    <a:bodyPr/>
                    <a:lstStyle/>
                    <a:p>
                      <a:r>
                        <a:rPr lang="en-US" dirty="0" err="1"/>
                        <a:t>Sravya</a:t>
                      </a:r>
                      <a:endParaRPr lang="en-IN" dirty="0"/>
                    </a:p>
                  </a:txBody>
                  <a:tcPr/>
                </a:tc>
                <a:tc>
                  <a:txBody>
                    <a:bodyPr/>
                    <a:lstStyle/>
                    <a:p>
                      <a:r>
                        <a:rPr lang="en-US" dirty="0"/>
                        <a:t>2110030087</a:t>
                      </a:r>
                      <a:endParaRPr lang="en-IN" dirty="0"/>
                    </a:p>
                  </a:txBody>
                  <a:tcPr/>
                </a:tc>
                <a:tc>
                  <a:txBody>
                    <a:bodyPr/>
                    <a:lstStyle/>
                    <a:p>
                      <a:r>
                        <a:rPr lang="en-US" dirty="0"/>
                        <a:t>Editing  &amp; Research</a:t>
                      </a:r>
                      <a:endParaRPr lang="en-IN" dirty="0"/>
                    </a:p>
                  </a:txBody>
                  <a:tcPr/>
                </a:tc>
                <a:extLst>
                  <a:ext uri="{0D108BD9-81ED-4DB2-BD59-A6C34878D82A}">
                    <a16:rowId xmlns:a16="http://schemas.microsoft.com/office/drawing/2014/main" val="83459561"/>
                  </a:ext>
                </a:extLst>
              </a:tr>
              <a:tr h="568363">
                <a:tc>
                  <a:txBody>
                    <a:bodyPr/>
                    <a:lstStyle/>
                    <a:p>
                      <a:r>
                        <a:rPr lang="en-US" dirty="0"/>
                        <a:t>2.</a:t>
                      </a:r>
                      <a:endParaRPr lang="en-IN" dirty="0"/>
                    </a:p>
                  </a:txBody>
                  <a:tcPr/>
                </a:tc>
                <a:tc>
                  <a:txBody>
                    <a:bodyPr/>
                    <a:lstStyle/>
                    <a:p>
                      <a:r>
                        <a:rPr lang="en-US" dirty="0"/>
                        <a:t>Niharika</a:t>
                      </a:r>
                      <a:endParaRPr lang="en-IN" dirty="0"/>
                    </a:p>
                  </a:txBody>
                  <a:tcPr/>
                </a:tc>
                <a:tc>
                  <a:txBody>
                    <a:bodyPr/>
                    <a:lstStyle/>
                    <a:p>
                      <a:r>
                        <a:rPr lang="en-US" dirty="0"/>
                        <a:t>2110030088</a:t>
                      </a:r>
                      <a:endParaRPr lang="en-IN" dirty="0"/>
                    </a:p>
                  </a:txBody>
                  <a:tcPr/>
                </a:tc>
                <a:tc>
                  <a:txBody>
                    <a:bodyPr/>
                    <a:lstStyle/>
                    <a:p>
                      <a:r>
                        <a:rPr lang="en-US" dirty="0"/>
                        <a:t>PPT &amp; ER-Diagram</a:t>
                      </a:r>
                      <a:endParaRPr lang="en-IN" dirty="0"/>
                    </a:p>
                  </a:txBody>
                  <a:tcPr/>
                </a:tc>
                <a:extLst>
                  <a:ext uri="{0D108BD9-81ED-4DB2-BD59-A6C34878D82A}">
                    <a16:rowId xmlns:a16="http://schemas.microsoft.com/office/drawing/2014/main" val="4199817970"/>
                  </a:ext>
                </a:extLst>
              </a:tr>
              <a:tr h="568363">
                <a:tc>
                  <a:txBody>
                    <a:bodyPr/>
                    <a:lstStyle/>
                    <a:p>
                      <a:r>
                        <a:rPr lang="en-US" dirty="0"/>
                        <a:t>3.</a:t>
                      </a:r>
                      <a:endParaRPr lang="en-IN" dirty="0"/>
                    </a:p>
                  </a:txBody>
                  <a:tcPr/>
                </a:tc>
                <a:tc>
                  <a:txBody>
                    <a:bodyPr/>
                    <a:lstStyle/>
                    <a:p>
                      <a:r>
                        <a:rPr lang="en-US" dirty="0" err="1"/>
                        <a:t>Lahari</a:t>
                      </a:r>
                      <a:endParaRPr lang="en-IN" dirty="0"/>
                    </a:p>
                  </a:txBody>
                  <a:tcPr/>
                </a:tc>
                <a:tc>
                  <a:txBody>
                    <a:bodyPr/>
                    <a:lstStyle/>
                    <a:p>
                      <a:r>
                        <a:rPr lang="en-US" dirty="0"/>
                        <a:t>2110030165</a:t>
                      </a:r>
                      <a:endParaRPr lang="en-IN" dirty="0"/>
                    </a:p>
                  </a:txBody>
                  <a:tcPr/>
                </a:tc>
                <a:tc>
                  <a:txBody>
                    <a:bodyPr/>
                    <a:lstStyle/>
                    <a:p>
                      <a:r>
                        <a:rPr lang="en-US" dirty="0"/>
                        <a:t>GitHub setup &amp; Research</a:t>
                      </a:r>
                      <a:endParaRPr lang="en-IN" dirty="0"/>
                    </a:p>
                  </a:txBody>
                  <a:tcPr/>
                </a:tc>
                <a:extLst>
                  <a:ext uri="{0D108BD9-81ED-4DB2-BD59-A6C34878D82A}">
                    <a16:rowId xmlns:a16="http://schemas.microsoft.com/office/drawing/2014/main" val="2966672020"/>
                  </a:ext>
                </a:extLst>
              </a:tr>
              <a:tr h="568363">
                <a:tc>
                  <a:txBody>
                    <a:bodyPr/>
                    <a:lstStyle/>
                    <a:p>
                      <a:r>
                        <a:rPr lang="en-US" dirty="0"/>
                        <a:t>4.</a:t>
                      </a:r>
                      <a:endParaRPr lang="en-IN" dirty="0"/>
                    </a:p>
                  </a:txBody>
                  <a:tcPr/>
                </a:tc>
                <a:tc>
                  <a:txBody>
                    <a:bodyPr/>
                    <a:lstStyle/>
                    <a:p>
                      <a:r>
                        <a:rPr lang="en-US" dirty="0" err="1"/>
                        <a:t>Jayasree</a:t>
                      </a:r>
                      <a:endParaRPr lang="en-IN" dirty="0"/>
                    </a:p>
                  </a:txBody>
                  <a:tcPr/>
                </a:tc>
                <a:tc>
                  <a:txBody>
                    <a:bodyPr/>
                    <a:lstStyle/>
                    <a:p>
                      <a:r>
                        <a:rPr lang="en-US" dirty="0"/>
                        <a:t>211030178</a:t>
                      </a:r>
                      <a:endParaRPr lang="en-IN" dirty="0"/>
                    </a:p>
                  </a:txBody>
                  <a:tcPr/>
                </a:tc>
                <a:tc>
                  <a:txBody>
                    <a:bodyPr/>
                    <a:lstStyle/>
                    <a:p>
                      <a:r>
                        <a:rPr lang="en-US" dirty="0"/>
                        <a:t>Research &amp; ER-Diagram</a:t>
                      </a:r>
                      <a:endParaRPr lang="en-IN" dirty="0"/>
                    </a:p>
                  </a:txBody>
                  <a:tcPr/>
                </a:tc>
                <a:extLst>
                  <a:ext uri="{0D108BD9-81ED-4DB2-BD59-A6C34878D82A}">
                    <a16:rowId xmlns:a16="http://schemas.microsoft.com/office/drawing/2014/main" val="2879546914"/>
                  </a:ext>
                </a:extLst>
              </a:tr>
            </a:tbl>
          </a:graphicData>
        </a:graphic>
      </p:graphicFrame>
    </p:spTree>
    <p:extLst>
      <p:ext uri="{BB962C8B-B14F-4D97-AF65-F5344CB8AC3E}">
        <p14:creationId xmlns:p14="http://schemas.microsoft.com/office/powerpoint/2010/main" val="33406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REFERENCES</a:t>
            </a:r>
          </a:p>
        </p:txBody>
      </p:sp>
      <p:sp>
        <p:nvSpPr>
          <p:cNvPr id="5" name="Content Placeholder 4">
            <a:extLst>
              <a:ext uri="{FF2B5EF4-FFF2-40B4-BE49-F238E27FC236}">
                <a16:creationId xmlns:a16="http://schemas.microsoft.com/office/drawing/2014/main" id="{B781403F-8B49-FFF6-2C9F-4959CB4F4EC0}"/>
              </a:ext>
            </a:extLst>
          </p:cNvPr>
          <p:cNvSpPr>
            <a:spLocks noGrp="1"/>
          </p:cNvSpPr>
          <p:nvPr>
            <p:ph idx="1"/>
          </p:nvPr>
        </p:nvSpPr>
        <p:spPr/>
        <p:txBody>
          <a:bodyPr>
            <a:normAutofit/>
          </a:bodyPr>
          <a:lstStyle/>
          <a:p>
            <a:pPr>
              <a:buFont typeface="Arial" panose="020B0604020202020204" pitchFamily="34" charset="0"/>
              <a:buChar char="•"/>
            </a:pPr>
            <a:r>
              <a:rPr lang="en-IN" sz="2200"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https://codeshoppy.com/shop/product/orphanage-management-system/</a:t>
            </a:r>
            <a:endParaRPr lang="en-IN" sz="2200" u="sng" dirty="0">
              <a:solidFill>
                <a:srgbClr val="0070C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200" u="sng"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https://www.researchgate.net/publication/355107033_in_Digitalized_Orphanage_Home_Management_System_Consisting_of_Mass_Data_Entries_DIGITALIZED_ORPHANAGE_HOME_MANAGEMENT_SYSTEM_CONSISTING_OF_MASS_DATA_ENTRIES</a:t>
            </a:r>
            <a:endParaRPr lang="en-IN" sz="2200" u="sng" dirty="0">
              <a:solidFill>
                <a:srgbClr val="0070C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200" u="sng"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https://www.academia.edu/41841004/ORPHANAGE_INFORMATION_MANAGEMENT_SYSTEM_OIMS_A_Project_Report</a:t>
            </a:r>
            <a:endParaRPr lang="en-IN" sz="2200" u="sng" dirty="0">
              <a:solidFill>
                <a:srgbClr val="0070C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200" u="sng" dirty="0">
                <a:solidFill>
                  <a:srgbClr val="0070C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https://www.researchgate.net/publication/328225350_Design_and_Development_of_an_Orphans_Record_System</a:t>
            </a:r>
            <a:endParaRPr lang="en-IN" sz="2200" u="sng" dirty="0">
              <a:solidFill>
                <a:srgbClr val="0070C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200" u="sng" dirty="0">
                <a:solidFill>
                  <a:srgbClr val="0070C0"/>
                </a:solidFill>
                <a:latin typeface="Times New Roman" panose="02020603050405020304" pitchFamily="18" charset="0"/>
                <a:cs typeface="Times New Roman" panose="02020603050405020304" pitchFamily="18" charset="0"/>
              </a:rPr>
              <a:t>https://www.ijltemas.in/DigitalLibrary/Vol.3Issue7/137-141.pdf</a:t>
            </a:r>
          </a:p>
        </p:txBody>
      </p:sp>
      <p:pic>
        <p:nvPicPr>
          <p:cNvPr id="4" name="Graphic 3" descr="Magnifying glass">
            <a:extLst>
              <a:ext uri="{FF2B5EF4-FFF2-40B4-BE49-F238E27FC236}">
                <a16:creationId xmlns:a16="http://schemas.microsoft.com/office/drawing/2014/main" id="{14FCFB4D-A608-9D5F-72D9-CEBB45798E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24482" y="425636"/>
            <a:ext cx="784411" cy="784411"/>
          </a:xfrm>
          <a:prstGeom prst="rect">
            <a:avLst/>
          </a:prstGeom>
        </p:spPr>
      </p:pic>
    </p:spTree>
    <p:extLst>
      <p:ext uri="{BB962C8B-B14F-4D97-AF65-F5344CB8AC3E}">
        <p14:creationId xmlns:p14="http://schemas.microsoft.com/office/powerpoint/2010/main" val="334721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THANK YOU</a:t>
            </a:r>
            <a:br>
              <a:rPr lang="en-US" dirty="0"/>
            </a:b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4900" y="76200"/>
            <a:ext cx="9980682" cy="1376082"/>
          </a:xfrm>
        </p:spPr>
        <p:txBody>
          <a:bodyPr/>
          <a:lstStyle/>
          <a:p>
            <a:pPr algn="ctr"/>
            <a:r>
              <a:rPr lang="en-US" sz="3200" b="1" dirty="0">
                <a:latin typeface="Times New Roman" panose="02020603050405020304" pitchFamily="18" charset="0"/>
                <a:cs typeface="Times New Roman" panose="02020603050405020304" pitchFamily="18" charset="0"/>
              </a:rPr>
              <a:t>TEAM MEMBERS </a:t>
            </a:r>
            <a:br>
              <a:rPr lang="en-US" dirty="0"/>
            </a:br>
            <a:endParaRPr lang="en-US" dirty="0"/>
          </a:p>
        </p:txBody>
      </p:sp>
      <p:graphicFrame>
        <p:nvGraphicFramePr>
          <p:cNvPr id="6" name="Table 6">
            <a:extLst>
              <a:ext uri="{FF2B5EF4-FFF2-40B4-BE49-F238E27FC236}">
                <a16:creationId xmlns:a16="http://schemas.microsoft.com/office/drawing/2014/main" id="{D9BB1AE2-75F8-84F6-62ED-9DA6449C15DE}"/>
              </a:ext>
            </a:extLst>
          </p:cNvPr>
          <p:cNvGraphicFramePr>
            <a:graphicFrameLocks noGrp="1"/>
          </p:cNvGraphicFramePr>
          <p:nvPr>
            <p:ph idx="1"/>
            <p:extLst>
              <p:ext uri="{D42A27DB-BD31-4B8C-83A1-F6EECF244321}">
                <p14:modId xmlns:p14="http://schemas.microsoft.com/office/powerpoint/2010/main" val="3901201645"/>
              </p:ext>
            </p:extLst>
          </p:nvPr>
        </p:nvGraphicFramePr>
        <p:xfrm>
          <a:off x="1104900" y="1846729"/>
          <a:ext cx="9832041" cy="3792070"/>
        </p:xfrm>
        <a:graphic>
          <a:graphicData uri="http://schemas.openxmlformats.org/drawingml/2006/table">
            <a:tbl>
              <a:tblPr firstRow="1" bandRow="1">
                <a:tableStyleId>{5C22544A-7EE6-4342-B048-85BDC9FD1C3A}</a:tableStyleId>
              </a:tblPr>
              <a:tblGrid>
                <a:gridCol w="3277347">
                  <a:extLst>
                    <a:ext uri="{9D8B030D-6E8A-4147-A177-3AD203B41FA5}">
                      <a16:colId xmlns:a16="http://schemas.microsoft.com/office/drawing/2014/main" val="1032542182"/>
                    </a:ext>
                  </a:extLst>
                </a:gridCol>
                <a:gridCol w="3277347">
                  <a:extLst>
                    <a:ext uri="{9D8B030D-6E8A-4147-A177-3AD203B41FA5}">
                      <a16:colId xmlns:a16="http://schemas.microsoft.com/office/drawing/2014/main" val="2874519081"/>
                    </a:ext>
                  </a:extLst>
                </a:gridCol>
                <a:gridCol w="3277347">
                  <a:extLst>
                    <a:ext uri="{9D8B030D-6E8A-4147-A177-3AD203B41FA5}">
                      <a16:colId xmlns:a16="http://schemas.microsoft.com/office/drawing/2014/main" val="2195422454"/>
                    </a:ext>
                  </a:extLst>
                </a:gridCol>
              </a:tblGrid>
              <a:tr h="758414">
                <a:tc>
                  <a:txBody>
                    <a:bodyPr/>
                    <a:lstStyle/>
                    <a:p>
                      <a:r>
                        <a:rPr lang="en-IN" dirty="0" err="1"/>
                        <a:t>S.No</a:t>
                      </a:r>
                      <a:endParaRPr lang="en-IN" dirty="0"/>
                    </a:p>
                  </a:txBody>
                  <a:tcPr/>
                </a:tc>
                <a:tc>
                  <a:txBody>
                    <a:bodyPr/>
                    <a:lstStyle/>
                    <a:p>
                      <a:r>
                        <a:rPr lang="en-IN" dirty="0"/>
                        <a:t>Name</a:t>
                      </a:r>
                    </a:p>
                  </a:txBody>
                  <a:tcPr/>
                </a:tc>
                <a:tc>
                  <a:txBody>
                    <a:bodyPr/>
                    <a:lstStyle/>
                    <a:p>
                      <a:r>
                        <a:rPr lang="en-IN" dirty="0"/>
                        <a:t>Roll Number</a:t>
                      </a:r>
                    </a:p>
                  </a:txBody>
                  <a:tcPr/>
                </a:tc>
                <a:extLst>
                  <a:ext uri="{0D108BD9-81ED-4DB2-BD59-A6C34878D82A}">
                    <a16:rowId xmlns:a16="http://schemas.microsoft.com/office/drawing/2014/main" val="4180159654"/>
                  </a:ext>
                </a:extLst>
              </a:tr>
              <a:tr h="758414">
                <a:tc>
                  <a:txBody>
                    <a:bodyPr/>
                    <a:lstStyle/>
                    <a:p>
                      <a:r>
                        <a:rPr lang="en-IN" dirty="0"/>
                        <a:t>1.</a:t>
                      </a:r>
                    </a:p>
                  </a:txBody>
                  <a:tcPr/>
                </a:tc>
                <a:tc>
                  <a:txBody>
                    <a:bodyPr/>
                    <a:lstStyle/>
                    <a:p>
                      <a:r>
                        <a:rPr lang="en-IN" dirty="0" err="1"/>
                        <a:t>Sravya</a:t>
                      </a:r>
                      <a:endParaRPr lang="en-IN" dirty="0"/>
                    </a:p>
                  </a:txBody>
                  <a:tcPr/>
                </a:tc>
                <a:tc>
                  <a:txBody>
                    <a:bodyPr/>
                    <a:lstStyle/>
                    <a:p>
                      <a:r>
                        <a:rPr lang="en-IN" dirty="0"/>
                        <a:t>2110030087</a:t>
                      </a:r>
                    </a:p>
                  </a:txBody>
                  <a:tcPr/>
                </a:tc>
                <a:extLst>
                  <a:ext uri="{0D108BD9-81ED-4DB2-BD59-A6C34878D82A}">
                    <a16:rowId xmlns:a16="http://schemas.microsoft.com/office/drawing/2014/main" val="806299696"/>
                  </a:ext>
                </a:extLst>
              </a:tr>
              <a:tr h="758414">
                <a:tc>
                  <a:txBody>
                    <a:bodyPr/>
                    <a:lstStyle/>
                    <a:p>
                      <a:r>
                        <a:rPr lang="en-IN" dirty="0"/>
                        <a:t>2.</a:t>
                      </a:r>
                    </a:p>
                  </a:txBody>
                  <a:tcPr/>
                </a:tc>
                <a:tc>
                  <a:txBody>
                    <a:bodyPr/>
                    <a:lstStyle/>
                    <a:p>
                      <a:r>
                        <a:rPr lang="en-IN" dirty="0"/>
                        <a:t>Niharika</a:t>
                      </a:r>
                    </a:p>
                  </a:txBody>
                  <a:tcPr/>
                </a:tc>
                <a:tc>
                  <a:txBody>
                    <a:bodyPr/>
                    <a:lstStyle/>
                    <a:p>
                      <a:r>
                        <a:rPr lang="en-IN" dirty="0"/>
                        <a:t>2110030088</a:t>
                      </a:r>
                    </a:p>
                  </a:txBody>
                  <a:tcPr/>
                </a:tc>
                <a:extLst>
                  <a:ext uri="{0D108BD9-81ED-4DB2-BD59-A6C34878D82A}">
                    <a16:rowId xmlns:a16="http://schemas.microsoft.com/office/drawing/2014/main" val="2018607036"/>
                  </a:ext>
                </a:extLst>
              </a:tr>
              <a:tr h="758414">
                <a:tc>
                  <a:txBody>
                    <a:bodyPr/>
                    <a:lstStyle/>
                    <a:p>
                      <a:r>
                        <a:rPr lang="en-IN" dirty="0"/>
                        <a:t>3.</a:t>
                      </a:r>
                    </a:p>
                  </a:txBody>
                  <a:tcPr/>
                </a:tc>
                <a:tc>
                  <a:txBody>
                    <a:bodyPr/>
                    <a:lstStyle/>
                    <a:p>
                      <a:r>
                        <a:rPr lang="en-IN" dirty="0" err="1"/>
                        <a:t>Lahari</a:t>
                      </a:r>
                      <a:endParaRPr lang="en-IN" dirty="0"/>
                    </a:p>
                  </a:txBody>
                  <a:tcPr/>
                </a:tc>
                <a:tc>
                  <a:txBody>
                    <a:bodyPr/>
                    <a:lstStyle/>
                    <a:p>
                      <a:r>
                        <a:rPr lang="en-IN" dirty="0"/>
                        <a:t>2110030165</a:t>
                      </a:r>
                    </a:p>
                  </a:txBody>
                  <a:tcPr/>
                </a:tc>
                <a:extLst>
                  <a:ext uri="{0D108BD9-81ED-4DB2-BD59-A6C34878D82A}">
                    <a16:rowId xmlns:a16="http://schemas.microsoft.com/office/drawing/2014/main" val="1753086734"/>
                  </a:ext>
                </a:extLst>
              </a:tr>
              <a:tr h="758414">
                <a:tc>
                  <a:txBody>
                    <a:bodyPr/>
                    <a:lstStyle/>
                    <a:p>
                      <a:r>
                        <a:rPr lang="en-IN" dirty="0"/>
                        <a:t>4.</a:t>
                      </a:r>
                    </a:p>
                  </a:txBody>
                  <a:tcPr/>
                </a:tc>
                <a:tc>
                  <a:txBody>
                    <a:bodyPr/>
                    <a:lstStyle/>
                    <a:p>
                      <a:r>
                        <a:rPr lang="en-IN" dirty="0" err="1"/>
                        <a:t>Jayasree</a:t>
                      </a:r>
                      <a:endParaRPr lang="en-IN" dirty="0"/>
                    </a:p>
                  </a:txBody>
                  <a:tcPr/>
                </a:tc>
                <a:tc>
                  <a:txBody>
                    <a:bodyPr/>
                    <a:lstStyle/>
                    <a:p>
                      <a:r>
                        <a:rPr lang="en-IN" dirty="0"/>
                        <a:t>2110030178</a:t>
                      </a:r>
                    </a:p>
                  </a:txBody>
                  <a:tcPr/>
                </a:tc>
                <a:extLst>
                  <a:ext uri="{0D108BD9-81ED-4DB2-BD59-A6C34878D82A}">
                    <a16:rowId xmlns:a16="http://schemas.microsoft.com/office/drawing/2014/main" val="2040807740"/>
                  </a:ext>
                </a:extLst>
              </a:tr>
            </a:tbl>
          </a:graphicData>
        </a:graphic>
      </p:graphicFrame>
      <p:pic>
        <p:nvPicPr>
          <p:cNvPr id="8" name="Graphic 7" descr="Cheers">
            <a:extLst>
              <a:ext uri="{FF2B5EF4-FFF2-40B4-BE49-F238E27FC236}">
                <a16:creationId xmlns:a16="http://schemas.microsoft.com/office/drawing/2014/main" id="{05296D4D-2CB1-F68E-B5B4-0218380531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7883" y="383241"/>
            <a:ext cx="762000" cy="762000"/>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What is the orphanage management system?</a:t>
            </a:r>
          </a:p>
        </p:txBody>
      </p:sp>
      <p:sp>
        <p:nvSpPr>
          <p:cNvPr id="4" name="Content Placeholder 3">
            <a:extLst>
              <a:ext uri="{FF2B5EF4-FFF2-40B4-BE49-F238E27FC236}">
                <a16:creationId xmlns:a16="http://schemas.microsoft.com/office/drawing/2014/main" id="{488D8975-9304-6E3A-073F-53767C4ECE8C}"/>
              </a:ext>
            </a:extLst>
          </p:cNvPr>
          <p:cNvSpPr>
            <a:spLocks noGrp="1"/>
          </p:cNvSpPr>
          <p:nvPr>
            <p:ph idx="1"/>
          </p:nvPr>
        </p:nvSpPr>
        <p:spPr>
          <a:xfrm>
            <a:off x="1104901" y="1694329"/>
            <a:ext cx="9724464" cy="3594847"/>
          </a:xfrm>
        </p:spPr>
        <p:txBody>
          <a:bodyPr>
            <a:normAutofit/>
          </a:bodyPr>
          <a:lstStyle/>
          <a:p>
            <a:pPr>
              <a:buFont typeface="Arial" panose="020B0604020202020204" pitchFamily="34" charset="0"/>
              <a:buChar char="•"/>
            </a:pPr>
            <a:r>
              <a:rPr lang="en-US" sz="2200" b="0" i="0" dirty="0">
                <a:solidFill>
                  <a:schemeClr val="accent3">
                    <a:lumMod val="50000"/>
                  </a:schemeClr>
                </a:solidFill>
                <a:effectLst/>
                <a:latin typeface="Times New Roman" panose="02020603050405020304" pitchFamily="18" charset="0"/>
                <a:cs typeface="Times New Roman" panose="02020603050405020304" pitchFamily="18" charset="0"/>
              </a:rPr>
              <a:t>A system designed to keep records of Orphans in the Orphanage home.</a:t>
            </a:r>
          </a:p>
          <a:p>
            <a:pPr marL="0" indent="0">
              <a:buNone/>
            </a:pPr>
            <a:endParaRPr lang="en-US" sz="22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0" i="0" dirty="0">
                <a:solidFill>
                  <a:schemeClr val="accent3">
                    <a:lumMod val="50000"/>
                  </a:schemeClr>
                </a:solidFill>
                <a:effectLst/>
                <a:latin typeface="Times New Roman" panose="02020603050405020304" pitchFamily="18" charset="0"/>
                <a:cs typeface="Times New Roman" panose="02020603050405020304" pitchFamily="18" charset="0"/>
              </a:rPr>
              <a:t>The system comprises the create a new user and log in, Orphan’s basic details, medical information, and a search bar to easily find a particular Orphan.</a:t>
            </a:r>
          </a:p>
          <a:p>
            <a:pPr marL="0" indent="0">
              <a:buNone/>
            </a:pPr>
            <a:endParaRPr lang="en-US" sz="22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200" b="0" i="0" dirty="0">
                <a:solidFill>
                  <a:schemeClr val="accent3">
                    <a:lumMod val="50000"/>
                  </a:schemeClr>
                </a:solidFill>
                <a:effectLst/>
                <a:latin typeface="Times New Roman" panose="02020603050405020304" pitchFamily="18" charset="0"/>
                <a:cs typeface="Times New Roman" panose="02020603050405020304" pitchFamily="18" charset="0"/>
              </a:rPr>
              <a:t>Orphanage Information System is keen on the management of orphanage homes, they are the most valued or important records of orphans, and their transactions are needed to be kept for future reference.</a:t>
            </a:r>
          </a:p>
          <a:p>
            <a:pPr>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endParaRPr lang="en-IN" dirty="0"/>
          </a:p>
        </p:txBody>
      </p:sp>
      <p:pic>
        <p:nvPicPr>
          <p:cNvPr id="7" name="Graphic 6" descr="Thought bubble">
            <a:extLst>
              <a:ext uri="{FF2B5EF4-FFF2-40B4-BE49-F238E27FC236}">
                <a16:creationId xmlns:a16="http://schemas.microsoft.com/office/drawing/2014/main" id="{BB5D61D1-E353-23CE-D708-D9E2871F68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14965" y="336177"/>
            <a:ext cx="914400" cy="914400"/>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167481"/>
            <a:ext cx="9980682" cy="1005681"/>
          </a:xfrm>
        </p:spPr>
        <p:txBody>
          <a:bodyPr>
            <a:normAutofit/>
          </a:bodyPr>
          <a:lstStyle/>
          <a:p>
            <a:pPr algn="ctr"/>
            <a:r>
              <a:rPr lang="en-US" sz="3200" b="1" dirty="0">
                <a:latin typeface="Times New Roman" panose="02020603050405020304" pitchFamily="18" charset="0"/>
                <a:cs typeface="Times New Roman" panose="02020603050405020304" pitchFamily="18" charset="0"/>
              </a:rPr>
              <a:t>PROBLEM STATEMENT</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04900" y="1600200"/>
            <a:ext cx="9980682" cy="4571999"/>
          </a:xfrm>
        </p:spPr>
        <p:txBody>
          <a:bodyPr>
            <a:normAutofit/>
          </a:bodyPr>
          <a:lstStyle/>
          <a:p>
            <a:pPr>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An </a:t>
            </a:r>
            <a:r>
              <a:rPr lang="en-US" sz="2200" b="0" dirty="0">
                <a:solidFill>
                  <a:srgbClr val="333333"/>
                </a:solidFill>
                <a:effectLst/>
                <a:latin typeface="Times New Roman" panose="02020603050405020304" pitchFamily="18" charset="0"/>
                <a:cs typeface="Times New Roman" panose="02020603050405020304" pitchFamily="18" charset="0"/>
              </a:rPr>
              <a:t>orphanage</a:t>
            </a:r>
            <a:r>
              <a:rPr lang="en-US" sz="2200" b="0" i="0" dirty="0">
                <a:solidFill>
                  <a:srgbClr val="333333"/>
                </a:solidFill>
                <a:effectLst/>
                <a:latin typeface="Times New Roman" panose="02020603050405020304" pitchFamily="18" charset="0"/>
                <a:cs typeface="Times New Roman" panose="02020603050405020304" pitchFamily="18" charset="0"/>
              </a:rPr>
              <a:t> is a place where children without parents care.</a:t>
            </a:r>
          </a:p>
          <a:p>
            <a:pPr marL="0" indent="0">
              <a:buNone/>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orphanage management system manages the records, planning, and budgeting for the children in the orphanages.</a:t>
            </a:r>
          </a:p>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Integrity, transparency, and accountability on these records become a major issue if the records are altered.</a:t>
            </a:r>
          </a:p>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There are also circumstances where children are lost and then accommodated in the orphanages.</a:t>
            </a:r>
          </a:p>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pic>
        <p:nvPicPr>
          <p:cNvPr id="9" name="Graphic 8" descr="Document">
            <a:extLst>
              <a:ext uri="{FF2B5EF4-FFF2-40B4-BE49-F238E27FC236}">
                <a16:creationId xmlns:a16="http://schemas.microsoft.com/office/drawing/2014/main" id="{EFBCDBE4-D4F8-23CB-C072-7439BD527D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58518" y="167481"/>
            <a:ext cx="806824" cy="806824"/>
          </a:xfrm>
          <a:prstGeom prst="rect">
            <a:avLst/>
          </a:prstGeom>
        </p:spPr>
      </p:pic>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EXISTING METHOD</a:t>
            </a:r>
          </a:p>
        </p:txBody>
      </p:sp>
      <p:sp>
        <p:nvSpPr>
          <p:cNvPr id="5" name="Content Placeholder 4">
            <a:extLst>
              <a:ext uri="{FF2B5EF4-FFF2-40B4-BE49-F238E27FC236}">
                <a16:creationId xmlns:a16="http://schemas.microsoft.com/office/drawing/2014/main" id="{B781403F-8B49-FFF6-2C9F-4959CB4F4EC0}"/>
              </a:ext>
            </a:extLst>
          </p:cNvPr>
          <p:cNvSpPr>
            <a:spLocks noGrp="1"/>
          </p:cNvSpPr>
          <p:nvPr>
            <p:ph idx="1"/>
          </p:nvPr>
        </p:nvSpPr>
        <p:spPr/>
        <p:txBody>
          <a:bodyPr>
            <a:normAutofit fontScale="85000" lnSpcReduction="20000"/>
          </a:bodyPr>
          <a:lstStyle/>
          <a:p>
            <a:pPr marL="0" indent="0" algn="just" fontAlgn="base">
              <a:buNone/>
            </a:pPr>
            <a:r>
              <a:rPr lang="en-US" sz="2400" b="0" i="0" dirty="0">
                <a:solidFill>
                  <a:srgbClr val="000000"/>
                </a:solidFill>
                <a:effectLst/>
                <a:latin typeface="Times New Roman" panose="02020603050405020304" pitchFamily="18" charset="0"/>
                <a:cs typeface="Times New Roman" panose="02020603050405020304" pitchFamily="18" charset="0"/>
              </a:rPr>
              <a:t>In the old process of adoption and donation donor have undergone many manual processes</a:t>
            </a:r>
          </a:p>
          <a:p>
            <a:pPr algn="just"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Prospective adoptive parents need to register with an authorized agency</a:t>
            </a:r>
          </a:p>
          <a:p>
            <a:pPr algn="just"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Home study and the child</a:t>
            </a:r>
          </a:p>
          <a:p>
            <a:pPr algn="just"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Filling of the petition</a:t>
            </a:r>
          </a:p>
          <a:p>
            <a:pPr algn="just"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Acceptance of the child</a:t>
            </a:r>
          </a:p>
          <a:p>
            <a:pPr algn="just"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 Pre-adoption foster care</a:t>
            </a:r>
          </a:p>
          <a:p>
            <a:pPr algn="just"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Referral of the child</a:t>
            </a:r>
          </a:p>
          <a:p>
            <a:pPr algn="just"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Court hearing</a:t>
            </a:r>
          </a:p>
          <a:p>
            <a:pPr algn="just"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Court order</a:t>
            </a:r>
          </a:p>
          <a:p>
            <a:pPr algn="just"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Follow up</a:t>
            </a:r>
          </a:p>
          <a:p>
            <a:endParaRPr lang="en-IN" dirty="0"/>
          </a:p>
        </p:txBody>
      </p:sp>
      <p:pic>
        <p:nvPicPr>
          <p:cNvPr id="15" name="Graphic 14" descr="Group brainstorm">
            <a:extLst>
              <a:ext uri="{FF2B5EF4-FFF2-40B4-BE49-F238E27FC236}">
                <a16:creationId xmlns:a16="http://schemas.microsoft.com/office/drawing/2014/main" id="{FAC77B38-63E6-DD48-BD5B-AAFCFCE184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14965" y="258762"/>
            <a:ext cx="914400" cy="914400"/>
          </a:xfrm>
          <a:prstGeom prst="rect">
            <a:avLst/>
          </a:prstGeom>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PROOFS SUPPORTING PROBLEMS IN EXISTING METHODS</a:t>
            </a:r>
          </a:p>
        </p:txBody>
      </p:sp>
      <p:sp>
        <p:nvSpPr>
          <p:cNvPr id="5" name="Content Placeholder 4">
            <a:extLst>
              <a:ext uri="{FF2B5EF4-FFF2-40B4-BE49-F238E27FC236}">
                <a16:creationId xmlns:a16="http://schemas.microsoft.com/office/drawing/2014/main" id="{B781403F-8B49-FFF6-2C9F-4959CB4F4EC0}"/>
              </a:ext>
            </a:extLst>
          </p:cNvPr>
          <p:cNvSpPr>
            <a:spLocks noGrp="1"/>
          </p:cNvSpPr>
          <p:nvPr>
            <p:ph idx="1"/>
          </p:nvPr>
        </p:nvSpPr>
        <p:spPr/>
        <p:txBody>
          <a:bodyPr>
            <a:normAutofit/>
          </a:bodyPr>
          <a:lstStyle/>
          <a:p>
            <a:pPr marL="0" indent="0">
              <a:buNone/>
            </a:pPr>
            <a:r>
              <a:rPr lang="en-US"/>
              <a:t>https://blog.ipleaders.in/orphanage-laws-in-india-protection-of-orphan-children/</a:t>
            </a:r>
            <a:endParaRPr lang="en-IN" dirty="0"/>
          </a:p>
        </p:txBody>
      </p:sp>
      <p:pic>
        <p:nvPicPr>
          <p:cNvPr id="4" name="Picture 3">
            <a:extLst>
              <a:ext uri="{FF2B5EF4-FFF2-40B4-BE49-F238E27FC236}">
                <a16:creationId xmlns:a16="http://schemas.microsoft.com/office/drawing/2014/main" id="{0C1E1545-E4C7-18EE-76BF-C6B69848DBE8}"/>
              </a:ext>
            </a:extLst>
          </p:cNvPr>
          <p:cNvPicPr>
            <a:picLocks noChangeAspect="1"/>
          </p:cNvPicPr>
          <p:nvPr/>
        </p:nvPicPr>
        <p:blipFill rotWithShape="1">
          <a:blip r:embed="rId2"/>
          <a:srcRect l="13526" t="35446" r="35983" b="46361"/>
          <a:stretch/>
        </p:blipFill>
        <p:spPr>
          <a:xfrm>
            <a:off x="1306286" y="2024742"/>
            <a:ext cx="6155871" cy="1265465"/>
          </a:xfrm>
          <a:prstGeom prst="rect">
            <a:avLst/>
          </a:prstGeom>
        </p:spPr>
      </p:pic>
      <p:pic>
        <p:nvPicPr>
          <p:cNvPr id="7" name="Picture 6">
            <a:extLst>
              <a:ext uri="{FF2B5EF4-FFF2-40B4-BE49-F238E27FC236}">
                <a16:creationId xmlns:a16="http://schemas.microsoft.com/office/drawing/2014/main" id="{C9EE7132-1471-0DD1-A59A-2908236732EF}"/>
              </a:ext>
            </a:extLst>
          </p:cNvPr>
          <p:cNvPicPr>
            <a:picLocks noChangeAspect="1"/>
          </p:cNvPicPr>
          <p:nvPr/>
        </p:nvPicPr>
        <p:blipFill rotWithShape="1">
          <a:blip r:embed="rId3"/>
          <a:srcRect l="8973" t="43198" r="58053" b="33954"/>
          <a:stretch/>
        </p:blipFill>
        <p:spPr>
          <a:xfrm>
            <a:off x="1477736" y="3927764"/>
            <a:ext cx="4020243" cy="1330036"/>
          </a:xfrm>
          <a:prstGeom prst="rect">
            <a:avLst/>
          </a:prstGeom>
        </p:spPr>
      </p:pic>
      <p:sp>
        <p:nvSpPr>
          <p:cNvPr id="9" name="TextBox 8">
            <a:extLst>
              <a:ext uri="{FF2B5EF4-FFF2-40B4-BE49-F238E27FC236}">
                <a16:creationId xmlns:a16="http://schemas.microsoft.com/office/drawing/2014/main" id="{6AF26276-3060-7E6C-0815-33155C747529}"/>
              </a:ext>
            </a:extLst>
          </p:cNvPr>
          <p:cNvSpPr txBox="1"/>
          <p:nvPr/>
        </p:nvSpPr>
        <p:spPr>
          <a:xfrm>
            <a:off x="1104900" y="3424319"/>
            <a:ext cx="9642021" cy="369332"/>
          </a:xfrm>
          <a:prstGeom prst="rect">
            <a:avLst/>
          </a:prstGeom>
          <a:noFill/>
        </p:spPr>
        <p:txBody>
          <a:bodyPr wrap="square">
            <a:spAutoFit/>
          </a:bodyPr>
          <a:lstStyle/>
          <a:p>
            <a:r>
              <a:rPr lang="en-IN" dirty="0"/>
              <a:t>https://www.globalgiving.org/projects/home-for-india-s-orphan-and-neglected-children/</a:t>
            </a:r>
          </a:p>
        </p:txBody>
      </p:sp>
    </p:spTree>
    <p:extLst>
      <p:ext uri="{BB962C8B-B14F-4D97-AF65-F5344CB8AC3E}">
        <p14:creationId xmlns:p14="http://schemas.microsoft.com/office/powerpoint/2010/main" val="1821941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PROOFS SUPPORTING PROBLEMS IN EXISTING METHODS</a:t>
            </a:r>
          </a:p>
        </p:txBody>
      </p:sp>
      <p:sp>
        <p:nvSpPr>
          <p:cNvPr id="5" name="Content Placeholder 4">
            <a:extLst>
              <a:ext uri="{FF2B5EF4-FFF2-40B4-BE49-F238E27FC236}">
                <a16:creationId xmlns:a16="http://schemas.microsoft.com/office/drawing/2014/main" id="{B781403F-8B49-FFF6-2C9F-4959CB4F4EC0}"/>
              </a:ext>
            </a:extLst>
          </p:cNvPr>
          <p:cNvSpPr>
            <a:spLocks noGrp="1"/>
          </p:cNvSpPr>
          <p:nvPr>
            <p:ph idx="1"/>
          </p:nvPr>
        </p:nvSpPr>
        <p:spPr>
          <a:xfrm>
            <a:off x="1104900" y="1351280"/>
            <a:ext cx="9982200" cy="4820920"/>
          </a:xfrm>
        </p:spPr>
        <p:txBody>
          <a:bodyPr>
            <a:normAutofit/>
          </a:bodyPr>
          <a:lstStyle/>
          <a:p>
            <a:pPr marL="0" indent="0">
              <a:buNone/>
            </a:pPr>
            <a:endParaRPr lang="en-IN" dirty="0"/>
          </a:p>
        </p:txBody>
      </p:sp>
      <p:pic>
        <p:nvPicPr>
          <p:cNvPr id="11" name="Picture 10">
            <a:extLst>
              <a:ext uri="{FF2B5EF4-FFF2-40B4-BE49-F238E27FC236}">
                <a16:creationId xmlns:a16="http://schemas.microsoft.com/office/drawing/2014/main" id="{4F9CBA77-F962-B7F6-9033-ABCF9C0687B2}"/>
              </a:ext>
            </a:extLst>
          </p:cNvPr>
          <p:cNvPicPr>
            <a:picLocks noChangeAspect="1"/>
          </p:cNvPicPr>
          <p:nvPr/>
        </p:nvPicPr>
        <p:blipFill rotWithShape="1">
          <a:blip r:embed="rId2"/>
          <a:srcRect l="58567" t="45982" r="17348" b="19646"/>
          <a:stretch/>
        </p:blipFill>
        <p:spPr>
          <a:xfrm>
            <a:off x="2042160" y="2212950"/>
            <a:ext cx="7426960" cy="3853611"/>
          </a:xfrm>
          <a:prstGeom prst="rect">
            <a:avLst/>
          </a:prstGeom>
        </p:spPr>
      </p:pic>
      <p:sp>
        <p:nvSpPr>
          <p:cNvPr id="6" name="TextBox 5">
            <a:extLst>
              <a:ext uri="{FF2B5EF4-FFF2-40B4-BE49-F238E27FC236}">
                <a16:creationId xmlns:a16="http://schemas.microsoft.com/office/drawing/2014/main" id="{212DD1ED-8304-8337-F812-2AFA3C1AB818}"/>
              </a:ext>
            </a:extLst>
          </p:cNvPr>
          <p:cNvSpPr txBox="1"/>
          <p:nvPr/>
        </p:nvSpPr>
        <p:spPr>
          <a:xfrm>
            <a:off x="1595120" y="1494139"/>
            <a:ext cx="8930640" cy="369332"/>
          </a:xfrm>
          <a:prstGeom prst="rect">
            <a:avLst/>
          </a:prstGeom>
          <a:noFill/>
        </p:spPr>
        <p:txBody>
          <a:bodyPr wrap="square">
            <a:spAutoFit/>
          </a:bodyPr>
          <a:lstStyle/>
          <a:p>
            <a:r>
              <a:rPr lang="en-IN" dirty="0"/>
              <a:t>https://ijisrt.com/wp-content/uploads/2019/03/IJISRT19FB200.pdf</a:t>
            </a:r>
          </a:p>
        </p:txBody>
      </p:sp>
    </p:spTree>
    <p:extLst>
      <p:ext uri="{BB962C8B-B14F-4D97-AF65-F5344CB8AC3E}">
        <p14:creationId xmlns:p14="http://schemas.microsoft.com/office/powerpoint/2010/main" val="9673846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PROPOSED SOLUTIONS</a:t>
            </a:r>
          </a:p>
        </p:txBody>
      </p:sp>
      <p:sp>
        <p:nvSpPr>
          <p:cNvPr id="5" name="Content Placeholder 4">
            <a:extLst>
              <a:ext uri="{FF2B5EF4-FFF2-40B4-BE49-F238E27FC236}">
                <a16:creationId xmlns:a16="http://schemas.microsoft.com/office/drawing/2014/main" id="{B781403F-8B49-FFF6-2C9F-4959CB4F4EC0}"/>
              </a:ext>
            </a:extLst>
          </p:cNvPr>
          <p:cNvSpPr>
            <a:spLocks noGrp="1"/>
          </p:cNvSpPr>
          <p:nvPr>
            <p:ph idx="1"/>
          </p:nvPr>
        </p:nvSpPr>
        <p:spPr>
          <a:xfrm>
            <a:off x="1104900" y="1351280"/>
            <a:ext cx="9982200" cy="4820920"/>
          </a:xfrm>
        </p:spPr>
        <p:txBody>
          <a:bodyPr>
            <a:normAutofit/>
          </a:bodyPr>
          <a:lstStyle/>
          <a:p>
            <a:pPr marL="0" indent="0">
              <a:buNone/>
            </a:pPr>
            <a:r>
              <a:rPr lang="en-US" dirty="0"/>
              <a:t>Our solution has this major points:</a:t>
            </a:r>
          </a:p>
          <a:p>
            <a:r>
              <a:rPr lang="en-US" dirty="0"/>
              <a:t>Faster data processing.</a:t>
            </a:r>
          </a:p>
          <a:p>
            <a:r>
              <a:rPr lang="en-US" dirty="0"/>
              <a:t>Secure System.</a:t>
            </a:r>
          </a:p>
          <a:p>
            <a:r>
              <a:rPr lang="en-US" dirty="0"/>
              <a:t>Data Integrity.</a:t>
            </a:r>
          </a:p>
          <a:p>
            <a:r>
              <a:rPr lang="en-US" dirty="0"/>
              <a:t>Back Up and recovery.</a:t>
            </a:r>
          </a:p>
          <a:p>
            <a:r>
              <a:rPr lang="en-US" dirty="0"/>
              <a:t>Tracking system </a:t>
            </a:r>
          </a:p>
          <a:p>
            <a:r>
              <a:rPr lang="en-US" dirty="0"/>
              <a:t>Data storage management.</a:t>
            </a:r>
          </a:p>
        </p:txBody>
      </p:sp>
    </p:spTree>
    <p:extLst>
      <p:ext uri="{BB962C8B-B14F-4D97-AF65-F5344CB8AC3E}">
        <p14:creationId xmlns:p14="http://schemas.microsoft.com/office/powerpoint/2010/main" val="3986852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PROPOSED ALGORITHM DESIGN TECHINQUE</a:t>
            </a:r>
          </a:p>
        </p:txBody>
      </p:sp>
      <p:sp>
        <p:nvSpPr>
          <p:cNvPr id="5" name="Content Placeholder 4">
            <a:extLst>
              <a:ext uri="{FF2B5EF4-FFF2-40B4-BE49-F238E27FC236}">
                <a16:creationId xmlns:a16="http://schemas.microsoft.com/office/drawing/2014/main" id="{B781403F-8B49-FFF6-2C9F-4959CB4F4EC0}"/>
              </a:ext>
            </a:extLst>
          </p:cNvPr>
          <p:cNvSpPr>
            <a:spLocks noGrp="1"/>
          </p:cNvSpPr>
          <p:nvPr>
            <p:ph idx="1"/>
          </p:nvPr>
        </p:nvSpPr>
        <p:spPr>
          <a:xfrm>
            <a:off x="1104900" y="1792940"/>
            <a:ext cx="9982200" cy="4379259"/>
          </a:xfrm>
        </p:spPr>
        <p:txBody>
          <a:bodyPr>
            <a:normAutofit/>
          </a:bodyPr>
          <a:lstStyle/>
          <a:p>
            <a:pP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As Orphanages are increasing day to basis simultaneously the helping hands are also increasing in the higher range.</a:t>
            </a:r>
          </a:p>
          <a:p>
            <a:pPr>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T</a:t>
            </a:r>
            <a:r>
              <a:rPr lang="en-US" sz="2200" b="0" i="0" dirty="0">
                <a:solidFill>
                  <a:srgbClr val="000000"/>
                </a:solidFill>
                <a:effectLst/>
                <a:latin typeface="Times New Roman" panose="02020603050405020304" pitchFamily="18" charset="0"/>
                <a:cs typeface="Times New Roman" panose="02020603050405020304" pitchFamily="18" charset="0"/>
              </a:rPr>
              <a:t>he practical difficulty is finding out the real orphans and less knowledge about the donation details. </a:t>
            </a:r>
          </a:p>
          <a:p>
            <a:pPr>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So the </a:t>
            </a:r>
            <a:r>
              <a:rPr lang="en-US" sz="2200" dirty="0">
                <a:solidFill>
                  <a:srgbClr val="000000"/>
                </a:solidFill>
                <a:latin typeface="Times New Roman" panose="02020603050405020304" pitchFamily="18" charset="0"/>
                <a:cs typeface="Times New Roman" panose="02020603050405020304" pitchFamily="18" charset="0"/>
              </a:rPr>
              <a:t>app</a:t>
            </a:r>
            <a:r>
              <a:rPr lang="en-US" sz="2200" b="0" i="0" dirty="0">
                <a:solidFill>
                  <a:srgbClr val="000000"/>
                </a:solidFill>
                <a:effectLst/>
                <a:latin typeface="Times New Roman" panose="02020603050405020304" pitchFamily="18" charset="0"/>
                <a:cs typeface="Times New Roman" panose="02020603050405020304" pitchFamily="18" charset="0"/>
              </a:rPr>
              <a:t> was developed to help to reach needy orphans through volunteer donations.</a:t>
            </a:r>
          </a:p>
          <a:p>
            <a:pPr>
              <a:buFont typeface="Arial" panose="020B0604020202020204" pitchFamily="34" charset="0"/>
              <a:buChar char="•"/>
            </a:pPr>
            <a:r>
              <a:rPr lang="en-US" sz="2000" b="0" i="0" dirty="0">
                <a:solidFill>
                  <a:srgbClr val="000000"/>
                </a:solidFill>
                <a:effectLst/>
                <a:latin typeface="Lato" panose="020F0502020204030203" pitchFamily="34" charset="0"/>
              </a:rPr>
              <a:t> </a:t>
            </a:r>
            <a:r>
              <a:rPr lang="en-US" sz="2200" b="0" i="0" dirty="0">
                <a:solidFill>
                  <a:srgbClr val="000000"/>
                </a:solidFill>
                <a:effectLst/>
                <a:latin typeface="Times New Roman" panose="02020603050405020304" pitchFamily="18" charset="0"/>
                <a:cs typeface="Times New Roman" panose="02020603050405020304" pitchFamily="18" charset="0"/>
              </a:rPr>
              <a:t>It allows the users to search and find the orphanages on the internet and then they can donate to the orphanages whichever they want.</a:t>
            </a:r>
          </a:p>
          <a:p>
            <a:pPr>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Motive of our paper is to eliminate the drawback of the previous application and to help orphans to the full extent. </a:t>
            </a:r>
            <a:endParaRPr lang="en-IN" sz="2200" dirty="0">
              <a:latin typeface="Times New Roman" panose="02020603050405020304" pitchFamily="18" charset="0"/>
              <a:cs typeface="Times New Roman" panose="02020603050405020304" pitchFamily="18" charset="0"/>
            </a:endParaRPr>
          </a:p>
        </p:txBody>
      </p:sp>
      <p:pic>
        <p:nvPicPr>
          <p:cNvPr id="8" name="Graphic 7" descr="Customer review RTL">
            <a:extLst>
              <a:ext uri="{FF2B5EF4-FFF2-40B4-BE49-F238E27FC236}">
                <a16:creationId xmlns:a16="http://schemas.microsoft.com/office/drawing/2014/main" id="{DD3857CF-16DA-09BB-33CF-30F83EABAD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65224" y="258762"/>
            <a:ext cx="914400" cy="914400"/>
          </a:xfrm>
          <a:prstGeom prst="rect">
            <a:avLst/>
          </a:prstGeom>
        </p:spPr>
      </p:pic>
    </p:spTree>
    <p:extLst>
      <p:ext uri="{BB962C8B-B14F-4D97-AF65-F5344CB8AC3E}">
        <p14:creationId xmlns:p14="http://schemas.microsoft.com/office/powerpoint/2010/main" val="312325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242</TotalTime>
  <Words>818</Words>
  <Application>Microsoft Office PowerPoint</Application>
  <PresentationFormat>Widescreen</PresentationFormat>
  <Paragraphs>123</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Euphemia</vt:lpstr>
      <vt:lpstr>Lato</vt:lpstr>
      <vt:lpstr>Plantagenet Cherokee</vt:lpstr>
      <vt:lpstr>Times New Roman</vt:lpstr>
      <vt:lpstr>Wingdings</vt:lpstr>
      <vt:lpstr>Academic Literature 16x9</vt:lpstr>
      <vt:lpstr>                                  Database management system     ORPHANAGE  MANAGEMENT  SYSTEM</vt:lpstr>
      <vt:lpstr>TEAM MEMBERS  </vt:lpstr>
      <vt:lpstr>What is the orphanage management system?</vt:lpstr>
      <vt:lpstr>PROBLEM STATEMENT </vt:lpstr>
      <vt:lpstr>EXISTING METHOD</vt:lpstr>
      <vt:lpstr>PROOFS SUPPORTING PROBLEMS IN EXISTING METHODS</vt:lpstr>
      <vt:lpstr>PROOFS SUPPORTING PROBLEMS IN EXISTING METHODS</vt:lpstr>
      <vt:lpstr>PROPOSED SOLUTIONS</vt:lpstr>
      <vt:lpstr>PROPOSED ALGORITHM DESIGN TECHINQUE</vt:lpstr>
      <vt:lpstr>DATA STRUCTURES NEEDED</vt:lpstr>
      <vt:lpstr>ER DIAGRAM</vt:lpstr>
      <vt:lpstr>GITHUB SETUP</vt:lpstr>
      <vt:lpstr>GITHUB SETUP</vt:lpstr>
      <vt:lpstr>DIVISION OF WORK AMONG GROUP MEMBERS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ORPHANAGE  MANAGEMENT  SYSTEM</dc:title>
  <dc:creator>NIHARIKA THALLAPALLI</dc:creator>
  <cp:lastModifiedBy>betavolulahary@gmail.com</cp:lastModifiedBy>
  <cp:revision>6</cp:revision>
  <dcterms:created xsi:type="dcterms:W3CDTF">2022-08-05T09:48:59Z</dcterms:created>
  <dcterms:modified xsi:type="dcterms:W3CDTF">2022-08-08T03:19:25Z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