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7556500" cy="10693400"/>
  <p:notesSz cx="6888163" cy="100203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ron Energia Solar" initials="AES" lastIdx="1" clrIdx="0">
    <p:extLst>
      <p:ext uri="{19B8F6BF-5375-455C-9EA6-DF929625EA0E}">
        <p15:presenceInfo xmlns:p15="http://schemas.microsoft.com/office/powerpoint/2012/main" userId="Atron Energia Sol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>
        <p:scale>
          <a:sx n="166" d="100"/>
          <a:sy n="166" d="100"/>
        </p:scale>
        <p:origin x="-1008" y="-48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2043659009382305E-2"/>
          <c:y val="5.5492506922660445E-2"/>
          <c:w val="0.89388894774135097"/>
          <c:h val="0.88901498615467911"/>
        </c:manualLayout>
      </c:layout>
      <c:barChart>
        <c:barDir val="col"/>
        <c:grouping val="clustered"/>
        <c:varyColors val="0"/>
        <c:ser>
          <c:idx val="1"/>
          <c:order val="0"/>
          <c:tx>
            <c:v>Geração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Dimensionamento!$D$6:$D$17</c:f>
              <c:numCache>
                <c:formatCode>0</c:formatCode>
                <c:ptCount val="12"/>
                <c:pt idx="0">
                  <c:v>1373.0038022813687</c:v>
                </c:pt>
                <c:pt idx="1">
                  <c:v>1394.8669201520913</c:v>
                </c:pt>
                <c:pt idx="2">
                  <c:v>1329.277566539924</c:v>
                </c:pt>
                <c:pt idx="3">
                  <c:v>1112.8326996197718</c:v>
                </c:pt>
                <c:pt idx="4">
                  <c:v>968.53612167300366</c:v>
                </c:pt>
                <c:pt idx="5">
                  <c:v>889.82889733840318</c:v>
                </c:pt>
                <c:pt idx="6">
                  <c:v>916.06463878326997</c:v>
                </c:pt>
                <c:pt idx="7">
                  <c:v>1055.9885931558936</c:v>
                </c:pt>
                <c:pt idx="8">
                  <c:v>1222.1482889733841</c:v>
                </c:pt>
                <c:pt idx="9">
                  <c:v>1327.0912547528517</c:v>
                </c:pt>
                <c:pt idx="10">
                  <c:v>1390.4942965779469</c:v>
                </c:pt>
                <c:pt idx="11">
                  <c:v>1438.5931558935363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D9-4465-802C-1B54A70B1E7D}"/>
            </c:ext>
          </c:extLst>
        </c:ser>
        <c:ser>
          <c:idx val="0"/>
          <c:order val="1"/>
          <c:tx>
            <c:v>Consumo</c:v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val>
            <c:numRef>
              <c:f>Dimensionamento!$C$6:$C$17</c:f>
              <c:numCache>
                <c:formatCode>General</c:formatCode>
                <c:ptCount val="12"/>
                <c:pt idx="0">
                  <c:v>1150</c:v>
                </c:pt>
                <c:pt idx="1">
                  <c:v>1150</c:v>
                </c:pt>
                <c:pt idx="2">
                  <c:v>1150</c:v>
                </c:pt>
                <c:pt idx="3">
                  <c:v>1150</c:v>
                </c:pt>
                <c:pt idx="4">
                  <c:v>1150</c:v>
                </c:pt>
                <c:pt idx="5">
                  <c:v>1150</c:v>
                </c:pt>
                <c:pt idx="6">
                  <c:v>1150</c:v>
                </c:pt>
                <c:pt idx="7">
                  <c:v>1150</c:v>
                </c:pt>
                <c:pt idx="8">
                  <c:v>1150</c:v>
                </c:pt>
                <c:pt idx="9">
                  <c:v>1150</c:v>
                </c:pt>
                <c:pt idx="10">
                  <c:v>1150</c:v>
                </c:pt>
                <c:pt idx="11">
                  <c:v>1150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D9-4465-802C-1B54A70B1E7D}"/>
            </c:ext>
          </c:extLst>
        </c:ser>
        <c:ser>
          <c:idx val="2"/>
          <c:order val="2"/>
          <c:tx>
            <c:v>Diferença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Dimensionamento!$G$6:$G$17</c:f>
              <c:numCache>
                <c:formatCode>0</c:formatCode>
                <c:ptCount val="12"/>
                <c:pt idx="0">
                  <c:v>-223.00380228136873</c:v>
                </c:pt>
                <c:pt idx="1">
                  <c:v>-244.86692015209132</c:v>
                </c:pt>
                <c:pt idx="2">
                  <c:v>-179.27756653992401</c:v>
                </c:pt>
                <c:pt idx="3">
                  <c:v>37.167300380228198</c:v>
                </c:pt>
                <c:pt idx="4">
                  <c:v>181.46387832699634</c:v>
                </c:pt>
                <c:pt idx="5">
                  <c:v>260.17110266159682</c:v>
                </c:pt>
                <c:pt idx="6">
                  <c:v>233.93536121673003</c:v>
                </c:pt>
                <c:pt idx="7">
                  <c:v>94.011406844106432</c:v>
                </c:pt>
                <c:pt idx="8">
                  <c:v>-72.148288973384069</c:v>
                </c:pt>
                <c:pt idx="9">
                  <c:v>-177.09125475285168</c:v>
                </c:pt>
                <c:pt idx="10">
                  <c:v>-240.4942965779469</c:v>
                </c:pt>
                <c:pt idx="11">
                  <c:v>-288.59315589353628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D9-4465-802C-1B54A70B1E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501408"/>
        <c:axId val="550956560"/>
      </c:barChart>
      <c:catAx>
        <c:axId val="5415014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50956560"/>
        <c:crosses val="autoZero"/>
        <c:auto val="1"/>
        <c:lblAlgn val="ctr"/>
        <c:lblOffset val="100"/>
        <c:noMultiLvlLbl val="0"/>
      </c:catAx>
      <c:valAx>
        <c:axId val="55095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41501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6331-F8BE-49EC-A62C-820500F27196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49488" y="1252538"/>
            <a:ext cx="23891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0213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F2495-1EB5-4771-9050-39A097A5AA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087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F2495-1EB5-4771-9050-39A097A5AAE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406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F2495-1EB5-4771-9050-39A097A5AAE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054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F2495-1EB5-4771-9050-39A097A5AAE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19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F2495-1EB5-4771-9050-39A097A5AAE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671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F2495-1EB5-4771-9050-39A097A5AAE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817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F2495-1EB5-4771-9050-39A097A5AAE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286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F2495-1EB5-4771-9050-39A097A5AAE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688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F2495-1EB5-4771-9050-39A097A5AAE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58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F2495-1EB5-4771-9050-39A097A5AAE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828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436" y="477478"/>
            <a:ext cx="1209675" cy="452755"/>
          </a:xfrm>
          <a:custGeom>
            <a:avLst/>
            <a:gdLst/>
            <a:ahLst/>
            <a:cxnLst/>
            <a:rect l="l" t="t" r="r" b="b"/>
            <a:pathLst>
              <a:path w="1209675" h="452755">
                <a:moveTo>
                  <a:pt x="420204" y="449770"/>
                </a:moveTo>
                <a:lnTo>
                  <a:pt x="392341" y="385419"/>
                </a:lnTo>
                <a:lnTo>
                  <a:pt x="354355" y="297726"/>
                </a:lnTo>
                <a:lnTo>
                  <a:pt x="306666" y="187655"/>
                </a:lnTo>
                <a:lnTo>
                  <a:pt x="285102" y="137883"/>
                </a:lnTo>
                <a:lnTo>
                  <a:pt x="285102" y="297726"/>
                </a:lnTo>
                <a:lnTo>
                  <a:pt x="193624" y="297726"/>
                </a:lnTo>
                <a:lnTo>
                  <a:pt x="237858" y="187655"/>
                </a:lnTo>
                <a:lnTo>
                  <a:pt x="285102" y="297726"/>
                </a:lnTo>
                <a:lnTo>
                  <a:pt x="285102" y="137883"/>
                </a:lnTo>
                <a:lnTo>
                  <a:pt x="231216" y="13474"/>
                </a:lnTo>
                <a:lnTo>
                  <a:pt x="228193" y="7442"/>
                </a:lnTo>
                <a:lnTo>
                  <a:pt x="192633" y="7442"/>
                </a:lnTo>
                <a:lnTo>
                  <a:pt x="191008" y="9448"/>
                </a:lnTo>
                <a:lnTo>
                  <a:pt x="0" y="443738"/>
                </a:lnTo>
                <a:lnTo>
                  <a:pt x="128676" y="443738"/>
                </a:lnTo>
                <a:lnTo>
                  <a:pt x="152806" y="385419"/>
                </a:lnTo>
                <a:lnTo>
                  <a:pt x="309626" y="385419"/>
                </a:lnTo>
                <a:lnTo>
                  <a:pt x="341795" y="449770"/>
                </a:lnTo>
                <a:lnTo>
                  <a:pt x="420204" y="449770"/>
                </a:lnTo>
                <a:close/>
              </a:path>
              <a:path w="1209675" h="452755">
                <a:moveTo>
                  <a:pt x="506666" y="452386"/>
                </a:moveTo>
                <a:lnTo>
                  <a:pt x="311645" y="12"/>
                </a:lnTo>
                <a:lnTo>
                  <a:pt x="269913" y="0"/>
                </a:lnTo>
                <a:lnTo>
                  <a:pt x="273443" y="8051"/>
                </a:lnTo>
                <a:lnTo>
                  <a:pt x="464439" y="452386"/>
                </a:lnTo>
                <a:lnTo>
                  <a:pt x="506666" y="452386"/>
                </a:lnTo>
                <a:close/>
              </a:path>
              <a:path w="1209675" h="452755">
                <a:moveTo>
                  <a:pt x="774788" y="2451"/>
                </a:moveTo>
                <a:lnTo>
                  <a:pt x="427964" y="2451"/>
                </a:lnTo>
                <a:lnTo>
                  <a:pt x="427964" y="123101"/>
                </a:lnTo>
                <a:lnTo>
                  <a:pt x="427951" y="124371"/>
                </a:lnTo>
                <a:lnTo>
                  <a:pt x="536536" y="124371"/>
                </a:lnTo>
                <a:lnTo>
                  <a:pt x="536536" y="449491"/>
                </a:lnTo>
                <a:lnTo>
                  <a:pt x="665721" y="449491"/>
                </a:lnTo>
                <a:lnTo>
                  <a:pt x="665721" y="124371"/>
                </a:lnTo>
                <a:lnTo>
                  <a:pt x="665226" y="124371"/>
                </a:lnTo>
                <a:lnTo>
                  <a:pt x="665226" y="123101"/>
                </a:lnTo>
                <a:lnTo>
                  <a:pt x="774788" y="123101"/>
                </a:lnTo>
                <a:lnTo>
                  <a:pt x="774788" y="2451"/>
                </a:lnTo>
                <a:close/>
              </a:path>
              <a:path w="1209675" h="452755">
                <a:moveTo>
                  <a:pt x="1209281" y="445795"/>
                </a:moveTo>
                <a:lnTo>
                  <a:pt x="1107998" y="313359"/>
                </a:lnTo>
                <a:lnTo>
                  <a:pt x="1104734" y="309079"/>
                </a:lnTo>
                <a:lnTo>
                  <a:pt x="1104734" y="296011"/>
                </a:lnTo>
                <a:lnTo>
                  <a:pt x="1141387" y="258445"/>
                </a:lnTo>
                <a:lnTo>
                  <a:pt x="1165440" y="219557"/>
                </a:lnTo>
                <a:lnTo>
                  <a:pt x="1166799" y="214795"/>
                </a:lnTo>
                <a:lnTo>
                  <a:pt x="1176896" y="179349"/>
                </a:lnTo>
                <a:lnTo>
                  <a:pt x="1175766" y="137820"/>
                </a:lnTo>
                <a:lnTo>
                  <a:pt x="1162037" y="94957"/>
                </a:lnTo>
                <a:lnTo>
                  <a:pt x="1139355" y="62420"/>
                </a:lnTo>
                <a:lnTo>
                  <a:pt x="1084567" y="18186"/>
                </a:lnTo>
                <a:lnTo>
                  <a:pt x="1063840" y="10642"/>
                </a:lnTo>
                <a:lnTo>
                  <a:pt x="1063840" y="164033"/>
                </a:lnTo>
                <a:lnTo>
                  <a:pt x="1059827" y="183743"/>
                </a:lnTo>
                <a:lnTo>
                  <a:pt x="1048931" y="199885"/>
                </a:lnTo>
                <a:lnTo>
                  <a:pt x="1032789" y="210794"/>
                </a:lnTo>
                <a:lnTo>
                  <a:pt x="1013079" y="214795"/>
                </a:lnTo>
                <a:lnTo>
                  <a:pt x="933653" y="214795"/>
                </a:lnTo>
                <a:lnTo>
                  <a:pt x="933653" y="113271"/>
                </a:lnTo>
                <a:lnTo>
                  <a:pt x="1013079" y="113271"/>
                </a:lnTo>
                <a:lnTo>
                  <a:pt x="1032789" y="117271"/>
                </a:lnTo>
                <a:lnTo>
                  <a:pt x="1048931" y="128181"/>
                </a:lnTo>
                <a:lnTo>
                  <a:pt x="1059827" y="144322"/>
                </a:lnTo>
                <a:lnTo>
                  <a:pt x="1063840" y="164033"/>
                </a:lnTo>
                <a:lnTo>
                  <a:pt x="1063840" y="10642"/>
                </a:lnTo>
                <a:lnTo>
                  <a:pt x="1052461" y="6489"/>
                </a:lnTo>
                <a:lnTo>
                  <a:pt x="832307" y="6489"/>
                </a:lnTo>
                <a:lnTo>
                  <a:pt x="822921" y="5156"/>
                </a:lnTo>
                <a:lnTo>
                  <a:pt x="818235" y="5613"/>
                </a:lnTo>
                <a:lnTo>
                  <a:pt x="818235" y="444792"/>
                </a:lnTo>
                <a:lnTo>
                  <a:pt x="938872" y="444792"/>
                </a:lnTo>
                <a:lnTo>
                  <a:pt x="938872" y="320141"/>
                </a:lnTo>
                <a:lnTo>
                  <a:pt x="955852" y="313359"/>
                </a:lnTo>
                <a:lnTo>
                  <a:pt x="972820" y="317042"/>
                </a:lnTo>
                <a:lnTo>
                  <a:pt x="989774" y="331203"/>
                </a:lnTo>
                <a:lnTo>
                  <a:pt x="1006729" y="355828"/>
                </a:lnTo>
                <a:lnTo>
                  <a:pt x="1067536" y="447814"/>
                </a:lnTo>
                <a:lnTo>
                  <a:pt x="1209281" y="445795"/>
                </a:lnTo>
                <a:close/>
              </a:path>
            </a:pathLst>
          </a:custGeom>
          <a:solidFill>
            <a:srgbClr val="676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149775" y="479131"/>
            <a:ext cx="414655" cy="454659"/>
          </a:xfrm>
          <a:custGeom>
            <a:avLst/>
            <a:gdLst/>
            <a:ahLst/>
            <a:cxnLst/>
            <a:rect l="l" t="t" r="r" b="b"/>
            <a:pathLst>
              <a:path w="414655" h="454659">
                <a:moveTo>
                  <a:pt x="118623" y="0"/>
                </a:moveTo>
                <a:lnTo>
                  <a:pt x="0" y="0"/>
                </a:lnTo>
                <a:lnTo>
                  <a:pt x="0" y="453257"/>
                </a:lnTo>
                <a:lnTo>
                  <a:pt x="1799" y="454056"/>
                </a:lnTo>
                <a:lnTo>
                  <a:pt x="5388" y="453383"/>
                </a:lnTo>
                <a:lnTo>
                  <a:pt x="123642" y="453383"/>
                </a:lnTo>
                <a:lnTo>
                  <a:pt x="124650" y="196030"/>
                </a:lnTo>
                <a:lnTo>
                  <a:pt x="260157" y="196030"/>
                </a:lnTo>
                <a:lnTo>
                  <a:pt x="118623" y="0"/>
                </a:lnTo>
                <a:close/>
              </a:path>
              <a:path w="414655" h="454659">
                <a:moveTo>
                  <a:pt x="260157" y="196030"/>
                </a:moveTo>
                <a:lnTo>
                  <a:pt x="124650" y="196030"/>
                </a:lnTo>
                <a:lnTo>
                  <a:pt x="287502" y="438303"/>
                </a:lnTo>
                <a:lnTo>
                  <a:pt x="414168" y="438303"/>
                </a:lnTo>
                <a:lnTo>
                  <a:pt x="414175" y="242272"/>
                </a:lnTo>
                <a:lnTo>
                  <a:pt x="293543" y="242272"/>
                </a:lnTo>
                <a:lnTo>
                  <a:pt x="260157" y="196030"/>
                </a:lnTo>
                <a:close/>
              </a:path>
              <a:path w="414655" h="454659">
                <a:moveTo>
                  <a:pt x="414183" y="2009"/>
                </a:moveTo>
                <a:lnTo>
                  <a:pt x="293543" y="2009"/>
                </a:lnTo>
                <a:lnTo>
                  <a:pt x="293543" y="242272"/>
                </a:lnTo>
                <a:lnTo>
                  <a:pt x="414175" y="242272"/>
                </a:lnTo>
                <a:lnTo>
                  <a:pt x="414183" y="2009"/>
                </a:lnTo>
                <a:close/>
              </a:path>
            </a:pathLst>
          </a:custGeom>
          <a:solidFill>
            <a:srgbClr val="676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711933" y="745229"/>
            <a:ext cx="320040" cy="206375"/>
          </a:xfrm>
          <a:custGeom>
            <a:avLst/>
            <a:gdLst/>
            <a:ahLst/>
            <a:cxnLst/>
            <a:rect l="l" t="t" r="r" b="b"/>
            <a:pathLst>
              <a:path w="320039" h="206375">
                <a:moveTo>
                  <a:pt x="155322" y="0"/>
                </a:moveTo>
                <a:lnTo>
                  <a:pt x="0" y="155320"/>
                </a:lnTo>
                <a:lnTo>
                  <a:pt x="68197" y="203287"/>
                </a:lnTo>
                <a:lnTo>
                  <a:pt x="160869" y="111268"/>
                </a:lnTo>
                <a:lnTo>
                  <a:pt x="253864" y="205897"/>
                </a:lnTo>
                <a:lnTo>
                  <a:pt x="319780" y="157932"/>
                </a:lnTo>
                <a:lnTo>
                  <a:pt x="155322" y="0"/>
                </a:lnTo>
                <a:close/>
              </a:path>
            </a:pathLst>
          </a:custGeom>
          <a:solidFill>
            <a:srgbClr val="676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64484" y="607849"/>
            <a:ext cx="212093" cy="173595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623571" y="476676"/>
            <a:ext cx="494665" cy="400050"/>
          </a:xfrm>
          <a:custGeom>
            <a:avLst/>
            <a:gdLst/>
            <a:ahLst/>
            <a:cxnLst/>
            <a:rect l="l" t="t" r="r" b="b"/>
            <a:pathLst>
              <a:path w="494664" h="400050">
                <a:moveTo>
                  <a:pt x="238678" y="0"/>
                </a:moveTo>
                <a:lnTo>
                  <a:pt x="190349" y="4241"/>
                </a:lnTo>
                <a:lnTo>
                  <a:pt x="142271" y="16965"/>
                </a:lnTo>
                <a:lnTo>
                  <a:pt x="95190" y="47803"/>
                </a:lnTo>
                <a:lnTo>
                  <a:pt x="57456" y="82926"/>
                </a:lnTo>
                <a:lnTo>
                  <a:pt x="29070" y="122334"/>
                </a:lnTo>
                <a:lnTo>
                  <a:pt x="10032" y="166025"/>
                </a:lnTo>
                <a:lnTo>
                  <a:pt x="342" y="214002"/>
                </a:lnTo>
                <a:lnTo>
                  <a:pt x="0" y="266263"/>
                </a:lnTo>
                <a:lnTo>
                  <a:pt x="8846" y="308918"/>
                </a:lnTo>
                <a:lnTo>
                  <a:pt x="21585" y="345435"/>
                </a:lnTo>
                <a:lnTo>
                  <a:pt x="38216" y="375813"/>
                </a:lnTo>
                <a:lnTo>
                  <a:pt x="58737" y="400053"/>
                </a:lnTo>
                <a:lnTo>
                  <a:pt x="131827" y="329568"/>
                </a:lnTo>
                <a:lnTo>
                  <a:pt x="111502" y="296417"/>
                </a:lnTo>
                <a:lnTo>
                  <a:pt x="100920" y="260894"/>
                </a:lnTo>
                <a:lnTo>
                  <a:pt x="108988" y="182732"/>
                </a:lnTo>
                <a:lnTo>
                  <a:pt x="129964" y="149527"/>
                </a:lnTo>
                <a:lnTo>
                  <a:pt x="187720" y="105150"/>
                </a:lnTo>
                <a:lnTo>
                  <a:pt x="224499" y="93977"/>
                </a:lnTo>
                <a:lnTo>
                  <a:pt x="272813" y="93215"/>
                </a:lnTo>
                <a:lnTo>
                  <a:pt x="315785" y="107754"/>
                </a:lnTo>
                <a:lnTo>
                  <a:pt x="353412" y="137593"/>
                </a:lnTo>
                <a:lnTo>
                  <a:pt x="385696" y="182732"/>
                </a:lnTo>
                <a:lnTo>
                  <a:pt x="395449" y="219279"/>
                </a:lnTo>
                <a:lnTo>
                  <a:pt x="395110" y="255933"/>
                </a:lnTo>
                <a:lnTo>
                  <a:pt x="384679" y="292696"/>
                </a:lnTo>
                <a:lnTo>
                  <a:pt x="364157" y="329568"/>
                </a:lnTo>
                <a:lnTo>
                  <a:pt x="435945" y="398746"/>
                </a:lnTo>
                <a:lnTo>
                  <a:pt x="465769" y="355562"/>
                </a:lnTo>
                <a:lnTo>
                  <a:pt x="485249" y="310933"/>
                </a:lnTo>
                <a:lnTo>
                  <a:pt x="494385" y="264858"/>
                </a:lnTo>
                <a:lnTo>
                  <a:pt x="493177" y="217339"/>
                </a:lnTo>
                <a:lnTo>
                  <a:pt x="481628" y="168375"/>
                </a:lnTo>
                <a:lnTo>
                  <a:pt x="454006" y="113116"/>
                </a:lnTo>
                <a:lnTo>
                  <a:pt x="420543" y="69462"/>
                </a:lnTo>
                <a:lnTo>
                  <a:pt x="381239" y="37412"/>
                </a:lnTo>
                <a:lnTo>
                  <a:pt x="336095" y="16965"/>
                </a:lnTo>
                <a:lnTo>
                  <a:pt x="287260" y="4241"/>
                </a:lnTo>
                <a:lnTo>
                  <a:pt x="238678" y="0"/>
                </a:lnTo>
                <a:close/>
              </a:path>
            </a:pathLst>
          </a:custGeom>
          <a:solidFill>
            <a:srgbClr val="D951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55636" y="1012456"/>
            <a:ext cx="911860" cy="67310"/>
          </a:xfrm>
          <a:custGeom>
            <a:avLst/>
            <a:gdLst/>
            <a:ahLst/>
            <a:cxnLst/>
            <a:rect l="l" t="t" r="r" b="b"/>
            <a:pathLst>
              <a:path w="911860" h="67309">
                <a:moveTo>
                  <a:pt x="59770" y="0"/>
                </a:moveTo>
                <a:lnTo>
                  <a:pt x="9295" y="0"/>
                </a:lnTo>
                <a:lnTo>
                  <a:pt x="6285" y="1261"/>
                </a:lnTo>
                <a:lnTo>
                  <a:pt x="1256" y="6286"/>
                </a:lnTo>
                <a:lnTo>
                  <a:pt x="0" y="9295"/>
                </a:lnTo>
                <a:lnTo>
                  <a:pt x="0" y="57539"/>
                </a:lnTo>
                <a:lnTo>
                  <a:pt x="1256" y="60548"/>
                </a:lnTo>
                <a:lnTo>
                  <a:pt x="6285" y="65577"/>
                </a:lnTo>
                <a:lnTo>
                  <a:pt x="9295" y="66835"/>
                </a:lnTo>
                <a:lnTo>
                  <a:pt x="59770" y="66835"/>
                </a:lnTo>
                <a:lnTo>
                  <a:pt x="59770" y="51941"/>
                </a:lnTo>
                <a:lnTo>
                  <a:pt x="19860" y="51941"/>
                </a:lnTo>
                <a:lnTo>
                  <a:pt x="19190" y="51653"/>
                </a:lnTo>
                <a:lnTo>
                  <a:pt x="18046" y="50509"/>
                </a:lnTo>
                <a:lnTo>
                  <a:pt x="17758" y="49838"/>
                </a:lnTo>
                <a:lnTo>
                  <a:pt x="17758" y="40864"/>
                </a:lnTo>
                <a:lnTo>
                  <a:pt x="54039" y="40864"/>
                </a:lnTo>
                <a:lnTo>
                  <a:pt x="54039" y="25971"/>
                </a:lnTo>
                <a:lnTo>
                  <a:pt x="17758" y="25971"/>
                </a:lnTo>
                <a:lnTo>
                  <a:pt x="17758" y="16996"/>
                </a:lnTo>
                <a:lnTo>
                  <a:pt x="18046" y="16327"/>
                </a:lnTo>
                <a:lnTo>
                  <a:pt x="19190" y="15181"/>
                </a:lnTo>
                <a:lnTo>
                  <a:pt x="19860" y="14893"/>
                </a:lnTo>
                <a:lnTo>
                  <a:pt x="59770" y="14893"/>
                </a:lnTo>
                <a:lnTo>
                  <a:pt x="59770" y="0"/>
                </a:lnTo>
                <a:close/>
              </a:path>
              <a:path w="911860" h="67309">
                <a:moveTo>
                  <a:pt x="88887" y="0"/>
                </a:moveTo>
                <a:lnTo>
                  <a:pt x="71131" y="0"/>
                </a:lnTo>
                <a:lnTo>
                  <a:pt x="71131" y="66835"/>
                </a:lnTo>
                <a:lnTo>
                  <a:pt x="88887" y="66835"/>
                </a:lnTo>
                <a:lnTo>
                  <a:pt x="88887" y="25300"/>
                </a:lnTo>
                <a:lnTo>
                  <a:pt x="110582" y="25300"/>
                </a:lnTo>
                <a:lnTo>
                  <a:pt x="88887" y="0"/>
                </a:lnTo>
                <a:close/>
              </a:path>
              <a:path w="911860" h="67309">
                <a:moveTo>
                  <a:pt x="110582" y="25300"/>
                </a:moveTo>
                <a:lnTo>
                  <a:pt x="88887" y="25300"/>
                </a:lnTo>
                <a:lnTo>
                  <a:pt x="124501" y="66835"/>
                </a:lnTo>
                <a:lnTo>
                  <a:pt x="142260" y="66835"/>
                </a:lnTo>
                <a:lnTo>
                  <a:pt x="142260" y="41534"/>
                </a:lnTo>
                <a:lnTo>
                  <a:pt x="124501" y="41534"/>
                </a:lnTo>
                <a:lnTo>
                  <a:pt x="110582" y="25300"/>
                </a:lnTo>
                <a:close/>
              </a:path>
              <a:path w="911860" h="67309">
                <a:moveTo>
                  <a:pt x="142260" y="0"/>
                </a:moveTo>
                <a:lnTo>
                  <a:pt x="124501" y="0"/>
                </a:lnTo>
                <a:lnTo>
                  <a:pt x="124501" y="41534"/>
                </a:lnTo>
                <a:lnTo>
                  <a:pt x="142260" y="41534"/>
                </a:lnTo>
                <a:lnTo>
                  <a:pt x="142260" y="0"/>
                </a:lnTo>
                <a:close/>
              </a:path>
              <a:path w="911860" h="67309">
                <a:moveTo>
                  <a:pt x="214823" y="0"/>
                </a:moveTo>
                <a:lnTo>
                  <a:pt x="164346" y="0"/>
                </a:lnTo>
                <a:lnTo>
                  <a:pt x="161336" y="1261"/>
                </a:lnTo>
                <a:lnTo>
                  <a:pt x="156307" y="6286"/>
                </a:lnTo>
                <a:lnTo>
                  <a:pt x="155051" y="9295"/>
                </a:lnTo>
                <a:lnTo>
                  <a:pt x="155051" y="57539"/>
                </a:lnTo>
                <a:lnTo>
                  <a:pt x="156307" y="60548"/>
                </a:lnTo>
                <a:lnTo>
                  <a:pt x="161336" y="65577"/>
                </a:lnTo>
                <a:lnTo>
                  <a:pt x="164346" y="66835"/>
                </a:lnTo>
                <a:lnTo>
                  <a:pt x="214823" y="66835"/>
                </a:lnTo>
                <a:lnTo>
                  <a:pt x="214823" y="51941"/>
                </a:lnTo>
                <a:lnTo>
                  <a:pt x="174913" y="51941"/>
                </a:lnTo>
                <a:lnTo>
                  <a:pt x="174242" y="51653"/>
                </a:lnTo>
                <a:lnTo>
                  <a:pt x="173098" y="50509"/>
                </a:lnTo>
                <a:lnTo>
                  <a:pt x="172810" y="49838"/>
                </a:lnTo>
                <a:lnTo>
                  <a:pt x="172810" y="40864"/>
                </a:lnTo>
                <a:lnTo>
                  <a:pt x="209091" y="40864"/>
                </a:lnTo>
                <a:lnTo>
                  <a:pt x="209091" y="25971"/>
                </a:lnTo>
                <a:lnTo>
                  <a:pt x="172810" y="25971"/>
                </a:lnTo>
                <a:lnTo>
                  <a:pt x="172810" y="16996"/>
                </a:lnTo>
                <a:lnTo>
                  <a:pt x="173098" y="16327"/>
                </a:lnTo>
                <a:lnTo>
                  <a:pt x="174242" y="15181"/>
                </a:lnTo>
                <a:lnTo>
                  <a:pt x="174913" y="14893"/>
                </a:lnTo>
                <a:lnTo>
                  <a:pt x="214823" y="14893"/>
                </a:lnTo>
                <a:lnTo>
                  <a:pt x="214823" y="0"/>
                </a:lnTo>
                <a:close/>
              </a:path>
              <a:path w="911860" h="67309">
                <a:moveTo>
                  <a:pt x="285155" y="0"/>
                </a:moveTo>
                <a:lnTo>
                  <a:pt x="226184" y="0"/>
                </a:lnTo>
                <a:lnTo>
                  <a:pt x="226184" y="66835"/>
                </a:lnTo>
                <a:lnTo>
                  <a:pt x="243939" y="66835"/>
                </a:lnTo>
                <a:lnTo>
                  <a:pt x="243939" y="43060"/>
                </a:lnTo>
                <a:lnTo>
                  <a:pt x="285155" y="43060"/>
                </a:lnTo>
                <a:lnTo>
                  <a:pt x="288161" y="41803"/>
                </a:lnTo>
                <a:lnTo>
                  <a:pt x="293190" y="36774"/>
                </a:lnTo>
                <a:lnTo>
                  <a:pt x="294446" y="33736"/>
                </a:lnTo>
                <a:lnTo>
                  <a:pt x="294446" y="28073"/>
                </a:lnTo>
                <a:lnTo>
                  <a:pt x="243939" y="28073"/>
                </a:lnTo>
                <a:lnTo>
                  <a:pt x="243939" y="14893"/>
                </a:lnTo>
                <a:lnTo>
                  <a:pt x="294446" y="14893"/>
                </a:lnTo>
                <a:lnTo>
                  <a:pt x="294446" y="9295"/>
                </a:lnTo>
                <a:lnTo>
                  <a:pt x="293190" y="6286"/>
                </a:lnTo>
                <a:lnTo>
                  <a:pt x="288161" y="1261"/>
                </a:lnTo>
                <a:lnTo>
                  <a:pt x="285155" y="0"/>
                </a:lnTo>
                <a:close/>
              </a:path>
              <a:path w="911860" h="67309">
                <a:moveTo>
                  <a:pt x="274492" y="43060"/>
                </a:moveTo>
                <a:lnTo>
                  <a:pt x="253202" y="43060"/>
                </a:lnTo>
                <a:lnTo>
                  <a:pt x="275925" y="66835"/>
                </a:lnTo>
                <a:lnTo>
                  <a:pt x="297313" y="66835"/>
                </a:lnTo>
                <a:lnTo>
                  <a:pt x="274492" y="43060"/>
                </a:lnTo>
                <a:close/>
              </a:path>
              <a:path w="911860" h="67309">
                <a:moveTo>
                  <a:pt x="294446" y="14893"/>
                </a:moveTo>
                <a:lnTo>
                  <a:pt x="274589" y="14893"/>
                </a:lnTo>
                <a:lnTo>
                  <a:pt x="275255" y="15181"/>
                </a:lnTo>
                <a:lnTo>
                  <a:pt x="276400" y="16327"/>
                </a:lnTo>
                <a:lnTo>
                  <a:pt x="276688" y="16996"/>
                </a:lnTo>
                <a:lnTo>
                  <a:pt x="276688" y="26032"/>
                </a:lnTo>
                <a:lnTo>
                  <a:pt x="276400" y="26719"/>
                </a:lnTo>
                <a:lnTo>
                  <a:pt x="275255" y="27800"/>
                </a:lnTo>
                <a:lnTo>
                  <a:pt x="274589" y="28073"/>
                </a:lnTo>
                <a:lnTo>
                  <a:pt x="294446" y="28073"/>
                </a:lnTo>
                <a:lnTo>
                  <a:pt x="294446" y="14893"/>
                </a:lnTo>
                <a:close/>
              </a:path>
              <a:path w="911860" h="67309">
                <a:moveTo>
                  <a:pt x="374935" y="0"/>
                </a:moveTo>
                <a:lnTo>
                  <a:pt x="315964" y="0"/>
                </a:lnTo>
                <a:lnTo>
                  <a:pt x="312954" y="1261"/>
                </a:lnTo>
                <a:lnTo>
                  <a:pt x="307925" y="6286"/>
                </a:lnTo>
                <a:lnTo>
                  <a:pt x="306669" y="9295"/>
                </a:lnTo>
                <a:lnTo>
                  <a:pt x="306669" y="57539"/>
                </a:lnTo>
                <a:lnTo>
                  <a:pt x="307925" y="60548"/>
                </a:lnTo>
                <a:lnTo>
                  <a:pt x="312954" y="65577"/>
                </a:lnTo>
                <a:lnTo>
                  <a:pt x="315964" y="66835"/>
                </a:lnTo>
                <a:lnTo>
                  <a:pt x="368507" y="66835"/>
                </a:lnTo>
                <a:lnTo>
                  <a:pt x="371511" y="65577"/>
                </a:lnTo>
                <a:lnTo>
                  <a:pt x="376541" y="60548"/>
                </a:lnTo>
                <a:lnTo>
                  <a:pt x="377798" y="57539"/>
                </a:lnTo>
                <a:lnTo>
                  <a:pt x="377798" y="51941"/>
                </a:lnTo>
                <a:lnTo>
                  <a:pt x="326527" y="51941"/>
                </a:lnTo>
                <a:lnTo>
                  <a:pt x="325860" y="51653"/>
                </a:lnTo>
                <a:lnTo>
                  <a:pt x="324712" y="50509"/>
                </a:lnTo>
                <a:lnTo>
                  <a:pt x="324427" y="49838"/>
                </a:lnTo>
                <a:lnTo>
                  <a:pt x="324427" y="16996"/>
                </a:lnTo>
                <a:lnTo>
                  <a:pt x="324712" y="16327"/>
                </a:lnTo>
                <a:lnTo>
                  <a:pt x="325860" y="15181"/>
                </a:lnTo>
                <a:lnTo>
                  <a:pt x="326527" y="14893"/>
                </a:lnTo>
                <a:lnTo>
                  <a:pt x="374935" y="14893"/>
                </a:lnTo>
                <a:lnTo>
                  <a:pt x="374935" y="0"/>
                </a:lnTo>
                <a:close/>
              </a:path>
              <a:path w="911860" h="67309">
                <a:moveTo>
                  <a:pt x="377798" y="25971"/>
                </a:moveTo>
                <a:lnTo>
                  <a:pt x="340084" y="25971"/>
                </a:lnTo>
                <a:lnTo>
                  <a:pt x="340084" y="40864"/>
                </a:lnTo>
                <a:lnTo>
                  <a:pt x="360038" y="40864"/>
                </a:lnTo>
                <a:lnTo>
                  <a:pt x="360038" y="49838"/>
                </a:lnTo>
                <a:lnTo>
                  <a:pt x="359755" y="50509"/>
                </a:lnTo>
                <a:lnTo>
                  <a:pt x="358609" y="51653"/>
                </a:lnTo>
                <a:lnTo>
                  <a:pt x="357940" y="51941"/>
                </a:lnTo>
                <a:lnTo>
                  <a:pt x="377798" y="51941"/>
                </a:lnTo>
                <a:lnTo>
                  <a:pt x="377798" y="25971"/>
                </a:lnTo>
                <a:close/>
              </a:path>
              <a:path w="911860" h="67309">
                <a:moveTo>
                  <a:pt x="407681" y="0"/>
                </a:moveTo>
                <a:lnTo>
                  <a:pt x="389923" y="0"/>
                </a:lnTo>
                <a:lnTo>
                  <a:pt x="389923" y="66835"/>
                </a:lnTo>
                <a:lnTo>
                  <a:pt x="407681" y="66835"/>
                </a:lnTo>
                <a:lnTo>
                  <a:pt x="407681" y="0"/>
                </a:lnTo>
                <a:close/>
              </a:path>
              <a:path w="911860" h="67309">
                <a:moveTo>
                  <a:pt x="465825" y="0"/>
                </a:moveTo>
                <a:lnTo>
                  <a:pt x="444441" y="0"/>
                </a:lnTo>
                <a:lnTo>
                  <a:pt x="415316" y="66835"/>
                </a:lnTo>
                <a:lnTo>
                  <a:pt x="433080" y="66835"/>
                </a:lnTo>
                <a:lnTo>
                  <a:pt x="438998" y="53374"/>
                </a:lnTo>
                <a:lnTo>
                  <a:pt x="489080" y="53374"/>
                </a:lnTo>
                <a:lnTo>
                  <a:pt x="482549" y="38383"/>
                </a:lnTo>
                <a:lnTo>
                  <a:pt x="445491" y="38383"/>
                </a:lnTo>
                <a:lnTo>
                  <a:pt x="455133" y="16327"/>
                </a:lnTo>
                <a:lnTo>
                  <a:pt x="472939" y="16327"/>
                </a:lnTo>
                <a:lnTo>
                  <a:pt x="465825" y="0"/>
                </a:lnTo>
                <a:close/>
              </a:path>
              <a:path w="911860" h="67309">
                <a:moveTo>
                  <a:pt x="489080" y="53374"/>
                </a:moveTo>
                <a:lnTo>
                  <a:pt x="471269" y="53374"/>
                </a:lnTo>
                <a:lnTo>
                  <a:pt x="477189" y="66835"/>
                </a:lnTo>
                <a:lnTo>
                  <a:pt x="494945" y="66835"/>
                </a:lnTo>
                <a:lnTo>
                  <a:pt x="489080" y="53374"/>
                </a:lnTo>
                <a:close/>
              </a:path>
              <a:path w="911860" h="67309">
                <a:moveTo>
                  <a:pt x="472939" y="16327"/>
                </a:moveTo>
                <a:lnTo>
                  <a:pt x="455133" y="16327"/>
                </a:lnTo>
                <a:lnTo>
                  <a:pt x="464778" y="38383"/>
                </a:lnTo>
                <a:lnTo>
                  <a:pt x="482549" y="38383"/>
                </a:lnTo>
                <a:lnTo>
                  <a:pt x="472939" y="16327"/>
                </a:lnTo>
                <a:close/>
              </a:path>
              <a:path w="911860" h="67309">
                <a:moveTo>
                  <a:pt x="598441" y="0"/>
                </a:moveTo>
                <a:lnTo>
                  <a:pt x="545198" y="0"/>
                </a:lnTo>
                <a:lnTo>
                  <a:pt x="542192" y="1261"/>
                </a:lnTo>
                <a:lnTo>
                  <a:pt x="537163" y="6286"/>
                </a:lnTo>
                <a:lnTo>
                  <a:pt x="535903" y="9295"/>
                </a:lnTo>
                <a:lnTo>
                  <a:pt x="535903" y="31636"/>
                </a:lnTo>
                <a:lnTo>
                  <a:pt x="537163" y="34658"/>
                </a:lnTo>
                <a:lnTo>
                  <a:pt x="542192" y="39622"/>
                </a:lnTo>
                <a:lnTo>
                  <a:pt x="545198" y="40864"/>
                </a:lnTo>
                <a:lnTo>
                  <a:pt x="580078" y="40864"/>
                </a:lnTo>
                <a:lnTo>
                  <a:pt x="580762" y="41151"/>
                </a:lnTo>
                <a:lnTo>
                  <a:pt x="581845" y="42297"/>
                </a:lnTo>
                <a:lnTo>
                  <a:pt x="582115" y="42966"/>
                </a:lnTo>
                <a:lnTo>
                  <a:pt x="582115" y="49838"/>
                </a:lnTo>
                <a:lnTo>
                  <a:pt x="581845" y="50509"/>
                </a:lnTo>
                <a:lnTo>
                  <a:pt x="580762" y="51653"/>
                </a:lnTo>
                <a:lnTo>
                  <a:pt x="580078" y="51941"/>
                </a:lnTo>
                <a:lnTo>
                  <a:pt x="536572" y="51941"/>
                </a:lnTo>
                <a:lnTo>
                  <a:pt x="536572" y="66835"/>
                </a:lnTo>
                <a:lnTo>
                  <a:pt x="590643" y="66835"/>
                </a:lnTo>
                <a:lnTo>
                  <a:pt x="593667" y="65577"/>
                </a:lnTo>
                <a:lnTo>
                  <a:pt x="598632" y="60548"/>
                </a:lnTo>
                <a:lnTo>
                  <a:pt x="599874" y="57539"/>
                </a:lnTo>
                <a:lnTo>
                  <a:pt x="599874" y="35201"/>
                </a:lnTo>
                <a:lnTo>
                  <a:pt x="598632" y="32177"/>
                </a:lnTo>
                <a:lnTo>
                  <a:pt x="593667" y="27213"/>
                </a:lnTo>
                <a:lnTo>
                  <a:pt x="590643" y="25971"/>
                </a:lnTo>
                <a:lnTo>
                  <a:pt x="555763" y="25971"/>
                </a:lnTo>
                <a:lnTo>
                  <a:pt x="555097" y="25683"/>
                </a:lnTo>
                <a:lnTo>
                  <a:pt x="553949" y="24537"/>
                </a:lnTo>
                <a:lnTo>
                  <a:pt x="553665" y="23868"/>
                </a:lnTo>
                <a:lnTo>
                  <a:pt x="553665" y="16996"/>
                </a:lnTo>
                <a:lnTo>
                  <a:pt x="553949" y="16327"/>
                </a:lnTo>
                <a:lnTo>
                  <a:pt x="555097" y="15181"/>
                </a:lnTo>
                <a:lnTo>
                  <a:pt x="555763" y="14893"/>
                </a:lnTo>
                <a:lnTo>
                  <a:pt x="598441" y="14893"/>
                </a:lnTo>
                <a:lnTo>
                  <a:pt x="598441" y="0"/>
                </a:lnTo>
                <a:close/>
              </a:path>
              <a:path w="911860" h="67309">
                <a:moveTo>
                  <a:pt x="673167" y="0"/>
                </a:moveTo>
                <a:lnTo>
                  <a:pt x="620624" y="0"/>
                </a:lnTo>
                <a:lnTo>
                  <a:pt x="617616" y="1261"/>
                </a:lnTo>
                <a:lnTo>
                  <a:pt x="612587" y="6286"/>
                </a:lnTo>
                <a:lnTo>
                  <a:pt x="611329" y="9295"/>
                </a:lnTo>
                <a:lnTo>
                  <a:pt x="611329" y="57539"/>
                </a:lnTo>
                <a:lnTo>
                  <a:pt x="612587" y="60548"/>
                </a:lnTo>
                <a:lnTo>
                  <a:pt x="617616" y="65577"/>
                </a:lnTo>
                <a:lnTo>
                  <a:pt x="620624" y="66835"/>
                </a:lnTo>
                <a:lnTo>
                  <a:pt x="673167" y="66835"/>
                </a:lnTo>
                <a:lnTo>
                  <a:pt x="676177" y="65577"/>
                </a:lnTo>
                <a:lnTo>
                  <a:pt x="681206" y="60548"/>
                </a:lnTo>
                <a:lnTo>
                  <a:pt x="682462" y="57539"/>
                </a:lnTo>
                <a:lnTo>
                  <a:pt x="682462" y="51941"/>
                </a:lnTo>
                <a:lnTo>
                  <a:pt x="631191" y="51941"/>
                </a:lnTo>
                <a:lnTo>
                  <a:pt x="630521" y="51653"/>
                </a:lnTo>
                <a:lnTo>
                  <a:pt x="629376" y="50509"/>
                </a:lnTo>
                <a:lnTo>
                  <a:pt x="629089" y="49838"/>
                </a:lnTo>
                <a:lnTo>
                  <a:pt x="629089" y="16996"/>
                </a:lnTo>
                <a:lnTo>
                  <a:pt x="629376" y="16327"/>
                </a:lnTo>
                <a:lnTo>
                  <a:pt x="630521" y="15181"/>
                </a:lnTo>
                <a:lnTo>
                  <a:pt x="631191" y="14893"/>
                </a:lnTo>
                <a:lnTo>
                  <a:pt x="682462" y="14893"/>
                </a:lnTo>
                <a:lnTo>
                  <a:pt x="682462" y="9295"/>
                </a:lnTo>
                <a:lnTo>
                  <a:pt x="681206" y="6286"/>
                </a:lnTo>
                <a:lnTo>
                  <a:pt x="676177" y="1261"/>
                </a:lnTo>
                <a:lnTo>
                  <a:pt x="673167" y="0"/>
                </a:lnTo>
                <a:close/>
              </a:path>
              <a:path w="911860" h="67309">
                <a:moveTo>
                  <a:pt x="682462" y="14893"/>
                </a:moveTo>
                <a:lnTo>
                  <a:pt x="662600" y="14893"/>
                </a:lnTo>
                <a:lnTo>
                  <a:pt x="663270" y="15181"/>
                </a:lnTo>
                <a:lnTo>
                  <a:pt x="664415" y="16327"/>
                </a:lnTo>
                <a:lnTo>
                  <a:pt x="664704" y="16996"/>
                </a:lnTo>
                <a:lnTo>
                  <a:pt x="664704" y="49838"/>
                </a:lnTo>
                <a:lnTo>
                  <a:pt x="664415" y="50509"/>
                </a:lnTo>
                <a:lnTo>
                  <a:pt x="663270" y="51653"/>
                </a:lnTo>
                <a:lnTo>
                  <a:pt x="662600" y="51941"/>
                </a:lnTo>
                <a:lnTo>
                  <a:pt x="682462" y="51941"/>
                </a:lnTo>
                <a:lnTo>
                  <a:pt x="682462" y="14893"/>
                </a:lnTo>
                <a:close/>
              </a:path>
              <a:path w="911860" h="67309">
                <a:moveTo>
                  <a:pt x="713016" y="0"/>
                </a:moveTo>
                <a:lnTo>
                  <a:pt x="695256" y="0"/>
                </a:lnTo>
                <a:lnTo>
                  <a:pt x="695256" y="66835"/>
                </a:lnTo>
                <a:lnTo>
                  <a:pt x="750726" y="66835"/>
                </a:lnTo>
                <a:lnTo>
                  <a:pt x="750726" y="51941"/>
                </a:lnTo>
                <a:lnTo>
                  <a:pt x="713016" y="51941"/>
                </a:lnTo>
                <a:lnTo>
                  <a:pt x="713016" y="0"/>
                </a:lnTo>
                <a:close/>
              </a:path>
              <a:path w="911860" h="67309">
                <a:moveTo>
                  <a:pt x="803718" y="0"/>
                </a:moveTo>
                <a:lnTo>
                  <a:pt x="782330" y="0"/>
                </a:lnTo>
                <a:lnTo>
                  <a:pt x="753209" y="66835"/>
                </a:lnTo>
                <a:lnTo>
                  <a:pt x="770968" y="66835"/>
                </a:lnTo>
                <a:lnTo>
                  <a:pt x="776886" y="53374"/>
                </a:lnTo>
                <a:lnTo>
                  <a:pt x="826973" y="53374"/>
                </a:lnTo>
                <a:lnTo>
                  <a:pt x="820441" y="38383"/>
                </a:lnTo>
                <a:lnTo>
                  <a:pt x="783381" y="38383"/>
                </a:lnTo>
                <a:lnTo>
                  <a:pt x="793022" y="16327"/>
                </a:lnTo>
                <a:lnTo>
                  <a:pt x="810831" y="16327"/>
                </a:lnTo>
                <a:lnTo>
                  <a:pt x="803718" y="0"/>
                </a:lnTo>
                <a:close/>
              </a:path>
              <a:path w="911860" h="67309">
                <a:moveTo>
                  <a:pt x="826973" y="53374"/>
                </a:moveTo>
                <a:lnTo>
                  <a:pt x="809157" y="53374"/>
                </a:lnTo>
                <a:lnTo>
                  <a:pt x="815079" y="66835"/>
                </a:lnTo>
                <a:lnTo>
                  <a:pt x="832838" y="66835"/>
                </a:lnTo>
                <a:lnTo>
                  <a:pt x="826973" y="53374"/>
                </a:lnTo>
                <a:close/>
              </a:path>
              <a:path w="911860" h="67309">
                <a:moveTo>
                  <a:pt x="810831" y="16327"/>
                </a:moveTo>
                <a:lnTo>
                  <a:pt x="793022" y="16327"/>
                </a:lnTo>
                <a:lnTo>
                  <a:pt x="802666" y="38383"/>
                </a:lnTo>
                <a:lnTo>
                  <a:pt x="820441" y="38383"/>
                </a:lnTo>
                <a:lnTo>
                  <a:pt x="810831" y="16327"/>
                </a:lnTo>
                <a:close/>
              </a:path>
              <a:path w="911860" h="67309">
                <a:moveTo>
                  <a:pt x="899445" y="0"/>
                </a:moveTo>
                <a:lnTo>
                  <a:pt x="840473" y="0"/>
                </a:lnTo>
                <a:lnTo>
                  <a:pt x="840473" y="66835"/>
                </a:lnTo>
                <a:lnTo>
                  <a:pt x="858232" y="66835"/>
                </a:lnTo>
                <a:lnTo>
                  <a:pt x="858232" y="43060"/>
                </a:lnTo>
                <a:lnTo>
                  <a:pt x="899445" y="43060"/>
                </a:lnTo>
                <a:lnTo>
                  <a:pt x="902454" y="41803"/>
                </a:lnTo>
                <a:lnTo>
                  <a:pt x="907481" y="36774"/>
                </a:lnTo>
                <a:lnTo>
                  <a:pt x="908740" y="33736"/>
                </a:lnTo>
                <a:lnTo>
                  <a:pt x="908740" y="28073"/>
                </a:lnTo>
                <a:lnTo>
                  <a:pt x="858232" y="28073"/>
                </a:lnTo>
                <a:lnTo>
                  <a:pt x="858232" y="14893"/>
                </a:lnTo>
                <a:lnTo>
                  <a:pt x="908740" y="14893"/>
                </a:lnTo>
                <a:lnTo>
                  <a:pt x="908740" y="9295"/>
                </a:lnTo>
                <a:lnTo>
                  <a:pt x="907481" y="6286"/>
                </a:lnTo>
                <a:lnTo>
                  <a:pt x="902454" y="1261"/>
                </a:lnTo>
                <a:lnTo>
                  <a:pt x="899445" y="0"/>
                </a:lnTo>
                <a:close/>
              </a:path>
              <a:path w="911860" h="67309">
                <a:moveTo>
                  <a:pt x="888785" y="43060"/>
                </a:moveTo>
                <a:lnTo>
                  <a:pt x="867495" y="43060"/>
                </a:lnTo>
                <a:lnTo>
                  <a:pt x="890217" y="66835"/>
                </a:lnTo>
                <a:lnTo>
                  <a:pt x="911602" y="66835"/>
                </a:lnTo>
                <a:lnTo>
                  <a:pt x="888785" y="43060"/>
                </a:lnTo>
                <a:close/>
              </a:path>
              <a:path w="911860" h="67309">
                <a:moveTo>
                  <a:pt x="908740" y="14893"/>
                </a:moveTo>
                <a:lnTo>
                  <a:pt x="888879" y="14893"/>
                </a:lnTo>
                <a:lnTo>
                  <a:pt x="889548" y="15181"/>
                </a:lnTo>
                <a:lnTo>
                  <a:pt x="890694" y="16327"/>
                </a:lnTo>
                <a:lnTo>
                  <a:pt x="890981" y="16996"/>
                </a:lnTo>
                <a:lnTo>
                  <a:pt x="890981" y="26032"/>
                </a:lnTo>
                <a:lnTo>
                  <a:pt x="890694" y="26719"/>
                </a:lnTo>
                <a:lnTo>
                  <a:pt x="889548" y="27800"/>
                </a:lnTo>
                <a:lnTo>
                  <a:pt x="888879" y="28073"/>
                </a:lnTo>
                <a:lnTo>
                  <a:pt x="908740" y="28073"/>
                </a:lnTo>
                <a:lnTo>
                  <a:pt x="908740" y="14893"/>
                </a:lnTo>
                <a:close/>
              </a:path>
            </a:pathLst>
          </a:custGeom>
          <a:solidFill>
            <a:srgbClr val="D951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36732" y="430701"/>
            <a:ext cx="90170" cy="86360"/>
          </a:xfrm>
          <a:custGeom>
            <a:avLst/>
            <a:gdLst/>
            <a:ahLst/>
            <a:cxnLst/>
            <a:rect l="l" t="t" r="r" b="b"/>
            <a:pathLst>
              <a:path w="90169" h="86359">
                <a:moveTo>
                  <a:pt x="41396" y="0"/>
                </a:moveTo>
                <a:lnTo>
                  <a:pt x="31154" y="2979"/>
                </a:lnTo>
                <a:lnTo>
                  <a:pt x="20841" y="9110"/>
                </a:lnTo>
                <a:lnTo>
                  <a:pt x="10456" y="18393"/>
                </a:lnTo>
                <a:lnTo>
                  <a:pt x="0" y="30829"/>
                </a:lnTo>
                <a:lnTo>
                  <a:pt x="76625" y="86320"/>
                </a:lnTo>
                <a:lnTo>
                  <a:pt x="89841" y="70462"/>
                </a:lnTo>
                <a:lnTo>
                  <a:pt x="41396" y="0"/>
                </a:lnTo>
                <a:close/>
              </a:path>
            </a:pathLst>
          </a:custGeom>
          <a:solidFill>
            <a:srgbClr val="676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59519" y="367592"/>
            <a:ext cx="162165" cy="164393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720317" y="352367"/>
            <a:ext cx="70485" cy="98425"/>
          </a:xfrm>
          <a:custGeom>
            <a:avLst/>
            <a:gdLst/>
            <a:ahLst/>
            <a:cxnLst/>
            <a:rect l="l" t="t" r="r" b="b"/>
            <a:pathLst>
              <a:path w="70485" h="98425">
                <a:moveTo>
                  <a:pt x="42684" y="0"/>
                </a:moveTo>
                <a:lnTo>
                  <a:pt x="27510" y="5806"/>
                </a:lnTo>
                <a:lnTo>
                  <a:pt x="15338" y="12577"/>
                </a:lnTo>
                <a:lnTo>
                  <a:pt x="6168" y="20314"/>
                </a:lnTo>
                <a:lnTo>
                  <a:pt x="0" y="29016"/>
                </a:lnTo>
                <a:lnTo>
                  <a:pt x="50712" y="97862"/>
                </a:lnTo>
                <a:lnTo>
                  <a:pt x="70020" y="90572"/>
                </a:lnTo>
                <a:lnTo>
                  <a:pt x="42684" y="0"/>
                </a:lnTo>
                <a:close/>
              </a:path>
            </a:pathLst>
          </a:custGeom>
          <a:solidFill>
            <a:srgbClr val="676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850339" y="326912"/>
            <a:ext cx="51435" cy="95250"/>
          </a:xfrm>
          <a:custGeom>
            <a:avLst/>
            <a:gdLst/>
            <a:ahLst/>
            <a:cxnLst/>
            <a:rect l="l" t="t" r="r" b="b"/>
            <a:pathLst>
              <a:path w="51435" h="95250">
                <a:moveTo>
                  <a:pt x="35032" y="0"/>
                </a:moveTo>
                <a:lnTo>
                  <a:pt x="21113" y="538"/>
                </a:lnTo>
                <a:lnTo>
                  <a:pt x="9436" y="3295"/>
                </a:lnTo>
                <a:lnTo>
                  <a:pt x="0" y="8269"/>
                </a:lnTo>
                <a:lnTo>
                  <a:pt x="14126" y="92606"/>
                </a:lnTo>
                <a:lnTo>
                  <a:pt x="34645" y="94827"/>
                </a:lnTo>
                <a:lnTo>
                  <a:pt x="51191" y="1678"/>
                </a:lnTo>
                <a:lnTo>
                  <a:pt x="35032" y="0"/>
                </a:lnTo>
                <a:close/>
              </a:path>
            </a:pathLst>
          </a:custGeom>
          <a:solidFill>
            <a:srgbClr val="676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604744" y="5117601"/>
            <a:ext cx="2346325" cy="2519045"/>
          </a:xfrm>
          <a:custGeom>
            <a:avLst/>
            <a:gdLst/>
            <a:ahLst/>
            <a:cxnLst/>
            <a:rect l="l" t="t" r="r" b="b"/>
            <a:pathLst>
              <a:path w="2346325" h="2519045">
                <a:moveTo>
                  <a:pt x="1953818" y="775500"/>
                </a:moveTo>
                <a:lnTo>
                  <a:pt x="1952155" y="730999"/>
                </a:lnTo>
                <a:lnTo>
                  <a:pt x="1948065" y="687273"/>
                </a:lnTo>
                <a:lnTo>
                  <a:pt x="1941550" y="644334"/>
                </a:lnTo>
                <a:lnTo>
                  <a:pt x="1932597" y="602195"/>
                </a:lnTo>
                <a:lnTo>
                  <a:pt x="1921217" y="560844"/>
                </a:lnTo>
                <a:lnTo>
                  <a:pt x="1907413" y="520268"/>
                </a:lnTo>
                <a:lnTo>
                  <a:pt x="1891169" y="480491"/>
                </a:lnTo>
                <a:lnTo>
                  <a:pt x="1872488" y="441515"/>
                </a:lnTo>
                <a:lnTo>
                  <a:pt x="1851393" y="403313"/>
                </a:lnTo>
                <a:lnTo>
                  <a:pt x="1827847" y="365899"/>
                </a:lnTo>
                <a:lnTo>
                  <a:pt x="1801888" y="329285"/>
                </a:lnTo>
                <a:lnTo>
                  <a:pt x="1773491" y="293446"/>
                </a:lnTo>
                <a:lnTo>
                  <a:pt x="1742655" y="258406"/>
                </a:lnTo>
                <a:lnTo>
                  <a:pt x="1709394" y="224155"/>
                </a:lnTo>
                <a:lnTo>
                  <a:pt x="1673707" y="190690"/>
                </a:lnTo>
                <a:lnTo>
                  <a:pt x="1635594" y="158013"/>
                </a:lnTo>
                <a:lnTo>
                  <a:pt x="1590738" y="130594"/>
                </a:lnTo>
                <a:lnTo>
                  <a:pt x="1545932" y="105778"/>
                </a:lnTo>
                <a:lnTo>
                  <a:pt x="1501165" y="83578"/>
                </a:lnTo>
                <a:lnTo>
                  <a:pt x="1456448" y="63995"/>
                </a:lnTo>
                <a:lnTo>
                  <a:pt x="1411770" y="47015"/>
                </a:lnTo>
                <a:lnTo>
                  <a:pt x="1367129" y="32651"/>
                </a:lnTo>
                <a:lnTo>
                  <a:pt x="1322539" y="20904"/>
                </a:lnTo>
                <a:lnTo>
                  <a:pt x="1277988" y="11760"/>
                </a:lnTo>
                <a:lnTo>
                  <a:pt x="1233487" y="5232"/>
                </a:lnTo>
                <a:lnTo>
                  <a:pt x="1189024" y="1308"/>
                </a:lnTo>
                <a:lnTo>
                  <a:pt x="1144600" y="0"/>
                </a:lnTo>
                <a:lnTo>
                  <a:pt x="1100226" y="1308"/>
                </a:lnTo>
                <a:lnTo>
                  <a:pt x="1055903" y="5232"/>
                </a:lnTo>
                <a:lnTo>
                  <a:pt x="1011605" y="11760"/>
                </a:lnTo>
                <a:lnTo>
                  <a:pt x="967359" y="20904"/>
                </a:lnTo>
                <a:lnTo>
                  <a:pt x="923163" y="32651"/>
                </a:lnTo>
                <a:lnTo>
                  <a:pt x="879005" y="47015"/>
                </a:lnTo>
                <a:lnTo>
                  <a:pt x="834885" y="63995"/>
                </a:lnTo>
                <a:lnTo>
                  <a:pt x="790816" y="83578"/>
                </a:lnTo>
                <a:lnTo>
                  <a:pt x="746785" y="105778"/>
                </a:lnTo>
                <a:lnTo>
                  <a:pt x="702805" y="130594"/>
                </a:lnTo>
                <a:lnTo>
                  <a:pt x="658863" y="158013"/>
                </a:lnTo>
                <a:lnTo>
                  <a:pt x="623189" y="190271"/>
                </a:lnTo>
                <a:lnTo>
                  <a:pt x="589953" y="223393"/>
                </a:lnTo>
                <a:lnTo>
                  <a:pt x="559168" y="257365"/>
                </a:lnTo>
                <a:lnTo>
                  <a:pt x="530809" y="292176"/>
                </a:lnTo>
                <a:lnTo>
                  <a:pt x="504901" y="327850"/>
                </a:lnTo>
                <a:lnTo>
                  <a:pt x="481444" y="364375"/>
                </a:lnTo>
                <a:lnTo>
                  <a:pt x="460413" y="401751"/>
                </a:lnTo>
                <a:lnTo>
                  <a:pt x="441833" y="439978"/>
                </a:lnTo>
                <a:lnTo>
                  <a:pt x="425691" y="479044"/>
                </a:lnTo>
                <a:lnTo>
                  <a:pt x="411988" y="518972"/>
                </a:lnTo>
                <a:lnTo>
                  <a:pt x="400723" y="559752"/>
                </a:lnTo>
                <a:lnTo>
                  <a:pt x="391909" y="601383"/>
                </a:lnTo>
                <a:lnTo>
                  <a:pt x="385533" y="643864"/>
                </a:lnTo>
                <a:lnTo>
                  <a:pt x="381596" y="687197"/>
                </a:lnTo>
                <a:lnTo>
                  <a:pt x="380098" y="731380"/>
                </a:lnTo>
                <a:lnTo>
                  <a:pt x="381050" y="776414"/>
                </a:lnTo>
                <a:lnTo>
                  <a:pt x="384429" y="822299"/>
                </a:lnTo>
                <a:lnTo>
                  <a:pt x="390271" y="869035"/>
                </a:lnTo>
                <a:lnTo>
                  <a:pt x="398538" y="916635"/>
                </a:lnTo>
                <a:lnTo>
                  <a:pt x="409244" y="965073"/>
                </a:lnTo>
                <a:lnTo>
                  <a:pt x="422402" y="1014361"/>
                </a:lnTo>
                <a:lnTo>
                  <a:pt x="437997" y="1064501"/>
                </a:lnTo>
                <a:lnTo>
                  <a:pt x="456031" y="1115491"/>
                </a:lnTo>
                <a:lnTo>
                  <a:pt x="476516" y="1167345"/>
                </a:lnTo>
                <a:lnTo>
                  <a:pt x="499440" y="1220038"/>
                </a:lnTo>
                <a:lnTo>
                  <a:pt x="524802" y="1273581"/>
                </a:lnTo>
                <a:lnTo>
                  <a:pt x="1156804" y="608076"/>
                </a:lnTo>
                <a:lnTo>
                  <a:pt x="1836674" y="1264018"/>
                </a:lnTo>
                <a:lnTo>
                  <a:pt x="1859330" y="1211618"/>
                </a:lnTo>
                <a:lnTo>
                  <a:pt x="1879549" y="1160005"/>
                </a:lnTo>
                <a:lnTo>
                  <a:pt x="1897341" y="1109179"/>
                </a:lnTo>
                <a:lnTo>
                  <a:pt x="1912708" y="1059141"/>
                </a:lnTo>
                <a:lnTo>
                  <a:pt x="1925637" y="1009891"/>
                </a:lnTo>
                <a:lnTo>
                  <a:pt x="1936127" y="961440"/>
                </a:lnTo>
                <a:lnTo>
                  <a:pt x="1944192" y="913777"/>
                </a:lnTo>
                <a:lnTo>
                  <a:pt x="1949831" y="866889"/>
                </a:lnTo>
                <a:lnTo>
                  <a:pt x="1953044" y="820801"/>
                </a:lnTo>
                <a:lnTo>
                  <a:pt x="1953818" y="775500"/>
                </a:lnTo>
                <a:close/>
              </a:path>
              <a:path w="2346325" h="2519045">
                <a:moveTo>
                  <a:pt x="2346058" y="2166531"/>
                </a:moveTo>
                <a:lnTo>
                  <a:pt x="1139520" y="1007872"/>
                </a:lnTo>
                <a:lnTo>
                  <a:pt x="0" y="2147379"/>
                </a:lnTo>
                <a:lnTo>
                  <a:pt x="500329" y="2499296"/>
                </a:lnTo>
                <a:lnTo>
                  <a:pt x="1180198" y="1824215"/>
                </a:lnTo>
                <a:lnTo>
                  <a:pt x="1862480" y="2518448"/>
                </a:lnTo>
                <a:lnTo>
                  <a:pt x="2346058" y="2166531"/>
                </a:lnTo>
                <a:close/>
              </a:path>
            </a:pathLst>
          </a:custGeom>
          <a:solidFill>
            <a:srgbClr val="676C72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949192" y="4155388"/>
            <a:ext cx="3640454" cy="2934970"/>
          </a:xfrm>
          <a:custGeom>
            <a:avLst/>
            <a:gdLst/>
            <a:ahLst/>
            <a:cxnLst/>
            <a:rect l="l" t="t" r="r" b="b"/>
            <a:pathLst>
              <a:path w="3640454" h="2934970">
                <a:moveTo>
                  <a:pt x="1782874" y="0"/>
                </a:moveTo>
                <a:lnTo>
                  <a:pt x="1733840" y="0"/>
                </a:lnTo>
                <a:lnTo>
                  <a:pt x="1684840" y="1184"/>
                </a:lnTo>
                <a:lnTo>
                  <a:pt x="1635876" y="3553"/>
                </a:lnTo>
                <a:lnTo>
                  <a:pt x="1586947" y="7105"/>
                </a:lnTo>
                <a:lnTo>
                  <a:pt x="1538054" y="11842"/>
                </a:lnTo>
                <a:lnTo>
                  <a:pt x="1489195" y="17763"/>
                </a:lnTo>
                <a:lnTo>
                  <a:pt x="1440372" y="24869"/>
                </a:lnTo>
                <a:lnTo>
                  <a:pt x="1391584" y="33158"/>
                </a:lnTo>
                <a:lnTo>
                  <a:pt x="1342831" y="42632"/>
                </a:lnTo>
                <a:lnTo>
                  <a:pt x="1294113" y="53289"/>
                </a:lnTo>
                <a:lnTo>
                  <a:pt x="1245430" y="65131"/>
                </a:lnTo>
                <a:lnTo>
                  <a:pt x="1196783" y="78158"/>
                </a:lnTo>
                <a:lnTo>
                  <a:pt x="1148171" y="92368"/>
                </a:lnTo>
                <a:lnTo>
                  <a:pt x="1099594" y="107763"/>
                </a:lnTo>
                <a:lnTo>
                  <a:pt x="1051052" y="124341"/>
                </a:lnTo>
                <a:lnTo>
                  <a:pt x="1003139" y="151472"/>
                </a:lnTo>
                <a:lnTo>
                  <a:pt x="956344" y="179115"/>
                </a:lnTo>
                <a:lnTo>
                  <a:pt x="910666" y="207270"/>
                </a:lnTo>
                <a:lnTo>
                  <a:pt x="866106" y="235938"/>
                </a:lnTo>
                <a:lnTo>
                  <a:pt x="822664" y="265118"/>
                </a:lnTo>
                <a:lnTo>
                  <a:pt x="780339" y="294810"/>
                </a:lnTo>
                <a:lnTo>
                  <a:pt x="739132" y="325015"/>
                </a:lnTo>
                <a:lnTo>
                  <a:pt x="699043" y="355732"/>
                </a:lnTo>
                <a:lnTo>
                  <a:pt x="660071" y="386961"/>
                </a:lnTo>
                <a:lnTo>
                  <a:pt x="622216" y="418703"/>
                </a:lnTo>
                <a:lnTo>
                  <a:pt x="585480" y="450956"/>
                </a:lnTo>
                <a:lnTo>
                  <a:pt x="549861" y="483723"/>
                </a:lnTo>
                <a:lnTo>
                  <a:pt x="515359" y="517001"/>
                </a:lnTo>
                <a:lnTo>
                  <a:pt x="481975" y="550792"/>
                </a:lnTo>
                <a:lnTo>
                  <a:pt x="449709" y="585095"/>
                </a:lnTo>
                <a:lnTo>
                  <a:pt x="418560" y="619910"/>
                </a:lnTo>
                <a:lnTo>
                  <a:pt x="388529" y="655238"/>
                </a:lnTo>
                <a:lnTo>
                  <a:pt x="359616" y="691078"/>
                </a:lnTo>
                <a:lnTo>
                  <a:pt x="331820" y="727431"/>
                </a:lnTo>
                <a:lnTo>
                  <a:pt x="305141" y="764295"/>
                </a:lnTo>
                <a:lnTo>
                  <a:pt x="279581" y="801672"/>
                </a:lnTo>
                <a:lnTo>
                  <a:pt x="255138" y="839561"/>
                </a:lnTo>
                <a:lnTo>
                  <a:pt x="231812" y="877963"/>
                </a:lnTo>
                <a:lnTo>
                  <a:pt x="209604" y="916877"/>
                </a:lnTo>
                <a:lnTo>
                  <a:pt x="188514" y="956303"/>
                </a:lnTo>
                <a:lnTo>
                  <a:pt x="168542" y="996242"/>
                </a:lnTo>
                <a:lnTo>
                  <a:pt x="149686" y="1036693"/>
                </a:lnTo>
                <a:lnTo>
                  <a:pt x="131949" y="1077656"/>
                </a:lnTo>
                <a:lnTo>
                  <a:pt x="115329" y="1119131"/>
                </a:lnTo>
                <a:lnTo>
                  <a:pt x="99827" y="1161119"/>
                </a:lnTo>
                <a:lnTo>
                  <a:pt x="85442" y="1203619"/>
                </a:lnTo>
                <a:lnTo>
                  <a:pt x="72175" y="1246631"/>
                </a:lnTo>
                <a:lnTo>
                  <a:pt x="60026" y="1290156"/>
                </a:lnTo>
                <a:lnTo>
                  <a:pt x="48994" y="1334193"/>
                </a:lnTo>
                <a:lnTo>
                  <a:pt x="39080" y="1378742"/>
                </a:lnTo>
                <a:lnTo>
                  <a:pt x="30283" y="1423804"/>
                </a:lnTo>
                <a:lnTo>
                  <a:pt x="22604" y="1469377"/>
                </a:lnTo>
                <a:lnTo>
                  <a:pt x="16043" y="1515464"/>
                </a:lnTo>
                <a:lnTo>
                  <a:pt x="10599" y="1562062"/>
                </a:lnTo>
                <a:lnTo>
                  <a:pt x="6273" y="1609173"/>
                </a:lnTo>
                <a:lnTo>
                  <a:pt x="3064" y="1656796"/>
                </a:lnTo>
                <a:lnTo>
                  <a:pt x="973" y="1704931"/>
                </a:lnTo>
                <a:lnTo>
                  <a:pt x="0" y="1753579"/>
                </a:lnTo>
                <a:lnTo>
                  <a:pt x="144" y="1802739"/>
                </a:lnTo>
                <a:lnTo>
                  <a:pt x="1405" y="1852411"/>
                </a:lnTo>
                <a:lnTo>
                  <a:pt x="3785" y="1902596"/>
                </a:lnTo>
                <a:lnTo>
                  <a:pt x="7282" y="1953293"/>
                </a:lnTo>
                <a:lnTo>
                  <a:pt x="16960" y="2013541"/>
                </a:lnTo>
                <a:lnTo>
                  <a:pt x="27582" y="2072300"/>
                </a:lnTo>
                <a:lnTo>
                  <a:pt x="39148" y="2129571"/>
                </a:lnTo>
                <a:lnTo>
                  <a:pt x="51658" y="2185352"/>
                </a:lnTo>
                <a:lnTo>
                  <a:pt x="65112" y="2239645"/>
                </a:lnTo>
                <a:lnTo>
                  <a:pt x="79509" y="2292449"/>
                </a:lnTo>
                <a:lnTo>
                  <a:pt x="94850" y="2343765"/>
                </a:lnTo>
                <a:lnTo>
                  <a:pt x="111135" y="2393591"/>
                </a:lnTo>
                <a:lnTo>
                  <a:pt x="128363" y="2441929"/>
                </a:lnTo>
                <a:lnTo>
                  <a:pt x="146536" y="2488778"/>
                </a:lnTo>
                <a:lnTo>
                  <a:pt x="165652" y="2534138"/>
                </a:lnTo>
                <a:lnTo>
                  <a:pt x="185711" y="2578009"/>
                </a:lnTo>
                <a:lnTo>
                  <a:pt x="206715" y="2620392"/>
                </a:lnTo>
                <a:lnTo>
                  <a:pt x="228662" y="2661285"/>
                </a:lnTo>
                <a:lnTo>
                  <a:pt x="251553" y="2700690"/>
                </a:lnTo>
                <a:lnTo>
                  <a:pt x="275387" y="2738606"/>
                </a:lnTo>
                <a:lnTo>
                  <a:pt x="300166" y="2775033"/>
                </a:lnTo>
                <a:lnTo>
                  <a:pt x="325887" y="2809971"/>
                </a:lnTo>
                <a:lnTo>
                  <a:pt x="352553" y="2843421"/>
                </a:lnTo>
                <a:lnTo>
                  <a:pt x="380162" y="2875381"/>
                </a:lnTo>
                <a:lnTo>
                  <a:pt x="408715" y="2905853"/>
                </a:lnTo>
                <a:lnTo>
                  <a:pt x="438212" y="2934836"/>
                </a:lnTo>
                <a:lnTo>
                  <a:pt x="974454" y="2417739"/>
                </a:lnTo>
                <a:lnTo>
                  <a:pt x="943386" y="2376689"/>
                </a:lnTo>
                <a:lnTo>
                  <a:pt x="914480" y="2335113"/>
                </a:lnTo>
                <a:lnTo>
                  <a:pt x="887736" y="2293011"/>
                </a:lnTo>
                <a:lnTo>
                  <a:pt x="863153" y="2250382"/>
                </a:lnTo>
                <a:lnTo>
                  <a:pt x="840733" y="2207228"/>
                </a:lnTo>
                <a:lnTo>
                  <a:pt x="820475" y="2163547"/>
                </a:lnTo>
                <a:lnTo>
                  <a:pt x="802379" y="2119340"/>
                </a:lnTo>
                <a:lnTo>
                  <a:pt x="786445" y="2074607"/>
                </a:lnTo>
                <a:lnTo>
                  <a:pt x="772674" y="2029347"/>
                </a:lnTo>
                <a:lnTo>
                  <a:pt x="761064" y="1983562"/>
                </a:lnTo>
                <a:lnTo>
                  <a:pt x="751616" y="1937250"/>
                </a:lnTo>
                <a:lnTo>
                  <a:pt x="744330" y="1890412"/>
                </a:lnTo>
                <a:lnTo>
                  <a:pt x="739206" y="1843048"/>
                </a:lnTo>
                <a:lnTo>
                  <a:pt x="736245" y="1795158"/>
                </a:lnTo>
                <a:lnTo>
                  <a:pt x="735445" y="1746742"/>
                </a:lnTo>
                <a:lnTo>
                  <a:pt x="736808" y="1697799"/>
                </a:lnTo>
                <a:lnTo>
                  <a:pt x="740332" y="1648330"/>
                </a:lnTo>
                <a:lnTo>
                  <a:pt x="746018" y="1598335"/>
                </a:lnTo>
                <a:lnTo>
                  <a:pt x="753867" y="1547814"/>
                </a:lnTo>
                <a:lnTo>
                  <a:pt x="763878" y="1496767"/>
                </a:lnTo>
                <a:lnTo>
                  <a:pt x="776050" y="1445194"/>
                </a:lnTo>
                <a:lnTo>
                  <a:pt x="790385" y="1393094"/>
                </a:lnTo>
                <a:lnTo>
                  <a:pt x="806881" y="1340468"/>
                </a:lnTo>
                <a:lnTo>
                  <a:pt x="830869" y="1294231"/>
                </a:lnTo>
                <a:lnTo>
                  <a:pt x="856025" y="1249624"/>
                </a:lnTo>
                <a:lnTo>
                  <a:pt x="882350" y="1206646"/>
                </a:lnTo>
                <a:lnTo>
                  <a:pt x="909844" y="1165298"/>
                </a:lnTo>
                <a:lnTo>
                  <a:pt x="938507" y="1125579"/>
                </a:lnTo>
                <a:lnTo>
                  <a:pt x="968339" y="1087491"/>
                </a:lnTo>
                <a:lnTo>
                  <a:pt x="999340" y="1051031"/>
                </a:lnTo>
                <a:lnTo>
                  <a:pt x="1031510" y="1016202"/>
                </a:lnTo>
                <a:lnTo>
                  <a:pt x="1064849" y="983002"/>
                </a:lnTo>
                <a:lnTo>
                  <a:pt x="1099356" y="951432"/>
                </a:lnTo>
                <a:lnTo>
                  <a:pt x="1135033" y="921491"/>
                </a:lnTo>
                <a:lnTo>
                  <a:pt x="1171879" y="893180"/>
                </a:lnTo>
                <a:lnTo>
                  <a:pt x="1209894" y="866499"/>
                </a:lnTo>
                <a:lnTo>
                  <a:pt x="1249077" y="841447"/>
                </a:lnTo>
                <a:lnTo>
                  <a:pt x="1289430" y="818025"/>
                </a:lnTo>
                <a:lnTo>
                  <a:pt x="1330951" y="796232"/>
                </a:lnTo>
                <a:lnTo>
                  <a:pt x="1373642" y="776070"/>
                </a:lnTo>
                <a:lnTo>
                  <a:pt x="1417501" y="757536"/>
                </a:lnTo>
                <a:lnTo>
                  <a:pt x="1462529" y="740633"/>
                </a:lnTo>
                <a:lnTo>
                  <a:pt x="1508727" y="725359"/>
                </a:lnTo>
                <a:lnTo>
                  <a:pt x="1556093" y="711715"/>
                </a:lnTo>
                <a:lnTo>
                  <a:pt x="1604628" y="699700"/>
                </a:lnTo>
                <a:lnTo>
                  <a:pt x="1654332" y="689315"/>
                </a:lnTo>
                <a:lnTo>
                  <a:pt x="1703859" y="682084"/>
                </a:lnTo>
                <a:lnTo>
                  <a:pt x="1752688" y="676850"/>
                </a:lnTo>
                <a:lnTo>
                  <a:pt x="1800821" y="673610"/>
                </a:lnTo>
                <a:lnTo>
                  <a:pt x="1848256" y="672366"/>
                </a:lnTo>
                <a:lnTo>
                  <a:pt x="1894995" y="673118"/>
                </a:lnTo>
                <a:lnTo>
                  <a:pt x="1941037" y="675866"/>
                </a:lnTo>
                <a:lnTo>
                  <a:pt x="1986381" y="680608"/>
                </a:lnTo>
                <a:lnTo>
                  <a:pt x="2031029" y="687347"/>
                </a:lnTo>
                <a:lnTo>
                  <a:pt x="2074979" y="696081"/>
                </a:lnTo>
                <a:lnTo>
                  <a:pt x="2118233" y="706810"/>
                </a:lnTo>
                <a:lnTo>
                  <a:pt x="2160790" y="719536"/>
                </a:lnTo>
                <a:lnTo>
                  <a:pt x="2202649" y="734256"/>
                </a:lnTo>
                <a:lnTo>
                  <a:pt x="2243812" y="750972"/>
                </a:lnTo>
                <a:lnTo>
                  <a:pt x="2284277" y="769684"/>
                </a:lnTo>
                <a:lnTo>
                  <a:pt x="2324046" y="790391"/>
                </a:lnTo>
                <a:lnTo>
                  <a:pt x="2363118" y="813094"/>
                </a:lnTo>
                <a:lnTo>
                  <a:pt x="2401493" y="837793"/>
                </a:lnTo>
                <a:lnTo>
                  <a:pt x="2439170" y="864487"/>
                </a:lnTo>
                <a:lnTo>
                  <a:pt x="2476151" y="893176"/>
                </a:lnTo>
                <a:lnTo>
                  <a:pt x="2512435" y="923861"/>
                </a:lnTo>
                <a:lnTo>
                  <a:pt x="2548022" y="956542"/>
                </a:lnTo>
                <a:lnTo>
                  <a:pt x="2582912" y="991218"/>
                </a:lnTo>
                <a:lnTo>
                  <a:pt x="2617104" y="1027890"/>
                </a:lnTo>
                <a:lnTo>
                  <a:pt x="2650600" y="1066557"/>
                </a:lnTo>
                <a:lnTo>
                  <a:pt x="2683399" y="1107220"/>
                </a:lnTo>
                <a:lnTo>
                  <a:pt x="2715501" y="1149879"/>
                </a:lnTo>
                <a:lnTo>
                  <a:pt x="2746906" y="1194533"/>
                </a:lnTo>
                <a:lnTo>
                  <a:pt x="2777614" y="1241182"/>
                </a:lnTo>
                <a:lnTo>
                  <a:pt x="2807625" y="1289827"/>
                </a:lnTo>
                <a:lnTo>
                  <a:pt x="2836940" y="1340468"/>
                </a:lnTo>
                <a:lnTo>
                  <a:pt x="2854704" y="1387040"/>
                </a:lnTo>
                <a:lnTo>
                  <a:pt x="2870230" y="1433637"/>
                </a:lnTo>
                <a:lnTo>
                  <a:pt x="2883515" y="1480257"/>
                </a:lnTo>
                <a:lnTo>
                  <a:pt x="2894562" y="1526902"/>
                </a:lnTo>
                <a:lnTo>
                  <a:pt x="2903368" y="1573570"/>
                </a:lnTo>
                <a:lnTo>
                  <a:pt x="2909936" y="1620263"/>
                </a:lnTo>
                <a:lnTo>
                  <a:pt x="2914263" y="1666980"/>
                </a:lnTo>
                <a:lnTo>
                  <a:pt x="2916352" y="1713721"/>
                </a:lnTo>
                <a:lnTo>
                  <a:pt x="2916200" y="1760486"/>
                </a:lnTo>
                <a:lnTo>
                  <a:pt x="2913809" y="1807275"/>
                </a:lnTo>
                <a:lnTo>
                  <a:pt x="2909179" y="1854088"/>
                </a:lnTo>
                <a:lnTo>
                  <a:pt x="2902309" y="1900926"/>
                </a:lnTo>
                <a:lnTo>
                  <a:pt x="2893200" y="1947787"/>
                </a:lnTo>
                <a:lnTo>
                  <a:pt x="2881851" y="1994673"/>
                </a:lnTo>
                <a:lnTo>
                  <a:pt x="2868262" y="2041583"/>
                </a:lnTo>
                <a:lnTo>
                  <a:pt x="2852434" y="2088517"/>
                </a:lnTo>
                <a:lnTo>
                  <a:pt x="2834367" y="2135475"/>
                </a:lnTo>
                <a:lnTo>
                  <a:pt x="2814060" y="2182457"/>
                </a:lnTo>
                <a:lnTo>
                  <a:pt x="2791513" y="2229463"/>
                </a:lnTo>
                <a:lnTo>
                  <a:pt x="2766727" y="2276493"/>
                </a:lnTo>
                <a:lnTo>
                  <a:pt x="2739701" y="2323548"/>
                </a:lnTo>
                <a:lnTo>
                  <a:pt x="2710436" y="2370626"/>
                </a:lnTo>
                <a:lnTo>
                  <a:pt x="2678931" y="2417729"/>
                </a:lnTo>
                <a:lnTo>
                  <a:pt x="3205596" y="2925245"/>
                </a:lnTo>
                <a:lnTo>
                  <a:pt x="3239599" y="2883051"/>
                </a:lnTo>
                <a:lnTo>
                  <a:pt x="3272215" y="2840664"/>
                </a:lnTo>
                <a:lnTo>
                  <a:pt x="3303446" y="2798083"/>
                </a:lnTo>
                <a:lnTo>
                  <a:pt x="3333291" y="2755309"/>
                </a:lnTo>
                <a:lnTo>
                  <a:pt x="3361750" y="2712340"/>
                </a:lnTo>
                <a:lnTo>
                  <a:pt x="3388823" y="2669178"/>
                </a:lnTo>
                <a:lnTo>
                  <a:pt x="3414511" y="2625823"/>
                </a:lnTo>
                <a:lnTo>
                  <a:pt x="3438813" y="2582274"/>
                </a:lnTo>
                <a:lnTo>
                  <a:pt x="3461729" y="2538531"/>
                </a:lnTo>
                <a:lnTo>
                  <a:pt x="3483259" y="2494595"/>
                </a:lnTo>
                <a:lnTo>
                  <a:pt x="3503403" y="2450465"/>
                </a:lnTo>
                <a:lnTo>
                  <a:pt x="3522162" y="2406141"/>
                </a:lnTo>
                <a:lnTo>
                  <a:pt x="3539535" y="2361624"/>
                </a:lnTo>
                <a:lnTo>
                  <a:pt x="3555522" y="2316913"/>
                </a:lnTo>
                <a:lnTo>
                  <a:pt x="3570123" y="2272009"/>
                </a:lnTo>
                <a:lnTo>
                  <a:pt x="3583339" y="2226911"/>
                </a:lnTo>
                <a:lnTo>
                  <a:pt x="3595168" y="2181619"/>
                </a:lnTo>
                <a:lnTo>
                  <a:pt x="3605612" y="2136134"/>
                </a:lnTo>
                <a:lnTo>
                  <a:pt x="3614670" y="2090455"/>
                </a:lnTo>
                <a:lnTo>
                  <a:pt x="3622343" y="2044582"/>
                </a:lnTo>
                <a:lnTo>
                  <a:pt x="3628629" y="1998516"/>
                </a:lnTo>
                <a:lnTo>
                  <a:pt x="3633530" y="1952256"/>
                </a:lnTo>
                <a:lnTo>
                  <a:pt x="3637045" y="1905803"/>
                </a:lnTo>
                <a:lnTo>
                  <a:pt x="3639174" y="1859156"/>
                </a:lnTo>
                <a:lnTo>
                  <a:pt x="3639918" y="1812315"/>
                </a:lnTo>
                <a:lnTo>
                  <a:pt x="3639276" y="1765281"/>
                </a:lnTo>
                <a:lnTo>
                  <a:pt x="3637248" y="1718053"/>
                </a:lnTo>
                <a:lnTo>
                  <a:pt x="3633834" y="1670631"/>
                </a:lnTo>
                <a:lnTo>
                  <a:pt x="3629034" y="1623016"/>
                </a:lnTo>
                <a:lnTo>
                  <a:pt x="3622849" y="1575208"/>
                </a:lnTo>
                <a:lnTo>
                  <a:pt x="3615278" y="1527205"/>
                </a:lnTo>
                <a:lnTo>
                  <a:pt x="3606321" y="1479009"/>
                </a:lnTo>
                <a:lnTo>
                  <a:pt x="3595978" y="1430620"/>
                </a:lnTo>
                <a:lnTo>
                  <a:pt x="3584249" y="1382037"/>
                </a:lnTo>
                <a:lnTo>
                  <a:pt x="3571135" y="1333260"/>
                </a:lnTo>
                <a:lnTo>
                  <a:pt x="3556635" y="1284289"/>
                </a:lnTo>
                <a:lnTo>
                  <a:pt x="3540749" y="1235125"/>
                </a:lnTo>
                <a:lnTo>
                  <a:pt x="3517762" y="1179795"/>
                </a:lnTo>
                <a:lnTo>
                  <a:pt x="3494105" y="1125795"/>
                </a:lnTo>
                <a:lnTo>
                  <a:pt x="3469779" y="1073125"/>
                </a:lnTo>
                <a:lnTo>
                  <a:pt x="3444783" y="1021786"/>
                </a:lnTo>
                <a:lnTo>
                  <a:pt x="3419117" y="971776"/>
                </a:lnTo>
                <a:lnTo>
                  <a:pt x="3392782" y="923097"/>
                </a:lnTo>
                <a:lnTo>
                  <a:pt x="3365777" y="875748"/>
                </a:lnTo>
                <a:lnTo>
                  <a:pt x="3338103" y="829729"/>
                </a:lnTo>
                <a:lnTo>
                  <a:pt x="3309759" y="785041"/>
                </a:lnTo>
                <a:lnTo>
                  <a:pt x="3280746" y="741683"/>
                </a:lnTo>
                <a:lnTo>
                  <a:pt x="3251063" y="699654"/>
                </a:lnTo>
                <a:lnTo>
                  <a:pt x="3220710" y="658956"/>
                </a:lnTo>
                <a:lnTo>
                  <a:pt x="3189688" y="619589"/>
                </a:lnTo>
                <a:lnTo>
                  <a:pt x="3157996" y="581551"/>
                </a:lnTo>
                <a:lnTo>
                  <a:pt x="3125635" y="544844"/>
                </a:lnTo>
                <a:lnTo>
                  <a:pt x="3092604" y="509466"/>
                </a:lnTo>
                <a:lnTo>
                  <a:pt x="3058904" y="475419"/>
                </a:lnTo>
                <a:lnTo>
                  <a:pt x="3024534" y="442702"/>
                </a:lnTo>
                <a:lnTo>
                  <a:pt x="2989495" y="411316"/>
                </a:lnTo>
                <a:lnTo>
                  <a:pt x="2953786" y="381259"/>
                </a:lnTo>
                <a:lnTo>
                  <a:pt x="2917408" y="352533"/>
                </a:lnTo>
                <a:lnTo>
                  <a:pt x="2880359" y="325137"/>
                </a:lnTo>
                <a:lnTo>
                  <a:pt x="2842642" y="299071"/>
                </a:lnTo>
                <a:lnTo>
                  <a:pt x="2804255" y="274335"/>
                </a:lnTo>
                <a:lnTo>
                  <a:pt x="2765198" y="250929"/>
                </a:lnTo>
                <a:lnTo>
                  <a:pt x="2725472" y="228854"/>
                </a:lnTo>
                <a:lnTo>
                  <a:pt x="2685076" y="208108"/>
                </a:lnTo>
                <a:lnTo>
                  <a:pt x="2644011" y="188693"/>
                </a:lnTo>
                <a:lnTo>
                  <a:pt x="2602276" y="170608"/>
                </a:lnTo>
                <a:lnTo>
                  <a:pt x="2559872" y="153853"/>
                </a:lnTo>
                <a:lnTo>
                  <a:pt x="2516798" y="138428"/>
                </a:lnTo>
                <a:lnTo>
                  <a:pt x="2473054" y="124334"/>
                </a:lnTo>
                <a:lnTo>
                  <a:pt x="2423527" y="107756"/>
                </a:lnTo>
                <a:lnTo>
                  <a:pt x="2374034" y="92362"/>
                </a:lnTo>
                <a:lnTo>
                  <a:pt x="2324577" y="78152"/>
                </a:lnTo>
                <a:lnTo>
                  <a:pt x="2275156" y="65127"/>
                </a:lnTo>
                <a:lnTo>
                  <a:pt x="2225769" y="53285"/>
                </a:lnTo>
                <a:lnTo>
                  <a:pt x="2176418" y="42628"/>
                </a:lnTo>
                <a:lnTo>
                  <a:pt x="2127101" y="33155"/>
                </a:lnTo>
                <a:lnTo>
                  <a:pt x="2077820" y="24866"/>
                </a:lnTo>
                <a:lnTo>
                  <a:pt x="2028575" y="17761"/>
                </a:lnTo>
                <a:lnTo>
                  <a:pt x="1979364" y="11840"/>
                </a:lnTo>
                <a:lnTo>
                  <a:pt x="1930189" y="7104"/>
                </a:lnTo>
                <a:lnTo>
                  <a:pt x="1881049" y="3552"/>
                </a:lnTo>
                <a:lnTo>
                  <a:pt x="1831944" y="1183"/>
                </a:lnTo>
                <a:lnTo>
                  <a:pt x="1782874" y="0"/>
                </a:lnTo>
                <a:close/>
              </a:path>
            </a:pathLst>
          </a:custGeom>
          <a:solidFill>
            <a:srgbClr val="D95105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053044" y="3056442"/>
            <a:ext cx="3557904" cy="1504950"/>
          </a:xfrm>
          <a:custGeom>
            <a:avLst/>
            <a:gdLst/>
            <a:ahLst/>
            <a:cxnLst/>
            <a:rect l="l" t="t" r="r" b="b"/>
            <a:pathLst>
              <a:path w="3557904" h="1504950">
                <a:moveTo>
                  <a:pt x="659104" y="1278458"/>
                </a:moveTo>
                <a:lnTo>
                  <a:pt x="303695" y="761504"/>
                </a:lnTo>
                <a:lnTo>
                  <a:pt x="266192" y="769543"/>
                </a:lnTo>
                <a:lnTo>
                  <a:pt x="228549" y="783361"/>
                </a:lnTo>
                <a:lnTo>
                  <a:pt x="190792" y="802957"/>
                </a:lnTo>
                <a:lnTo>
                  <a:pt x="152895" y="828344"/>
                </a:lnTo>
                <a:lnTo>
                  <a:pt x="114858" y="859497"/>
                </a:lnTo>
                <a:lnTo>
                  <a:pt x="76708" y="896442"/>
                </a:lnTo>
                <a:lnTo>
                  <a:pt x="38417" y="939177"/>
                </a:lnTo>
                <a:lnTo>
                  <a:pt x="0" y="987679"/>
                </a:lnTo>
                <a:lnTo>
                  <a:pt x="562165" y="1394790"/>
                </a:lnTo>
                <a:lnTo>
                  <a:pt x="659104" y="1278458"/>
                </a:lnTo>
                <a:close/>
              </a:path>
              <a:path w="3557904" h="1504950">
                <a:moveTo>
                  <a:pt x="1126921" y="851306"/>
                </a:moveTo>
                <a:lnTo>
                  <a:pt x="926376" y="186817"/>
                </a:lnTo>
                <a:lnTo>
                  <a:pt x="867968" y="207225"/>
                </a:lnTo>
                <a:lnTo>
                  <a:pt x="815060" y="229412"/>
                </a:lnTo>
                <a:lnTo>
                  <a:pt x="767651" y="253365"/>
                </a:lnTo>
                <a:lnTo>
                  <a:pt x="725754" y="279095"/>
                </a:lnTo>
                <a:lnTo>
                  <a:pt x="689356" y="306590"/>
                </a:lnTo>
                <a:lnTo>
                  <a:pt x="658469" y="335851"/>
                </a:lnTo>
                <a:lnTo>
                  <a:pt x="633082" y="366890"/>
                </a:lnTo>
                <a:lnTo>
                  <a:pt x="613206" y="399694"/>
                </a:lnTo>
                <a:lnTo>
                  <a:pt x="985266" y="904798"/>
                </a:lnTo>
                <a:lnTo>
                  <a:pt x="1126921" y="851306"/>
                </a:lnTo>
                <a:close/>
              </a:path>
              <a:path w="3557904" h="1504950">
                <a:moveTo>
                  <a:pt x="1942680" y="12357"/>
                </a:moveTo>
                <a:lnTo>
                  <a:pt x="1881339" y="4178"/>
                </a:lnTo>
                <a:lnTo>
                  <a:pt x="1824113" y="50"/>
                </a:lnTo>
                <a:lnTo>
                  <a:pt x="1771002" y="0"/>
                </a:lnTo>
                <a:lnTo>
                  <a:pt x="1722005" y="4013"/>
                </a:lnTo>
                <a:lnTo>
                  <a:pt x="1677111" y="12090"/>
                </a:lnTo>
                <a:lnTo>
                  <a:pt x="1636331" y="24244"/>
                </a:lnTo>
                <a:lnTo>
                  <a:pt x="1599666" y="40462"/>
                </a:lnTo>
                <a:lnTo>
                  <a:pt x="1567116" y="60744"/>
                </a:lnTo>
                <a:lnTo>
                  <a:pt x="1670748" y="679462"/>
                </a:lnTo>
                <a:lnTo>
                  <a:pt x="1821294" y="695756"/>
                </a:lnTo>
                <a:lnTo>
                  <a:pt x="1942680" y="12357"/>
                </a:lnTo>
                <a:close/>
              </a:path>
              <a:path w="3557904" h="1504950">
                <a:moveTo>
                  <a:pt x="2881820" y="511390"/>
                </a:moveTo>
                <a:lnTo>
                  <a:pt x="2861945" y="478599"/>
                </a:lnTo>
                <a:lnTo>
                  <a:pt x="2836557" y="447560"/>
                </a:lnTo>
                <a:lnTo>
                  <a:pt x="2805671" y="418299"/>
                </a:lnTo>
                <a:lnTo>
                  <a:pt x="2769285" y="390804"/>
                </a:lnTo>
                <a:lnTo>
                  <a:pt x="2727388" y="365074"/>
                </a:lnTo>
                <a:lnTo>
                  <a:pt x="2679979" y="341122"/>
                </a:lnTo>
                <a:lnTo>
                  <a:pt x="2627071" y="318935"/>
                </a:lnTo>
                <a:lnTo>
                  <a:pt x="2568651" y="298526"/>
                </a:lnTo>
                <a:lnTo>
                  <a:pt x="2368118" y="963015"/>
                </a:lnTo>
                <a:lnTo>
                  <a:pt x="2509774" y="1016508"/>
                </a:lnTo>
                <a:lnTo>
                  <a:pt x="2881820" y="511390"/>
                </a:lnTo>
                <a:close/>
              </a:path>
              <a:path w="3557904" h="1504950">
                <a:moveTo>
                  <a:pt x="3557828" y="1097483"/>
                </a:moveTo>
                <a:lnTo>
                  <a:pt x="3519411" y="1048969"/>
                </a:lnTo>
                <a:lnTo>
                  <a:pt x="3481120" y="1006246"/>
                </a:lnTo>
                <a:lnTo>
                  <a:pt x="3442970" y="969302"/>
                </a:lnTo>
                <a:lnTo>
                  <a:pt x="3404946" y="938136"/>
                </a:lnTo>
                <a:lnTo>
                  <a:pt x="3367049" y="912749"/>
                </a:lnTo>
                <a:lnTo>
                  <a:pt x="3329279" y="893152"/>
                </a:lnTo>
                <a:lnTo>
                  <a:pt x="3291636" y="879335"/>
                </a:lnTo>
                <a:lnTo>
                  <a:pt x="3254133" y="871296"/>
                </a:lnTo>
                <a:lnTo>
                  <a:pt x="2898737" y="1388262"/>
                </a:lnTo>
                <a:lnTo>
                  <a:pt x="2995663" y="1504581"/>
                </a:lnTo>
                <a:lnTo>
                  <a:pt x="3557828" y="1097483"/>
                </a:lnTo>
                <a:close/>
              </a:path>
            </a:pathLst>
          </a:custGeom>
          <a:solidFill>
            <a:srgbClr val="676C72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9695775"/>
            <a:ext cx="7560309" cy="996315"/>
          </a:xfrm>
          <a:custGeom>
            <a:avLst/>
            <a:gdLst/>
            <a:ahLst/>
            <a:cxnLst/>
            <a:rect l="l" t="t" r="r" b="b"/>
            <a:pathLst>
              <a:path w="7560309" h="996315">
                <a:moveTo>
                  <a:pt x="7560000" y="0"/>
                </a:moveTo>
                <a:lnTo>
                  <a:pt x="0" y="0"/>
                </a:lnTo>
                <a:lnTo>
                  <a:pt x="0" y="996224"/>
                </a:lnTo>
                <a:lnTo>
                  <a:pt x="7560000" y="996224"/>
                </a:lnTo>
                <a:lnTo>
                  <a:pt x="7560000" y="0"/>
                </a:lnTo>
                <a:close/>
              </a:path>
            </a:pathLst>
          </a:custGeom>
          <a:solidFill>
            <a:srgbClr val="D9510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bg 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69174" y="10118498"/>
            <a:ext cx="165027" cy="191966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982760" y="9900139"/>
            <a:ext cx="189025" cy="202108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816605" y="9884534"/>
            <a:ext cx="189061" cy="1867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51C6906-B348-F650-8CC5-7D549CC2B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" y="0"/>
            <a:ext cx="7557770" cy="10928328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EFBB3515-B191-7EA6-D122-4782730C0ABE}"/>
              </a:ext>
            </a:extLst>
          </p:cNvPr>
          <p:cNvSpPr txBox="1">
            <a:spLocks/>
          </p:cNvSpPr>
          <p:nvPr/>
        </p:nvSpPr>
        <p:spPr>
          <a:xfrm>
            <a:off x="1206499" y="6108700"/>
            <a:ext cx="5143500" cy="2391656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 kern="0" dirty="0">
                <a:solidFill>
                  <a:srgbClr val="10121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&lt;&lt;NOME&gt;&gt;</a:t>
            </a:r>
            <a:endParaRPr lang="pt-BR" sz="2400" b="1" kern="0" dirty="0">
              <a:solidFill>
                <a:srgbClr val="101215"/>
              </a:solidFill>
            </a:endParaRPr>
          </a:p>
          <a:p>
            <a:pPr algn="ctr"/>
            <a:r>
              <a:rPr lang="pt-BR" sz="2400" b="1" kern="0" dirty="0">
                <a:solidFill>
                  <a:srgbClr val="101215"/>
                </a:solidFill>
              </a:rPr>
              <a:t>&lt;&lt;DATA&gt;&gt;</a:t>
            </a:r>
          </a:p>
        </p:txBody>
      </p:sp>
    </p:spTree>
    <p:extLst>
      <p:ext uri="{BB962C8B-B14F-4D97-AF65-F5344CB8AC3E}">
        <p14:creationId xmlns:p14="http://schemas.microsoft.com/office/powerpoint/2010/main" val="407728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9258" y="9838684"/>
            <a:ext cx="5279390" cy="728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6985" algn="ctr">
              <a:lnSpc>
                <a:spcPts val="2025"/>
              </a:lnSpc>
              <a:spcBef>
                <a:spcPts val="90"/>
              </a:spcBef>
              <a:tabLst>
                <a:tab pos="1814830" algn="l"/>
              </a:tabLst>
            </a:pPr>
            <a:r>
              <a:rPr sz="17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79</a:t>
            </a:r>
            <a:r>
              <a:rPr sz="1750" b="1" spc="1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750" b="1" spc="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99868-5916	</a:t>
            </a:r>
            <a:r>
              <a:rPr sz="1750" b="1" spc="-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@atron_energia</a:t>
            </a:r>
            <a:endParaRPr sz="1750" dirty="0">
              <a:latin typeface="Bahnschrift" panose="020B0502040204020203" pitchFamily="34" charset="0"/>
              <a:cs typeface="Arial"/>
            </a:endParaRPr>
          </a:p>
          <a:p>
            <a:pPr marL="38100" algn="ctr">
              <a:lnSpc>
                <a:spcPts val="1725"/>
              </a:lnSpc>
            </a:pPr>
            <a:r>
              <a:rPr sz="1500" b="1" spc="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www.atronenergiasolar.com.</a:t>
            </a:r>
            <a:r>
              <a:rPr lang="pt-BR" sz="1500" b="1" spc="15" dirty="0" err="1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br</a:t>
            </a:r>
            <a:endParaRPr sz="1500" dirty="0">
              <a:latin typeface="Bahnschrift" panose="020B0502040204020203" pitchFamily="34" charset="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1350" b="1" spc="1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Av.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-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Hermes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-3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Fontes,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Nº1502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14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-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-3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Luzia,</a:t>
            </a:r>
            <a:r>
              <a:rPr sz="1350" b="1" spc="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Aracaju/SE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14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-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4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Cep: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49045-760</a:t>
            </a:r>
            <a:endParaRPr sz="1350" dirty="0">
              <a:latin typeface="Bahnschrift" panose="020B0502040204020203" pitchFamily="34" charset="0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5269" y="10339459"/>
            <a:ext cx="149347" cy="18866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9528977"/>
            <a:ext cx="7560309" cy="102870"/>
          </a:xfrm>
          <a:custGeom>
            <a:avLst/>
            <a:gdLst/>
            <a:ahLst/>
            <a:cxnLst/>
            <a:rect l="l" t="t" r="r" b="b"/>
            <a:pathLst>
              <a:path w="7560309" h="102870">
                <a:moveTo>
                  <a:pt x="7560000" y="0"/>
                </a:moveTo>
                <a:lnTo>
                  <a:pt x="0" y="0"/>
                </a:lnTo>
                <a:lnTo>
                  <a:pt x="0" y="102391"/>
                </a:lnTo>
                <a:lnTo>
                  <a:pt x="7560000" y="102391"/>
                </a:lnTo>
                <a:lnTo>
                  <a:pt x="7560000" y="0"/>
                </a:lnTo>
                <a:close/>
              </a:path>
            </a:pathLst>
          </a:custGeom>
          <a:solidFill>
            <a:srgbClr val="676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4186840-A80E-6D28-3B0B-234DF9E498E2}"/>
              </a:ext>
            </a:extLst>
          </p:cNvPr>
          <p:cNvSpPr txBox="1"/>
          <p:nvPr/>
        </p:nvSpPr>
        <p:spPr>
          <a:xfrm>
            <a:off x="596900" y="1481581"/>
            <a:ext cx="474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676C72"/>
                </a:solidFill>
                <a:latin typeface="Bahnschrift" panose="020B0502040204020203" pitchFamily="34" charset="0"/>
              </a:rPr>
              <a:t>Sistema solar conectado à rede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3876374-C64D-E416-55AD-4CDC05082C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15" y="1517043"/>
            <a:ext cx="252985" cy="329185"/>
          </a:xfrm>
          <a:prstGeom prst="rect">
            <a:avLst/>
          </a:prstGeom>
        </p:spPr>
      </p:pic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4A97486D-7B8F-5C09-5B60-25F2868D2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25165"/>
              </p:ext>
            </p:extLst>
          </p:nvPr>
        </p:nvGraphicFramePr>
        <p:xfrm>
          <a:off x="892175" y="2197046"/>
          <a:ext cx="5772150" cy="1873900"/>
        </p:xfrm>
        <a:graphic>
          <a:graphicData uri="http://schemas.openxmlformats.org/drawingml/2006/table">
            <a:tbl>
              <a:tblPr firstRow="1" bandRow="1"/>
              <a:tblGrid>
                <a:gridCol w="2337269">
                  <a:extLst>
                    <a:ext uri="{9D8B030D-6E8A-4147-A177-3AD203B41FA5}">
                      <a16:colId xmlns:a16="http://schemas.microsoft.com/office/drawing/2014/main" val="418421846"/>
                    </a:ext>
                  </a:extLst>
                </a:gridCol>
                <a:gridCol w="3434881">
                  <a:extLst>
                    <a:ext uri="{9D8B030D-6E8A-4147-A177-3AD203B41FA5}">
                      <a16:colId xmlns:a16="http://schemas.microsoft.com/office/drawing/2014/main" val="97040951"/>
                    </a:ext>
                  </a:extLst>
                </a:gridCol>
              </a:tblGrid>
              <a:tr h="239937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DADOS DO CLIENTE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6C7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27118"/>
                  </a:ext>
                </a:extLst>
              </a:tr>
              <a:tr h="319916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Nome: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u="none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&lt;&lt;</a:t>
                      </a:r>
                      <a:r>
                        <a:rPr lang="pt-BR" sz="1400" u="none" dirty="0" err="1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NomeCliente</a:t>
                      </a:r>
                      <a:r>
                        <a:rPr lang="pt-BR" sz="1400" u="none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&gt;&gt;.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576313"/>
                  </a:ext>
                </a:extLst>
              </a:tr>
              <a:tr h="319916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CPF/CNPJ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&lt;&lt;</a:t>
                      </a:r>
                      <a:r>
                        <a:rPr lang="pt-BR" sz="1400" dirty="0" err="1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CpfCnpj</a:t>
                      </a:r>
                      <a:r>
                        <a:rPr lang="pt-BR" sz="14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&gt;&gt;.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729107"/>
                  </a:ext>
                </a:extLst>
              </a:tr>
              <a:tr h="319916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Bairro/Cidade/Estado: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&lt;&lt;Bairro/Cidade/Estado&gt;&gt;.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543630"/>
                  </a:ext>
                </a:extLst>
              </a:tr>
              <a:tr h="319916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Endereço: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&lt;&lt;</a:t>
                      </a:r>
                      <a:r>
                        <a:rPr lang="pt-BR" sz="1400" dirty="0" err="1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Rua,Numero</a:t>
                      </a:r>
                      <a:r>
                        <a:rPr lang="pt-BR" sz="14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&gt;&gt;.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292616"/>
                  </a:ext>
                </a:extLst>
              </a:tr>
              <a:tr h="319916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CEP: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&lt;&lt;CEP&gt;&gt;.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526689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998EB4EB-7EE3-E279-413A-3929C03E3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881244"/>
              </p:ext>
            </p:extLst>
          </p:nvPr>
        </p:nvGraphicFramePr>
        <p:xfrm>
          <a:off x="892175" y="6207276"/>
          <a:ext cx="5772150" cy="2712720"/>
        </p:xfrm>
        <a:graphic>
          <a:graphicData uri="http://schemas.openxmlformats.org/drawingml/2006/table">
            <a:tbl>
              <a:tblPr firstRow="1" bandRow="1"/>
              <a:tblGrid>
                <a:gridCol w="2337269">
                  <a:extLst>
                    <a:ext uri="{9D8B030D-6E8A-4147-A177-3AD203B41FA5}">
                      <a16:colId xmlns:a16="http://schemas.microsoft.com/office/drawing/2014/main" val="418421846"/>
                    </a:ext>
                  </a:extLst>
                </a:gridCol>
                <a:gridCol w="3434881">
                  <a:extLst>
                    <a:ext uri="{9D8B030D-6E8A-4147-A177-3AD203B41FA5}">
                      <a16:colId xmlns:a16="http://schemas.microsoft.com/office/drawing/2014/main" val="97040951"/>
                    </a:ext>
                  </a:extLst>
                </a:gridCol>
              </a:tblGrid>
              <a:tr h="239937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CARACTERISTICAS GERAIS DO SISTEMA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6C7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27118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Potência pico do sistema: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&lt;&lt;</a:t>
                      </a:r>
                      <a:r>
                        <a:rPr lang="pt-BR" sz="1400" dirty="0" err="1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ProdMod</a:t>
                      </a:r>
                      <a:r>
                        <a:rPr lang="pt-BR" sz="14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&gt;&gt; </a:t>
                      </a:r>
                      <a:r>
                        <a:rPr lang="pt-BR" sz="1400" dirty="0" err="1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kWp</a:t>
                      </a:r>
                      <a:r>
                        <a:rPr lang="pt-BR" sz="14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576313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Potência dos módulos: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&lt;&lt;</a:t>
                      </a:r>
                      <a:r>
                        <a:rPr lang="pt-BR" sz="1400" dirty="0" err="1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PotMod</a:t>
                      </a:r>
                      <a:r>
                        <a:rPr lang="pt-BR" sz="14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&gt;&gt; </a:t>
                      </a:r>
                      <a:r>
                        <a:rPr lang="pt-BR" sz="1400" dirty="0" err="1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Wp</a:t>
                      </a:r>
                      <a:r>
                        <a:rPr lang="pt-BR" sz="14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729107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Quantidade de módulos: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&lt;&lt;</a:t>
                      </a:r>
                      <a:r>
                        <a:rPr lang="pt-BR" sz="1400" dirty="0" err="1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QtdeMod</a:t>
                      </a:r>
                      <a:r>
                        <a:rPr lang="pt-BR" sz="14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&gt;&gt;.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543630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Potência do &lt;&lt;</a:t>
                      </a:r>
                      <a:r>
                        <a:rPr lang="pt-BR" sz="1200" dirty="0" err="1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invoumicro</a:t>
                      </a:r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&gt;&gt;: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&lt;&lt;</a:t>
                      </a:r>
                      <a:r>
                        <a:rPr lang="pt-BR" sz="1400" dirty="0" err="1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PotInv</a:t>
                      </a:r>
                      <a:r>
                        <a:rPr lang="pt-BR" sz="14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&gt;&gt; kW.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292616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Marca do &lt;&lt;</a:t>
                      </a:r>
                      <a:r>
                        <a:rPr lang="pt-BR" sz="1200" dirty="0" err="1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invoumicro</a:t>
                      </a:r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&gt;&gt;: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&lt;&lt;</a:t>
                      </a:r>
                      <a:r>
                        <a:rPr lang="pt-BR" sz="1400" dirty="0" err="1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MarcaInv</a:t>
                      </a:r>
                      <a:r>
                        <a:rPr lang="pt-BR" sz="14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&gt;&gt;.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526689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Quantidade de &lt;&lt;</a:t>
                      </a:r>
                      <a:r>
                        <a:rPr lang="pt-BR" sz="1200" dirty="0" err="1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invoumicro</a:t>
                      </a:r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&gt;&gt;: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&lt;&lt;</a:t>
                      </a:r>
                      <a:r>
                        <a:rPr lang="pt-BR" sz="1400" dirty="0" err="1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QtdeInv</a:t>
                      </a:r>
                      <a:r>
                        <a:rPr lang="pt-BR" sz="14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&gt;&gt;.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160572"/>
                  </a:ext>
                </a:extLst>
              </a:tr>
              <a:tr h="266597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Área estimada do sistema: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&lt;&lt;</a:t>
                      </a:r>
                      <a:r>
                        <a:rPr lang="pt-BR" sz="1400" dirty="0" err="1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AreaSist</a:t>
                      </a:r>
                      <a:r>
                        <a:rPr lang="pt-BR" sz="14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&gt;&gt; m².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40220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Peso total aproximadamente: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&lt;&lt;</a:t>
                      </a:r>
                      <a:r>
                        <a:rPr lang="pt-BR" sz="1400" dirty="0" err="1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PesoPorArea</a:t>
                      </a:r>
                      <a:r>
                        <a:rPr lang="pt-BR" sz="14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&gt;&gt; kg/m².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138994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CD896A7A-C7CD-0F47-58E4-8228DED4D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022029"/>
              </p:ext>
            </p:extLst>
          </p:nvPr>
        </p:nvGraphicFramePr>
        <p:xfrm>
          <a:off x="892175" y="4506919"/>
          <a:ext cx="5772150" cy="1493520"/>
        </p:xfrm>
        <a:graphic>
          <a:graphicData uri="http://schemas.openxmlformats.org/drawingml/2006/table">
            <a:tbl>
              <a:tblPr firstRow="1" bandRow="1"/>
              <a:tblGrid>
                <a:gridCol w="2337269">
                  <a:extLst>
                    <a:ext uri="{9D8B030D-6E8A-4147-A177-3AD203B41FA5}">
                      <a16:colId xmlns:a16="http://schemas.microsoft.com/office/drawing/2014/main" val="418421846"/>
                    </a:ext>
                  </a:extLst>
                </a:gridCol>
                <a:gridCol w="3434881">
                  <a:extLst>
                    <a:ext uri="{9D8B030D-6E8A-4147-A177-3AD203B41FA5}">
                      <a16:colId xmlns:a16="http://schemas.microsoft.com/office/drawing/2014/main" val="97040951"/>
                    </a:ext>
                  </a:extLst>
                </a:gridCol>
              </a:tblGrid>
              <a:tr h="239937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CARACTERÍSTICAS DA CONEXÃO DE REDE DE DISTRIBUIÇÃO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6C7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27118"/>
                  </a:ext>
                </a:extLst>
              </a:tr>
              <a:tr h="266597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Sistema elétrico: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&lt;&lt;</a:t>
                      </a:r>
                      <a:r>
                        <a:rPr lang="pt-BR" sz="1400" dirty="0" err="1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ResideOuComer</a:t>
                      </a:r>
                      <a:r>
                        <a:rPr lang="pt-BR" sz="14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&gt;&gt;.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576313"/>
                  </a:ext>
                </a:extLst>
              </a:tr>
              <a:tr h="266597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Tensão nominal: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&lt;&lt;</a:t>
                      </a:r>
                      <a:r>
                        <a:rPr lang="pt-BR" sz="1400" dirty="0" err="1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TensaoNominal</a:t>
                      </a:r>
                      <a:r>
                        <a:rPr lang="pt-BR" sz="14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&gt;&gt; V.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729107"/>
                  </a:ext>
                </a:extLst>
              </a:tr>
              <a:tr h="266597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UC: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&lt;&lt;</a:t>
                      </a:r>
                      <a:r>
                        <a:rPr lang="pt-BR" sz="1400" dirty="0" err="1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CodUC</a:t>
                      </a:r>
                      <a:r>
                        <a:rPr lang="pt-BR" sz="14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&gt;&gt;.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543630"/>
                  </a:ext>
                </a:extLst>
              </a:tr>
              <a:tr h="266597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Conexão: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&lt;&lt;</a:t>
                      </a:r>
                      <a:r>
                        <a:rPr lang="pt-BR" sz="1400" dirty="0" err="1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MonoBifTrif</a:t>
                      </a:r>
                      <a:r>
                        <a:rPr lang="pt-BR" sz="14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&gt;&gt;.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2926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9258" y="9838684"/>
            <a:ext cx="5279390" cy="728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6985" algn="ctr">
              <a:lnSpc>
                <a:spcPts val="2025"/>
              </a:lnSpc>
              <a:spcBef>
                <a:spcPts val="90"/>
              </a:spcBef>
              <a:tabLst>
                <a:tab pos="1814830" algn="l"/>
              </a:tabLst>
            </a:pPr>
            <a:r>
              <a:rPr sz="17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79</a:t>
            </a:r>
            <a:r>
              <a:rPr sz="1750" b="1" spc="1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750" b="1" spc="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99868-5916	</a:t>
            </a:r>
            <a:r>
              <a:rPr sz="1750" b="1" spc="-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@atron_energia</a:t>
            </a:r>
            <a:endParaRPr sz="1750" dirty="0">
              <a:latin typeface="Bahnschrift" panose="020B0502040204020203" pitchFamily="34" charset="0"/>
              <a:cs typeface="Arial"/>
            </a:endParaRPr>
          </a:p>
          <a:p>
            <a:pPr marL="38100" algn="ctr">
              <a:lnSpc>
                <a:spcPts val="1725"/>
              </a:lnSpc>
            </a:pPr>
            <a:r>
              <a:rPr sz="1500" b="1" spc="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www.atronenergiasolar.com.</a:t>
            </a:r>
            <a:r>
              <a:rPr lang="pt-BR" sz="1500" b="1" spc="15" dirty="0" err="1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br</a:t>
            </a:r>
            <a:endParaRPr sz="1500" dirty="0">
              <a:latin typeface="Bahnschrift" panose="020B0502040204020203" pitchFamily="34" charset="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1350" b="1" spc="1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Av.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-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Hermes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-3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Fontes,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Nº1502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14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-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-3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Luzia,</a:t>
            </a:r>
            <a:r>
              <a:rPr sz="1350" b="1" spc="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Aracaju/SE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14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-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4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Cep: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49045-760</a:t>
            </a:r>
            <a:endParaRPr sz="1350" dirty="0">
              <a:latin typeface="Bahnschrift" panose="020B0502040204020203" pitchFamily="34" charset="0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5269" y="10339459"/>
            <a:ext cx="149347" cy="18866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9528977"/>
            <a:ext cx="7560309" cy="102870"/>
          </a:xfrm>
          <a:custGeom>
            <a:avLst/>
            <a:gdLst/>
            <a:ahLst/>
            <a:cxnLst/>
            <a:rect l="l" t="t" r="r" b="b"/>
            <a:pathLst>
              <a:path w="7560309" h="102870">
                <a:moveTo>
                  <a:pt x="7560000" y="0"/>
                </a:moveTo>
                <a:lnTo>
                  <a:pt x="0" y="0"/>
                </a:lnTo>
                <a:lnTo>
                  <a:pt x="0" y="102391"/>
                </a:lnTo>
                <a:lnTo>
                  <a:pt x="7560000" y="102391"/>
                </a:lnTo>
                <a:lnTo>
                  <a:pt x="7560000" y="0"/>
                </a:lnTo>
                <a:close/>
              </a:path>
            </a:pathLst>
          </a:custGeom>
          <a:solidFill>
            <a:srgbClr val="676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E2436C-164A-0CE6-6944-B134063502D2}"/>
              </a:ext>
            </a:extLst>
          </p:cNvPr>
          <p:cNvSpPr txBox="1"/>
          <p:nvPr/>
        </p:nvSpPr>
        <p:spPr>
          <a:xfrm>
            <a:off x="596900" y="1481581"/>
            <a:ext cx="474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676C72"/>
                </a:solidFill>
                <a:latin typeface="Bahnschrift" panose="020B0502040204020203" pitchFamily="34" charset="0"/>
              </a:rPr>
              <a:t>Geração de energia elétrica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98AB32-D7AA-5036-3222-4C2D2F4041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15" y="1517043"/>
            <a:ext cx="252985" cy="32918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37A0175-738A-68C4-07B8-96453D0F8A57}"/>
              </a:ext>
            </a:extLst>
          </p:cNvPr>
          <p:cNvSpPr txBox="1"/>
          <p:nvPr/>
        </p:nvSpPr>
        <p:spPr>
          <a:xfrm>
            <a:off x="343915" y="2079834"/>
            <a:ext cx="69395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Determinamos que o sistema solar fotovoltaico apontado neste relatório, com potencia de </a:t>
            </a:r>
            <a:r>
              <a:rPr lang="pt-BR" sz="1400" b="1" dirty="0">
                <a:solidFill>
                  <a:srgbClr val="676C72"/>
                </a:solidFill>
                <a:latin typeface="Bahnschrift" panose="020B0502040204020203" pitchFamily="34" charset="0"/>
              </a:rPr>
              <a:t>&lt;&lt;</a:t>
            </a:r>
            <a:r>
              <a:rPr lang="pt-BR" sz="1400" b="1" dirty="0" err="1">
                <a:solidFill>
                  <a:srgbClr val="676C72"/>
                </a:solidFill>
                <a:latin typeface="Bahnschrift" panose="020B0502040204020203" pitchFamily="34" charset="0"/>
              </a:rPr>
              <a:t>ProdMod</a:t>
            </a:r>
            <a:r>
              <a:rPr lang="pt-BR" sz="1400" b="1" dirty="0">
                <a:solidFill>
                  <a:srgbClr val="676C72"/>
                </a:solidFill>
                <a:latin typeface="Bahnschrift" panose="020B0502040204020203" pitchFamily="34" charset="0"/>
              </a:rPr>
              <a:t>&gt;&gt; </a:t>
            </a:r>
            <a:r>
              <a:rPr lang="pt-BR" sz="1400" dirty="0" err="1">
                <a:solidFill>
                  <a:srgbClr val="676C72"/>
                </a:solidFill>
                <a:latin typeface="Bahnschrift" panose="020B0502040204020203" pitchFamily="34" charset="0"/>
              </a:rPr>
              <a:t>kWp</a:t>
            </a:r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, é apto a produzir em média na cidade de</a:t>
            </a:r>
            <a:r>
              <a:rPr lang="pt-BR" sz="1400" b="1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 &lt;&lt;Cidade/Estado&gt;&gt;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79B41ED-3DC9-0C84-4B21-E89FB016E0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58" y="3085054"/>
            <a:ext cx="1918492" cy="138648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7BC83D8-14AA-B74B-3C5A-0E60BE6CD8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750" y="3119879"/>
            <a:ext cx="1918492" cy="135847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B3E56E2C-AEF6-B712-4875-08F20667EFF7}"/>
              </a:ext>
            </a:extLst>
          </p:cNvPr>
          <p:cNvSpPr txBox="1"/>
          <p:nvPr/>
        </p:nvSpPr>
        <p:spPr>
          <a:xfrm>
            <a:off x="2008641" y="5047022"/>
            <a:ext cx="3610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676C72"/>
                </a:solidFill>
                <a:latin typeface="Bahnschrift" panose="020B0502040204020203" pitchFamily="34" charset="0"/>
              </a:rPr>
              <a:t>Relação consumo x geração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D22A9A7-F140-C47E-50A7-63ABE9E898BF}"/>
              </a:ext>
            </a:extLst>
          </p:cNvPr>
          <p:cNvSpPr txBox="1"/>
          <p:nvPr/>
        </p:nvSpPr>
        <p:spPr>
          <a:xfrm>
            <a:off x="1746276" y="8690560"/>
            <a:ext cx="42993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676C72"/>
                </a:solidFill>
                <a:latin typeface="Bahnschrift" panose="020B0502040204020203" pitchFamily="34" charset="0"/>
              </a:rPr>
              <a:t>Energia gerada          Energia consumida          Energia acumulada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631DD12A-5F83-10A0-6875-4C23D900D56C}"/>
              </a:ext>
            </a:extLst>
          </p:cNvPr>
          <p:cNvSpPr/>
          <p:nvPr/>
        </p:nvSpPr>
        <p:spPr>
          <a:xfrm>
            <a:off x="1627640" y="8755962"/>
            <a:ext cx="118636" cy="130805"/>
          </a:xfrm>
          <a:prstGeom prst="roundRect">
            <a:avLst/>
          </a:prstGeom>
          <a:solidFill>
            <a:srgbClr val="DA5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1EA0009-7F87-474A-2D7A-464BCC9EF73E}"/>
              </a:ext>
            </a:extLst>
          </p:cNvPr>
          <p:cNvSpPr/>
          <p:nvPr/>
        </p:nvSpPr>
        <p:spPr>
          <a:xfrm>
            <a:off x="2990118" y="8759702"/>
            <a:ext cx="118636" cy="130805"/>
          </a:xfrm>
          <a:prstGeom prst="round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2C20FA80-83D2-CA92-3AAC-5946AC008379}"/>
              </a:ext>
            </a:extLst>
          </p:cNvPr>
          <p:cNvSpPr/>
          <p:nvPr/>
        </p:nvSpPr>
        <p:spPr>
          <a:xfrm>
            <a:off x="4517891" y="8755962"/>
            <a:ext cx="118636" cy="130805"/>
          </a:xfrm>
          <a:prstGeom prst="round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54D3A4D-0A91-2CEB-51A1-3505BD82DA7A}"/>
              </a:ext>
            </a:extLst>
          </p:cNvPr>
          <p:cNvSpPr txBox="1"/>
          <p:nvPr/>
        </p:nvSpPr>
        <p:spPr>
          <a:xfrm>
            <a:off x="1135269" y="3799117"/>
            <a:ext cx="2248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Bahnschrift" panose="020B0502040204020203" pitchFamily="34" charset="0"/>
              </a:rPr>
              <a:t>Produção média </a:t>
            </a:r>
          </a:p>
          <a:p>
            <a:pPr algn="ctr"/>
            <a:r>
              <a:rPr lang="pt-BR" sz="1200" dirty="0">
                <a:solidFill>
                  <a:schemeClr val="bg1"/>
                </a:solidFill>
                <a:latin typeface="Bahnschrift" panose="020B0502040204020203" pitchFamily="34" charset="0"/>
              </a:rPr>
              <a:t>mensal de energia:</a:t>
            </a:r>
          </a:p>
          <a:p>
            <a:pPr algn="ctr"/>
            <a:r>
              <a:rPr lang="pt-BR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&lt;&lt;</a:t>
            </a:r>
            <a:r>
              <a:rPr lang="pt-BR" sz="1200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ProdEnergia</a:t>
            </a:r>
            <a:r>
              <a:rPr lang="pt-BR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&gt;&gt; kWh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2C7C009-4CE5-BE9E-3FEF-852037C5C4F2}"/>
              </a:ext>
            </a:extLst>
          </p:cNvPr>
          <p:cNvSpPr txBox="1"/>
          <p:nvPr/>
        </p:nvSpPr>
        <p:spPr>
          <a:xfrm>
            <a:off x="4517891" y="3778297"/>
            <a:ext cx="1572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Bahnschrift" panose="020B0502040204020203" pitchFamily="34" charset="0"/>
              </a:rPr>
              <a:t>Consumo médio mensal de energia: - </a:t>
            </a:r>
            <a:r>
              <a:rPr lang="pt-BR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kWh</a:t>
            </a:r>
          </a:p>
        </p:txBody>
      </p:sp>
      <p:graphicFrame>
        <p:nvGraphicFramePr>
          <p:cNvPr id="24" name="Gráfico 23">
            <a:extLst>
              <a:ext uri="{FF2B5EF4-FFF2-40B4-BE49-F238E27FC236}">
                <a16:creationId xmlns:a16="http://schemas.microsoft.com/office/drawing/2014/main" id="{C801224A-36F9-41DD-950A-E8D5CDD974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720045"/>
              </p:ext>
            </p:extLst>
          </p:nvPr>
        </p:nvGraphicFramePr>
        <p:xfrm>
          <a:off x="518486" y="5532006"/>
          <a:ext cx="6590392" cy="2962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40790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9258" y="9838684"/>
            <a:ext cx="5279390" cy="728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6985" algn="ctr">
              <a:lnSpc>
                <a:spcPts val="2025"/>
              </a:lnSpc>
              <a:spcBef>
                <a:spcPts val="90"/>
              </a:spcBef>
              <a:tabLst>
                <a:tab pos="1814830" algn="l"/>
              </a:tabLst>
            </a:pPr>
            <a:r>
              <a:rPr sz="17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79</a:t>
            </a:r>
            <a:r>
              <a:rPr sz="1750" b="1" spc="1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750" b="1" spc="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99868-5916	</a:t>
            </a:r>
            <a:r>
              <a:rPr sz="1750" b="1" spc="-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@atron_energia</a:t>
            </a:r>
            <a:endParaRPr sz="1750" dirty="0">
              <a:latin typeface="Bahnschrift" panose="020B0502040204020203" pitchFamily="34" charset="0"/>
              <a:cs typeface="Arial"/>
            </a:endParaRPr>
          </a:p>
          <a:p>
            <a:pPr marL="38100" algn="ctr">
              <a:lnSpc>
                <a:spcPts val="1725"/>
              </a:lnSpc>
            </a:pPr>
            <a:r>
              <a:rPr sz="1500" b="1" spc="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www.atronenergiasolar.com.</a:t>
            </a:r>
            <a:r>
              <a:rPr lang="pt-BR" sz="1500" b="1" spc="15" dirty="0" err="1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br</a:t>
            </a:r>
            <a:endParaRPr sz="1500" dirty="0">
              <a:latin typeface="Bahnschrift" panose="020B0502040204020203" pitchFamily="34" charset="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1350" b="1" spc="1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Av.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-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Hermes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-3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Fontes,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Nº1502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14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-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-3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Luzia,</a:t>
            </a:r>
            <a:r>
              <a:rPr sz="1350" b="1" spc="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Aracaju/SE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14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-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4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Cep: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49045-760</a:t>
            </a:r>
            <a:endParaRPr sz="1350" dirty="0">
              <a:latin typeface="Bahnschrift" panose="020B0502040204020203" pitchFamily="34" charset="0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5269" y="10339459"/>
            <a:ext cx="149347" cy="18866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9528977"/>
            <a:ext cx="7560309" cy="102870"/>
          </a:xfrm>
          <a:custGeom>
            <a:avLst/>
            <a:gdLst/>
            <a:ahLst/>
            <a:cxnLst/>
            <a:rect l="l" t="t" r="r" b="b"/>
            <a:pathLst>
              <a:path w="7560309" h="102870">
                <a:moveTo>
                  <a:pt x="7560000" y="0"/>
                </a:moveTo>
                <a:lnTo>
                  <a:pt x="0" y="0"/>
                </a:lnTo>
                <a:lnTo>
                  <a:pt x="0" y="102391"/>
                </a:lnTo>
                <a:lnTo>
                  <a:pt x="7560000" y="102391"/>
                </a:lnTo>
                <a:lnTo>
                  <a:pt x="7560000" y="0"/>
                </a:lnTo>
                <a:close/>
              </a:path>
            </a:pathLst>
          </a:custGeom>
          <a:solidFill>
            <a:srgbClr val="676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421F1FB-21F5-3EA4-2C66-9E80C4776946}"/>
              </a:ext>
            </a:extLst>
          </p:cNvPr>
          <p:cNvSpPr txBox="1"/>
          <p:nvPr/>
        </p:nvSpPr>
        <p:spPr>
          <a:xfrm>
            <a:off x="596900" y="1481581"/>
            <a:ext cx="5848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676C72"/>
                </a:solidFill>
                <a:latin typeface="Bahnschrift" panose="020B0502040204020203" pitchFamily="34" charset="0"/>
              </a:rPr>
              <a:t>Características técnicas do sistema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88778C20-6BE2-F473-A9A3-71A9125751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15" y="1517043"/>
            <a:ext cx="252985" cy="329185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83E681A2-B412-B0DB-185E-D885F3EC873A}"/>
              </a:ext>
            </a:extLst>
          </p:cNvPr>
          <p:cNvSpPr txBox="1"/>
          <p:nvPr/>
        </p:nvSpPr>
        <p:spPr>
          <a:xfrm>
            <a:off x="596900" y="2620262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676C72"/>
                </a:solidFill>
                <a:latin typeface="Bahnschrift" panose="020B0502040204020203" pitchFamily="34" charset="0"/>
              </a:rPr>
              <a:t>Módulos solares:</a:t>
            </a:r>
          </a:p>
        </p:txBody>
      </p:sp>
      <p:graphicFrame>
        <p:nvGraphicFramePr>
          <p:cNvPr id="34" name="Tabela 33">
            <a:extLst>
              <a:ext uri="{FF2B5EF4-FFF2-40B4-BE49-F238E27FC236}">
                <a16:creationId xmlns:a16="http://schemas.microsoft.com/office/drawing/2014/main" id="{597A4DDD-8A0E-51B3-36C9-522834551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872554"/>
              </p:ext>
            </p:extLst>
          </p:nvPr>
        </p:nvGraphicFramePr>
        <p:xfrm>
          <a:off x="596900" y="3218941"/>
          <a:ext cx="4171950" cy="1715040"/>
        </p:xfrm>
        <a:graphic>
          <a:graphicData uri="http://schemas.openxmlformats.org/drawingml/2006/table">
            <a:tbl>
              <a:tblPr firstRow="1" bandRow="1"/>
              <a:tblGrid>
                <a:gridCol w="2343150">
                  <a:extLst>
                    <a:ext uri="{9D8B030D-6E8A-4147-A177-3AD203B41FA5}">
                      <a16:colId xmlns:a16="http://schemas.microsoft.com/office/drawing/2014/main" val="41842184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7040951"/>
                    </a:ext>
                  </a:extLst>
                </a:gridCol>
              </a:tblGrid>
              <a:tr h="285840">
                <a:tc>
                  <a:txBody>
                    <a:bodyPr/>
                    <a:lstStyle/>
                    <a:p>
                      <a:r>
                        <a:rPr lang="pt-BR" sz="11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Marca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6C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&lt;&lt;</a:t>
                      </a:r>
                      <a:r>
                        <a:rPr lang="pt-BR" sz="1100" b="1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MarcaMod</a:t>
                      </a:r>
                      <a:r>
                        <a:rPr lang="pt-BR" sz="11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&gt;&gt;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6C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576313"/>
                  </a:ext>
                </a:extLst>
              </a:tr>
              <a:tr h="285840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Potência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&lt;&lt;</a:t>
                      </a:r>
                      <a:r>
                        <a:rPr lang="pt-BR" sz="1100" dirty="0" err="1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PotMod</a:t>
                      </a:r>
                      <a:r>
                        <a:rPr lang="pt-BR" sz="11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&gt;&gt; </a:t>
                      </a:r>
                      <a:r>
                        <a:rPr lang="pt-BR" sz="1100" dirty="0" err="1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Wp</a:t>
                      </a:r>
                      <a:endParaRPr lang="pt-BR" sz="1100" dirty="0">
                        <a:solidFill>
                          <a:srgbClr val="676C72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729107"/>
                  </a:ext>
                </a:extLst>
              </a:tr>
              <a:tr h="285840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Peso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&lt;&lt;</a:t>
                      </a:r>
                      <a:r>
                        <a:rPr lang="pt-BR" sz="1100" dirty="0" err="1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PesoMod</a:t>
                      </a:r>
                      <a:r>
                        <a:rPr lang="pt-BR" sz="11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&gt;&gt; kg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543630"/>
                  </a:ext>
                </a:extLst>
              </a:tr>
              <a:tr h="285840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Garantia (80% eficiência)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25 anos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292616"/>
                  </a:ext>
                </a:extLst>
              </a:tr>
              <a:tr h="285840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Garantia (defeito de fabrica)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&lt;&lt;</a:t>
                      </a:r>
                      <a:r>
                        <a:rPr lang="pt-BR" sz="1100" dirty="0" err="1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GarantiaMod</a:t>
                      </a:r>
                      <a:r>
                        <a:rPr lang="pt-BR" sz="11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&gt;&gt; anos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526689"/>
                  </a:ext>
                </a:extLst>
              </a:tr>
              <a:tr h="285840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INMETRO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&lt;&lt;</a:t>
                      </a:r>
                      <a:r>
                        <a:rPr lang="pt-BR" sz="1100" dirty="0" err="1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inmetroMod</a:t>
                      </a:r>
                      <a:r>
                        <a:rPr lang="pt-BR" sz="11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&gt;&gt;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273938"/>
                  </a:ext>
                </a:extLst>
              </a:tr>
            </a:tbl>
          </a:graphicData>
        </a:graphic>
      </p:graphicFrame>
      <p:graphicFrame>
        <p:nvGraphicFramePr>
          <p:cNvPr id="35" name="Tabela 34">
            <a:extLst>
              <a:ext uri="{FF2B5EF4-FFF2-40B4-BE49-F238E27FC236}">
                <a16:creationId xmlns:a16="http://schemas.microsoft.com/office/drawing/2014/main" id="{48AA46CB-D3A2-D53C-633B-516A2F695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092846"/>
              </p:ext>
            </p:extLst>
          </p:nvPr>
        </p:nvGraphicFramePr>
        <p:xfrm>
          <a:off x="596900" y="6271032"/>
          <a:ext cx="4400550" cy="1958955"/>
        </p:xfrm>
        <a:graphic>
          <a:graphicData uri="http://schemas.openxmlformats.org/drawingml/2006/table">
            <a:tbl>
              <a:tblPr firstRow="1" bandRow="1"/>
              <a:tblGrid>
                <a:gridCol w="2529178">
                  <a:extLst>
                    <a:ext uri="{9D8B030D-6E8A-4147-A177-3AD203B41FA5}">
                      <a16:colId xmlns:a16="http://schemas.microsoft.com/office/drawing/2014/main" val="418421846"/>
                    </a:ext>
                  </a:extLst>
                </a:gridCol>
                <a:gridCol w="1871372">
                  <a:extLst>
                    <a:ext uri="{9D8B030D-6E8A-4147-A177-3AD203B41FA5}">
                      <a16:colId xmlns:a16="http://schemas.microsoft.com/office/drawing/2014/main" val="97040951"/>
                    </a:ext>
                  </a:extLst>
                </a:gridCol>
              </a:tblGrid>
              <a:tr h="300351"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Marca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6C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&lt;&lt;</a:t>
                      </a:r>
                      <a:r>
                        <a:rPr lang="pt-BR" sz="1200" b="1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MarcaInv</a:t>
                      </a:r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&gt;&gt;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6C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576313"/>
                  </a:ext>
                </a:extLst>
              </a:tr>
              <a:tr h="30035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Potência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&lt;&lt;</a:t>
                      </a:r>
                      <a:r>
                        <a:rPr lang="pt-BR" sz="1200" dirty="0" err="1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PotInv</a:t>
                      </a:r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&gt;&gt; kW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729107"/>
                  </a:ext>
                </a:extLst>
              </a:tr>
              <a:tr h="30035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Sistema de monitoramento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Sim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543630"/>
                  </a:ext>
                </a:extLst>
              </a:tr>
              <a:tr h="30035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Tensão de funcionamento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127/220V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292616"/>
                  </a:ext>
                </a:extLst>
              </a:tr>
              <a:tr h="30035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Garantia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&lt;&lt;</a:t>
                      </a:r>
                      <a:r>
                        <a:rPr lang="pt-BR" sz="1200" dirty="0" err="1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GarantiaInv</a:t>
                      </a:r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&gt;&gt; anos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526689"/>
                  </a:ext>
                </a:extLst>
              </a:tr>
              <a:tr h="30035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INMETRO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&lt;&lt;</a:t>
                      </a:r>
                      <a:r>
                        <a:rPr lang="pt-BR" sz="1200" dirty="0" err="1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inmetroInv</a:t>
                      </a:r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&gt;&gt;</a:t>
                      </a:r>
                    </a:p>
                    <a:p>
                      <a:pPr algn="ctr"/>
                      <a:endParaRPr lang="pt-BR" sz="1200" dirty="0">
                        <a:solidFill>
                          <a:srgbClr val="676C72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273938"/>
                  </a:ext>
                </a:extLst>
              </a:tr>
            </a:tbl>
          </a:graphicData>
        </a:graphic>
      </p:graphicFrame>
      <p:sp>
        <p:nvSpPr>
          <p:cNvPr id="36" name="CaixaDeTexto 35">
            <a:extLst>
              <a:ext uri="{FF2B5EF4-FFF2-40B4-BE49-F238E27FC236}">
                <a16:creationId xmlns:a16="http://schemas.microsoft.com/office/drawing/2014/main" id="{A916206C-3E43-27E2-59A5-7B941236EDBE}"/>
              </a:ext>
            </a:extLst>
          </p:cNvPr>
          <p:cNvSpPr txBox="1"/>
          <p:nvPr/>
        </p:nvSpPr>
        <p:spPr>
          <a:xfrm>
            <a:off x="596900" y="5759417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676C72"/>
                </a:solidFill>
                <a:latin typeface="Bahnschrift" panose="020B0502040204020203" pitchFamily="34" charset="0"/>
              </a:rPr>
              <a:t>&lt;&lt;</a:t>
            </a:r>
            <a:r>
              <a:rPr lang="pt-BR" dirty="0" err="1">
                <a:solidFill>
                  <a:srgbClr val="676C72"/>
                </a:solidFill>
                <a:latin typeface="Bahnschrift" panose="020B0502040204020203" pitchFamily="34" charset="0"/>
              </a:rPr>
              <a:t>invoumicro</a:t>
            </a:r>
            <a:r>
              <a:rPr lang="pt-BR" dirty="0">
                <a:solidFill>
                  <a:srgbClr val="676C72"/>
                </a:solidFill>
                <a:latin typeface="Bahnschrift" panose="020B0502040204020203" pitchFamily="34" charset="0"/>
              </a:rPr>
              <a:t>&gt;&gt;</a:t>
            </a:r>
            <a:r>
              <a:rPr lang="pt-BR" sz="1600" dirty="0">
                <a:solidFill>
                  <a:srgbClr val="676C72"/>
                </a:solidFill>
                <a:latin typeface="Bahnschrift" panose="020B0502040204020203" pitchFamily="34" charset="0"/>
              </a:rPr>
              <a:t>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CAACE4E-80D9-37AB-EF80-B6DDB200B7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287" y="2864072"/>
            <a:ext cx="2447925" cy="28575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6D69441-93CC-A80D-7F0E-B30178578EA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16" t="-8316" r="1" b="1"/>
          <a:stretch/>
        </p:blipFill>
        <p:spPr>
          <a:xfrm>
            <a:off x="5221287" y="6184900"/>
            <a:ext cx="2216224" cy="190499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1BFF439-AFD5-5818-CFA1-DACE7EF3196D}"/>
              </a:ext>
            </a:extLst>
          </p:cNvPr>
          <p:cNvSpPr/>
          <p:nvPr/>
        </p:nvSpPr>
        <p:spPr>
          <a:xfrm>
            <a:off x="5827215" y="6706763"/>
            <a:ext cx="1004368" cy="313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58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9258" y="9838684"/>
            <a:ext cx="5279390" cy="728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6985" algn="ctr">
              <a:lnSpc>
                <a:spcPts val="2025"/>
              </a:lnSpc>
              <a:spcBef>
                <a:spcPts val="90"/>
              </a:spcBef>
              <a:tabLst>
                <a:tab pos="1814830" algn="l"/>
              </a:tabLst>
            </a:pPr>
            <a:r>
              <a:rPr sz="17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79</a:t>
            </a:r>
            <a:r>
              <a:rPr sz="1750" b="1" spc="1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750" b="1" spc="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99868-5916	</a:t>
            </a:r>
            <a:r>
              <a:rPr sz="1750" b="1" spc="-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@atron_energia</a:t>
            </a:r>
            <a:endParaRPr sz="1750" dirty="0">
              <a:latin typeface="Bahnschrift" panose="020B0502040204020203" pitchFamily="34" charset="0"/>
              <a:cs typeface="Arial"/>
            </a:endParaRPr>
          </a:p>
          <a:p>
            <a:pPr marL="38100" algn="ctr">
              <a:lnSpc>
                <a:spcPts val="1725"/>
              </a:lnSpc>
            </a:pPr>
            <a:r>
              <a:rPr sz="1500" b="1" spc="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www.atronenergiasolar.com.</a:t>
            </a:r>
            <a:r>
              <a:rPr lang="pt-BR" sz="1500" b="1" spc="15" dirty="0" err="1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br</a:t>
            </a:r>
            <a:endParaRPr sz="1500" dirty="0">
              <a:latin typeface="Bahnschrift" panose="020B0502040204020203" pitchFamily="34" charset="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1350" b="1" spc="1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Av.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-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Hermes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-3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Fontes,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Nº1502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14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-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-3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Luzia,</a:t>
            </a:r>
            <a:r>
              <a:rPr sz="1350" b="1" spc="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Aracaju/SE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14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-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4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Cep: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49045-760</a:t>
            </a:r>
            <a:endParaRPr sz="1350" dirty="0">
              <a:latin typeface="Bahnschrift" panose="020B0502040204020203" pitchFamily="34" charset="0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5269" y="10339459"/>
            <a:ext cx="149347" cy="18866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9528977"/>
            <a:ext cx="7560309" cy="102870"/>
          </a:xfrm>
          <a:custGeom>
            <a:avLst/>
            <a:gdLst/>
            <a:ahLst/>
            <a:cxnLst/>
            <a:rect l="l" t="t" r="r" b="b"/>
            <a:pathLst>
              <a:path w="7560309" h="102870">
                <a:moveTo>
                  <a:pt x="7560000" y="0"/>
                </a:moveTo>
                <a:lnTo>
                  <a:pt x="0" y="0"/>
                </a:lnTo>
                <a:lnTo>
                  <a:pt x="0" y="102391"/>
                </a:lnTo>
                <a:lnTo>
                  <a:pt x="7560000" y="102391"/>
                </a:lnTo>
                <a:lnTo>
                  <a:pt x="7560000" y="0"/>
                </a:lnTo>
                <a:close/>
              </a:path>
            </a:pathLst>
          </a:custGeom>
          <a:solidFill>
            <a:srgbClr val="676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9AADFD7-E05A-D8E4-8498-3E279167E34A}"/>
              </a:ext>
            </a:extLst>
          </p:cNvPr>
          <p:cNvSpPr txBox="1"/>
          <p:nvPr/>
        </p:nvSpPr>
        <p:spPr>
          <a:xfrm>
            <a:off x="596900" y="1481581"/>
            <a:ext cx="561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676C72"/>
                </a:solidFill>
                <a:latin typeface="Bahnschrift" panose="020B0502040204020203" pitchFamily="34" charset="0"/>
              </a:rPr>
              <a:t>Características técnicas do sistema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322F3EC-23B1-1D4B-1E1A-D934A383BA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15" y="1517043"/>
            <a:ext cx="252985" cy="32918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ED46C75-7BB3-41DD-1011-E855CBF40600}"/>
              </a:ext>
            </a:extLst>
          </p:cNvPr>
          <p:cNvSpPr txBox="1"/>
          <p:nvPr/>
        </p:nvSpPr>
        <p:spPr>
          <a:xfrm>
            <a:off x="610870" y="1990025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676C72"/>
                </a:solidFill>
                <a:latin typeface="Bahnschrift" panose="020B0502040204020203" pitchFamily="34" charset="0"/>
              </a:rPr>
              <a:t>Estrutura de fixação: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11094523-A970-7A9C-52C3-CDD3AA58A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352646"/>
              </p:ext>
            </p:extLst>
          </p:nvPr>
        </p:nvGraphicFramePr>
        <p:xfrm>
          <a:off x="1674074" y="6930589"/>
          <a:ext cx="4413668" cy="914400"/>
        </p:xfrm>
        <a:graphic>
          <a:graphicData uri="http://schemas.openxmlformats.org/drawingml/2006/table">
            <a:tbl>
              <a:tblPr firstRow="1" bandRow="1"/>
              <a:tblGrid>
                <a:gridCol w="2206834">
                  <a:extLst>
                    <a:ext uri="{9D8B030D-6E8A-4147-A177-3AD203B41FA5}">
                      <a16:colId xmlns:a16="http://schemas.microsoft.com/office/drawing/2014/main" val="418421846"/>
                    </a:ext>
                  </a:extLst>
                </a:gridCol>
                <a:gridCol w="2206834">
                  <a:extLst>
                    <a:ext uri="{9D8B030D-6E8A-4147-A177-3AD203B41FA5}">
                      <a16:colId xmlns:a16="http://schemas.microsoft.com/office/drawing/2014/main" val="97040951"/>
                    </a:ext>
                  </a:extLst>
                </a:gridCol>
              </a:tblGrid>
              <a:tr h="271937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Tipo de superfície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Telhado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729107"/>
                  </a:ext>
                </a:extLst>
              </a:tr>
              <a:tr h="271937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Material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Fibrocimento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543630"/>
                  </a:ext>
                </a:extLst>
              </a:tr>
              <a:tr h="271937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Peso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&lt;&lt;</a:t>
                      </a:r>
                      <a:r>
                        <a:rPr lang="pt-BR" sz="1400" dirty="0" err="1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PesoPorArea</a:t>
                      </a:r>
                      <a:r>
                        <a:rPr lang="pt-BR" sz="14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&gt;&gt; kg/m²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292616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A80016AA-E309-AB71-F74B-77BE87D2D186}"/>
              </a:ext>
            </a:extLst>
          </p:cNvPr>
          <p:cNvSpPr txBox="1"/>
          <p:nvPr/>
        </p:nvSpPr>
        <p:spPr>
          <a:xfrm>
            <a:off x="1674074" y="7868035"/>
            <a:ext cx="4948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*Sujeito a análise técnica da estrutura e da disposição do telhado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8117E8-E00E-A41A-C6F7-4D4A0A4458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75" y="3306728"/>
            <a:ext cx="56197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8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9258" y="9838684"/>
            <a:ext cx="5279390" cy="728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6985" algn="ctr">
              <a:lnSpc>
                <a:spcPts val="2025"/>
              </a:lnSpc>
              <a:spcBef>
                <a:spcPts val="90"/>
              </a:spcBef>
              <a:tabLst>
                <a:tab pos="1814830" algn="l"/>
              </a:tabLst>
            </a:pPr>
            <a:r>
              <a:rPr sz="17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79</a:t>
            </a:r>
            <a:r>
              <a:rPr sz="1750" b="1" spc="1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750" b="1" spc="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99868-5916	</a:t>
            </a:r>
            <a:r>
              <a:rPr sz="1750" b="1" spc="-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@atron_energia</a:t>
            </a:r>
            <a:endParaRPr sz="1750" dirty="0">
              <a:latin typeface="Bahnschrift" panose="020B0502040204020203" pitchFamily="34" charset="0"/>
              <a:cs typeface="Arial"/>
            </a:endParaRPr>
          </a:p>
          <a:p>
            <a:pPr marL="38100" algn="ctr">
              <a:lnSpc>
                <a:spcPts val="1725"/>
              </a:lnSpc>
            </a:pPr>
            <a:r>
              <a:rPr sz="1500" b="1" spc="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www.atronenergiasolar.com.</a:t>
            </a:r>
            <a:r>
              <a:rPr lang="pt-BR" sz="1500" b="1" spc="15" dirty="0" err="1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br</a:t>
            </a:r>
            <a:endParaRPr sz="1500" dirty="0">
              <a:latin typeface="Bahnschrift" panose="020B0502040204020203" pitchFamily="34" charset="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1350" b="1" spc="1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Av.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-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Hermes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-3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Fontes,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Nº1502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14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-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-3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Luzia,</a:t>
            </a:r>
            <a:r>
              <a:rPr sz="1350" b="1" spc="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Aracaju/SE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14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-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4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Cep: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49045-760</a:t>
            </a:r>
            <a:endParaRPr sz="1350" dirty="0">
              <a:latin typeface="Bahnschrift" panose="020B0502040204020203" pitchFamily="34" charset="0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5269" y="10339459"/>
            <a:ext cx="149347" cy="18866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9528977"/>
            <a:ext cx="7560309" cy="102870"/>
          </a:xfrm>
          <a:custGeom>
            <a:avLst/>
            <a:gdLst/>
            <a:ahLst/>
            <a:cxnLst/>
            <a:rect l="l" t="t" r="r" b="b"/>
            <a:pathLst>
              <a:path w="7560309" h="102870">
                <a:moveTo>
                  <a:pt x="7560000" y="0"/>
                </a:moveTo>
                <a:lnTo>
                  <a:pt x="0" y="0"/>
                </a:lnTo>
                <a:lnTo>
                  <a:pt x="0" y="102391"/>
                </a:lnTo>
                <a:lnTo>
                  <a:pt x="7560000" y="102391"/>
                </a:lnTo>
                <a:lnTo>
                  <a:pt x="7560000" y="0"/>
                </a:lnTo>
                <a:close/>
              </a:path>
            </a:pathLst>
          </a:custGeom>
          <a:solidFill>
            <a:srgbClr val="676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28CE2E3-7D89-342F-5CC6-BFFFA2EFFADA}"/>
              </a:ext>
            </a:extLst>
          </p:cNvPr>
          <p:cNvSpPr txBox="1"/>
          <p:nvPr/>
        </p:nvSpPr>
        <p:spPr>
          <a:xfrm>
            <a:off x="596900" y="1481581"/>
            <a:ext cx="474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676C72"/>
                </a:solidFill>
                <a:latin typeface="Bahnschrift" panose="020B0502040204020203" pitchFamily="34" charset="0"/>
              </a:rPr>
              <a:t>Investimento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CE2439D3-B63E-444B-E777-667FA0815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15" y="1517043"/>
            <a:ext cx="252985" cy="329185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53BEB567-DF67-E3C8-EA13-F16ED8999A21}"/>
              </a:ext>
            </a:extLst>
          </p:cNvPr>
          <p:cNvSpPr txBox="1"/>
          <p:nvPr/>
        </p:nvSpPr>
        <p:spPr>
          <a:xfrm>
            <a:off x="596900" y="2112919"/>
            <a:ext cx="474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76C72"/>
                </a:solidFill>
                <a:latin typeface="Bahnschrift" panose="020B0502040204020203" pitchFamily="34" charset="0"/>
              </a:rPr>
              <a:t>Valor da proposta:</a:t>
            </a:r>
            <a:endParaRPr lang="pt-BR" dirty="0">
              <a:solidFill>
                <a:srgbClr val="DA5F2F"/>
              </a:solidFill>
              <a:latin typeface="Bahnschrift" panose="020B0502040204020203" pitchFamily="34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6279DDD-4603-1ED5-F34B-EDCBC0E5B668}"/>
              </a:ext>
            </a:extLst>
          </p:cNvPr>
          <p:cNvSpPr txBox="1"/>
          <p:nvPr/>
        </p:nvSpPr>
        <p:spPr>
          <a:xfrm>
            <a:off x="596900" y="3148990"/>
            <a:ext cx="474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676C72"/>
                </a:solidFill>
                <a:latin typeface="Bahnschrift" panose="020B0502040204020203" pitchFamily="34" charset="0"/>
              </a:rPr>
              <a:t>Prazo de entrega</a:t>
            </a:r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DB0FCB71-873F-3DB9-A47F-6C18B9E03B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15" y="3184452"/>
            <a:ext cx="252985" cy="329185"/>
          </a:xfrm>
          <a:prstGeom prst="rect">
            <a:avLst/>
          </a:prstGeom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2302C27E-50BF-47F1-A5EE-BB1A762035FD}"/>
              </a:ext>
            </a:extLst>
          </p:cNvPr>
          <p:cNvSpPr txBox="1"/>
          <p:nvPr/>
        </p:nvSpPr>
        <p:spPr>
          <a:xfrm>
            <a:off x="596900" y="3644639"/>
            <a:ext cx="6203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76C72"/>
                </a:solidFill>
                <a:latin typeface="Bahnschrift" panose="020B0502040204020203" pitchFamily="34" charset="0"/>
              </a:rPr>
              <a:t>Prazo de entrega é de até 90 (noventa) dias a partir da assinatura do contrato.</a:t>
            </a:r>
            <a:endParaRPr lang="pt-BR" dirty="0">
              <a:solidFill>
                <a:srgbClr val="DA5F2F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AC3E4BE-8FBF-4E16-AF4D-27C2606D398F}"/>
              </a:ext>
            </a:extLst>
          </p:cNvPr>
          <p:cNvSpPr txBox="1"/>
          <p:nvPr/>
        </p:nvSpPr>
        <p:spPr>
          <a:xfrm>
            <a:off x="596900" y="5142191"/>
            <a:ext cx="474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676C72"/>
                </a:solidFill>
                <a:latin typeface="Bahnschrift" panose="020B0502040204020203" pitchFamily="34" charset="0"/>
              </a:rPr>
              <a:t>Financiamento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BBA0994-D984-939C-3645-C5256B8172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15" y="5177653"/>
            <a:ext cx="252985" cy="32918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EA8E69D-387F-8B26-87F3-EB200E423002}"/>
              </a:ext>
            </a:extLst>
          </p:cNvPr>
          <p:cNvSpPr txBox="1"/>
          <p:nvPr/>
        </p:nvSpPr>
        <p:spPr>
          <a:xfrm>
            <a:off x="596900" y="5773529"/>
            <a:ext cx="565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76C72"/>
                </a:solidFill>
                <a:latin typeface="Bahnschrift" panose="020B0502040204020203" pitchFamily="34" charset="0"/>
              </a:rPr>
              <a:t>Opção 1*: Financiamento via Santander, Sicredi, Banco Itaú, BV Financeira, losango.</a:t>
            </a:r>
            <a:endParaRPr lang="pt-BR" dirty="0">
              <a:solidFill>
                <a:srgbClr val="DA5F2F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A489A62-068A-CF54-E5FF-A7531B209EE6}"/>
              </a:ext>
            </a:extLst>
          </p:cNvPr>
          <p:cNvSpPr txBox="1"/>
          <p:nvPr/>
        </p:nvSpPr>
        <p:spPr>
          <a:xfrm>
            <a:off x="929206" y="6554587"/>
            <a:ext cx="3143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DA5F2F"/>
                </a:solidFill>
                <a:latin typeface="Bahnschrift" panose="020B0502040204020203" pitchFamily="34" charset="0"/>
              </a:rPr>
              <a:t>*Sujeito à aprovação de crédito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6F4FCF8-6480-6B84-0F5F-415F86A18C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36" y="7662511"/>
            <a:ext cx="879870" cy="87987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EA6594E-EFEB-3625-BFE2-D0D42CDB8E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61" y="7932136"/>
            <a:ext cx="1490540" cy="35027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B2BCB6D-07D3-8187-A4EF-6D087E2DC9B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434" y="7818483"/>
            <a:ext cx="573512" cy="57351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BBAEE50-50A7-BBE8-BF8F-6F269EBA4EC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4" t="17348" r="6244" b="16631"/>
          <a:stretch/>
        </p:blipFill>
        <p:spPr>
          <a:xfrm>
            <a:off x="4322753" y="7818482"/>
            <a:ext cx="815270" cy="61507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EFEB57A-90CB-8781-6AF6-0C4C7C6EF24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40" y="7931969"/>
            <a:ext cx="1348574" cy="27762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96BF917-91CF-48E5-64A8-BB3772BF7C53}"/>
              </a:ext>
            </a:extLst>
          </p:cNvPr>
          <p:cNvSpPr txBox="1"/>
          <p:nvPr/>
        </p:nvSpPr>
        <p:spPr>
          <a:xfrm>
            <a:off x="2813370" y="2119361"/>
            <a:ext cx="474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A5F2F"/>
                </a:solidFill>
                <a:latin typeface="Bahnschrift" panose="020B0502040204020203" pitchFamily="34" charset="0"/>
              </a:rPr>
              <a:t>R$ &lt;&lt;</a:t>
            </a:r>
            <a:r>
              <a:rPr lang="pt-BR" dirty="0" err="1">
                <a:solidFill>
                  <a:srgbClr val="DA5F2F"/>
                </a:solidFill>
                <a:latin typeface="Bahnschrift" panose="020B0502040204020203" pitchFamily="34" charset="0"/>
              </a:rPr>
              <a:t>ValorProposta</a:t>
            </a:r>
            <a:r>
              <a:rPr lang="pt-BR" dirty="0">
                <a:solidFill>
                  <a:srgbClr val="DA5F2F"/>
                </a:solidFill>
                <a:latin typeface="Bahnschrift" panose="020B0502040204020203" pitchFamily="34" charset="0"/>
              </a:rPr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127071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F6871B4-A7C1-B00F-1AF6-2085904F1F2C}"/>
              </a:ext>
            </a:extLst>
          </p:cNvPr>
          <p:cNvSpPr/>
          <p:nvPr/>
        </p:nvSpPr>
        <p:spPr>
          <a:xfrm>
            <a:off x="742949" y="6201713"/>
            <a:ext cx="3841585" cy="461665"/>
          </a:xfrm>
          <a:prstGeom prst="roundRect">
            <a:avLst/>
          </a:prstGeom>
          <a:solidFill>
            <a:srgbClr val="676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890026B3-4A60-C54D-83C9-2C741BC17784}"/>
              </a:ext>
            </a:extLst>
          </p:cNvPr>
          <p:cNvSpPr/>
          <p:nvPr/>
        </p:nvSpPr>
        <p:spPr>
          <a:xfrm>
            <a:off x="781252" y="4824789"/>
            <a:ext cx="3841585" cy="461665"/>
          </a:xfrm>
          <a:prstGeom prst="roundRect">
            <a:avLst/>
          </a:prstGeom>
          <a:solidFill>
            <a:srgbClr val="676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04599D56-64FE-F3F6-86EE-B172814830B5}"/>
              </a:ext>
            </a:extLst>
          </p:cNvPr>
          <p:cNvSpPr/>
          <p:nvPr/>
        </p:nvSpPr>
        <p:spPr>
          <a:xfrm>
            <a:off x="759459" y="3452667"/>
            <a:ext cx="3841585" cy="461665"/>
          </a:xfrm>
          <a:prstGeom prst="roundRect">
            <a:avLst/>
          </a:prstGeom>
          <a:solidFill>
            <a:srgbClr val="676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object 2"/>
          <p:cNvSpPr txBox="1"/>
          <p:nvPr/>
        </p:nvSpPr>
        <p:spPr>
          <a:xfrm>
            <a:off x="1329258" y="9838684"/>
            <a:ext cx="5279390" cy="728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6985" algn="ctr">
              <a:lnSpc>
                <a:spcPts val="2025"/>
              </a:lnSpc>
              <a:spcBef>
                <a:spcPts val="90"/>
              </a:spcBef>
              <a:tabLst>
                <a:tab pos="1814830" algn="l"/>
              </a:tabLst>
            </a:pPr>
            <a:r>
              <a:rPr sz="17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79</a:t>
            </a:r>
            <a:r>
              <a:rPr sz="1750" b="1" spc="1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750" b="1" spc="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99868-5916	</a:t>
            </a:r>
            <a:r>
              <a:rPr sz="1750" b="1" spc="-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@atron_energia</a:t>
            </a:r>
            <a:endParaRPr sz="1750" dirty="0">
              <a:latin typeface="Bahnschrift" panose="020B0502040204020203" pitchFamily="34" charset="0"/>
              <a:cs typeface="Arial"/>
            </a:endParaRPr>
          </a:p>
          <a:p>
            <a:pPr marL="38100" algn="ctr">
              <a:lnSpc>
                <a:spcPts val="1725"/>
              </a:lnSpc>
            </a:pPr>
            <a:r>
              <a:rPr sz="1500" b="1" spc="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www.atronenergiasolar.com.</a:t>
            </a:r>
            <a:r>
              <a:rPr lang="pt-BR" sz="1500" b="1" spc="15" dirty="0" err="1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br</a:t>
            </a:r>
            <a:endParaRPr sz="1500" dirty="0">
              <a:latin typeface="Bahnschrift" panose="020B0502040204020203" pitchFamily="34" charset="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1350" b="1" spc="1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Av.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-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Hermes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-3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Fontes,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Nº1502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14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-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-3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Luzia,</a:t>
            </a:r>
            <a:r>
              <a:rPr sz="1350" b="1" spc="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Aracaju/SE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14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-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4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Cep: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49045-760</a:t>
            </a:r>
            <a:endParaRPr sz="1350" dirty="0">
              <a:latin typeface="Bahnschrift" panose="020B0502040204020203" pitchFamily="34" charset="0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5269" y="10339459"/>
            <a:ext cx="149347" cy="18866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9528977"/>
            <a:ext cx="7560309" cy="102870"/>
          </a:xfrm>
          <a:custGeom>
            <a:avLst/>
            <a:gdLst/>
            <a:ahLst/>
            <a:cxnLst/>
            <a:rect l="l" t="t" r="r" b="b"/>
            <a:pathLst>
              <a:path w="7560309" h="102870">
                <a:moveTo>
                  <a:pt x="7560000" y="0"/>
                </a:moveTo>
                <a:lnTo>
                  <a:pt x="0" y="0"/>
                </a:lnTo>
                <a:lnTo>
                  <a:pt x="0" y="102391"/>
                </a:lnTo>
                <a:lnTo>
                  <a:pt x="7560000" y="102391"/>
                </a:lnTo>
                <a:lnTo>
                  <a:pt x="7560000" y="0"/>
                </a:lnTo>
                <a:close/>
              </a:path>
            </a:pathLst>
          </a:custGeom>
          <a:solidFill>
            <a:srgbClr val="676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1E09DBC-E976-555A-7504-65EC853A980E}"/>
              </a:ext>
            </a:extLst>
          </p:cNvPr>
          <p:cNvSpPr txBox="1"/>
          <p:nvPr/>
        </p:nvSpPr>
        <p:spPr>
          <a:xfrm>
            <a:off x="596900" y="1481581"/>
            <a:ext cx="474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676C72"/>
                </a:solidFill>
                <a:latin typeface="Bahnschrift" panose="020B0502040204020203" pitchFamily="34" charset="0"/>
              </a:rPr>
              <a:t>Retorno do investimento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6A5CF38-EE81-9CBA-DA02-A6DC09CEC4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15" y="1517043"/>
            <a:ext cx="252985" cy="32918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6C4CC03-11D3-5D06-A66D-E3903D37D6B0}"/>
              </a:ext>
            </a:extLst>
          </p:cNvPr>
          <p:cNvSpPr txBox="1"/>
          <p:nvPr/>
        </p:nvSpPr>
        <p:spPr>
          <a:xfrm>
            <a:off x="593725" y="2852580"/>
            <a:ext cx="474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676C72"/>
                </a:solidFill>
                <a:latin typeface="Bahnschrift" panose="020B0502040204020203" pitchFamily="34" charset="0"/>
              </a:rPr>
              <a:t>Economia média mensal*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DC1F918-ADB6-B96D-7F30-44DF4F9D88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0" y="2856659"/>
            <a:ext cx="252985" cy="32918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E942348-AD57-7F47-8EDA-C5D5C8DE21CC}"/>
              </a:ext>
            </a:extLst>
          </p:cNvPr>
          <p:cNvSpPr txBox="1"/>
          <p:nvPr/>
        </p:nvSpPr>
        <p:spPr>
          <a:xfrm>
            <a:off x="596900" y="4165704"/>
            <a:ext cx="5890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676C72"/>
                </a:solidFill>
                <a:latin typeface="Bahnschrift" panose="020B0502040204020203" pitchFamily="34" charset="0"/>
              </a:rPr>
              <a:t>Economia média mensal, com inflação**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C55922F-C9FD-AD8B-5BF6-AD06BF3EB9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15" y="4201166"/>
            <a:ext cx="252985" cy="32918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3A4B492-3DFF-E5E9-CAE5-9C3438E4CA05}"/>
              </a:ext>
            </a:extLst>
          </p:cNvPr>
          <p:cNvSpPr txBox="1"/>
          <p:nvPr/>
        </p:nvSpPr>
        <p:spPr>
          <a:xfrm>
            <a:off x="626110" y="5584572"/>
            <a:ext cx="474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676C72"/>
                </a:solidFill>
                <a:latin typeface="Bahnschrift" panose="020B0502040204020203" pitchFamily="34" charset="0"/>
              </a:rPr>
              <a:t>Economia total em 25 anos***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EF059D7-86C8-0FCC-0BF6-DECA33FFC4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25" y="5620034"/>
            <a:ext cx="252985" cy="32918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09147CC7-E7A6-266E-EE39-ADE6A7EBF131}"/>
              </a:ext>
            </a:extLst>
          </p:cNvPr>
          <p:cNvSpPr txBox="1"/>
          <p:nvPr/>
        </p:nvSpPr>
        <p:spPr>
          <a:xfrm>
            <a:off x="483767" y="7292328"/>
            <a:ext cx="611672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*Economia nos primeiros meses do sistema.</a:t>
            </a:r>
          </a:p>
          <a:p>
            <a:endParaRPr lang="pt-BR" sz="1200" dirty="0"/>
          </a:p>
          <a:p>
            <a:r>
              <a:rPr lang="pt-BR" sz="1200" dirty="0"/>
              <a:t>**Economia média do sistema nos primeiros 5 anos, considerando a inflação de energia elétrica de 10% a.a.</a:t>
            </a:r>
          </a:p>
          <a:p>
            <a:endParaRPr lang="pt-BR" sz="1200" dirty="0"/>
          </a:p>
          <a:p>
            <a:r>
              <a:rPr lang="pt-BR" sz="1200" dirty="0"/>
              <a:t>***Economia aproximada do sistema em 25 anos, considerando a inflação de energia elétrica de 10% a.a.</a:t>
            </a:r>
          </a:p>
          <a:p>
            <a:endParaRPr lang="pt-BR" sz="1100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403A95ED-4045-9C09-3C41-C521AA4125DB}"/>
              </a:ext>
            </a:extLst>
          </p:cNvPr>
          <p:cNvSpPr/>
          <p:nvPr/>
        </p:nvSpPr>
        <p:spPr>
          <a:xfrm>
            <a:off x="759459" y="2081744"/>
            <a:ext cx="3841585" cy="461665"/>
          </a:xfrm>
          <a:prstGeom prst="roundRect">
            <a:avLst/>
          </a:prstGeom>
          <a:solidFill>
            <a:srgbClr val="676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9FEC7C9-860B-1591-B0B8-384AD222B5B6}"/>
              </a:ext>
            </a:extLst>
          </p:cNvPr>
          <p:cNvSpPr txBox="1"/>
          <p:nvPr/>
        </p:nvSpPr>
        <p:spPr>
          <a:xfrm>
            <a:off x="1103055" y="2126132"/>
            <a:ext cx="422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" panose="020B0502040204020203" pitchFamily="34" charset="0"/>
              </a:rPr>
              <a:t>PAYBACK: &lt;&lt;</a:t>
            </a:r>
            <a:r>
              <a:rPr lang="pt-BR" dirty="0" err="1">
                <a:solidFill>
                  <a:schemeClr val="bg1"/>
                </a:solidFill>
                <a:latin typeface="Bahnschrift" panose="020B0502040204020203" pitchFamily="34" charset="0"/>
              </a:rPr>
              <a:t>PaybackAnoMes</a:t>
            </a:r>
            <a:r>
              <a:rPr lang="pt-BR" dirty="0">
                <a:solidFill>
                  <a:schemeClr val="bg1"/>
                </a:solidFill>
                <a:latin typeface="Bahnschrift" panose="020B0502040204020203" pitchFamily="34" charset="0"/>
              </a:rPr>
              <a:t>&gt;&gt;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E1548E2-FCD6-9679-1534-6D11743F5AEF}"/>
              </a:ext>
            </a:extLst>
          </p:cNvPr>
          <p:cNvSpPr txBox="1"/>
          <p:nvPr/>
        </p:nvSpPr>
        <p:spPr>
          <a:xfrm>
            <a:off x="1999081" y="3504852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" panose="020B0502040204020203" pitchFamily="34" charset="0"/>
              </a:rPr>
              <a:t>R$ &lt;&lt;</a:t>
            </a:r>
            <a:r>
              <a:rPr lang="pt-BR" dirty="0" err="1">
                <a:solidFill>
                  <a:schemeClr val="bg1"/>
                </a:solidFill>
                <a:latin typeface="Bahnschrift" panose="020B0502040204020203" pitchFamily="34" charset="0"/>
              </a:rPr>
              <a:t>EconMensal</a:t>
            </a:r>
            <a:r>
              <a:rPr lang="pt-BR" dirty="0">
                <a:solidFill>
                  <a:schemeClr val="bg1"/>
                </a:solidFill>
                <a:latin typeface="Bahnschrift" panose="020B0502040204020203" pitchFamily="34" charset="0"/>
              </a:rPr>
              <a:t>&gt;&gt;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39EA6E5-4BFB-7856-E2F8-1D210913CEF5}"/>
              </a:ext>
            </a:extLst>
          </p:cNvPr>
          <p:cNvSpPr txBox="1"/>
          <p:nvPr/>
        </p:nvSpPr>
        <p:spPr>
          <a:xfrm>
            <a:off x="1999081" y="4876960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" panose="020B0502040204020203" pitchFamily="34" charset="0"/>
              </a:rPr>
              <a:t>R$ &lt;&lt;Econ5anos&gt;&gt;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8A0E0B7-072A-7D8D-B6CE-C4A1DC6D74A4}"/>
              </a:ext>
            </a:extLst>
          </p:cNvPr>
          <p:cNvSpPr txBox="1"/>
          <p:nvPr/>
        </p:nvSpPr>
        <p:spPr>
          <a:xfrm>
            <a:off x="1999081" y="6254310"/>
            <a:ext cx="217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" panose="020B0502040204020203" pitchFamily="34" charset="0"/>
              </a:rPr>
              <a:t>R$ &lt;&lt;Econ25anos&gt;&gt;</a:t>
            </a:r>
          </a:p>
        </p:txBody>
      </p:sp>
    </p:spTree>
    <p:extLst>
      <p:ext uri="{BB962C8B-B14F-4D97-AF65-F5344CB8AC3E}">
        <p14:creationId xmlns:p14="http://schemas.microsoft.com/office/powerpoint/2010/main" val="204094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9258" y="9838684"/>
            <a:ext cx="5279390" cy="728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6985" algn="ctr">
              <a:lnSpc>
                <a:spcPts val="2025"/>
              </a:lnSpc>
              <a:spcBef>
                <a:spcPts val="90"/>
              </a:spcBef>
              <a:tabLst>
                <a:tab pos="1814830" algn="l"/>
              </a:tabLst>
            </a:pPr>
            <a:r>
              <a:rPr sz="17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79</a:t>
            </a:r>
            <a:r>
              <a:rPr sz="1750" b="1" spc="1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750" b="1" spc="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99868-5916	</a:t>
            </a:r>
            <a:r>
              <a:rPr sz="1750" b="1" spc="-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@atron_energia</a:t>
            </a:r>
            <a:endParaRPr sz="1750" dirty="0">
              <a:latin typeface="Bahnschrift" panose="020B0502040204020203" pitchFamily="34" charset="0"/>
              <a:cs typeface="Arial"/>
            </a:endParaRPr>
          </a:p>
          <a:p>
            <a:pPr marL="38100" algn="ctr">
              <a:lnSpc>
                <a:spcPts val="1725"/>
              </a:lnSpc>
            </a:pPr>
            <a:r>
              <a:rPr sz="1500" b="1" spc="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www.atronenergiasolar.com.</a:t>
            </a:r>
            <a:r>
              <a:rPr lang="pt-BR" sz="1500" b="1" spc="15" dirty="0" err="1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br</a:t>
            </a:r>
            <a:endParaRPr sz="1500" dirty="0">
              <a:latin typeface="Bahnschrift" panose="020B0502040204020203" pitchFamily="34" charset="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1350" b="1" spc="1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Av.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-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Hermes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-3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Fontes,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Nº1502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14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-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-3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Luzia,</a:t>
            </a:r>
            <a:r>
              <a:rPr sz="1350" b="1" spc="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Aracaju/SE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14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-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4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Cep: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49045-760</a:t>
            </a:r>
            <a:endParaRPr sz="1350" dirty="0">
              <a:latin typeface="Bahnschrift" panose="020B0502040204020203" pitchFamily="34" charset="0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5269" y="10339459"/>
            <a:ext cx="149347" cy="18866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9528977"/>
            <a:ext cx="7560309" cy="102870"/>
          </a:xfrm>
          <a:custGeom>
            <a:avLst/>
            <a:gdLst/>
            <a:ahLst/>
            <a:cxnLst/>
            <a:rect l="l" t="t" r="r" b="b"/>
            <a:pathLst>
              <a:path w="7560309" h="102870">
                <a:moveTo>
                  <a:pt x="7560000" y="0"/>
                </a:moveTo>
                <a:lnTo>
                  <a:pt x="0" y="0"/>
                </a:lnTo>
                <a:lnTo>
                  <a:pt x="0" y="102391"/>
                </a:lnTo>
                <a:lnTo>
                  <a:pt x="7560000" y="102391"/>
                </a:lnTo>
                <a:lnTo>
                  <a:pt x="7560000" y="0"/>
                </a:lnTo>
                <a:close/>
              </a:path>
            </a:pathLst>
          </a:custGeom>
          <a:solidFill>
            <a:srgbClr val="676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0955739-050F-2EB8-5EB6-245E3C9C9CB9}"/>
              </a:ext>
            </a:extLst>
          </p:cNvPr>
          <p:cNvSpPr txBox="1"/>
          <p:nvPr/>
        </p:nvSpPr>
        <p:spPr>
          <a:xfrm>
            <a:off x="596900" y="1481581"/>
            <a:ext cx="474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676C72"/>
                </a:solidFill>
                <a:latin typeface="Bahnschrift" panose="020B0502040204020203" pitchFamily="34" charset="0"/>
              </a:rPr>
              <a:t>Serviços contemplados: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BB3463-388A-3C84-952E-3574A256C6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15" y="1517043"/>
            <a:ext cx="252985" cy="32918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B9343E5-ABF8-CB17-C2D6-B041559403FD}"/>
              </a:ext>
            </a:extLst>
          </p:cNvPr>
          <p:cNvSpPr txBox="1"/>
          <p:nvPr/>
        </p:nvSpPr>
        <p:spPr>
          <a:xfrm>
            <a:off x="723392" y="1995991"/>
            <a:ext cx="54112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Instalação dos painéis;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Instalação &lt;&lt;</a:t>
            </a:r>
            <a:r>
              <a:rPr lang="pt-BR" sz="1400" dirty="0" err="1">
                <a:solidFill>
                  <a:srgbClr val="676C72"/>
                </a:solidFill>
                <a:latin typeface="Bahnschrift" panose="020B0502040204020203" pitchFamily="34" charset="0"/>
              </a:rPr>
              <a:t>dosInvOUMicro</a:t>
            </a:r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&gt;&gt;;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Instalação de proteções elétricas;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Passagem de condutores;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Memorial descritivo;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676C72"/>
                </a:solidFill>
                <a:latin typeface="Bahnschrift" panose="020B0502040204020203" pitchFamily="34" charset="0"/>
              </a:rPr>
              <a:t>ART’s</a:t>
            </a:r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 de projeto e execução;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Treinamento do sistema de monitoramento (quando houver).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F804BEA-CBB9-AE04-C69B-CB22D0B61DDA}"/>
              </a:ext>
            </a:extLst>
          </p:cNvPr>
          <p:cNvSpPr txBox="1"/>
          <p:nvPr/>
        </p:nvSpPr>
        <p:spPr>
          <a:xfrm>
            <a:off x="596900" y="4222959"/>
            <a:ext cx="474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676C72"/>
                </a:solidFill>
                <a:latin typeface="Bahnschrift" panose="020B0502040204020203" pitchFamily="34" charset="0"/>
              </a:rPr>
              <a:t>Não estão cobertos na proposta: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A9544F9-5FDE-5913-CFA4-1D6567B716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15" y="4258421"/>
            <a:ext cx="252985" cy="32918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DB87DEB-0ABE-9754-3D12-E0E8A2B4A1C3}"/>
              </a:ext>
            </a:extLst>
          </p:cNvPr>
          <p:cNvSpPr txBox="1"/>
          <p:nvPr/>
        </p:nvSpPr>
        <p:spPr>
          <a:xfrm>
            <a:off x="723392" y="4737369"/>
            <a:ext cx="5664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Custo com Obras civis (se necessário);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Adequações do padrão de entrada exigidos pela concessionária.</a:t>
            </a:r>
          </a:p>
          <a:p>
            <a:endParaRPr lang="pt-BR" sz="1400" dirty="0">
              <a:solidFill>
                <a:srgbClr val="676C72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CBAC8C0-F1E7-2EA9-6641-3CBB5A6BAC92}"/>
              </a:ext>
            </a:extLst>
          </p:cNvPr>
          <p:cNvSpPr txBox="1"/>
          <p:nvPr/>
        </p:nvSpPr>
        <p:spPr>
          <a:xfrm>
            <a:off x="596899" y="5974174"/>
            <a:ext cx="5411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676C72"/>
                </a:solidFill>
                <a:latin typeface="Bahnschrift" panose="020B0502040204020203" pitchFamily="34" charset="0"/>
              </a:rPr>
              <a:t>Garantias contra defeito de fabricação: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42B9561-C8FD-DBC9-22D9-C61E2EF193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15" y="6009636"/>
            <a:ext cx="252985" cy="32918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6D5C2F0-E4DA-372C-29C8-285D90356E2A}"/>
              </a:ext>
            </a:extLst>
          </p:cNvPr>
          <p:cNvSpPr txBox="1"/>
          <p:nvPr/>
        </p:nvSpPr>
        <p:spPr>
          <a:xfrm>
            <a:off x="723392" y="6488584"/>
            <a:ext cx="54112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Painel fotovoltaico: &lt;&lt;</a:t>
            </a:r>
            <a:r>
              <a:rPr lang="pt-BR" sz="1400" dirty="0" err="1">
                <a:solidFill>
                  <a:srgbClr val="676C72"/>
                </a:solidFill>
                <a:latin typeface="Bahnschrift" panose="020B0502040204020203" pitchFamily="34" charset="0"/>
              </a:rPr>
              <a:t>grantMod</a:t>
            </a:r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&gt;&gt; anos e garantia de fornecimento de 25 anos;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&lt;&lt;</a:t>
            </a:r>
            <a:r>
              <a:rPr lang="pt-BR" sz="1400" dirty="0" err="1">
                <a:solidFill>
                  <a:srgbClr val="676C72"/>
                </a:solidFill>
                <a:latin typeface="Bahnschrift" panose="020B0502040204020203" pitchFamily="34" charset="0"/>
              </a:rPr>
              <a:t>invoumicro</a:t>
            </a:r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&gt;&gt;: &lt;&lt;</a:t>
            </a:r>
            <a:r>
              <a:rPr lang="pt-BR" sz="1400" dirty="0" err="1">
                <a:solidFill>
                  <a:srgbClr val="676C72"/>
                </a:solidFill>
                <a:latin typeface="Bahnschrift" panose="020B0502040204020203" pitchFamily="34" charset="0"/>
              </a:rPr>
              <a:t>garantiaInv</a:t>
            </a:r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&gt;&gt; anos;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Estrutura: 12 anos;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Instalação: 1 ano (incluindo uma manutenção).</a:t>
            </a:r>
          </a:p>
        </p:txBody>
      </p:sp>
    </p:spTree>
    <p:extLst>
      <p:ext uri="{BB962C8B-B14F-4D97-AF65-F5344CB8AC3E}">
        <p14:creationId xmlns:p14="http://schemas.microsoft.com/office/powerpoint/2010/main" val="157818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9258" y="9838684"/>
            <a:ext cx="5279390" cy="728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6985" algn="ctr">
              <a:lnSpc>
                <a:spcPts val="2025"/>
              </a:lnSpc>
              <a:spcBef>
                <a:spcPts val="90"/>
              </a:spcBef>
              <a:tabLst>
                <a:tab pos="1814830" algn="l"/>
              </a:tabLst>
            </a:pPr>
            <a:r>
              <a:rPr sz="17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79</a:t>
            </a:r>
            <a:r>
              <a:rPr sz="1750" b="1" spc="1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750" b="1" spc="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99868-5916	</a:t>
            </a:r>
            <a:r>
              <a:rPr sz="1750" b="1" spc="-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@atron_energia</a:t>
            </a:r>
            <a:endParaRPr sz="1750" dirty="0">
              <a:latin typeface="Bahnschrift" panose="020B0502040204020203" pitchFamily="34" charset="0"/>
              <a:cs typeface="Arial"/>
            </a:endParaRPr>
          </a:p>
          <a:p>
            <a:pPr marL="38100" algn="ctr">
              <a:lnSpc>
                <a:spcPts val="1725"/>
              </a:lnSpc>
            </a:pPr>
            <a:r>
              <a:rPr sz="1500" b="1" spc="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www.atronenergiasolar.com.</a:t>
            </a:r>
            <a:r>
              <a:rPr lang="pt-BR" sz="1500" b="1" spc="15" dirty="0" err="1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br</a:t>
            </a:r>
            <a:endParaRPr sz="1500" dirty="0">
              <a:latin typeface="Bahnschrift" panose="020B0502040204020203" pitchFamily="34" charset="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1350" b="1" spc="1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Av.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-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Hermes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-3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Fontes,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Nº1502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14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-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-3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Luzia,</a:t>
            </a:r>
            <a:r>
              <a:rPr sz="1350" b="1" spc="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Aracaju/SE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14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-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4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Cep: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49045-760</a:t>
            </a:r>
            <a:endParaRPr sz="1350" dirty="0">
              <a:latin typeface="Bahnschrift" panose="020B0502040204020203" pitchFamily="34" charset="0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5269" y="10339459"/>
            <a:ext cx="149347" cy="18866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9528977"/>
            <a:ext cx="7560309" cy="102870"/>
          </a:xfrm>
          <a:custGeom>
            <a:avLst/>
            <a:gdLst/>
            <a:ahLst/>
            <a:cxnLst/>
            <a:rect l="l" t="t" r="r" b="b"/>
            <a:pathLst>
              <a:path w="7560309" h="102870">
                <a:moveTo>
                  <a:pt x="7560000" y="0"/>
                </a:moveTo>
                <a:lnTo>
                  <a:pt x="0" y="0"/>
                </a:lnTo>
                <a:lnTo>
                  <a:pt x="0" y="102391"/>
                </a:lnTo>
                <a:lnTo>
                  <a:pt x="7560000" y="102391"/>
                </a:lnTo>
                <a:lnTo>
                  <a:pt x="7560000" y="0"/>
                </a:lnTo>
                <a:close/>
              </a:path>
            </a:pathLst>
          </a:custGeom>
          <a:solidFill>
            <a:srgbClr val="676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837201-F8D4-BFF9-78A6-0F9D8A19CFDE}"/>
              </a:ext>
            </a:extLst>
          </p:cNvPr>
          <p:cNvSpPr txBox="1"/>
          <p:nvPr/>
        </p:nvSpPr>
        <p:spPr>
          <a:xfrm>
            <a:off x="577850" y="1499034"/>
            <a:ext cx="474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676C72"/>
                </a:solidFill>
                <a:latin typeface="Bahnschrift" panose="020B0502040204020203" pitchFamily="34" charset="0"/>
              </a:rPr>
              <a:t>Validade da proposta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5DCE4CF-5953-7AC2-D791-986CE7221C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65" y="1534496"/>
            <a:ext cx="252985" cy="32918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D0EB384-CD01-2D38-3967-A78DC6A1D270}"/>
              </a:ext>
            </a:extLst>
          </p:cNvPr>
          <p:cNvSpPr txBox="1"/>
          <p:nvPr/>
        </p:nvSpPr>
        <p:spPr>
          <a:xfrm>
            <a:off x="591820" y="2083535"/>
            <a:ext cx="66916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14 (quatorze) dias após o envio da proposta.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676C72"/>
              </a:solidFill>
              <a:latin typeface="Bahnschrift" panose="020B0502040204020203" pitchFamily="34" charset="0"/>
            </a:endParaRPr>
          </a:p>
          <a:p>
            <a:pPr algn="just"/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Com o objetivo de proporcionar o melhor serviço de assessoria e garantir a satisfação de nossos clientes, a </a:t>
            </a:r>
            <a:r>
              <a:rPr lang="pt-BR" sz="1400" dirty="0" err="1">
                <a:solidFill>
                  <a:srgbClr val="676C72"/>
                </a:solidFill>
                <a:latin typeface="Bahnschrift" panose="020B0502040204020203" pitchFamily="34" charset="0"/>
              </a:rPr>
              <a:t>Atron</a:t>
            </a:r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 Energia Solar está à disposição para esclarecimentos.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1FD7956-AF95-4C5A-4BE2-DB23844C407D}"/>
              </a:ext>
            </a:extLst>
          </p:cNvPr>
          <p:cNvSpPr txBox="1"/>
          <p:nvPr/>
        </p:nvSpPr>
        <p:spPr>
          <a:xfrm>
            <a:off x="1618669" y="8166331"/>
            <a:ext cx="4319161" cy="739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____________________________________</a:t>
            </a:r>
          </a:p>
          <a:p>
            <a:pPr algn="ctr">
              <a:lnSpc>
                <a:spcPct val="200000"/>
              </a:lnSpc>
            </a:pPr>
            <a:r>
              <a:rPr lang="pt-BR" sz="1400" dirty="0" err="1"/>
              <a:t>Atron</a:t>
            </a:r>
            <a:r>
              <a:rPr lang="pt-BR" sz="1400" dirty="0"/>
              <a:t> Energia Solar</a:t>
            </a:r>
          </a:p>
        </p:txBody>
      </p:sp>
    </p:spTree>
    <p:extLst>
      <p:ext uri="{BB962C8B-B14F-4D97-AF65-F5344CB8AC3E}">
        <p14:creationId xmlns:p14="http://schemas.microsoft.com/office/powerpoint/2010/main" val="185823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</TotalTime>
  <Words>874</Words>
  <Application>Microsoft Office PowerPoint</Application>
  <PresentationFormat>Personalizar</PresentationFormat>
  <Paragraphs>160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Bahnschrift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17-02-23 Atron.cdr</dc:title>
  <dc:creator>Usuario</dc:creator>
  <cp:lastModifiedBy>Atron Energia Solar</cp:lastModifiedBy>
  <cp:revision>51</cp:revision>
  <cp:lastPrinted>2023-05-10T16:25:30Z</cp:lastPrinted>
  <dcterms:created xsi:type="dcterms:W3CDTF">2023-02-23T11:53:27Z</dcterms:created>
  <dcterms:modified xsi:type="dcterms:W3CDTF">2024-06-20T18:12:12Z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2023-02-17T00:00:00Z</vt:filetime>
  </property>
  <property fmtid="{D5CDD505-2E9C-101B-9397-08002B2CF9AE}" pid="3" name="Creator">
    <vt:lpwstr>CorelDRAW 2018</vt:lpwstr>
  </property>
  <property fmtid="{D5CDD505-2E9C-101B-9397-08002B2CF9AE}" pid="4" name="LastSaved">
    <vt:filetime>2023-02-23T00:00:00Z</vt:filetime>
  </property>
</Properties>
</file>