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906000" type="A4"/>
  <p:notesSz cx="6888163" cy="100203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" roundtripDataSignature="AMtx7mgqYN7ReB1irK33onC3ZW8iFEOm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6FAD50-4505-46F8-8043-C778E4D615E7}">
  <a:tblStyle styleId="{0F6FAD50-4505-46F8-8043-C778E4D615E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8" d="100"/>
          <a:sy n="118" d="100"/>
        </p:scale>
        <p:origin x="1038" y="-24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2984871" cy="502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01698" y="1"/>
            <a:ext cx="2984871" cy="502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274888" y="1252538"/>
            <a:ext cx="2338387" cy="3381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8817" y="4822270"/>
            <a:ext cx="5510530" cy="3945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517548"/>
            <a:ext cx="2984871" cy="502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01698" y="9517548"/>
            <a:ext cx="2984871" cy="502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8817" y="4822270"/>
            <a:ext cx="5510530" cy="3945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74888" y="1252538"/>
            <a:ext cx="2338387" cy="3381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8817" y="4822270"/>
            <a:ext cx="5510530" cy="3945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74888" y="1252538"/>
            <a:ext cx="2338387" cy="3381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body" idx="1"/>
          </p:nvPr>
        </p:nvSpPr>
        <p:spPr>
          <a:xfrm rot="5400000">
            <a:off x="286367" y="2822135"/>
            <a:ext cx="6285266" cy="591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 rot="5400000">
            <a:off x="1449696" y="3985464"/>
            <a:ext cx="8394877" cy="147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 rot="5400000">
            <a:off x="-1550679" y="2549570"/>
            <a:ext cx="8394877" cy="4350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3471863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472381" y="3618442"/>
            <a:ext cx="2901255" cy="53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3"/>
          </p:nvPr>
        </p:nvSpPr>
        <p:spPr>
          <a:xfrm>
            <a:off x="3471863" y="2428347"/>
            <a:ext cx="2915543" cy="119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4"/>
          </p:nvPr>
        </p:nvSpPr>
        <p:spPr>
          <a:xfrm>
            <a:off x="3471863" y="3618442"/>
            <a:ext cx="2915543" cy="53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2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>
            <a:spLocks noGrp="1"/>
          </p:cNvSpPr>
          <p:nvPr>
            <p:ph type="pic" idx="2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2"/>
          <p:cNvSpPr txBox="1">
            <a:spLocks noGrp="1"/>
          </p:cNvSpPr>
          <p:nvPr>
            <p:ph type="body" idx="1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" name="Google Shape;88;p1"/>
          <p:cNvGraphicFramePr/>
          <p:nvPr>
            <p:extLst>
              <p:ext uri="{D42A27DB-BD31-4B8C-83A1-F6EECF244321}">
                <p14:modId xmlns:p14="http://schemas.microsoft.com/office/powerpoint/2010/main" val="1065151929"/>
              </p:ext>
            </p:extLst>
          </p:nvPr>
        </p:nvGraphicFramePr>
        <p:xfrm>
          <a:off x="154330" y="1135381"/>
          <a:ext cx="6573350" cy="7634274"/>
        </p:xfrm>
        <a:graphic>
          <a:graphicData uri="http://schemas.openxmlformats.org/drawingml/2006/table">
            <a:tbl>
              <a:tblPr>
                <a:noFill/>
                <a:tableStyleId>{0F6FAD50-4505-46F8-8043-C778E4D615E7}</a:tableStyleId>
              </a:tblPr>
              <a:tblGrid>
                <a:gridCol w="65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3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7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7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2525">
                <a:tc gridSpan="7">
                  <a:txBody>
                    <a:bodyPr/>
                    <a:lstStyle/>
                    <a:p>
                      <a:pPr marL="3429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b="1" u="none" strike="noStrike" cap="none" dirty="0">
                          <a:solidFill>
                            <a:schemeClr val="lt1"/>
                          </a:solidFill>
                        </a:rPr>
                        <a:t>Dados do Cliente </a:t>
                      </a:r>
                      <a:endParaRPr sz="120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0" marR="0" marT="1275" marB="0" anchor="ctr">
                    <a:solidFill>
                      <a:srgbClr val="676C7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619">
                <a:tc gridSpan="3">
                  <a:txBody>
                    <a:bodyPr/>
                    <a:lstStyle/>
                    <a:p>
                      <a:pPr marL="3429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100" u="none" strike="noStrike" cap="none" dirty="0"/>
                        <a:t>Nome:</a:t>
                      </a:r>
                    </a:p>
                    <a:p>
                      <a:pPr marL="3429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100" u="none" strike="noStrike" cap="none" dirty="0"/>
                        <a:t>&lt;&lt;nome&gt;&gt;</a:t>
                      </a:r>
                      <a:endParaRPr sz="1100" u="none" strike="noStrike" cap="none" dirty="0"/>
                    </a:p>
                  </a:txBody>
                  <a:tcPr marL="0" marR="0" marT="1275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3048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100" u="none" strike="noStrike" cap="none" dirty="0"/>
                        <a:t>Telefone: </a:t>
                      </a:r>
                    </a:p>
                    <a:p>
                      <a:pPr marL="3048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&lt;&lt;telefone&gt;&gt;</a:t>
                      </a:r>
                      <a:endParaRPr sz="1100" u="none" strike="noStrike" cap="none" dirty="0"/>
                    </a:p>
                  </a:txBody>
                  <a:tcPr marL="0" marR="0" marT="1275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850">
                <a:tc gridSpan="3">
                  <a:txBody>
                    <a:bodyPr/>
                    <a:lstStyle/>
                    <a:p>
                      <a:pPr marL="3048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100" u="none" strike="noStrike" cap="none" dirty="0"/>
                        <a:t>Endereço:</a:t>
                      </a:r>
                      <a:endParaRPr sz="11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100" u="none" strike="noStrike" cap="none" dirty="0"/>
                        <a:t> &lt;&lt;endereço&gt;&gt;</a:t>
                      </a:r>
                      <a:endParaRPr sz="1100" u="none" strike="noStrike" cap="none" dirty="0"/>
                    </a:p>
                  </a:txBody>
                  <a:tcPr marL="0" marR="0" marT="52075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3048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100" b="1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52075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425"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100" b="1" u="none" strike="noStrike" cap="none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pt-BR" sz="1200" b="1" u="none" strike="noStrike" cap="none">
                          <a:solidFill>
                            <a:schemeClr val="lt1"/>
                          </a:solidFill>
                        </a:rPr>
                        <a:t>Características Gerais do Sistema </a:t>
                      </a:r>
                      <a:endParaRPr sz="12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676C7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550">
                <a:tc gridSpan="3">
                  <a:txBody>
                    <a:bodyPr/>
                    <a:lstStyle/>
                    <a:p>
                      <a:pPr marL="3429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pt-BR" sz="1100" u="none" strike="noStrike" cap="none" dirty="0"/>
                        <a:t>Potência Pico do Sistema:</a:t>
                      </a:r>
                      <a:endParaRPr sz="1100" u="none" strike="noStrike" cap="none" dirty="0"/>
                    </a:p>
                    <a:p>
                      <a:pPr marL="3429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pt-BR" sz="1100" u="none" strike="noStrike" cap="none" dirty="0"/>
                        <a:t>&lt;&lt;</a:t>
                      </a:r>
                      <a:r>
                        <a:rPr lang="pt-BR" sz="1100" u="none" strike="noStrike" cap="none" dirty="0" err="1"/>
                        <a:t>kwp_sist</a:t>
                      </a:r>
                      <a:r>
                        <a:rPr lang="pt-BR" sz="1100" u="none" strike="noStrike" cap="none" dirty="0"/>
                        <a:t>&gt;&gt; </a:t>
                      </a:r>
                      <a:r>
                        <a:rPr lang="pt-BR" sz="1100" u="none" strike="noStrike" cap="none" dirty="0" err="1"/>
                        <a:t>kWp</a:t>
                      </a:r>
                      <a:endParaRPr sz="1100" u="none" strike="noStrike" cap="none" dirty="0"/>
                    </a:p>
                  </a:txBody>
                  <a:tcPr marL="0" marR="0" marT="1275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100" u="none" strike="noStrike" cap="none"/>
                        <a:t> </a:t>
                      </a:r>
                      <a:endParaRPr sz="1100" u="none" strike="noStrike" cap="none"/>
                    </a:p>
                  </a:txBody>
                  <a:tcPr marL="0" marR="0" marT="1275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275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100" u="none" strike="noStrike" cap="none" dirty="0"/>
                        <a:t> Potência dos Módulos: </a:t>
                      </a:r>
                      <a:endParaRPr sz="11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100" u="none" strike="noStrike" cap="none" dirty="0"/>
                        <a:t> &lt;&lt;</a:t>
                      </a:r>
                      <a:r>
                        <a:rPr lang="pt-BR" sz="1100" u="none" strike="noStrike" cap="none" dirty="0" err="1"/>
                        <a:t>potMod</a:t>
                      </a:r>
                      <a:r>
                        <a:rPr lang="pt-BR" sz="1100" u="none" strike="noStrike" cap="none" dirty="0"/>
                        <a:t>&gt;&gt; kW</a:t>
                      </a:r>
                      <a:endParaRPr sz="1100" u="none" strike="noStrike" cap="none" dirty="0"/>
                    </a:p>
                  </a:txBody>
                  <a:tcPr marL="0" marR="0" marT="52075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100" u="none" strike="noStrike" cap="none" dirty="0"/>
                        <a:t> Quantidade de Módulos:</a:t>
                      </a:r>
                      <a:endParaRPr sz="11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100" u="none" strike="noStrike" cap="none" dirty="0"/>
                        <a:t> &lt;&lt;</a:t>
                      </a:r>
                      <a:r>
                        <a:rPr lang="pt-BR" sz="1100" u="none" strike="noStrike" cap="none" dirty="0" err="1"/>
                        <a:t>Qtde_Mod</a:t>
                      </a:r>
                      <a:r>
                        <a:rPr lang="pt-BR" sz="1100" u="none" strike="noStrike" cap="none" dirty="0"/>
                        <a:t>&gt;&gt;</a:t>
                      </a:r>
                      <a:endParaRPr sz="1100" u="none" strike="noStrike" cap="none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25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pt-BR" sz="1100" u="none" strike="noStrike" cap="none" dirty="0"/>
                        <a:t> Potência do</a:t>
                      </a:r>
                      <a:r>
                        <a:rPr lang="pt-BR" sz="1100" dirty="0"/>
                        <a:t> I</a:t>
                      </a:r>
                      <a:r>
                        <a:rPr lang="pt-BR" sz="1100" u="none" strike="noStrike" cap="none" dirty="0"/>
                        <a:t>nversor: </a:t>
                      </a:r>
                      <a:endParaRPr sz="11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pt-BR" sz="1100" u="none" strike="noStrike" cap="none" dirty="0"/>
                        <a:t> &lt;&lt;</a:t>
                      </a:r>
                      <a:r>
                        <a:rPr lang="pt-BR" sz="1100" u="none" strike="noStrike" cap="none" dirty="0" err="1"/>
                        <a:t>Pot_Inversor</a:t>
                      </a:r>
                      <a:r>
                        <a:rPr lang="pt-BR" sz="1100" u="none" strike="noStrike" cap="none" dirty="0"/>
                        <a:t>&gt;&gt; kW</a:t>
                      </a:r>
                      <a:endParaRPr sz="1100" u="none" strike="noStrike" cap="none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lang="pt-BR" sz="1100" i="0" u="none" strike="noStrike" cap="none" dirty="0">
                          <a:solidFill>
                            <a:srgbClr val="000000"/>
                          </a:solidFill>
                        </a:rPr>
                        <a:t> Quantidade de </a:t>
                      </a:r>
                      <a:r>
                        <a:rPr lang="pt-BR" sz="1100" u="none" strike="noStrike" cap="none" dirty="0" err="1"/>
                        <a:t>Microi</a:t>
                      </a:r>
                      <a:r>
                        <a:rPr lang="pt-BR" sz="1100" i="0" u="none" strike="noStrike" cap="none" dirty="0" err="1">
                          <a:solidFill>
                            <a:srgbClr val="000000"/>
                          </a:solidFill>
                        </a:rPr>
                        <a:t>nversores</a:t>
                      </a:r>
                      <a:r>
                        <a:rPr lang="pt-BR" sz="1100" i="0" u="none" strike="noStrike" cap="none" dirty="0">
                          <a:solidFill>
                            <a:srgbClr val="000000"/>
                          </a:solidFill>
                        </a:rPr>
                        <a:t>: </a:t>
                      </a:r>
                      <a:endParaRPr sz="11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pt-BR" sz="1100" u="none" strike="noStrike" cap="none" dirty="0"/>
                        <a:t> &lt;&lt;</a:t>
                      </a:r>
                      <a:r>
                        <a:rPr lang="pt-BR" sz="1100" u="none" strike="noStrike" cap="none" dirty="0" err="1"/>
                        <a:t>Qtde_inversor</a:t>
                      </a:r>
                      <a:r>
                        <a:rPr lang="pt-BR" sz="1100" dirty="0"/>
                        <a:t>&gt;&gt;</a:t>
                      </a:r>
                      <a:endParaRPr sz="1100" u="none" strike="noStrike" cap="none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275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pt-BR" sz="1100" u="none" strike="noStrike" cap="none" dirty="0"/>
                        <a:t> Área estimada do sistema: </a:t>
                      </a:r>
                      <a:endParaRPr sz="11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pt-BR" sz="1100" u="none" strike="noStrike" cap="none" dirty="0"/>
                        <a:t> &lt;&lt;</a:t>
                      </a:r>
                      <a:r>
                        <a:rPr lang="pt-BR" sz="1100" u="none" strike="noStrike" cap="none" dirty="0" err="1"/>
                        <a:t>área_sist</a:t>
                      </a:r>
                      <a:r>
                        <a:rPr lang="pt-BR" sz="1100" u="none" strike="noStrike" cap="none" dirty="0"/>
                        <a:t>&gt;&gt; m²</a:t>
                      </a:r>
                      <a:endParaRPr sz="1100" u="none" strike="noStrike" cap="none" dirty="0"/>
                    </a:p>
                  </a:txBody>
                  <a:tcPr marL="0" marR="0" marT="1275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pt-BR" sz="1100" u="none" strike="noStrike" cap="none" dirty="0"/>
                        <a:t> Peso Total Aproximado: </a:t>
                      </a:r>
                      <a:endParaRPr sz="11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100" u="none" strike="noStrike" cap="none" dirty="0"/>
                        <a:t> &lt;&lt;</a:t>
                      </a:r>
                      <a:r>
                        <a:rPr lang="pt-BR" sz="1100" u="none" strike="noStrike" cap="none" dirty="0" err="1"/>
                        <a:t>peso_sist</a:t>
                      </a:r>
                      <a:r>
                        <a:rPr lang="pt-BR" sz="1100" u="none" strike="noStrike" cap="none" dirty="0"/>
                        <a:t>&gt;&gt; kg</a:t>
                      </a:r>
                      <a:endParaRPr sz="1100" u="none" strike="noStrike" cap="none" dirty="0"/>
                    </a:p>
                  </a:txBody>
                  <a:tcPr marL="0" marR="0" marT="1275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7250"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b="1" u="none" strike="noStrike" cap="none">
                          <a:solidFill>
                            <a:schemeClr val="lt1"/>
                          </a:solidFill>
                        </a:rPr>
                        <a:t> Características do Padrão de Entrada </a:t>
                      </a:r>
                      <a:endParaRPr sz="12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0" marR="0" marT="3800" marB="0" anchor="ctr">
                    <a:solidFill>
                      <a:srgbClr val="676C7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700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100" u="none" strike="noStrike" cap="none" dirty="0"/>
                        <a:t> Categoria do Atendimento:</a:t>
                      </a:r>
                      <a:endParaRPr sz="11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100" u="none" strike="noStrike" cap="none" dirty="0"/>
                        <a:t> &lt;&lt;</a:t>
                      </a:r>
                      <a:r>
                        <a:rPr lang="pt-BR" sz="1100" u="none" strike="noStrike" cap="none" dirty="0" err="1"/>
                        <a:t>Cat_Bif_Trif</a:t>
                      </a:r>
                      <a:r>
                        <a:rPr lang="pt-BR" sz="1100" u="none" strike="noStrike" cap="none" dirty="0"/>
                        <a:t>&gt;&gt;</a:t>
                      </a:r>
                      <a:endParaRPr sz="1100" u="none" strike="noStrike" cap="none" dirty="0"/>
                    </a:p>
                  </a:txBody>
                  <a:tcPr marL="0" marR="0" marT="1275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3048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dk1"/>
                          </a:solidFill>
                        </a:rPr>
                        <a:t>Bitola do condutor de Entrada:</a:t>
                      </a:r>
                    </a:p>
                    <a:p>
                      <a:pPr marL="3048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dk1"/>
                          </a:solidFill>
                        </a:rPr>
                        <a:t>&lt;&lt;</a:t>
                      </a:r>
                      <a:r>
                        <a:rPr lang="pt-BR" sz="1100" u="none" strike="noStrike" cap="none" dirty="0" err="1">
                          <a:solidFill>
                            <a:schemeClr val="dk1"/>
                          </a:solidFill>
                        </a:rPr>
                        <a:t>bitola_cond</a:t>
                      </a:r>
                      <a:r>
                        <a:rPr lang="pt-BR" sz="1100" u="none" strike="noStrike" cap="none" dirty="0">
                          <a:solidFill>
                            <a:schemeClr val="dk1"/>
                          </a:solidFill>
                        </a:rPr>
                        <a:t>&gt;&gt; mm²</a:t>
                      </a:r>
                      <a:endParaRPr sz="1100" u="none" strike="noStrike" cap="none" dirty="0"/>
                    </a:p>
                  </a:txBody>
                  <a:tcPr marL="0" marR="0" marT="1275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0575">
                <a:tc gridSpan="3">
                  <a:txBody>
                    <a:bodyPr/>
                    <a:lstStyle/>
                    <a:p>
                      <a:pPr marL="3429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100" u="none" strike="noStrike" cap="none" dirty="0"/>
                        <a:t>Disjuntor de Proteção:</a:t>
                      </a:r>
                      <a:endParaRPr sz="1100" u="none" strike="noStrike" cap="none" dirty="0"/>
                    </a:p>
                    <a:p>
                      <a:pPr marL="3429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100" u="none" strike="noStrike" cap="none" dirty="0"/>
                        <a:t>&lt;&lt;</a:t>
                      </a:r>
                      <a:r>
                        <a:rPr lang="pt-BR" sz="1100" u="none" strike="noStrike" cap="none" dirty="0" err="1"/>
                        <a:t>Amp_Prot</a:t>
                      </a:r>
                      <a:r>
                        <a:rPr lang="pt-BR" sz="1100" u="none" strike="noStrike" cap="none" dirty="0"/>
                        <a:t>&gt;&gt; A &lt;&lt;</a:t>
                      </a:r>
                      <a:r>
                        <a:rPr lang="pt-BR" sz="1100" u="none" strike="noStrike" cap="none" dirty="0" err="1"/>
                        <a:t>Prot_bif_trif</a:t>
                      </a:r>
                      <a:r>
                        <a:rPr lang="pt-BR" sz="1100" u="none" strike="noStrike" cap="none" dirty="0"/>
                        <a:t>&gt;&gt;</a:t>
                      </a:r>
                      <a:endParaRPr sz="1100" u="none" strike="noStrike" cap="none" dirty="0"/>
                    </a:p>
                  </a:txBody>
                  <a:tcPr marL="0" marR="0" marT="52075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dk1"/>
                          </a:solidFill>
                        </a:rPr>
                        <a:t> Caixa de Medição: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dk1"/>
                          </a:solidFill>
                        </a:rPr>
                        <a:t> &lt;&lt;</a:t>
                      </a:r>
                      <a:r>
                        <a:rPr lang="pt-BR" sz="1100" u="none" strike="noStrike" cap="none" dirty="0" err="1">
                          <a:solidFill>
                            <a:schemeClr val="dk1"/>
                          </a:solidFill>
                        </a:rPr>
                        <a:t>Status_med</a:t>
                      </a:r>
                      <a:r>
                        <a:rPr lang="pt-BR" sz="1100" u="none" strike="noStrike" cap="none" dirty="0">
                          <a:solidFill>
                            <a:schemeClr val="dk1"/>
                          </a:solidFill>
                        </a:rPr>
                        <a:t>&gt;&gt;</a:t>
                      </a:r>
                      <a:endParaRPr sz="1100" u="none" strike="noStrike" cap="none" dirty="0"/>
                    </a:p>
                  </a:txBody>
                  <a:tcPr marL="0" marR="0" marT="52075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7550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100" u="none" strike="noStrike" cap="none" dirty="0"/>
                        <a:t> Padrão de Entrada:</a:t>
                      </a:r>
                      <a:endParaRPr sz="11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100" u="none" strike="noStrike" cap="none" dirty="0"/>
                        <a:t> &lt;&lt;</a:t>
                      </a:r>
                      <a:r>
                        <a:rPr lang="pt-BR" sz="1100" u="none" strike="noStrike" cap="none" dirty="0" err="1"/>
                        <a:t>Status_entrada</a:t>
                      </a:r>
                      <a:r>
                        <a:rPr lang="pt-BR" sz="1100" u="none" strike="noStrike" cap="none" dirty="0"/>
                        <a:t>&gt;&gt;</a:t>
                      </a:r>
                      <a:endParaRPr sz="1100" u="none" strike="noStrike" cap="none" dirty="0"/>
                    </a:p>
                  </a:txBody>
                  <a:tcPr marL="0" marR="0" marT="380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100" u="none" strike="noStrike" cap="none" dirty="0"/>
                        <a:t> </a:t>
                      </a:r>
                      <a:r>
                        <a:rPr lang="pt-BR" sz="1100" u="none" strike="noStrike" cap="none" dirty="0">
                          <a:solidFill>
                            <a:schemeClr val="dk1"/>
                          </a:solidFill>
                        </a:rPr>
                        <a:t>Agrupamento: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dk1"/>
                          </a:solidFill>
                        </a:rPr>
                        <a:t> Subdivisão (&lt;M&gt;) MUC (&lt;M1&gt;) Individual: (&lt;x&gt;)</a:t>
                      </a:r>
                      <a:endParaRPr sz="1100" u="none" strike="noStrike" cap="none" dirty="0"/>
                    </a:p>
                  </a:txBody>
                  <a:tcPr marL="0" marR="0" marT="380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4700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100" u="none" strike="noStrike" cap="none" dirty="0"/>
                        <a:t> Aterramento:</a:t>
                      </a:r>
                      <a:endParaRPr sz="11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100" u="none" strike="noStrike" cap="none" dirty="0"/>
                        <a:t> &lt;&lt;</a:t>
                      </a:r>
                      <a:r>
                        <a:rPr lang="pt-BR" sz="1100" u="none" strike="noStrike" cap="none" dirty="0" err="1"/>
                        <a:t>Status_aterramento</a:t>
                      </a:r>
                      <a:r>
                        <a:rPr lang="pt-BR" sz="1100" u="none" strike="noStrike" cap="none" dirty="0"/>
                        <a:t>&gt;&gt;</a:t>
                      </a:r>
                      <a:endParaRPr sz="1100" u="none" strike="noStrike" cap="none" dirty="0"/>
                    </a:p>
                  </a:txBody>
                  <a:tcPr marL="0" marR="0" marT="1275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100" u="none" strike="noStrike" cap="none" dirty="0"/>
                        <a:t> Padrão será unificado?</a:t>
                      </a:r>
                      <a:endParaRPr sz="11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100" u="none" strike="noStrike" cap="none" dirty="0"/>
                        <a:t> Sim (&lt;M&gt;) Não (&lt;M1&gt;) Não se aplica (&lt;x&gt;)</a:t>
                      </a:r>
                      <a:endParaRPr sz="1100" u="none" strike="noStrike" cap="none" dirty="0"/>
                    </a:p>
                  </a:txBody>
                  <a:tcPr marL="0" marR="0" marT="1275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7575">
                <a:tc gridSpan="7">
                  <a:txBody>
                    <a:bodyPr/>
                    <a:lstStyle/>
                    <a:p>
                      <a:pPr marL="419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200" b="1" u="none" strike="noStrike" cap="none">
                          <a:solidFill>
                            <a:schemeClr val="lt1"/>
                          </a:solidFill>
                        </a:rPr>
                        <a:t>Detalhes da Edificação </a:t>
                      </a:r>
                      <a:endParaRPr sz="12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0" marR="0" marT="3800" marB="0" anchor="ctr">
                    <a:solidFill>
                      <a:srgbClr val="676C7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2775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100" u="none" strike="noStrike" cap="none" dirty="0"/>
                        <a:t> Dimensionamento do QDC: </a:t>
                      </a:r>
                      <a:endParaRPr sz="11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100" u="none" strike="noStrike" cap="none" dirty="0"/>
                        <a:t> &lt;&lt;</a:t>
                      </a:r>
                      <a:r>
                        <a:rPr lang="pt-BR" sz="1100" u="none" strike="noStrike" cap="none" dirty="0" err="1"/>
                        <a:t>status_dim</a:t>
                      </a:r>
                      <a:r>
                        <a:rPr lang="pt-BR" sz="1100" u="none" strike="noStrike" cap="none" dirty="0"/>
                        <a:t>&gt;&gt; </a:t>
                      </a:r>
                      <a:endParaRPr sz="1100" u="none" strike="noStrike" cap="none" dirty="0"/>
                    </a:p>
                  </a:txBody>
                  <a:tcPr marL="0" marR="0" marT="1275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100" u="none" strike="noStrike" cap="none" dirty="0"/>
                        <a:t> Acesso ao QDC: </a:t>
                      </a:r>
                      <a:endParaRPr sz="11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100" u="none" strike="noStrike" cap="none" dirty="0"/>
                        <a:t> &lt;&lt;</a:t>
                      </a:r>
                      <a:r>
                        <a:rPr lang="pt-BR" sz="1100" u="none" strike="noStrike" cap="none" dirty="0" err="1"/>
                        <a:t>qdc_fácil_dificil</a:t>
                      </a:r>
                      <a:r>
                        <a:rPr lang="pt-BR" sz="1100" u="none" strike="noStrike" cap="none" dirty="0"/>
                        <a:t>&gt;&gt;</a:t>
                      </a:r>
                      <a:endParaRPr sz="1100" u="none" strike="noStrike" cap="none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3800"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100" u="none" strike="noStrike" cap="none" dirty="0"/>
                        <a:t> Altura da Edificação:</a:t>
                      </a:r>
                      <a:endParaRPr sz="11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100" u="none" strike="noStrike" cap="none" dirty="0"/>
                        <a:t> &lt;&lt;</a:t>
                      </a:r>
                      <a:r>
                        <a:rPr lang="pt-BR" sz="1100" u="none" strike="noStrike" cap="none" dirty="0" err="1"/>
                        <a:t>altura_opcional</a:t>
                      </a:r>
                      <a:r>
                        <a:rPr lang="pt-BR" sz="1100" u="none" strike="noStrike" cap="none" dirty="0"/>
                        <a:t>&gt;&gt; metros </a:t>
                      </a:r>
                      <a:endParaRPr sz="1100" u="none" strike="noStrike" cap="none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00000"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100" u="none" strike="noStrike" cap="none" dirty="0"/>
                        <a:t> Tipo do Telhado: </a:t>
                      </a:r>
                      <a:endParaRPr sz="1100" u="none" strike="noStrike" cap="none" dirty="0"/>
                    </a:p>
                    <a:p>
                      <a:pPr marL="34290" marR="0" lvl="0" indent="0" algn="l" rtl="0">
                        <a:lnSpc>
                          <a:spcPct val="100000"/>
                        </a:lnSpc>
                        <a:spcBef>
                          <a:spcPts val="44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100" u="none" strike="noStrike" cap="none" dirty="0"/>
                        <a:t>&lt;&lt;</a:t>
                      </a:r>
                      <a:r>
                        <a:rPr lang="pt-BR" sz="1100" u="none" strike="noStrike" cap="none" dirty="0" err="1"/>
                        <a:t>tipo_telhado</a:t>
                      </a:r>
                      <a:r>
                        <a:rPr lang="pt-BR" sz="1100" u="none" strike="noStrike" cap="none" dirty="0"/>
                        <a:t>&gt;&gt;</a:t>
                      </a:r>
                      <a:endParaRPr sz="1100" u="none" strike="noStrike" cap="none" dirty="0"/>
                    </a:p>
                  </a:txBody>
                  <a:tcPr marL="0" marR="0" marT="55875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37575"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100" u="none" strike="noStrike" cap="none" dirty="0"/>
                        <a:t> Acesso ao Telhado: </a:t>
                      </a:r>
                      <a:endParaRPr sz="11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3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100" u="none" strike="noStrike" cap="none" dirty="0"/>
                        <a:t> &lt;&lt;</a:t>
                      </a:r>
                      <a:r>
                        <a:rPr lang="pt-BR" sz="1100" u="none" strike="noStrike" cap="none" dirty="0" err="1"/>
                        <a:t>telhado_acesso</a:t>
                      </a:r>
                      <a:r>
                        <a:rPr lang="pt-BR" sz="1100" u="none" strike="noStrike" cap="none" dirty="0"/>
                        <a:t>&gt;&gt; </a:t>
                      </a:r>
                      <a:endParaRPr sz="1100" u="none" strike="noStrike" cap="none" dirty="0"/>
                    </a:p>
                  </a:txBody>
                  <a:tcPr marL="0" marR="0" marT="380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33800"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100" u="none" strike="noStrike" cap="none" dirty="0"/>
                        <a:t> Implementação de estrutura:</a:t>
                      </a:r>
                      <a:br>
                        <a:rPr lang="pt-BR" sz="1100" u="none" strike="noStrike" cap="none" dirty="0"/>
                      </a:br>
                      <a:r>
                        <a:rPr lang="pt-BR" sz="1100" u="none" strike="noStrike" cap="none" dirty="0"/>
                        <a:t> Não </a:t>
                      </a:r>
                      <a:endParaRPr sz="1100" u="none" strike="noStrike" cap="none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7350">
                <a:tc>
                  <a:txBody>
                    <a:bodyPr/>
                    <a:lstStyle/>
                    <a:p>
                      <a:pPr marL="4953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100" u="none" strike="noStrike" cap="none"/>
                        <a:t>Nº </a:t>
                      </a:r>
                      <a:endParaRPr sz="1100" u="none" strike="noStrike" cap="none"/>
                    </a:p>
                  </a:txBody>
                  <a:tcPr marL="0" marR="0" marT="40650" marB="0"/>
                </a:tc>
                <a:tc gridSpan="3">
                  <a:txBody>
                    <a:bodyPr/>
                    <a:lstStyle/>
                    <a:p>
                      <a:pPr marL="4191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100" u="none" strike="noStrike" cap="none"/>
                        <a:t> Tipo de estrutura </a:t>
                      </a:r>
                      <a:endParaRPr sz="1100" u="none" strike="noStrike" cap="none"/>
                    </a:p>
                  </a:txBody>
                  <a:tcPr marL="0" marR="0" marT="4065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3429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100" u="none" strike="noStrike" cap="none"/>
                        <a:t>Comprimento </a:t>
                      </a:r>
                      <a:endParaRPr sz="1100" u="none" strike="noStrike" cap="none"/>
                    </a:p>
                  </a:txBody>
                  <a:tcPr marL="0" marR="0" marT="40650" marB="0"/>
                </a:tc>
                <a:tc>
                  <a:txBody>
                    <a:bodyPr/>
                    <a:lstStyle/>
                    <a:p>
                      <a:pPr marL="0" marR="29208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100" u="none" strike="noStrike" cap="none"/>
                        <a:t>Altura </a:t>
                      </a:r>
                      <a:endParaRPr sz="1100" u="none" strike="noStrike" cap="none"/>
                    </a:p>
                  </a:txBody>
                  <a:tcPr marL="0" marR="0" marT="40650" marB="0"/>
                </a:tc>
                <a:tc>
                  <a:txBody>
                    <a:bodyPr/>
                    <a:lstStyle/>
                    <a:p>
                      <a:pPr marL="0" marR="3429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100" u="none" strike="noStrike" cap="none"/>
                        <a:t>Largura </a:t>
                      </a:r>
                      <a:endParaRPr sz="1100" u="none" strike="noStrike" cap="none"/>
                    </a:p>
                  </a:txBody>
                  <a:tcPr marL="0" marR="0" marT="4065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08400">
                <a:tc>
                  <a:txBody>
                    <a:bodyPr/>
                    <a:lstStyle/>
                    <a:p>
                      <a:pPr marL="4953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100" u="none" strike="noStrike" cap="none"/>
                        <a:t> x</a:t>
                      </a:r>
                      <a:endParaRPr sz="1100" u="none" strike="noStrike" cap="none"/>
                    </a:p>
                  </a:txBody>
                  <a:tcPr marL="0" marR="0" marT="44450" marB="0"/>
                </a:tc>
                <a:tc gridSpan="3">
                  <a:txBody>
                    <a:bodyPr/>
                    <a:lstStyle/>
                    <a:p>
                      <a:pPr marL="4191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100" u="none" strike="noStrike" cap="none"/>
                        <a:t>x</a:t>
                      </a:r>
                      <a:endParaRPr sz="1100" u="none" strike="noStrike" cap="none"/>
                    </a:p>
                  </a:txBody>
                  <a:tcPr marL="0" marR="0" marT="4445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36195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100" u="none" strike="noStrike" cap="none"/>
                        <a:t>x</a:t>
                      </a:r>
                      <a:endParaRPr sz="1100" u="none" strike="noStrike" cap="none"/>
                    </a:p>
                  </a:txBody>
                  <a:tcPr marL="0" marR="0" marT="44450" marB="0"/>
                </a:tc>
                <a:tc>
                  <a:txBody>
                    <a:bodyPr/>
                    <a:lstStyle/>
                    <a:p>
                      <a:pPr marL="0" marR="31115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100" u="none" strike="noStrike" cap="none"/>
                        <a:t>x</a:t>
                      </a:r>
                      <a:endParaRPr sz="1100" u="none" strike="noStrike" cap="none"/>
                    </a:p>
                  </a:txBody>
                  <a:tcPr marL="0" marR="0" marT="44450" marB="0"/>
                </a:tc>
                <a:tc>
                  <a:txBody>
                    <a:bodyPr/>
                    <a:lstStyle/>
                    <a:p>
                      <a:pPr marL="0" marR="31115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100" u="none" strike="noStrike" cap="none"/>
                        <a:t>x</a:t>
                      </a:r>
                      <a:endParaRPr sz="1100" u="none" strike="noStrike" cap="none"/>
                    </a:p>
                  </a:txBody>
                  <a:tcPr marL="0" marR="0" marT="4445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337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100" u="none" strike="noStrike" cap="none"/>
                        <a:t>  x</a:t>
                      </a:r>
                      <a:endParaRPr sz="1100" u="none" strike="noStrike" cap="none"/>
                    </a:p>
                  </a:txBody>
                  <a:tcPr marL="0" marR="0" marT="3800" marB="0"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100" u="none" strike="noStrike" cap="none"/>
                        <a:t> x</a:t>
                      </a:r>
                      <a:endParaRPr sz="1100" u="none" strike="noStrike" cap="none"/>
                    </a:p>
                  </a:txBody>
                  <a:tcPr marL="0" marR="0" marT="380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100" u="none" strike="noStrike" cap="none"/>
                        <a:t>          x</a:t>
                      </a:r>
                      <a:endParaRPr sz="1100" u="none" strike="noStrike" cap="none"/>
                    </a:p>
                  </a:txBody>
                  <a:tcPr marL="0" marR="0" marT="380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100" u="none" strike="noStrike" cap="none"/>
                        <a:t>          x</a:t>
                      </a:r>
                      <a:endParaRPr sz="1100" u="none" strike="noStrike" cap="none"/>
                    </a:p>
                  </a:txBody>
                  <a:tcPr marL="0" marR="0" marT="380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100" u="none" strike="noStrike" cap="none" dirty="0"/>
                        <a:t>          x</a:t>
                      </a:r>
                      <a:endParaRPr sz="1100" u="none" strike="noStrike" cap="none" dirty="0"/>
                    </a:p>
                  </a:txBody>
                  <a:tcPr marL="0" marR="0" marT="3800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sp>
        <p:nvSpPr>
          <p:cNvPr id="89" name="Google Shape;89;p1"/>
          <p:cNvSpPr/>
          <p:nvPr/>
        </p:nvSpPr>
        <p:spPr>
          <a:xfrm>
            <a:off x="2420620" y="9032875"/>
            <a:ext cx="132080" cy="264160"/>
          </a:xfrm>
          <a:prstGeom prst="rect">
            <a:avLst/>
          </a:prstGeom>
          <a:solidFill>
            <a:srgbClr val="DB6233"/>
          </a:solidFill>
          <a:ln w="12700" cap="flat" cmpd="sng">
            <a:solidFill>
              <a:srgbClr val="DB62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590550" y="8974238"/>
            <a:ext cx="5676900" cy="751840"/>
          </a:xfrm>
          <a:prstGeom prst="rect">
            <a:avLst/>
          </a:prstGeom>
          <a:solidFill>
            <a:srgbClr val="DB62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734898" y="9032875"/>
            <a:ext cx="5279390" cy="72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0" marR="6985" lvl="0" indent="0" algn="ctr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rPr lang="pt-BR" sz="175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79 99868-5916	@atron_energia</a:t>
            </a:r>
            <a:endParaRPr sz="17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www.atronenergiasolar.com.br</a:t>
            </a:r>
            <a:endParaRPr sz="1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pt-BR" sz="135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Av. Hermes Fontes, Nº1502 - Luzia, Aracaju/SE - Cep: 49045-760</a:t>
            </a:r>
            <a:endParaRPr sz="13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p2"/>
          <p:cNvGraphicFramePr/>
          <p:nvPr>
            <p:extLst>
              <p:ext uri="{D42A27DB-BD31-4B8C-83A1-F6EECF244321}">
                <p14:modId xmlns:p14="http://schemas.microsoft.com/office/powerpoint/2010/main" val="3555267379"/>
              </p:ext>
            </p:extLst>
          </p:nvPr>
        </p:nvGraphicFramePr>
        <p:xfrm>
          <a:off x="106681" y="1213993"/>
          <a:ext cx="6644650" cy="5457175"/>
        </p:xfrm>
        <a:graphic>
          <a:graphicData uri="http://schemas.openxmlformats.org/drawingml/2006/table">
            <a:tbl>
              <a:tblPr>
                <a:noFill/>
                <a:tableStyleId>{0F6FAD50-4505-46F8-8043-C778E4D615E7}</a:tableStyleId>
              </a:tblPr>
              <a:tblGrid>
                <a:gridCol w="664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5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  <a:p>
                      <a:pPr marL="381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Registro Fotográfico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6975" marB="0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500" u="none" strike="noStrike" cap="none" dirty="0"/>
                    </a:p>
                    <a:p>
                      <a:pPr marL="5333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lang="pt-BR" sz="550" u="none" strike="noStrike" cap="none" dirty="0"/>
                        <a:t>		</a:t>
                      </a:r>
                      <a:endParaRPr sz="55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5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5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5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5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5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5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5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5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5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5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5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5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5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5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5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5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5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5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5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5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5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5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5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5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53338" marR="0" lvl="0" indent="0" algn="l" rtl="0">
                        <a:lnSpc>
                          <a:spcPct val="100000"/>
                        </a:lnSpc>
                        <a:spcBef>
                          <a:spcPts val="37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endParaRPr sz="550" u="none" strike="noStrike" cap="none" dirty="0"/>
                    </a:p>
                  </a:txBody>
                  <a:tcPr marL="0" marR="0" marT="57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650">
                <a:tc>
                  <a:txBody>
                    <a:bodyPr/>
                    <a:lstStyle/>
                    <a:p>
                      <a:pPr marL="381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Observações</a:t>
                      </a:r>
                      <a:endParaRPr sz="110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800" marB="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6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br>
                        <a:rPr lang="pt-BR" sz="105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endParaRPr sz="6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127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7" name="Google Shape;97;p2"/>
          <p:cNvSpPr/>
          <p:nvPr/>
        </p:nvSpPr>
        <p:spPr>
          <a:xfrm>
            <a:off x="299711" y="1706710"/>
            <a:ext cx="2047177" cy="1527488"/>
          </a:xfrm>
          <a:custGeom>
            <a:avLst/>
            <a:gdLst/>
            <a:ahLst/>
            <a:cxnLst/>
            <a:rect l="l" t="t" r="r" b="b"/>
            <a:pathLst>
              <a:path w="2348865" h="1708785" extrusionOk="0">
                <a:moveTo>
                  <a:pt x="2348776" y="0"/>
                </a:moveTo>
                <a:lnTo>
                  <a:pt x="2341156" y="0"/>
                </a:lnTo>
                <a:lnTo>
                  <a:pt x="2341156" y="7620"/>
                </a:lnTo>
                <a:lnTo>
                  <a:pt x="2341156" y="1700580"/>
                </a:lnTo>
                <a:lnTo>
                  <a:pt x="7620" y="1700580"/>
                </a:lnTo>
                <a:lnTo>
                  <a:pt x="7620" y="7620"/>
                </a:lnTo>
                <a:lnTo>
                  <a:pt x="2341156" y="7620"/>
                </a:lnTo>
                <a:lnTo>
                  <a:pt x="2341156" y="0"/>
                </a:lnTo>
                <a:lnTo>
                  <a:pt x="7620" y="0"/>
                </a:lnTo>
                <a:lnTo>
                  <a:pt x="0" y="0"/>
                </a:lnTo>
                <a:lnTo>
                  <a:pt x="0" y="7620"/>
                </a:lnTo>
                <a:lnTo>
                  <a:pt x="0" y="1700580"/>
                </a:lnTo>
                <a:lnTo>
                  <a:pt x="0" y="1708213"/>
                </a:lnTo>
                <a:lnTo>
                  <a:pt x="7620" y="1708213"/>
                </a:lnTo>
                <a:lnTo>
                  <a:pt x="2341156" y="1708213"/>
                </a:lnTo>
                <a:lnTo>
                  <a:pt x="2348776" y="1708213"/>
                </a:lnTo>
                <a:lnTo>
                  <a:pt x="2348776" y="1700580"/>
                </a:lnTo>
                <a:lnTo>
                  <a:pt x="2348776" y="7620"/>
                </a:lnTo>
                <a:lnTo>
                  <a:pt x="2348776" y="0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239845" y="2912636"/>
            <a:ext cx="2289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t-BR" sz="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Imagem 1: Localização.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2400305" y="1702839"/>
            <a:ext cx="2047177" cy="1527488"/>
          </a:xfrm>
          <a:custGeom>
            <a:avLst/>
            <a:gdLst/>
            <a:ahLst/>
            <a:cxnLst/>
            <a:rect l="l" t="t" r="r" b="b"/>
            <a:pathLst>
              <a:path w="2348865" h="1708785" extrusionOk="0">
                <a:moveTo>
                  <a:pt x="2348776" y="0"/>
                </a:moveTo>
                <a:lnTo>
                  <a:pt x="2341156" y="0"/>
                </a:lnTo>
                <a:lnTo>
                  <a:pt x="2341156" y="7620"/>
                </a:lnTo>
                <a:lnTo>
                  <a:pt x="2341156" y="1700580"/>
                </a:lnTo>
                <a:lnTo>
                  <a:pt x="7620" y="1700580"/>
                </a:lnTo>
                <a:lnTo>
                  <a:pt x="7620" y="7620"/>
                </a:lnTo>
                <a:lnTo>
                  <a:pt x="2341156" y="7620"/>
                </a:lnTo>
                <a:lnTo>
                  <a:pt x="2341156" y="0"/>
                </a:lnTo>
                <a:lnTo>
                  <a:pt x="7620" y="0"/>
                </a:lnTo>
                <a:lnTo>
                  <a:pt x="0" y="0"/>
                </a:lnTo>
                <a:lnTo>
                  <a:pt x="0" y="7620"/>
                </a:lnTo>
                <a:lnTo>
                  <a:pt x="0" y="1700580"/>
                </a:lnTo>
                <a:lnTo>
                  <a:pt x="0" y="1708213"/>
                </a:lnTo>
                <a:lnTo>
                  <a:pt x="7620" y="1708213"/>
                </a:lnTo>
                <a:lnTo>
                  <a:pt x="2341156" y="1708213"/>
                </a:lnTo>
                <a:lnTo>
                  <a:pt x="2348776" y="1708213"/>
                </a:lnTo>
                <a:lnTo>
                  <a:pt x="2348776" y="1700580"/>
                </a:lnTo>
                <a:lnTo>
                  <a:pt x="2348776" y="7620"/>
                </a:lnTo>
                <a:lnTo>
                  <a:pt x="2348776" y="0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306358" y="3373405"/>
            <a:ext cx="2047177" cy="1527488"/>
          </a:xfrm>
          <a:custGeom>
            <a:avLst/>
            <a:gdLst/>
            <a:ahLst/>
            <a:cxnLst/>
            <a:rect l="l" t="t" r="r" b="b"/>
            <a:pathLst>
              <a:path w="2348865" h="1708785" extrusionOk="0">
                <a:moveTo>
                  <a:pt x="2348776" y="0"/>
                </a:moveTo>
                <a:lnTo>
                  <a:pt x="2341156" y="0"/>
                </a:lnTo>
                <a:lnTo>
                  <a:pt x="2341156" y="7620"/>
                </a:lnTo>
                <a:lnTo>
                  <a:pt x="2341156" y="1700580"/>
                </a:lnTo>
                <a:lnTo>
                  <a:pt x="7620" y="1700580"/>
                </a:lnTo>
                <a:lnTo>
                  <a:pt x="7620" y="7620"/>
                </a:lnTo>
                <a:lnTo>
                  <a:pt x="2341156" y="7620"/>
                </a:lnTo>
                <a:lnTo>
                  <a:pt x="2341156" y="0"/>
                </a:lnTo>
                <a:lnTo>
                  <a:pt x="7620" y="0"/>
                </a:lnTo>
                <a:lnTo>
                  <a:pt x="0" y="0"/>
                </a:lnTo>
                <a:lnTo>
                  <a:pt x="0" y="7620"/>
                </a:lnTo>
                <a:lnTo>
                  <a:pt x="0" y="1700580"/>
                </a:lnTo>
                <a:lnTo>
                  <a:pt x="0" y="1708213"/>
                </a:lnTo>
                <a:lnTo>
                  <a:pt x="7620" y="1708213"/>
                </a:lnTo>
                <a:lnTo>
                  <a:pt x="2341156" y="1708213"/>
                </a:lnTo>
                <a:lnTo>
                  <a:pt x="2348776" y="1708213"/>
                </a:lnTo>
                <a:lnTo>
                  <a:pt x="2348776" y="1700580"/>
                </a:lnTo>
                <a:lnTo>
                  <a:pt x="2348776" y="7620"/>
                </a:lnTo>
                <a:lnTo>
                  <a:pt x="2348776" y="0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4541225" y="1702839"/>
            <a:ext cx="2047177" cy="1527488"/>
          </a:xfrm>
          <a:custGeom>
            <a:avLst/>
            <a:gdLst/>
            <a:ahLst/>
            <a:cxnLst/>
            <a:rect l="l" t="t" r="r" b="b"/>
            <a:pathLst>
              <a:path w="2348865" h="1708785" extrusionOk="0">
                <a:moveTo>
                  <a:pt x="2348776" y="0"/>
                </a:moveTo>
                <a:lnTo>
                  <a:pt x="2341156" y="0"/>
                </a:lnTo>
                <a:lnTo>
                  <a:pt x="2341156" y="7620"/>
                </a:lnTo>
                <a:lnTo>
                  <a:pt x="2341156" y="1700580"/>
                </a:lnTo>
                <a:lnTo>
                  <a:pt x="7620" y="1700580"/>
                </a:lnTo>
                <a:lnTo>
                  <a:pt x="7620" y="7620"/>
                </a:lnTo>
                <a:lnTo>
                  <a:pt x="2341156" y="7620"/>
                </a:lnTo>
                <a:lnTo>
                  <a:pt x="2341156" y="0"/>
                </a:lnTo>
                <a:lnTo>
                  <a:pt x="7620" y="0"/>
                </a:lnTo>
                <a:lnTo>
                  <a:pt x="0" y="0"/>
                </a:lnTo>
                <a:lnTo>
                  <a:pt x="0" y="7620"/>
                </a:lnTo>
                <a:lnTo>
                  <a:pt x="0" y="1700580"/>
                </a:lnTo>
                <a:lnTo>
                  <a:pt x="0" y="1708213"/>
                </a:lnTo>
                <a:lnTo>
                  <a:pt x="7620" y="1708213"/>
                </a:lnTo>
                <a:lnTo>
                  <a:pt x="2341156" y="1708213"/>
                </a:lnTo>
                <a:lnTo>
                  <a:pt x="2348776" y="1708213"/>
                </a:lnTo>
                <a:lnTo>
                  <a:pt x="2348776" y="1700580"/>
                </a:lnTo>
                <a:lnTo>
                  <a:pt x="2348776" y="7620"/>
                </a:lnTo>
                <a:lnTo>
                  <a:pt x="2348776" y="0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590550" y="7558483"/>
            <a:ext cx="56769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________________________________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Matheus Santos de Paula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Engenheiro responsável CREA nº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Atron Energia Solar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2393329" y="2887588"/>
            <a:ext cx="3429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t-BR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Imagem 2: Estrutura do telhado.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239845" y="4545249"/>
            <a:ext cx="2289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t-BR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Imagem 4: Quadro de Distribuição.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4527261" y="2866469"/>
            <a:ext cx="2289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t-BR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Imagem 3: Referência do Padrão de Entrada.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2420620" y="9032875"/>
            <a:ext cx="132080" cy="264160"/>
          </a:xfrm>
          <a:prstGeom prst="rect">
            <a:avLst/>
          </a:prstGeom>
          <a:solidFill>
            <a:srgbClr val="DB6233"/>
          </a:solidFill>
          <a:ln w="12700" cap="flat" cmpd="sng">
            <a:solidFill>
              <a:srgbClr val="DB62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2420050" y="3372250"/>
            <a:ext cx="2049385" cy="1529363"/>
          </a:xfrm>
          <a:custGeom>
            <a:avLst/>
            <a:gdLst/>
            <a:ahLst/>
            <a:cxnLst/>
            <a:rect l="l" t="t" r="r" b="b"/>
            <a:pathLst>
              <a:path w="2348865" h="1708785" extrusionOk="0">
                <a:moveTo>
                  <a:pt x="2348776" y="0"/>
                </a:moveTo>
                <a:lnTo>
                  <a:pt x="2341156" y="0"/>
                </a:lnTo>
                <a:lnTo>
                  <a:pt x="2341156" y="7620"/>
                </a:lnTo>
                <a:lnTo>
                  <a:pt x="2341156" y="1700580"/>
                </a:lnTo>
                <a:lnTo>
                  <a:pt x="7620" y="1700580"/>
                </a:lnTo>
                <a:lnTo>
                  <a:pt x="7620" y="7620"/>
                </a:lnTo>
                <a:lnTo>
                  <a:pt x="2341156" y="7620"/>
                </a:lnTo>
                <a:lnTo>
                  <a:pt x="2341156" y="0"/>
                </a:lnTo>
                <a:lnTo>
                  <a:pt x="7620" y="0"/>
                </a:lnTo>
                <a:lnTo>
                  <a:pt x="0" y="0"/>
                </a:lnTo>
                <a:lnTo>
                  <a:pt x="0" y="7620"/>
                </a:lnTo>
                <a:lnTo>
                  <a:pt x="0" y="1700580"/>
                </a:lnTo>
                <a:lnTo>
                  <a:pt x="0" y="1708213"/>
                </a:lnTo>
                <a:lnTo>
                  <a:pt x="7620" y="1708213"/>
                </a:lnTo>
                <a:lnTo>
                  <a:pt x="2341156" y="1708213"/>
                </a:lnTo>
                <a:lnTo>
                  <a:pt x="2348776" y="1708213"/>
                </a:lnTo>
                <a:lnTo>
                  <a:pt x="2348776" y="1700580"/>
                </a:lnTo>
                <a:lnTo>
                  <a:pt x="2348776" y="7620"/>
                </a:lnTo>
                <a:lnTo>
                  <a:pt x="2348776" y="0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4535950" y="3372471"/>
            <a:ext cx="2049385" cy="1529363"/>
          </a:xfrm>
          <a:custGeom>
            <a:avLst/>
            <a:gdLst/>
            <a:ahLst/>
            <a:cxnLst/>
            <a:rect l="l" t="t" r="r" b="b"/>
            <a:pathLst>
              <a:path w="2348865" h="1708785" extrusionOk="0">
                <a:moveTo>
                  <a:pt x="2348776" y="0"/>
                </a:moveTo>
                <a:lnTo>
                  <a:pt x="2341156" y="0"/>
                </a:lnTo>
                <a:lnTo>
                  <a:pt x="2341156" y="7620"/>
                </a:lnTo>
                <a:lnTo>
                  <a:pt x="2341156" y="1700580"/>
                </a:lnTo>
                <a:lnTo>
                  <a:pt x="7620" y="1700580"/>
                </a:lnTo>
                <a:lnTo>
                  <a:pt x="7620" y="7620"/>
                </a:lnTo>
                <a:lnTo>
                  <a:pt x="2341156" y="7620"/>
                </a:lnTo>
                <a:lnTo>
                  <a:pt x="2341156" y="0"/>
                </a:lnTo>
                <a:lnTo>
                  <a:pt x="7620" y="0"/>
                </a:lnTo>
                <a:lnTo>
                  <a:pt x="0" y="0"/>
                </a:lnTo>
                <a:lnTo>
                  <a:pt x="0" y="7620"/>
                </a:lnTo>
                <a:lnTo>
                  <a:pt x="0" y="1700580"/>
                </a:lnTo>
                <a:lnTo>
                  <a:pt x="0" y="1708213"/>
                </a:lnTo>
                <a:lnTo>
                  <a:pt x="7620" y="1708213"/>
                </a:lnTo>
                <a:lnTo>
                  <a:pt x="2341156" y="1708213"/>
                </a:lnTo>
                <a:lnTo>
                  <a:pt x="2348776" y="1708213"/>
                </a:lnTo>
                <a:lnTo>
                  <a:pt x="2348776" y="1700580"/>
                </a:lnTo>
                <a:lnTo>
                  <a:pt x="2348776" y="7620"/>
                </a:lnTo>
                <a:lnTo>
                  <a:pt x="2348776" y="0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2353535" y="4545249"/>
            <a:ext cx="2289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t-BR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Imagem 5: Disjuntor do Padrão de entrada.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4495298" y="4545249"/>
            <a:ext cx="2289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t-BR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Imagem 6: Localização do inversor.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590550" y="8974238"/>
            <a:ext cx="5676900" cy="751840"/>
          </a:xfrm>
          <a:prstGeom prst="rect">
            <a:avLst/>
          </a:prstGeom>
          <a:solidFill>
            <a:srgbClr val="DB62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734898" y="9032875"/>
            <a:ext cx="5279390" cy="72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0" marR="6985" lvl="0" indent="0" algn="ctr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rPr lang="pt-BR" sz="175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79 99868-5916	@atron_energia</a:t>
            </a:r>
            <a:endParaRPr sz="17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www.atronenergiasolar.com.br</a:t>
            </a:r>
            <a:endParaRPr sz="1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pt-BR" sz="135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Av. Hermes Fontes, Nº1502 - Luzia, Aracaju/SE - Cep: 49045-760</a:t>
            </a:r>
            <a:endParaRPr sz="13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7EC87B9-D7F4-9BBE-D01A-0BFB6D51D5FE}"/>
              </a:ext>
            </a:extLst>
          </p:cNvPr>
          <p:cNvSpPr txBox="1"/>
          <p:nvPr/>
        </p:nvSpPr>
        <p:spPr>
          <a:xfrm>
            <a:off x="861613" y="2315090"/>
            <a:ext cx="1021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Pendente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A49B561-6F0E-D545-AD20-7F618507E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94" y="1888813"/>
            <a:ext cx="1916614" cy="108330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D665C88-36AA-8E13-C394-39F85CEB7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3086" y="1896455"/>
            <a:ext cx="1905210" cy="10768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EBE2B96-27C7-6DBF-B37B-A1367D4A90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8036" y="1900830"/>
            <a:ext cx="1905211" cy="10768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1FFEB31-C6EC-4561-2370-AA95D5BC57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810" y="3580906"/>
            <a:ext cx="1905210" cy="107685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5CDCF41-B00C-4E14-88BD-D89039A028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9976" y="3581512"/>
            <a:ext cx="1900736" cy="107432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03E7B74C-0B83-60F3-6C91-BD90E3A6E1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00389" y="3586343"/>
            <a:ext cx="1884726" cy="106494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F8A38D7-82D2-EE68-8315-82FD72D7AC63}"/>
              </a:ext>
            </a:extLst>
          </p:cNvPr>
          <p:cNvSpPr txBox="1"/>
          <p:nvPr/>
        </p:nvSpPr>
        <p:spPr>
          <a:xfrm>
            <a:off x="106669" y="5536179"/>
            <a:ext cx="61607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    O galpão encontra-se apto para a implementação do sistema fotovoltaico de &lt;&lt;</a:t>
            </a:r>
            <a:r>
              <a:rPr lang="pt-BR" sz="1050" dirty="0" err="1"/>
              <a:t>kwp_sist</a:t>
            </a:r>
            <a:r>
              <a:rPr lang="pt-BR" sz="1050" dirty="0"/>
              <a:t>&gt;&gt; </a:t>
            </a:r>
            <a:r>
              <a:rPr lang="pt-BR" sz="1050" dirty="0" err="1"/>
              <a:t>kWp</a:t>
            </a:r>
            <a:r>
              <a:rPr lang="pt-BR" sz="1050" dirty="0"/>
              <a:t>, de acordo com as normas de distribuição (NDU-001)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465</Words>
  <Application>Microsoft Office PowerPoint</Application>
  <PresentationFormat>Papel A4 (210 x 297 mm)</PresentationFormat>
  <Paragraphs>121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DIego Galrao</dc:creator>
  <cp:lastModifiedBy>Atron Energia Solar</cp:lastModifiedBy>
  <cp:revision>10</cp:revision>
  <dcterms:created xsi:type="dcterms:W3CDTF">2021-11-18T15:46:50Z</dcterms:created>
  <dcterms:modified xsi:type="dcterms:W3CDTF">2024-06-21T19:42:25Z</dcterms:modified>
</cp:coreProperties>
</file>