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55cdc26f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55cdc26f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55c054ae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55c054ae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Error Detection </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Mehek (K044), Mukund (K046), Prathamesh(K054)  &amp; Rishabh (K056)</a:t>
            </a:r>
            <a:endParaRPr sz="2000"/>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idx="1" type="body"/>
          </p:nvPr>
        </p:nvSpPr>
        <p:spPr>
          <a:xfrm>
            <a:off x="0" y="0"/>
            <a:ext cx="9144000" cy="46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Definition: </a:t>
            </a:r>
            <a:endParaRPr b="1" u="sng">
              <a:solidFill>
                <a:srgbClr val="000000"/>
              </a:solidFill>
            </a:endParaRPr>
          </a:p>
          <a:p>
            <a:pPr indent="0" lvl="0" marL="0" rtl="0" algn="l">
              <a:spcBef>
                <a:spcPts val="1600"/>
              </a:spcBef>
              <a:spcAft>
                <a:spcPts val="0"/>
              </a:spcAft>
              <a:buNone/>
            </a:pPr>
            <a:r>
              <a:rPr lang="en">
                <a:solidFill>
                  <a:srgbClr val="000000"/>
                </a:solidFill>
              </a:rPr>
              <a:t>Error detection is a technique used in digital communication and data storage to identify and potentially correct clusters or bursts of errors that occur together, rather than isolated individual errors.</a:t>
            </a:r>
            <a:endParaRPr>
              <a:solidFill>
                <a:srgbClr val="000000"/>
              </a:solidFill>
            </a:endParaRPr>
          </a:p>
          <a:p>
            <a:pPr indent="0" lvl="0" marL="0" marR="0" rtl="0" algn="l">
              <a:spcBef>
                <a:spcPts val="1600"/>
              </a:spcBef>
              <a:spcAft>
                <a:spcPts val="0"/>
              </a:spcAft>
              <a:buNone/>
            </a:pPr>
            <a:r>
              <a:rPr b="1" lang="en" u="sng">
                <a:solidFill>
                  <a:srgbClr val="000000"/>
                </a:solidFill>
              </a:rPr>
              <a:t>Key Methods:</a:t>
            </a:r>
            <a:endParaRPr b="1" u="sng">
              <a:solidFill>
                <a:srgbClr val="000000"/>
              </a:solidFill>
            </a:endParaRPr>
          </a:p>
          <a:p>
            <a:pPr indent="0" lvl="0" marL="0" marR="0" rtl="0" algn="l">
              <a:spcBef>
                <a:spcPts val="0"/>
              </a:spcBef>
              <a:spcAft>
                <a:spcPts val="0"/>
              </a:spcAft>
              <a:buClr>
                <a:srgbClr val="374151"/>
              </a:buClr>
              <a:buSzPts val="2400"/>
              <a:buFont typeface="Roboto"/>
              <a:buNone/>
            </a:pPr>
            <a:r>
              <a:rPr b="1" lang="en">
                <a:solidFill>
                  <a:srgbClr val="000000"/>
                </a:solidFill>
              </a:rPr>
              <a:t>Cyclic Redundancy Check (CRC):</a:t>
            </a:r>
            <a:r>
              <a:rPr lang="en">
                <a:solidFill>
                  <a:srgbClr val="000000"/>
                </a:solidFill>
              </a:rPr>
              <a:t> CRC is a widely used technique that appends a fixed-size CRC code to data. The receiver recalculates the CRC code from the received data and compares it to the transmitted CRC code to detect errors, including burst errors.</a:t>
            </a:r>
            <a:endParaRPr>
              <a:solidFill>
                <a:srgbClr val="000000"/>
              </a:solidFill>
            </a:endParaRPr>
          </a:p>
          <a:p>
            <a:pPr indent="0" lvl="0" marL="0" marR="0" rtl="0" algn="l">
              <a:spcBef>
                <a:spcPts val="0"/>
              </a:spcBef>
              <a:spcAft>
                <a:spcPts val="0"/>
              </a:spcAft>
              <a:buClr>
                <a:srgbClr val="374151"/>
              </a:buClr>
              <a:buSzPts val="2400"/>
              <a:buFont typeface="Roboto"/>
              <a:buNone/>
            </a:pPr>
            <a:r>
              <a:rPr b="1" lang="en">
                <a:solidFill>
                  <a:srgbClr val="000000"/>
                </a:solidFill>
              </a:rPr>
              <a:t>Hamming Code: </a:t>
            </a:r>
            <a:r>
              <a:rPr lang="en">
                <a:solidFill>
                  <a:srgbClr val="000000"/>
                </a:solidFill>
              </a:rPr>
              <a:t>Hamming codes are binary error-correcting codes that can also be used for burst error detection. They are particularly useful for detecting and correcting single-bit errors and some multi-bit errors, including burst errors.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idx="1" type="body"/>
          </p:nvPr>
        </p:nvSpPr>
        <p:spPr>
          <a:xfrm>
            <a:off x="0" y="0"/>
            <a:ext cx="9144000" cy="50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Applications: </a:t>
            </a:r>
            <a:endParaRPr b="1" u="sng">
              <a:solidFill>
                <a:srgbClr val="000000"/>
              </a:solidFill>
            </a:endParaRPr>
          </a:p>
          <a:p>
            <a:pPr indent="0" lvl="0" marL="0" rtl="0" algn="l">
              <a:spcBef>
                <a:spcPts val="0"/>
              </a:spcBef>
              <a:spcAft>
                <a:spcPts val="0"/>
              </a:spcAft>
              <a:buNone/>
            </a:pPr>
            <a:r>
              <a:rPr lang="en">
                <a:solidFill>
                  <a:srgbClr val="000000"/>
                </a:solidFill>
              </a:rPr>
              <a:t>Error detection is crucial in various applications, including data storage systems, communication protocols, digital media transmission, and any scenario where data integrity is critical.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u="sng">
                <a:solidFill>
                  <a:srgbClr val="000000"/>
                </a:solidFill>
              </a:rPr>
              <a:t>Use in Real life:</a:t>
            </a:r>
            <a:endParaRPr b="1" u="sng">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Data Transmission over Networks:</a:t>
            </a:r>
            <a:r>
              <a:rPr lang="en">
                <a:solidFill>
                  <a:srgbClr val="000000"/>
                </a:solidFill>
              </a:rPr>
              <a:t> In network communication, especially in wireless and satellite communications, burst error detection is essential. CRC (Cyclic Redundancy Check) is widely used in network protocols.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DNA Sequencing: </a:t>
            </a:r>
            <a:r>
              <a:rPr lang="en">
                <a:solidFill>
                  <a:srgbClr val="000000"/>
                </a:solidFill>
              </a:rPr>
              <a:t>In the field of bioinformatics, burst error detection techniques are applied to DNA sequencing data to identify and correct errors that may occur during the sequencing process.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nvSpPr>
        <p:spPr>
          <a:xfrm>
            <a:off x="466475" y="-226200"/>
            <a:ext cx="36372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dk1"/>
                </a:solidFill>
                <a:latin typeface="Proxima Nova"/>
                <a:ea typeface="Proxima Nova"/>
                <a:cs typeface="Proxima Nova"/>
                <a:sym typeface="Proxima Nova"/>
              </a:rPr>
              <a:t>Code</a:t>
            </a:r>
            <a:endParaRPr sz="4100">
              <a:solidFill>
                <a:schemeClr val="dk1"/>
              </a:solidFill>
              <a:latin typeface="Proxima Nova"/>
              <a:ea typeface="Proxima Nova"/>
              <a:cs typeface="Proxima Nova"/>
              <a:sym typeface="Proxima Nova"/>
            </a:endParaRPr>
          </a:p>
        </p:txBody>
      </p:sp>
      <p:sp>
        <p:nvSpPr>
          <p:cNvPr id="123" name="Google Shape;123;p28"/>
          <p:cNvSpPr txBox="1"/>
          <p:nvPr/>
        </p:nvSpPr>
        <p:spPr>
          <a:xfrm>
            <a:off x="180750" y="584900"/>
            <a:ext cx="4251000" cy="46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b="1" lang="en" sz="1200" u="sng">
                <a:latin typeface="Proxima Nova"/>
                <a:ea typeface="Proxima Nova"/>
                <a:cs typeface="Proxima Nova"/>
                <a:sym typeface="Proxima Nova"/>
              </a:rPr>
              <a:t>Library Used</a:t>
            </a:r>
            <a:r>
              <a:rPr lang="en" sz="1200">
                <a:latin typeface="Proxima Nova"/>
                <a:ea typeface="Proxima Nova"/>
                <a:cs typeface="Proxima Nova"/>
                <a:sym typeface="Proxima Nova"/>
              </a:rPr>
              <a:t>: Random (for introducing error)</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b="1" lang="en" sz="1200" u="sng">
                <a:latin typeface="Proxima Nova"/>
                <a:ea typeface="Proxima Nova"/>
                <a:cs typeface="Proxima Nova"/>
                <a:sym typeface="Proxima Nova"/>
              </a:rPr>
              <a:t>Introducing Errors</a:t>
            </a:r>
            <a:r>
              <a:rPr lang="en" sz="1200">
                <a:latin typeface="Proxima Nova"/>
                <a:ea typeface="Proxima Nova"/>
                <a:cs typeface="Proxima Nova"/>
                <a:sym typeface="Proxima Nova"/>
              </a:rPr>
              <a:t>: The </a:t>
            </a:r>
            <a:r>
              <a:rPr i="1" lang="en" sz="1200">
                <a:latin typeface="Proxima Nova"/>
                <a:ea typeface="Proxima Nova"/>
                <a:cs typeface="Proxima Nova"/>
                <a:sym typeface="Proxima Nova"/>
              </a:rPr>
              <a:t>introduce_error</a:t>
            </a:r>
            <a:r>
              <a:rPr lang="en" sz="1200">
                <a:latin typeface="Proxima Nova"/>
                <a:ea typeface="Proxima Nova"/>
                <a:cs typeface="Proxima Nova"/>
                <a:sym typeface="Proxima Nova"/>
              </a:rPr>
              <a:t> function is used to simulate errors during data transmission. It takes a string of </a:t>
            </a:r>
            <a:r>
              <a:rPr i="1" lang="en" sz="1200">
                <a:latin typeface="Proxima Nova"/>
                <a:ea typeface="Proxima Nova"/>
                <a:cs typeface="Proxima Nova"/>
                <a:sym typeface="Proxima Nova"/>
              </a:rPr>
              <a:t>binary data (data)</a:t>
            </a:r>
            <a:r>
              <a:rPr lang="en" sz="1200">
                <a:latin typeface="Proxima Nova"/>
                <a:ea typeface="Proxima Nova"/>
                <a:cs typeface="Proxima Nova"/>
                <a:sym typeface="Proxima Nova"/>
              </a:rPr>
              <a:t> and an </a:t>
            </a:r>
            <a:r>
              <a:rPr i="1" lang="en" sz="1200">
                <a:latin typeface="Proxima Nova"/>
                <a:ea typeface="Proxima Nova"/>
                <a:cs typeface="Proxima Nova"/>
                <a:sym typeface="Proxima Nova"/>
              </a:rPr>
              <a:t>error probability (error_probability)</a:t>
            </a:r>
            <a:r>
              <a:rPr lang="en" sz="1200">
                <a:latin typeface="Proxima Nova"/>
                <a:ea typeface="Proxima Nova"/>
                <a:cs typeface="Proxima Nova"/>
                <a:sym typeface="Proxima Nova"/>
              </a:rPr>
              <a:t>. For each bit in the input data, it checks if a random number is less than the error probability. If it is, it flips the bit (changing '0' to '1' or '1' to '0') to simulate an error. Otherwise, it keeps the bit as it is.</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b="1" lang="en" sz="1200" u="sng">
                <a:latin typeface="Proxima Nova"/>
                <a:ea typeface="Proxima Nova"/>
                <a:cs typeface="Proxima Nova"/>
                <a:sym typeface="Proxima Nova"/>
              </a:rPr>
              <a:t>Comparison with Original Data</a:t>
            </a:r>
            <a:r>
              <a:rPr lang="en" sz="1200">
                <a:latin typeface="Proxima Nova"/>
                <a:ea typeface="Proxima Nova"/>
                <a:cs typeface="Proxima Nova"/>
                <a:sym typeface="Proxima Nova"/>
              </a:rPr>
              <a:t>: After introducing errors, the code compares the received data r with the original data s bit by bit. It identifies the start </a:t>
            </a:r>
            <a:r>
              <a:rPr i="1" lang="en" sz="1200">
                <a:latin typeface="Proxima Nova"/>
                <a:ea typeface="Proxima Nova"/>
                <a:cs typeface="Proxima Nova"/>
                <a:sym typeface="Proxima Nova"/>
              </a:rPr>
              <a:t>(ll)</a:t>
            </a:r>
            <a:r>
              <a:rPr lang="en" sz="1200">
                <a:latin typeface="Proxima Nova"/>
                <a:ea typeface="Proxima Nova"/>
                <a:cs typeface="Proxima Nova"/>
                <a:sym typeface="Proxima Nova"/>
              </a:rPr>
              <a:t> and end </a:t>
            </a:r>
            <a:r>
              <a:rPr i="1" lang="en" sz="1200">
                <a:latin typeface="Proxima Nova"/>
                <a:ea typeface="Proxima Nova"/>
                <a:cs typeface="Proxima Nova"/>
                <a:sym typeface="Proxima Nova"/>
              </a:rPr>
              <a:t>(ul)</a:t>
            </a:r>
            <a:r>
              <a:rPr lang="en" sz="1200">
                <a:latin typeface="Proxima Nova"/>
                <a:ea typeface="Proxima Nova"/>
                <a:cs typeface="Proxima Nova"/>
                <a:sym typeface="Proxima Nova"/>
              </a:rPr>
              <a:t> positions of a burst error if any are found. A burst error is a consecutive sequence of bits that are erroneous.</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b="1" lang="en" sz="1200" u="sng">
                <a:latin typeface="Proxima Nova"/>
                <a:ea typeface="Proxima Nova"/>
                <a:cs typeface="Proxima Nova"/>
                <a:sym typeface="Proxima Nova"/>
              </a:rPr>
              <a:t>Error Detection</a:t>
            </a:r>
            <a:r>
              <a:rPr lang="en" sz="1200">
                <a:latin typeface="Proxima Nova"/>
                <a:ea typeface="Proxima Nova"/>
                <a:cs typeface="Proxima Nova"/>
                <a:sym typeface="Proxima Nova"/>
              </a:rPr>
              <a:t>: If </a:t>
            </a:r>
            <a:r>
              <a:rPr i="1" lang="en" sz="1200">
                <a:latin typeface="Proxima Nova"/>
                <a:ea typeface="Proxima Nova"/>
                <a:cs typeface="Proxima Nova"/>
                <a:sym typeface="Proxima Nova"/>
              </a:rPr>
              <a:t>ll</a:t>
            </a:r>
            <a:r>
              <a:rPr lang="en" sz="1200">
                <a:latin typeface="Proxima Nova"/>
                <a:ea typeface="Proxima Nova"/>
                <a:cs typeface="Proxima Nova"/>
                <a:sym typeface="Proxima Nova"/>
              </a:rPr>
              <a:t> remains -1, it means no errors were detected, and flag is set to 1 to indicate that there were </a:t>
            </a:r>
            <a:r>
              <a:rPr i="1" lang="en" sz="1200">
                <a:latin typeface="Proxima Nova"/>
                <a:ea typeface="Proxima Nova"/>
                <a:cs typeface="Proxima Nova"/>
                <a:sym typeface="Proxima Nova"/>
              </a:rPr>
              <a:t>no errors</a:t>
            </a:r>
            <a:r>
              <a:rPr lang="en" sz="1200">
                <a:latin typeface="Proxima Nova"/>
                <a:ea typeface="Proxima Nova"/>
                <a:cs typeface="Proxima Nova"/>
                <a:sym typeface="Proxima Nova"/>
              </a:rPr>
              <a:t> during transfer. On the other hand, if </a:t>
            </a:r>
            <a:r>
              <a:rPr i="1" lang="en" sz="1200">
                <a:latin typeface="Proxima Nova"/>
                <a:ea typeface="Proxima Nova"/>
                <a:cs typeface="Proxima Nova"/>
                <a:sym typeface="Proxima Nova"/>
              </a:rPr>
              <a:t>ll</a:t>
            </a:r>
            <a:r>
              <a:rPr lang="en" sz="1200">
                <a:latin typeface="Proxima Nova"/>
                <a:ea typeface="Proxima Nova"/>
                <a:cs typeface="Proxima Nova"/>
                <a:sym typeface="Proxima Nova"/>
              </a:rPr>
              <a:t> is not -1, it means </a:t>
            </a:r>
            <a:r>
              <a:rPr i="1" lang="en" sz="1200">
                <a:latin typeface="Proxima Nova"/>
                <a:ea typeface="Proxima Nova"/>
                <a:cs typeface="Proxima Nova"/>
                <a:sym typeface="Proxima Nova"/>
              </a:rPr>
              <a:t>errors were detected</a:t>
            </a:r>
            <a:r>
              <a:rPr lang="en" sz="1200">
                <a:latin typeface="Proxima Nova"/>
                <a:ea typeface="Proxima Nova"/>
                <a:cs typeface="Proxima Nova"/>
                <a:sym typeface="Proxima Nova"/>
              </a:rPr>
              <a:t>, and flag is set to 0. In this case, the code also calculates and prints the length of the burst error.</a:t>
            </a:r>
            <a:endParaRPr sz="1200">
              <a:latin typeface="Proxima Nova"/>
              <a:ea typeface="Proxima Nova"/>
              <a:cs typeface="Proxima Nova"/>
              <a:sym typeface="Proxima Nova"/>
            </a:endParaRPr>
          </a:p>
        </p:txBody>
      </p:sp>
      <p:pic>
        <p:nvPicPr>
          <p:cNvPr id="124" name="Google Shape;124;p28"/>
          <p:cNvPicPr preferRelativeResize="0"/>
          <p:nvPr/>
        </p:nvPicPr>
        <p:blipFill>
          <a:blip r:embed="rId3">
            <a:alphaModFix/>
          </a:blip>
          <a:stretch>
            <a:fillRect/>
          </a:stretch>
        </p:blipFill>
        <p:spPr>
          <a:xfrm>
            <a:off x="5080494" y="152400"/>
            <a:ext cx="3519559"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txBox="1"/>
          <p:nvPr/>
        </p:nvSpPr>
        <p:spPr>
          <a:xfrm>
            <a:off x="3296678" y="138350"/>
            <a:ext cx="2537100" cy="101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6000">
                <a:solidFill>
                  <a:schemeClr val="lt1"/>
                </a:solidFill>
                <a:latin typeface="Proxima Nova"/>
                <a:ea typeface="Proxima Nova"/>
                <a:cs typeface="Proxima Nova"/>
                <a:sym typeface="Proxima Nova"/>
              </a:rPr>
              <a:t>Output</a:t>
            </a:r>
            <a:endParaRPr sz="6000">
              <a:solidFill>
                <a:schemeClr val="lt1"/>
              </a:solidFill>
              <a:latin typeface="Proxima Nova"/>
              <a:ea typeface="Proxima Nova"/>
              <a:cs typeface="Proxima Nova"/>
              <a:sym typeface="Proxima Nova"/>
            </a:endParaRPr>
          </a:p>
        </p:txBody>
      </p:sp>
      <p:sp>
        <p:nvSpPr>
          <p:cNvPr id="131" name="Google Shape;131;p29"/>
          <p:cNvSpPr txBox="1"/>
          <p:nvPr/>
        </p:nvSpPr>
        <p:spPr>
          <a:xfrm>
            <a:off x="6133600" y="2781875"/>
            <a:ext cx="25884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Length of error 6</a:t>
            </a:r>
            <a:endParaRPr sz="2500">
              <a:solidFill>
                <a:schemeClr val="lt1"/>
              </a:solidFill>
              <a:latin typeface="Proxima Nova"/>
              <a:ea typeface="Proxima Nova"/>
              <a:cs typeface="Proxima Nova"/>
              <a:sym typeface="Proxima Nova"/>
            </a:endParaRPr>
          </a:p>
        </p:txBody>
      </p:sp>
      <p:sp>
        <p:nvSpPr>
          <p:cNvPr id="132" name="Google Shape;132;p29"/>
          <p:cNvSpPr txBox="1"/>
          <p:nvPr/>
        </p:nvSpPr>
        <p:spPr>
          <a:xfrm>
            <a:off x="266200" y="1562675"/>
            <a:ext cx="25884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Length of error 1</a:t>
            </a:r>
            <a:endParaRPr sz="2500">
              <a:solidFill>
                <a:schemeClr val="lt1"/>
              </a:solidFill>
              <a:latin typeface="Proxima Nova"/>
              <a:ea typeface="Proxima Nova"/>
              <a:cs typeface="Proxima Nova"/>
              <a:sym typeface="Proxima Nova"/>
            </a:endParaRPr>
          </a:p>
        </p:txBody>
      </p:sp>
      <p:sp>
        <p:nvSpPr>
          <p:cNvPr id="133" name="Google Shape;133;p29"/>
          <p:cNvSpPr txBox="1"/>
          <p:nvPr/>
        </p:nvSpPr>
        <p:spPr>
          <a:xfrm>
            <a:off x="342400" y="4153475"/>
            <a:ext cx="25884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Length of error 0</a:t>
            </a:r>
            <a:endParaRPr sz="2500">
              <a:solidFill>
                <a:schemeClr val="lt1"/>
              </a:solidFill>
              <a:latin typeface="Proxima Nova"/>
              <a:ea typeface="Proxima Nova"/>
              <a:cs typeface="Proxima Nova"/>
              <a:sym typeface="Proxima Nova"/>
            </a:endParaRPr>
          </a:p>
        </p:txBody>
      </p:sp>
      <p:pic>
        <p:nvPicPr>
          <p:cNvPr id="134" name="Google Shape;134;p29"/>
          <p:cNvPicPr preferRelativeResize="0"/>
          <p:nvPr/>
        </p:nvPicPr>
        <p:blipFill>
          <a:blip r:embed="rId3">
            <a:alphaModFix/>
          </a:blip>
          <a:stretch>
            <a:fillRect/>
          </a:stretch>
        </p:blipFill>
        <p:spPr>
          <a:xfrm>
            <a:off x="3447275" y="1450875"/>
            <a:ext cx="5385025" cy="914400"/>
          </a:xfrm>
          <a:prstGeom prst="rect">
            <a:avLst/>
          </a:prstGeom>
          <a:noFill/>
          <a:ln>
            <a:noFill/>
          </a:ln>
        </p:spPr>
      </p:pic>
      <p:pic>
        <p:nvPicPr>
          <p:cNvPr id="135" name="Google Shape;135;p29"/>
          <p:cNvPicPr preferRelativeResize="0"/>
          <p:nvPr/>
        </p:nvPicPr>
        <p:blipFill>
          <a:blip r:embed="rId4">
            <a:alphaModFix/>
          </a:blip>
          <a:stretch>
            <a:fillRect/>
          </a:stretch>
        </p:blipFill>
        <p:spPr>
          <a:xfrm>
            <a:off x="152400" y="2670075"/>
            <a:ext cx="5526075" cy="914400"/>
          </a:xfrm>
          <a:prstGeom prst="rect">
            <a:avLst/>
          </a:prstGeom>
          <a:noFill/>
          <a:ln>
            <a:noFill/>
          </a:ln>
        </p:spPr>
      </p:pic>
      <p:pic>
        <p:nvPicPr>
          <p:cNvPr id="136" name="Google Shape;136;p29"/>
          <p:cNvPicPr preferRelativeResize="0"/>
          <p:nvPr/>
        </p:nvPicPr>
        <p:blipFill>
          <a:blip r:embed="rId5">
            <a:alphaModFix/>
          </a:blip>
          <a:stretch>
            <a:fillRect/>
          </a:stretch>
        </p:blipFill>
        <p:spPr>
          <a:xfrm>
            <a:off x="3447275" y="3848675"/>
            <a:ext cx="5189000" cy="107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