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14"/>
  </p:notesMasterIdLst>
  <p:sldIdLst>
    <p:sldId id="256" r:id="rId2"/>
    <p:sldId id="277" r:id="rId3"/>
    <p:sldId id="278" r:id="rId4"/>
    <p:sldId id="271" r:id="rId5"/>
    <p:sldId id="257" r:id="rId6"/>
    <p:sldId id="258" r:id="rId7"/>
    <p:sldId id="261" r:id="rId8"/>
    <p:sldId id="279" r:id="rId9"/>
    <p:sldId id="265" r:id="rId10"/>
    <p:sldId id="280" r:id="rId11"/>
    <p:sldId id="269" r:id="rId12"/>
    <p:sldId id="275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6F057-78C0-5B2E-2AE7-3B4372809DF1}" v="74" dt="2025-10-07T10:47:47.071"/>
    <p1510:client id="{2D84E256-6AEA-6CA0-F279-0BBC30F31697}" v="277" dt="2025-10-07T09:31:34.607"/>
    <p1510:client id="{321CFCEA-E98E-29B2-40CD-74CD8378E864}" v="449" dt="2025-10-07T12:26:57.721"/>
    <p1510:client id="{3A100D55-6137-1E48-D4F9-8E7914895664}" v="122" dt="2025-10-07T10:26:24.890"/>
    <p1510:client id="{8EC3A4B3-CADE-150C-6EE2-0C12479BE761}" v="286" dt="2025-10-07T11:32:58.166"/>
    <p1510:client id="{98F311D8-B5AD-0B9C-2C12-4E485E30CC3F}" v="16" dt="2025-10-07T12:31:34.938"/>
    <p1510:client id="{BC4A59B6-20D6-857E-F756-52423FD128B8}" v="29" dt="2025-10-08T10:13:44.428"/>
    <p1510:client id="{E17B4B68-9579-79C4-E4A1-D6AE75E7FCCE}" v="717" dt="2025-10-07T10:05:25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91889-6014-430E-A1F3-F0153CF948C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6CE33-04F9-4981-8DAF-4965F8E58AD3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Key Anatomical Areas Encountered</a:t>
          </a:r>
          <a:endParaRPr lang="en-US"/>
        </a:p>
      </dgm:t>
    </dgm:pt>
    <dgm:pt modelId="{70657127-376E-4330-B1D6-D7B000B834EE}" type="parTrans" cxnId="{856B490A-20A7-46E4-9437-D7C5924CAA15}">
      <dgm:prSet/>
      <dgm:spPr/>
      <dgm:t>
        <a:bodyPr/>
        <a:lstStyle/>
        <a:p>
          <a:endParaRPr lang="en-US"/>
        </a:p>
      </dgm:t>
    </dgm:pt>
    <dgm:pt modelId="{8D6E46F8-7ECE-4DAD-A586-02EF6ADA5B9B}" type="sibTrans" cxnId="{856B490A-20A7-46E4-9437-D7C5924CAA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E4E91A-F1A5-4B74-97C2-9877C406C11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Why These Areas Matter</a:t>
          </a:r>
          <a:endParaRPr lang="en-US"/>
        </a:p>
      </dgm:t>
    </dgm:pt>
    <dgm:pt modelId="{45AACA50-C47C-41C9-A53D-E9E2A67DA9CB}" type="parTrans" cxnId="{C8119A42-32F9-405E-ACF4-8C3A45C46E27}">
      <dgm:prSet/>
      <dgm:spPr/>
      <dgm:t>
        <a:bodyPr/>
        <a:lstStyle/>
        <a:p>
          <a:endParaRPr lang="en-US"/>
        </a:p>
      </dgm:t>
    </dgm:pt>
    <dgm:pt modelId="{9E467B3F-82BB-4536-AC1A-4860415AA388}" type="sibTrans" cxnId="{C8119A42-32F9-405E-ACF4-8C3A45C46E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60CE44-7BDF-4E23-BB9A-F8C380C09A15}" type="pres">
      <dgm:prSet presAssocID="{21491889-6014-430E-A1F3-F0153CF948C9}" presName="root" presStyleCnt="0">
        <dgm:presLayoutVars>
          <dgm:dir/>
          <dgm:resizeHandles val="exact"/>
        </dgm:presLayoutVars>
      </dgm:prSet>
      <dgm:spPr/>
    </dgm:pt>
    <dgm:pt modelId="{7FBC9B42-11C4-4083-B1C2-26EC4A2A5C7B}" type="pres">
      <dgm:prSet presAssocID="{21491889-6014-430E-A1F3-F0153CF948C9}" presName="container" presStyleCnt="0">
        <dgm:presLayoutVars>
          <dgm:dir/>
          <dgm:resizeHandles val="exact"/>
        </dgm:presLayoutVars>
      </dgm:prSet>
      <dgm:spPr/>
    </dgm:pt>
    <dgm:pt modelId="{C2276E2C-2DAD-464D-AE84-060568EB4638}" type="pres">
      <dgm:prSet presAssocID="{F696CE33-04F9-4981-8DAF-4965F8E58AD3}" presName="compNode" presStyleCnt="0"/>
      <dgm:spPr/>
    </dgm:pt>
    <dgm:pt modelId="{3D1B06A6-BD1C-438F-9CD8-6C0F3AA1D5BD}" type="pres">
      <dgm:prSet presAssocID="{F696CE33-04F9-4981-8DAF-4965F8E58AD3}" presName="iconBgRect" presStyleLbl="bgShp" presStyleIdx="0" presStyleCnt="2"/>
      <dgm:spPr/>
    </dgm:pt>
    <dgm:pt modelId="{6621A79D-A948-48CA-8971-F9D10391D6E9}" type="pres">
      <dgm:prSet presAssocID="{F696CE33-04F9-4981-8DAF-4965F8E58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43DEC9-943D-4945-99BF-FEEBBE14F58C}" type="pres">
      <dgm:prSet presAssocID="{F696CE33-04F9-4981-8DAF-4965F8E58AD3}" presName="spaceRect" presStyleCnt="0"/>
      <dgm:spPr/>
    </dgm:pt>
    <dgm:pt modelId="{E91CAAAD-10D6-425F-B22B-5568F287F6D9}" type="pres">
      <dgm:prSet presAssocID="{F696CE33-04F9-4981-8DAF-4965F8E58AD3}" presName="textRect" presStyleLbl="revTx" presStyleIdx="0" presStyleCnt="2">
        <dgm:presLayoutVars>
          <dgm:chMax val="1"/>
          <dgm:chPref val="1"/>
        </dgm:presLayoutVars>
      </dgm:prSet>
      <dgm:spPr/>
    </dgm:pt>
    <dgm:pt modelId="{355F5D29-AE9D-4B00-8AF5-C578518DC20C}" type="pres">
      <dgm:prSet presAssocID="{8D6E46F8-7ECE-4DAD-A586-02EF6ADA5B9B}" presName="sibTrans" presStyleLbl="sibTrans2D1" presStyleIdx="0" presStyleCnt="0"/>
      <dgm:spPr/>
    </dgm:pt>
    <dgm:pt modelId="{1A6559D7-1E8F-4E1D-9BB3-45A54CD5E5F2}" type="pres">
      <dgm:prSet presAssocID="{21E4E91A-F1A5-4B74-97C2-9877C406C114}" presName="compNode" presStyleCnt="0"/>
      <dgm:spPr/>
    </dgm:pt>
    <dgm:pt modelId="{B3FFA97B-B7D0-4C71-8EC8-5ECB0525A54A}" type="pres">
      <dgm:prSet presAssocID="{21E4E91A-F1A5-4B74-97C2-9877C406C114}" presName="iconBgRect" presStyleLbl="bgShp" presStyleIdx="1" presStyleCnt="2"/>
      <dgm:spPr/>
    </dgm:pt>
    <dgm:pt modelId="{DC238775-0650-49DC-ABD5-819CB7E200E8}" type="pres">
      <dgm:prSet presAssocID="{21E4E91A-F1A5-4B74-97C2-9877C406C1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59BE12-850D-4C2B-AD9A-4CB0752BAF11}" type="pres">
      <dgm:prSet presAssocID="{21E4E91A-F1A5-4B74-97C2-9877C406C114}" presName="spaceRect" presStyleCnt="0"/>
      <dgm:spPr/>
    </dgm:pt>
    <dgm:pt modelId="{FBE19CC4-6523-41D5-83D2-45268C62D285}" type="pres">
      <dgm:prSet presAssocID="{21E4E91A-F1A5-4B74-97C2-9877C406C1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6B490A-20A7-46E4-9437-D7C5924CAA15}" srcId="{21491889-6014-430E-A1F3-F0153CF948C9}" destId="{F696CE33-04F9-4981-8DAF-4965F8E58AD3}" srcOrd="0" destOrd="0" parTransId="{70657127-376E-4330-B1D6-D7B000B834EE}" sibTransId="{8D6E46F8-7ECE-4DAD-A586-02EF6ADA5B9B}"/>
    <dgm:cxn modelId="{EAF5911D-8678-403C-88F0-59D15648B25D}" type="presOf" srcId="{8D6E46F8-7ECE-4DAD-A586-02EF6ADA5B9B}" destId="{355F5D29-AE9D-4B00-8AF5-C578518DC20C}" srcOrd="0" destOrd="0" presId="urn:microsoft.com/office/officeart/2018/2/layout/IconCircleList"/>
    <dgm:cxn modelId="{E93D7D37-0B94-4198-96FD-E13B004242A1}" type="presOf" srcId="{F696CE33-04F9-4981-8DAF-4965F8E58AD3}" destId="{E91CAAAD-10D6-425F-B22B-5568F287F6D9}" srcOrd="0" destOrd="0" presId="urn:microsoft.com/office/officeart/2018/2/layout/IconCircleList"/>
    <dgm:cxn modelId="{C8119A42-32F9-405E-ACF4-8C3A45C46E27}" srcId="{21491889-6014-430E-A1F3-F0153CF948C9}" destId="{21E4E91A-F1A5-4B74-97C2-9877C406C114}" srcOrd="1" destOrd="0" parTransId="{45AACA50-C47C-41C9-A53D-E9E2A67DA9CB}" sibTransId="{9E467B3F-82BB-4536-AC1A-4860415AA388}"/>
    <dgm:cxn modelId="{C7F6E3EA-D6DE-4EC1-9D83-0F9F392B1017}" type="presOf" srcId="{21E4E91A-F1A5-4B74-97C2-9877C406C114}" destId="{FBE19CC4-6523-41D5-83D2-45268C62D285}" srcOrd="0" destOrd="0" presId="urn:microsoft.com/office/officeart/2018/2/layout/IconCircleList"/>
    <dgm:cxn modelId="{56F49DED-4E56-4139-B3FA-13047B48B08B}" type="presOf" srcId="{21491889-6014-430E-A1F3-F0153CF948C9}" destId="{8E60CE44-7BDF-4E23-BB9A-F8C380C09A15}" srcOrd="0" destOrd="0" presId="urn:microsoft.com/office/officeart/2018/2/layout/IconCircleList"/>
    <dgm:cxn modelId="{350EB342-C1C1-4746-B81F-557DEB4A2934}" type="presParOf" srcId="{8E60CE44-7BDF-4E23-BB9A-F8C380C09A15}" destId="{7FBC9B42-11C4-4083-B1C2-26EC4A2A5C7B}" srcOrd="0" destOrd="0" presId="urn:microsoft.com/office/officeart/2018/2/layout/IconCircleList"/>
    <dgm:cxn modelId="{DC0853A5-B35B-4308-8C47-81DC32B56393}" type="presParOf" srcId="{7FBC9B42-11C4-4083-B1C2-26EC4A2A5C7B}" destId="{C2276E2C-2DAD-464D-AE84-060568EB4638}" srcOrd="0" destOrd="0" presId="urn:microsoft.com/office/officeart/2018/2/layout/IconCircleList"/>
    <dgm:cxn modelId="{CD17555D-F69B-45EE-9B95-700E3960A270}" type="presParOf" srcId="{C2276E2C-2DAD-464D-AE84-060568EB4638}" destId="{3D1B06A6-BD1C-438F-9CD8-6C0F3AA1D5BD}" srcOrd="0" destOrd="0" presId="urn:microsoft.com/office/officeart/2018/2/layout/IconCircleList"/>
    <dgm:cxn modelId="{705EF342-EE77-4637-8FD7-B170403BDE4D}" type="presParOf" srcId="{C2276E2C-2DAD-464D-AE84-060568EB4638}" destId="{6621A79D-A948-48CA-8971-F9D10391D6E9}" srcOrd="1" destOrd="0" presId="urn:microsoft.com/office/officeart/2018/2/layout/IconCircleList"/>
    <dgm:cxn modelId="{2E50384E-926F-422F-B0FB-292846CBE63D}" type="presParOf" srcId="{C2276E2C-2DAD-464D-AE84-060568EB4638}" destId="{9743DEC9-943D-4945-99BF-FEEBBE14F58C}" srcOrd="2" destOrd="0" presId="urn:microsoft.com/office/officeart/2018/2/layout/IconCircleList"/>
    <dgm:cxn modelId="{21DDAD73-67F9-4B70-9D4D-403DDC388ED4}" type="presParOf" srcId="{C2276E2C-2DAD-464D-AE84-060568EB4638}" destId="{E91CAAAD-10D6-425F-B22B-5568F287F6D9}" srcOrd="3" destOrd="0" presId="urn:microsoft.com/office/officeart/2018/2/layout/IconCircleList"/>
    <dgm:cxn modelId="{08F8F120-0A96-4618-AF10-F60BB372B6E7}" type="presParOf" srcId="{7FBC9B42-11C4-4083-B1C2-26EC4A2A5C7B}" destId="{355F5D29-AE9D-4B00-8AF5-C578518DC20C}" srcOrd="1" destOrd="0" presId="urn:microsoft.com/office/officeart/2018/2/layout/IconCircleList"/>
    <dgm:cxn modelId="{BF80A1B6-E66E-403D-B96C-DFA32E66B9BE}" type="presParOf" srcId="{7FBC9B42-11C4-4083-B1C2-26EC4A2A5C7B}" destId="{1A6559D7-1E8F-4E1D-9BB3-45A54CD5E5F2}" srcOrd="2" destOrd="0" presId="urn:microsoft.com/office/officeart/2018/2/layout/IconCircleList"/>
    <dgm:cxn modelId="{446BA312-24D6-461A-92CF-649E7FEF9D8D}" type="presParOf" srcId="{1A6559D7-1E8F-4E1D-9BB3-45A54CD5E5F2}" destId="{B3FFA97B-B7D0-4C71-8EC8-5ECB0525A54A}" srcOrd="0" destOrd="0" presId="urn:microsoft.com/office/officeart/2018/2/layout/IconCircleList"/>
    <dgm:cxn modelId="{78805096-056F-4390-B5A8-9CBC0683CDEF}" type="presParOf" srcId="{1A6559D7-1E8F-4E1D-9BB3-45A54CD5E5F2}" destId="{DC238775-0650-49DC-ABD5-819CB7E200E8}" srcOrd="1" destOrd="0" presId="urn:microsoft.com/office/officeart/2018/2/layout/IconCircleList"/>
    <dgm:cxn modelId="{564F84CC-EEF1-48E9-BD3F-8EC3270C28BC}" type="presParOf" srcId="{1A6559D7-1E8F-4E1D-9BB3-45A54CD5E5F2}" destId="{EE59BE12-850D-4C2B-AD9A-4CB0752BAF11}" srcOrd="2" destOrd="0" presId="urn:microsoft.com/office/officeart/2018/2/layout/IconCircleList"/>
    <dgm:cxn modelId="{F9058908-67B1-4988-8488-5C4DE8B30DB7}" type="presParOf" srcId="{1A6559D7-1E8F-4E1D-9BB3-45A54CD5E5F2}" destId="{FBE19CC4-6523-41D5-83D2-45268C62D2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570F8-A592-4709-B370-5EB26BCE42D8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25BEA-0BB8-49A7-99D5-BE9978D83144}">
      <dgm:prSet/>
      <dgm:spPr/>
      <dgm:t>
        <a:bodyPr/>
        <a:lstStyle/>
        <a:p>
          <a:r>
            <a:rPr lang="en-US"/>
            <a:t>Previous model developed for automated annotation of anatomical areas in TEP videos.​</a:t>
          </a:r>
        </a:p>
      </dgm:t>
    </dgm:pt>
    <dgm:pt modelId="{A1CA13BE-26B9-4D41-A081-D947830586B5}" type="parTrans" cxnId="{64F10A28-6139-4370-970D-BA18B89E79F5}">
      <dgm:prSet/>
      <dgm:spPr/>
      <dgm:t>
        <a:bodyPr/>
        <a:lstStyle/>
        <a:p>
          <a:endParaRPr lang="en-US"/>
        </a:p>
      </dgm:t>
    </dgm:pt>
    <dgm:pt modelId="{4CAED630-8EEF-405F-9EFB-D6F6F36AC4FE}" type="sibTrans" cxnId="{64F10A28-6139-4370-970D-BA18B89E79F5}">
      <dgm:prSet/>
      <dgm:spPr/>
      <dgm:t>
        <a:bodyPr/>
        <a:lstStyle/>
        <a:p>
          <a:endParaRPr lang="en-US"/>
        </a:p>
      </dgm:t>
    </dgm:pt>
    <dgm:pt modelId="{C9AA9937-9B24-42C8-8507-532D521BFCA5}">
      <dgm:prSet/>
      <dgm:spPr/>
      <dgm:t>
        <a:bodyPr/>
        <a:lstStyle/>
        <a:p>
          <a:r>
            <a:rPr lang="en-US"/>
            <a:t>Used YOLOv8 (released Jan 2023) → now considered outdated.​</a:t>
          </a:r>
        </a:p>
      </dgm:t>
    </dgm:pt>
    <dgm:pt modelId="{DD2BA920-2DF6-4B09-AA84-E5107DE2219E}" type="parTrans" cxnId="{326FCD4F-21D6-4255-AAB1-1776E5B41AC5}">
      <dgm:prSet/>
      <dgm:spPr/>
      <dgm:t>
        <a:bodyPr/>
        <a:lstStyle/>
        <a:p>
          <a:endParaRPr lang="en-US"/>
        </a:p>
      </dgm:t>
    </dgm:pt>
    <dgm:pt modelId="{86580E5F-F34A-4A77-8016-F822E245E3D5}" type="sibTrans" cxnId="{326FCD4F-21D6-4255-AAB1-1776E5B41AC5}">
      <dgm:prSet/>
      <dgm:spPr/>
      <dgm:t>
        <a:bodyPr/>
        <a:lstStyle/>
        <a:p>
          <a:endParaRPr lang="en-US"/>
        </a:p>
      </dgm:t>
    </dgm:pt>
    <dgm:pt modelId="{B0186094-DDCD-4A1D-8439-75F0339D9737}">
      <dgm:prSet/>
      <dgm:spPr/>
      <dgm:t>
        <a:bodyPr/>
        <a:lstStyle/>
        <a:p>
          <a:r>
            <a:rPr lang="en-US"/>
            <a:t>Newer models like YOLOv11 offer higher </a:t>
          </a:r>
          <a:r>
            <a:rPr lang="en-US" err="1"/>
            <a:t>mAP</a:t>
          </a:r>
          <a:r>
            <a:rPr lang="en-US"/>
            <a:t> and faster inference speed.​</a:t>
          </a:r>
        </a:p>
      </dgm:t>
    </dgm:pt>
    <dgm:pt modelId="{2EA715FD-C3E1-456A-A32B-723632514BBE}" type="parTrans" cxnId="{2A1C04E7-A4FA-4D32-92BC-6818D29416E6}">
      <dgm:prSet/>
      <dgm:spPr/>
      <dgm:t>
        <a:bodyPr/>
        <a:lstStyle/>
        <a:p>
          <a:endParaRPr lang="en-US"/>
        </a:p>
      </dgm:t>
    </dgm:pt>
    <dgm:pt modelId="{A0E348B7-5201-4EF4-A446-38D6D02757B7}" type="sibTrans" cxnId="{2A1C04E7-A4FA-4D32-92BC-6818D29416E6}">
      <dgm:prSet/>
      <dgm:spPr/>
      <dgm:t>
        <a:bodyPr/>
        <a:lstStyle/>
        <a:p>
          <a:endParaRPr lang="en-US"/>
        </a:p>
      </dgm:t>
    </dgm:pt>
    <dgm:pt modelId="{DE5308E2-0AAF-4B68-AAB5-DDB1B147FEF1}">
      <dgm:prSet/>
      <dgm:spPr/>
      <dgm:t>
        <a:bodyPr/>
        <a:lstStyle/>
        <a:p>
          <a:r>
            <a:rPr lang="en-US" b="1"/>
            <a:t>Motivation</a:t>
          </a:r>
          <a:r>
            <a:rPr lang="en-US"/>
            <a:t>: Build an improved solution to surpass prior model performance.​</a:t>
          </a:r>
        </a:p>
      </dgm:t>
    </dgm:pt>
    <dgm:pt modelId="{B9E347DF-52D7-4BC2-A94C-98C8D1D7217A}" type="parTrans" cxnId="{B98363B4-4A1C-4294-9725-949FFBEDAFE4}">
      <dgm:prSet/>
      <dgm:spPr/>
      <dgm:t>
        <a:bodyPr/>
        <a:lstStyle/>
        <a:p>
          <a:endParaRPr lang="en-US"/>
        </a:p>
      </dgm:t>
    </dgm:pt>
    <dgm:pt modelId="{C3B794EE-1909-4BAA-948C-5CE9BAF62E7F}" type="sibTrans" cxnId="{B98363B4-4A1C-4294-9725-949FFBEDAFE4}">
      <dgm:prSet/>
      <dgm:spPr/>
      <dgm:t>
        <a:bodyPr/>
        <a:lstStyle/>
        <a:p>
          <a:endParaRPr lang="en-US"/>
        </a:p>
      </dgm:t>
    </dgm:pt>
    <dgm:pt modelId="{51AB142A-E325-4A04-8CC8-DC964EBECC54}" type="pres">
      <dgm:prSet presAssocID="{231570F8-A592-4709-B370-5EB26BCE42D8}" presName="diagram" presStyleCnt="0">
        <dgm:presLayoutVars>
          <dgm:dir/>
          <dgm:resizeHandles val="exact"/>
        </dgm:presLayoutVars>
      </dgm:prSet>
      <dgm:spPr/>
    </dgm:pt>
    <dgm:pt modelId="{0BB686BA-3547-4DF4-AFE4-2397A319BB9A}" type="pres">
      <dgm:prSet presAssocID="{3AF25BEA-0BB8-49A7-99D5-BE9978D83144}" presName="node" presStyleLbl="node1" presStyleIdx="0" presStyleCnt="4">
        <dgm:presLayoutVars>
          <dgm:bulletEnabled val="1"/>
        </dgm:presLayoutVars>
      </dgm:prSet>
      <dgm:spPr/>
    </dgm:pt>
    <dgm:pt modelId="{47FDA424-F4E1-4155-8076-B82E6C59C4B4}" type="pres">
      <dgm:prSet presAssocID="{4CAED630-8EEF-405F-9EFB-D6F6F36AC4FE}" presName="sibTrans" presStyleCnt="0"/>
      <dgm:spPr/>
    </dgm:pt>
    <dgm:pt modelId="{C08F0435-8C3A-4A79-B9D0-2524BA75D0B6}" type="pres">
      <dgm:prSet presAssocID="{C9AA9937-9B24-42C8-8507-532D521BFCA5}" presName="node" presStyleLbl="node1" presStyleIdx="1" presStyleCnt="4">
        <dgm:presLayoutVars>
          <dgm:bulletEnabled val="1"/>
        </dgm:presLayoutVars>
      </dgm:prSet>
      <dgm:spPr/>
    </dgm:pt>
    <dgm:pt modelId="{F576D402-9BB1-4C8C-BB25-886078E7A581}" type="pres">
      <dgm:prSet presAssocID="{86580E5F-F34A-4A77-8016-F822E245E3D5}" presName="sibTrans" presStyleCnt="0"/>
      <dgm:spPr/>
    </dgm:pt>
    <dgm:pt modelId="{CB245080-47E1-4CED-945D-91A13732CB35}" type="pres">
      <dgm:prSet presAssocID="{B0186094-DDCD-4A1D-8439-75F0339D9737}" presName="node" presStyleLbl="node1" presStyleIdx="2" presStyleCnt="4">
        <dgm:presLayoutVars>
          <dgm:bulletEnabled val="1"/>
        </dgm:presLayoutVars>
      </dgm:prSet>
      <dgm:spPr/>
    </dgm:pt>
    <dgm:pt modelId="{2B68E465-92FD-4E50-8100-29ADEE5322B6}" type="pres">
      <dgm:prSet presAssocID="{A0E348B7-5201-4EF4-A446-38D6D02757B7}" presName="sibTrans" presStyleCnt="0"/>
      <dgm:spPr/>
    </dgm:pt>
    <dgm:pt modelId="{EBD89865-FF49-4DC1-BCC2-A15FD12C2142}" type="pres">
      <dgm:prSet presAssocID="{DE5308E2-0AAF-4B68-AAB5-DDB1B147FEF1}" presName="node" presStyleLbl="node1" presStyleIdx="3" presStyleCnt="4">
        <dgm:presLayoutVars>
          <dgm:bulletEnabled val="1"/>
        </dgm:presLayoutVars>
      </dgm:prSet>
      <dgm:spPr/>
    </dgm:pt>
  </dgm:ptLst>
  <dgm:cxnLst>
    <dgm:cxn modelId="{64F10A28-6139-4370-970D-BA18B89E79F5}" srcId="{231570F8-A592-4709-B370-5EB26BCE42D8}" destId="{3AF25BEA-0BB8-49A7-99D5-BE9978D83144}" srcOrd="0" destOrd="0" parTransId="{A1CA13BE-26B9-4D41-A081-D947830586B5}" sibTransId="{4CAED630-8EEF-405F-9EFB-D6F6F36AC4FE}"/>
    <dgm:cxn modelId="{6DF09D3F-DC43-4E00-ACCD-461DD1ADAAA0}" type="presOf" srcId="{231570F8-A592-4709-B370-5EB26BCE42D8}" destId="{51AB142A-E325-4A04-8CC8-DC964EBECC54}" srcOrd="0" destOrd="0" presId="urn:microsoft.com/office/officeart/2005/8/layout/default"/>
    <dgm:cxn modelId="{326FCD4F-21D6-4255-AAB1-1776E5B41AC5}" srcId="{231570F8-A592-4709-B370-5EB26BCE42D8}" destId="{C9AA9937-9B24-42C8-8507-532D521BFCA5}" srcOrd="1" destOrd="0" parTransId="{DD2BA920-2DF6-4B09-AA84-E5107DE2219E}" sibTransId="{86580E5F-F34A-4A77-8016-F822E245E3D5}"/>
    <dgm:cxn modelId="{ECBF0481-DC06-4CF8-92C2-C645734EEE33}" type="presOf" srcId="{B0186094-DDCD-4A1D-8439-75F0339D9737}" destId="{CB245080-47E1-4CED-945D-91A13732CB35}" srcOrd="0" destOrd="0" presId="urn:microsoft.com/office/officeart/2005/8/layout/default"/>
    <dgm:cxn modelId="{971DA3A7-AF40-4E65-BC2A-061201476F00}" type="presOf" srcId="{DE5308E2-0AAF-4B68-AAB5-DDB1B147FEF1}" destId="{EBD89865-FF49-4DC1-BCC2-A15FD12C2142}" srcOrd="0" destOrd="0" presId="urn:microsoft.com/office/officeart/2005/8/layout/default"/>
    <dgm:cxn modelId="{B98363B4-4A1C-4294-9725-949FFBEDAFE4}" srcId="{231570F8-A592-4709-B370-5EB26BCE42D8}" destId="{DE5308E2-0AAF-4B68-AAB5-DDB1B147FEF1}" srcOrd="3" destOrd="0" parTransId="{B9E347DF-52D7-4BC2-A94C-98C8D1D7217A}" sibTransId="{C3B794EE-1909-4BAA-948C-5CE9BAF62E7F}"/>
    <dgm:cxn modelId="{9B9879BF-ACF5-43C2-9DD1-6CC611E99228}" type="presOf" srcId="{C9AA9937-9B24-42C8-8507-532D521BFCA5}" destId="{C08F0435-8C3A-4A79-B9D0-2524BA75D0B6}" srcOrd="0" destOrd="0" presId="urn:microsoft.com/office/officeart/2005/8/layout/default"/>
    <dgm:cxn modelId="{2A1C04E7-A4FA-4D32-92BC-6818D29416E6}" srcId="{231570F8-A592-4709-B370-5EB26BCE42D8}" destId="{B0186094-DDCD-4A1D-8439-75F0339D9737}" srcOrd="2" destOrd="0" parTransId="{2EA715FD-C3E1-456A-A32B-723632514BBE}" sibTransId="{A0E348B7-5201-4EF4-A446-38D6D02757B7}"/>
    <dgm:cxn modelId="{C19C7CF9-184F-4C34-8D15-261C675EF44F}" type="presOf" srcId="{3AF25BEA-0BB8-49A7-99D5-BE9978D83144}" destId="{0BB686BA-3547-4DF4-AFE4-2397A319BB9A}" srcOrd="0" destOrd="0" presId="urn:microsoft.com/office/officeart/2005/8/layout/default"/>
    <dgm:cxn modelId="{55F36613-BEC6-4012-AFD6-476513E994D6}" type="presParOf" srcId="{51AB142A-E325-4A04-8CC8-DC964EBECC54}" destId="{0BB686BA-3547-4DF4-AFE4-2397A319BB9A}" srcOrd="0" destOrd="0" presId="urn:microsoft.com/office/officeart/2005/8/layout/default"/>
    <dgm:cxn modelId="{396C8047-B5A2-4622-8015-A905833C2138}" type="presParOf" srcId="{51AB142A-E325-4A04-8CC8-DC964EBECC54}" destId="{47FDA424-F4E1-4155-8076-B82E6C59C4B4}" srcOrd="1" destOrd="0" presId="urn:microsoft.com/office/officeart/2005/8/layout/default"/>
    <dgm:cxn modelId="{AF361C2B-C61B-4E8F-A502-4720FCAAF5D9}" type="presParOf" srcId="{51AB142A-E325-4A04-8CC8-DC964EBECC54}" destId="{C08F0435-8C3A-4A79-B9D0-2524BA75D0B6}" srcOrd="2" destOrd="0" presId="urn:microsoft.com/office/officeart/2005/8/layout/default"/>
    <dgm:cxn modelId="{36D06C80-3759-4A25-96E4-8FB45FF78D27}" type="presParOf" srcId="{51AB142A-E325-4A04-8CC8-DC964EBECC54}" destId="{F576D402-9BB1-4C8C-BB25-886078E7A581}" srcOrd="3" destOrd="0" presId="urn:microsoft.com/office/officeart/2005/8/layout/default"/>
    <dgm:cxn modelId="{2757A2A5-B941-4850-8A71-7E923D547165}" type="presParOf" srcId="{51AB142A-E325-4A04-8CC8-DC964EBECC54}" destId="{CB245080-47E1-4CED-945D-91A13732CB35}" srcOrd="4" destOrd="0" presId="urn:microsoft.com/office/officeart/2005/8/layout/default"/>
    <dgm:cxn modelId="{D46B2BB3-BAA7-4A0D-A374-48DB04E45A93}" type="presParOf" srcId="{51AB142A-E325-4A04-8CC8-DC964EBECC54}" destId="{2B68E465-92FD-4E50-8100-29ADEE5322B6}" srcOrd="5" destOrd="0" presId="urn:microsoft.com/office/officeart/2005/8/layout/default"/>
    <dgm:cxn modelId="{A9AEC38B-909E-4697-B712-7AA1FED9D4A8}" type="presParOf" srcId="{51AB142A-E325-4A04-8CC8-DC964EBECC54}" destId="{EBD89865-FF49-4DC1-BCC2-A15FD12C214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412FD-C5F0-442D-81D3-080050C95ADC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A7BEFF-84B9-405D-8CCE-286AEBA9E1BC}">
      <dgm:prSet/>
      <dgm:spPr/>
      <dgm:t>
        <a:bodyPr/>
        <a:lstStyle/>
        <a:p>
          <a:r>
            <a:rPr lang="en-US"/>
            <a:t>A curated set of laparoscopic images from TEP inguinal hernia repairs.​</a:t>
          </a:r>
        </a:p>
      </dgm:t>
    </dgm:pt>
    <dgm:pt modelId="{1050748F-720F-4606-9B47-711D9B7C8A45}" type="parTrans" cxnId="{EC1F5A99-920E-4993-9A29-70A9721FA2C5}">
      <dgm:prSet/>
      <dgm:spPr/>
      <dgm:t>
        <a:bodyPr/>
        <a:lstStyle/>
        <a:p>
          <a:endParaRPr lang="en-US"/>
        </a:p>
      </dgm:t>
    </dgm:pt>
    <dgm:pt modelId="{4721148C-45CA-4DF6-9E24-3CA94A8173B2}" type="sibTrans" cxnId="{EC1F5A99-920E-4993-9A29-70A9721FA2C5}">
      <dgm:prSet/>
      <dgm:spPr/>
      <dgm:t>
        <a:bodyPr/>
        <a:lstStyle/>
        <a:p>
          <a:endParaRPr lang="en-US"/>
        </a:p>
      </dgm:t>
    </dgm:pt>
    <dgm:pt modelId="{0846BD3E-9758-4630-8AFD-B49A05B4E6CA}">
      <dgm:prSet/>
      <dgm:spPr/>
      <dgm:t>
        <a:bodyPr/>
        <a:lstStyle/>
        <a:p>
          <a:r>
            <a:rPr lang="en-US"/>
            <a:t>Each image is annotated by an experienced surgeon to highlight key anatomical structures​</a:t>
          </a:r>
        </a:p>
      </dgm:t>
    </dgm:pt>
    <dgm:pt modelId="{D2320E04-23A8-47A0-BD15-FB6723C0CC42}" type="parTrans" cxnId="{41F042D4-2BDC-4337-913F-3CF0D281BBD9}">
      <dgm:prSet/>
      <dgm:spPr/>
      <dgm:t>
        <a:bodyPr/>
        <a:lstStyle/>
        <a:p>
          <a:endParaRPr lang="en-US"/>
        </a:p>
      </dgm:t>
    </dgm:pt>
    <dgm:pt modelId="{DABB5FC8-A40A-4839-832F-9FB24A4C549F}" type="sibTrans" cxnId="{41F042D4-2BDC-4337-913F-3CF0D281BBD9}">
      <dgm:prSet/>
      <dgm:spPr/>
      <dgm:t>
        <a:bodyPr/>
        <a:lstStyle/>
        <a:p>
          <a:endParaRPr lang="en-US"/>
        </a:p>
      </dgm:t>
    </dgm:pt>
    <dgm:pt modelId="{9432EDD7-D881-4320-AA75-CA5F2B124936}">
      <dgm:prSet/>
      <dgm:spPr/>
      <dgm:t>
        <a:bodyPr/>
        <a:lstStyle/>
        <a:p>
          <a:r>
            <a:rPr lang="en-US"/>
            <a:t>Annotations are made using Coco Annotator.​</a:t>
          </a:r>
        </a:p>
      </dgm:t>
    </dgm:pt>
    <dgm:pt modelId="{A825667A-A657-43E1-9916-6142D8E2CA41}" type="parTrans" cxnId="{560CA6F9-FA46-45DC-8A88-F74DDD2B0831}">
      <dgm:prSet/>
      <dgm:spPr/>
      <dgm:t>
        <a:bodyPr/>
        <a:lstStyle/>
        <a:p>
          <a:endParaRPr lang="en-US"/>
        </a:p>
      </dgm:t>
    </dgm:pt>
    <dgm:pt modelId="{A228CEC1-DB80-4B7B-AE5A-2772704B940E}" type="sibTrans" cxnId="{560CA6F9-FA46-45DC-8A88-F74DDD2B0831}">
      <dgm:prSet/>
      <dgm:spPr/>
      <dgm:t>
        <a:bodyPr/>
        <a:lstStyle/>
        <a:p>
          <a:endParaRPr lang="en-US"/>
        </a:p>
      </dgm:t>
    </dgm:pt>
    <dgm:pt modelId="{B6FD7058-4C96-4D55-82EE-B9951015150E}">
      <dgm:prSet/>
      <dgm:spPr/>
      <dgm:t>
        <a:bodyPr/>
        <a:lstStyle/>
        <a:p>
          <a:r>
            <a:rPr lang="en-US"/>
            <a:t>Dataset size 5200 images, with the 6 class annotations provided by the client.​</a:t>
          </a:r>
        </a:p>
      </dgm:t>
    </dgm:pt>
    <dgm:pt modelId="{06CC4FC8-1B7D-421C-A062-5BE6F7B8D46D}" type="parTrans" cxnId="{6BEC5A1E-CC45-4D02-8C33-709A45FC3690}">
      <dgm:prSet/>
      <dgm:spPr/>
      <dgm:t>
        <a:bodyPr/>
        <a:lstStyle/>
        <a:p>
          <a:endParaRPr lang="en-US"/>
        </a:p>
      </dgm:t>
    </dgm:pt>
    <dgm:pt modelId="{8A563CCE-8017-44AE-BE11-5C4AEA1E7D62}" type="sibTrans" cxnId="{6BEC5A1E-CC45-4D02-8C33-709A45FC3690}">
      <dgm:prSet/>
      <dgm:spPr/>
      <dgm:t>
        <a:bodyPr/>
        <a:lstStyle/>
        <a:p>
          <a:endParaRPr lang="en-US"/>
        </a:p>
      </dgm:t>
    </dgm:pt>
    <dgm:pt modelId="{A6C8E26B-6E2C-4D77-9D23-ADBB1F4813B9}" type="pres">
      <dgm:prSet presAssocID="{8EA412FD-C5F0-442D-81D3-080050C95ADC}" presName="linear" presStyleCnt="0">
        <dgm:presLayoutVars>
          <dgm:animLvl val="lvl"/>
          <dgm:resizeHandles val="exact"/>
        </dgm:presLayoutVars>
      </dgm:prSet>
      <dgm:spPr/>
    </dgm:pt>
    <dgm:pt modelId="{7B9D4638-A851-4E45-9826-CBC4A8886B35}" type="pres">
      <dgm:prSet presAssocID="{B2A7BEFF-84B9-405D-8CCE-286AEBA9E1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70B9D8-EF48-46FA-9AAF-7A23AC145C07}" type="pres">
      <dgm:prSet presAssocID="{4721148C-45CA-4DF6-9E24-3CA94A8173B2}" presName="spacer" presStyleCnt="0"/>
      <dgm:spPr/>
    </dgm:pt>
    <dgm:pt modelId="{DCF04C99-B97B-461E-91E6-D7E84F5FA4A8}" type="pres">
      <dgm:prSet presAssocID="{0846BD3E-9758-4630-8AFD-B49A05B4E6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FDB6F1-A9C9-41FD-8726-B7F802706ED3}" type="pres">
      <dgm:prSet presAssocID="{DABB5FC8-A40A-4839-832F-9FB24A4C549F}" presName="spacer" presStyleCnt="0"/>
      <dgm:spPr/>
    </dgm:pt>
    <dgm:pt modelId="{ED495DCE-13D8-4E3F-8492-AA9D1E0BDCEA}" type="pres">
      <dgm:prSet presAssocID="{9432EDD7-D881-4320-AA75-CA5F2B1249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CBB3B8-38C9-4E46-8B1C-B1E46861754E}" type="pres">
      <dgm:prSet presAssocID="{A228CEC1-DB80-4B7B-AE5A-2772704B940E}" presName="spacer" presStyleCnt="0"/>
      <dgm:spPr/>
    </dgm:pt>
    <dgm:pt modelId="{384A25B7-3FCD-4758-AFB3-9DC5B439B305}" type="pres">
      <dgm:prSet presAssocID="{B6FD7058-4C96-4D55-82EE-B995101515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BEC5A1E-CC45-4D02-8C33-709A45FC3690}" srcId="{8EA412FD-C5F0-442D-81D3-080050C95ADC}" destId="{B6FD7058-4C96-4D55-82EE-B9951015150E}" srcOrd="3" destOrd="0" parTransId="{06CC4FC8-1B7D-421C-A062-5BE6F7B8D46D}" sibTransId="{8A563CCE-8017-44AE-BE11-5C4AEA1E7D62}"/>
    <dgm:cxn modelId="{BC933C65-BE01-4A30-A1C3-CE7118F66D83}" type="presOf" srcId="{8EA412FD-C5F0-442D-81D3-080050C95ADC}" destId="{A6C8E26B-6E2C-4D77-9D23-ADBB1F4813B9}" srcOrd="0" destOrd="0" presId="urn:microsoft.com/office/officeart/2005/8/layout/vList2"/>
    <dgm:cxn modelId="{C653C783-C519-471F-BF37-B3F64933DDC5}" type="presOf" srcId="{B6FD7058-4C96-4D55-82EE-B9951015150E}" destId="{384A25B7-3FCD-4758-AFB3-9DC5B439B305}" srcOrd="0" destOrd="0" presId="urn:microsoft.com/office/officeart/2005/8/layout/vList2"/>
    <dgm:cxn modelId="{7DD8028A-A73F-4366-A44E-A403CC3EB153}" type="presOf" srcId="{9432EDD7-D881-4320-AA75-CA5F2B124936}" destId="{ED495DCE-13D8-4E3F-8492-AA9D1E0BDCEA}" srcOrd="0" destOrd="0" presId="urn:microsoft.com/office/officeart/2005/8/layout/vList2"/>
    <dgm:cxn modelId="{EC1F5A99-920E-4993-9A29-70A9721FA2C5}" srcId="{8EA412FD-C5F0-442D-81D3-080050C95ADC}" destId="{B2A7BEFF-84B9-405D-8CCE-286AEBA9E1BC}" srcOrd="0" destOrd="0" parTransId="{1050748F-720F-4606-9B47-711D9B7C8A45}" sibTransId="{4721148C-45CA-4DF6-9E24-3CA94A8173B2}"/>
    <dgm:cxn modelId="{E655C3BA-9FD5-4BCA-8392-318AF8A81322}" type="presOf" srcId="{B2A7BEFF-84B9-405D-8CCE-286AEBA9E1BC}" destId="{7B9D4638-A851-4E45-9826-CBC4A8886B35}" srcOrd="0" destOrd="0" presId="urn:microsoft.com/office/officeart/2005/8/layout/vList2"/>
    <dgm:cxn modelId="{41F042D4-2BDC-4337-913F-3CF0D281BBD9}" srcId="{8EA412FD-C5F0-442D-81D3-080050C95ADC}" destId="{0846BD3E-9758-4630-8AFD-B49A05B4E6CA}" srcOrd="1" destOrd="0" parTransId="{D2320E04-23A8-47A0-BD15-FB6723C0CC42}" sibTransId="{DABB5FC8-A40A-4839-832F-9FB24A4C549F}"/>
    <dgm:cxn modelId="{015E9BE4-7CE4-4437-AFC5-1D99E0D65BDD}" type="presOf" srcId="{0846BD3E-9758-4630-8AFD-B49A05B4E6CA}" destId="{DCF04C99-B97B-461E-91E6-D7E84F5FA4A8}" srcOrd="0" destOrd="0" presId="urn:microsoft.com/office/officeart/2005/8/layout/vList2"/>
    <dgm:cxn modelId="{560CA6F9-FA46-45DC-8A88-F74DDD2B0831}" srcId="{8EA412FD-C5F0-442D-81D3-080050C95ADC}" destId="{9432EDD7-D881-4320-AA75-CA5F2B124936}" srcOrd="2" destOrd="0" parTransId="{A825667A-A657-43E1-9916-6142D8E2CA41}" sibTransId="{A228CEC1-DB80-4B7B-AE5A-2772704B940E}"/>
    <dgm:cxn modelId="{BDC0A4C1-72F2-4817-9910-4FCE4D27FE9E}" type="presParOf" srcId="{A6C8E26B-6E2C-4D77-9D23-ADBB1F4813B9}" destId="{7B9D4638-A851-4E45-9826-CBC4A8886B35}" srcOrd="0" destOrd="0" presId="urn:microsoft.com/office/officeart/2005/8/layout/vList2"/>
    <dgm:cxn modelId="{1098EF9D-93D5-47D4-9A72-CE6E187C4651}" type="presParOf" srcId="{A6C8E26B-6E2C-4D77-9D23-ADBB1F4813B9}" destId="{7E70B9D8-EF48-46FA-9AAF-7A23AC145C07}" srcOrd="1" destOrd="0" presId="urn:microsoft.com/office/officeart/2005/8/layout/vList2"/>
    <dgm:cxn modelId="{033C915A-31AB-4CC7-AD22-2880F2AEA281}" type="presParOf" srcId="{A6C8E26B-6E2C-4D77-9D23-ADBB1F4813B9}" destId="{DCF04C99-B97B-461E-91E6-D7E84F5FA4A8}" srcOrd="2" destOrd="0" presId="urn:microsoft.com/office/officeart/2005/8/layout/vList2"/>
    <dgm:cxn modelId="{9BE4BE75-C799-448A-BFD9-B6106062D64B}" type="presParOf" srcId="{A6C8E26B-6E2C-4D77-9D23-ADBB1F4813B9}" destId="{FFFDB6F1-A9C9-41FD-8726-B7F802706ED3}" srcOrd="3" destOrd="0" presId="urn:microsoft.com/office/officeart/2005/8/layout/vList2"/>
    <dgm:cxn modelId="{EA68FA38-A203-4F7A-AC5E-E2BB27CB7BF3}" type="presParOf" srcId="{A6C8E26B-6E2C-4D77-9D23-ADBB1F4813B9}" destId="{ED495DCE-13D8-4E3F-8492-AA9D1E0BDCEA}" srcOrd="4" destOrd="0" presId="urn:microsoft.com/office/officeart/2005/8/layout/vList2"/>
    <dgm:cxn modelId="{D635A075-4B2A-4AD2-AB0E-B234397E18B5}" type="presParOf" srcId="{A6C8E26B-6E2C-4D77-9D23-ADBB1F4813B9}" destId="{7ACBB3B8-38C9-4E46-8B1C-B1E46861754E}" srcOrd="5" destOrd="0" presId="urn:microsoft.com/office/officeart/2005/8/layout/vList2"/>
    <dgm:cxn modelId="{15D852AF-469A-42C7-94DB-1A6CBC7854BA}" type="presParOf" srcId="{A6C8E26B-6E2C-4D77-9D23-ADBB1F4813B9}" destId="{384A25B7-3FCD-4758-AFB3-9DC5B439B3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B06A6-BD1C-438F-9CD8-6C0F3AA1D5BD}">
      <dsp:nvSpPr>
        <dsp:cNvPr id="0" name=""/>
        <dsp:cNvSpPr/>
      </dsp:nvSpPr>
      <dsp:spPr>
        <a:xfrm>
          <a:off x="1422513" y="826768"/>
          <a:ext cx="1061856" cy="10618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1A79D-A948-48CA-8971-F9D10391D6E9}">
      <dsp:nvSpPr>
        <dsp:cNvPr id="0" name=""/>
        <dsp:cNvSpPr/>
      </dsp:nvSpPr>
      <dsp:spPr>
        <a:xfrm>
          <a:off x="1645503" y="1049758"/>
          <a:ext cx="615876" cy="6158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AAAD-10D6-425F-B22B-5568F287F6D9}">
      <dsp:nvSpPr>
        <dsp:cNvPr id="0" name=""/>
        <dsp:cNvSpPr/>
      </dsp:nvSpPr>
      <dsp:spPr>
        <a:xfrm>
          <a:off x="2711911" y="826768"/>
          <a:ext cx="2502947" cy="106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b="1" kern="1200"/>
            <a:t>Key Anatomical Areas Encountered</a:t>
          </a:r>
          <a:endParaRPr lang="en-US" sz="2300" kern="1200"/>
        </a:p>
      </dsp:txBody>
      <dsp:txXfrm>
        <a:off x="2711911" y="826768"/>
        <a:ext cx="2502947" cy="1061856"/>
      </dsp:txXfrm>
    </dsp:sp>
    <dsp:sp modelId="{B3FFA97B-B7D0-4C71-8EC8-5ECB0525A54A}">
      <dsp:nvSpPr>
        <dsp:cNvPr id="0" name=""/>
        <dsp:cNvSpPr/>
      </dsp:nvSpPr>
      <dsp:spPr>
        <a:xfrm>
          <a:off x="5650977" y="826768"/>
          <a:ext cx="1061856" cy="10618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38775-0650-49DC-ABD5-819CB7E200E8}">
      <dsp:nvSpPr>
        <dsp:cNvPr id="0" name=""/>
        <dsp:cNvSpPr/>
      </dsp:nvSpPr>
      <dsp:spPr>
        <a:xfrm>
          <a:off x="5873967" y="1049758"/>
          <a:ext cx="615876" cy="6158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9CC4-6523-41D5-83D2-45268C62D285}">
      <dsp:nvSpPr>
        <dsp:cNvPr id="0" name=""/>
        <dsp:cNvSpPr/>
      </dsp:nvSpPr>
      <dsp:spPr>
        <a:xfrm>
          <a:off x="6940374" y="826768"/>
          <a:ext cx="2502947" cy="1061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b="1" kern="1200"/>
            <a:t>Why These Areas Matter</a:t>
          </a:r>
          <a:endParaRPr lang="en-US" sz="2300" kern="1200"/>
        </a:p>
      </dsp:txBody>
      <dsp:txXfrm>
        <a:off x="6940374" y="826768"/>
        <a:ext cx="2502947" cy="1061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86BA-3547-4DF4-AFE4-2397A319BB9A}">
      <dsp:nvSpPr>
        <dsp:cNvPr id="0" name=""/>
        <dsp:cNvSpPr/>
      </dsp:nvSpPr>
      <dsp:spPr>
        <a:xfrm>
          <a:off x="1002634" y="1717"/>
          <a:ext cx="2607657" cy="1564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Previous model developed for automated annotation of anatomical areas in TEP videos.​</a:t>
          </a:r>
        </a:p>
      </dsp:txBody>
      <dsp:txXfrm>
        <a:off x="1002634" y="1717"/>
        <a:ext cx="2607657" cy="1564594"/>
      </dsp:txXfrm>
    </dsp:sp>
    <dsp:sp modelId="{C08F0435-8C3A-4A79-B9D0-2524BA75D0B6}">
      <dsp:nvSpPr>
        <dsp:cNvPr id="0" name=""/>
        <dsp:cNvSpPr/>
      </dsp:nvSpPr>
      <dsp:spPr>
        <a:xfrm>
          <a:off x="3871056" y="1717"/>
          <a:ext cx="2607657" cy="1564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YOLOv8 (released Jan 2023) → now considered outdated.​</a:t>
          </a:r>
        </a:p>
      </dsp:txBody>
      <dsp:txXfrm>
        <a:off x="3871056" y="1717"/>
        <a:ext cx="2607657" cy="1564594"/>
      </dsp:txXfrm>
    </dsp:sp>
    <dsp:sp modelId="{CB245080-47E1-4CED-945D-91A13732CB35}">
      <dsp:nvSpPr>
        <dsp:cNvPr id="0" name=""/>
        <dsp:cNvSpPr/>
      </dsp:nvSpPr>
      <dsp:spPr>
        <a:xfrm>
          <a:off x="6739479" y="1717"/>
          <a:ext cx="2607657" cy="1564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Newer models like YOLOv11 offer higher </a:t>
          </a:r>
          <a:r>
            <a:rPr lang="en-US" sz="2000" kern="1200" err="1"/>
            <a:t>mAP</a:t>
          </a:r>
          <a:r>
            <a:rPr lang="en-US" sz="2000" kern="1200"/>
            <a:t> and faster inference speed.​</a:t>
          </a:r>
        </a:p>
      </dsp:txBody>
      <dsp:txXfrm>
        <a:off x="6739479" y="1717"/>
        <a:ext cx="2607657" cy="1564594"/>
      </dsp:txXfrm>
    </dsp:sp>
    <dsp:sp modelId="{EBD89865-FF49-4DC1-BCC2-A15FD12C2142}">
      <dsp:nvSpPr>
        <dsp:cNvPr id="0" name=""/>
        <dsp:cNvSpPr/>
      </dsp:nvSpPr>
      <dsp:spPr>
        <a:xfrm>
          <a:off x="3871056" y="1827077"/>
          <a:ext cx="2607657" cy="15645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Motivation</a:t>
          </a:r>
          <a:r>
            <a:rPr lang="en-US" sz="2000" kern="1200"/>
            <a:t>: Build an improved solution to surpass prior model performance.​</a:t>
          </a:r>
        </a:p>
      </dsp:txBody>
      <dsp:txXfrm>
        <a:off x="3871056" y="1827077"/>
        <a:ext cx="2607657" cy="1564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D4638-A851-4E45-9826-CBC4A8886B35}">
      <dsp:nvSpPr>
        <dsp:cNvPr id="0" name=""/>
        <dsp:cNvSpPr/>
      </dsp:nvSpPr>
      <dsp:spPr>
        <a:xfrm>
          <a:off x="0" y="586774"/>
          <a:ext cx="6170593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curated set of laparoscopic images from TEP inguinal hernia repairs.​</a:t>
          </a:r>
        </a:p>
      </dsp:txBody>
      <dsp:txXfrm>
        <a:off x="42722" y="629496"/>
        <a:ext cx="6085149" cy="789716"/>
      </dsp:txXfrm>
    </dsp:sp>
    <dsp:sp modelId="{DCF04C99-B97B-461E-91E6-D7E84F5FA4A8}">
      <dsp:nvSpPr>
        <dsp:cNvPr id="0" name=""/>
        <dsp:cNvSpPr/>
      </dsp:nvSpPr>
      <dsp:spPr>
        <a:xfrm>
          <a:off x="0" y="1525294"/>
          <a:ext cx="6170593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image is annotated by an experienced surgeon to highlight key anatomical structures​</a:t>
          </a:r>
        </a:p>
      </dsp:txBody>
      <dsp:txXfrm>
        <a:off x="42722" y="1568016"/>
        <a:ext cx="6085149" cy="789716"/>
      </dsp:txXfrm>
    </dsp:sp>
    <dsp:sp modelId="{ED495DCE-13D8-4E3F-8492-AA9D1E0BDCEA}">
      <dsp:nvSpPr>
        <dsp:cNvPr id="0" name=""/>
        <dsp:cNvSpPr/>
      </dsp:nvSpPr>
      <dsp:spPr>
        <a:xfrm>
          <a:off x="0" y="2463814"/>
          <a:ext cx="6170593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Annotations are made using Coco Annotator.​</a:t>
          </a:r>
        </a:p>
      </dsp:txBody>
      <dsp:txXfrm>
        <a:off x="42722" y="2506536"/>
        <a:ext cx="6085149" cy="789716"/>
      </dsp:txXfrm>
    </dsp:sp>
    <dsp:sp modelId="{384A25B7-3FCD-4758-AFB3-9DC5B439B305}">
      <dsp:nvSpPr>
        <dsp:cNvPr id="0" name=""/>
        <dsp:cNvSpPr/>
      </dsp:nvSpPr>
      <dsp:spPr>
        <a:xfrm>
          <a:off x="0" y="3402334"/>
          <a:ext cx="6170593" cy="875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size 5200 images, with the 6 class annotations provided by the client.​</a:t>
          </a:r>
        </a:p>
      </dsp:txBody>
      <dsp:txXfrm>
        <a:off x="42722" y="3445056"/>
        <a:ext cx="6085149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F34D8-0DA4-436C-8EF0-D218B37FD99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364A-9BFA-4935-9580-DAC360A6AB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9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8364A-9BFA-4935-9580-DAC360A6AB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2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391" y="1371600"/>
            <a:ext cx="5933994" cy="2696866"/>
          </a:xfrm>
        </p:spPr>
        <p:txBody>
          <a:bodyPr anchor="t">
            <a:normAutofit/>
          </a:bodyPr>
          <a:lstStyle>
            <a:lvl1pPr algn="l"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391" y="4584880"/>
            <a:ext cx="5933994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3199" b="1" cap="all" spc="533" baseline="0"/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2844"/>
            </a:lvl4pPr>
            <a:lvl5pPr marL="3250326" indent="0" algn="ctr">
              <a:buNone/>
              <a:defRPr sz="2844"/>
            </a:lvl5pPr>
            <a:lvl6pPr marL="4062908" indent="0" algn="ctr">
              <a:buNone/>
              <a:defRPr sz="2844"/>
            </a:lvl6pPr>
            <a:lvl7pPr marL="4875489" indent="0" algn="ctr">
              <a:buNone/>
              <a:defRPr sz="2844"/>
            </a:lvl7pPr>
            <a:lvl8pPr marL="5688071" indent="0" algn="ctr">
              <a:buNone/>
              <a:defRPr sz="2844"/>
            </a:lvl8pPr>
            <a:lvl9pPr marL="6500652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7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5681" y="1401098"/>
            <a:ext cx="2155161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1401097"/>
            <a:ext cx="8229914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91" y="1709738"/>
            <a:ext cx="9212484" cy="3159974"/>
          </a:xfrm>
        </p:spPr>
        <p:txBody>
          <a:bodyPr anchor="b">
            <a:normAutofit/>
          </a:bodyPr>
          <a:lstStyle>
            <a:lvl1pPr>
              <a:defRPr sz="85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391" y="5018568"/>
            <a:ext cx="7905020" cy="1073889"/>
          </a:xfrm>
        </p:spPr>
        <p:txBody>
          <a:bodyPr>
            <a:normAutofit/>
          </a:bodyPr>
          <a:lstStyle>
            <a:lvl1pPr marL="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1pPr>
            <a:lvl2pPr marL="812582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162" y="2849527"/>
            <a:ext cx="510407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3" y="2849526"/>
            <a:ext cx="510407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3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90" y="1371600"/>
            <a:ext cx="10440041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391" y="2311353"/>
            <a:ext cx="5083623" cy="695372"/>
          </a:xfrm>
        </p:spPr>
        <p:txBody>
          <a:bodyPr anchor="b">
            <a:normAutofit/>
          </a:bodyPr>
          <a:lstStyle>
            <a:lvl1pPr marL="0" indent="0">
              <a:buNone/>
              <a:defRPr sz="3199" b="1" cap="all" spc="533" baseline="0"/>
            </a:lvl1pPr>
            <a:lvl2pPr marL="812582" indent="0">
              <a:buNone/>
              <a:defRPr sz="3199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391" y="3006726"/>
            <a:ext cx="5083623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2311353"/>
            <a:ext cx="5181838" cy="695372"/>
          </a:xfrm>
        </p:spPr>
        <p:txBody>
          <a:bodyPr anchor="b">
            <a:normAutofit/>
          </a:bodyPr>
          <a:lstStyle>
            <a:lvl1pPr marL="0" indent="0">
              <a:buNone/>
              <a:defRPr sz="3199" b="1" cap="all" spc="533" baseline="0"/>
            </a:lvl1pPr>
            <a:lvl2pPr marL="812582" indent="0">
              <a:buNone/>
              <a:defRPr sz="3199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3006726"/>
            <a:ext cx="518183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91" y="1463038"/>
            <a:ext cx="3858392" cy="1471548"/>
          </a:xfrm>
        </p:spPr>
        <p:txBody>
          <a:bodyPr anchor="t"/>
          <a:lstStyle>
            <a:lvl1pPr>
              <a:defRPr sz="568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>
            <a:normAutofit/>
          </a:bodyPr>
          <a:lstStyle>
            <a:lvl1pPr>
              <a:defRPr sz="4976"/>
            </a:lvl1pPr>
            <a:lvl2pPr>
              <a:defRPr sz="4266"/>
            </a:lvl2pPr>
            <a:lvl3pPr>
              <a:defRPr sz="3555"/>
            </a:lvl3pPr>
            <a:lvl4pPr>
              <a:defRPr sz="3199"/>
            </a:lvl4pPr>
            <a:lvl5pPr>
              <a:defRPr sz="3199"/>
            </a:lvl5pPr>
            <a:lvl6pPr>
              <a:defRPr sz="3199"/>
            </a:lvl6pPr>
            <a:lvl7pPr>
              <a:defRPr sz="3199"/>
            </a:lvl7pPr>
            <a:lvl8pPr>
              <a:defRPr sz="3199"/>
            </a:lvl8pPr>
            <a:lvl9pPr>
              <a:defRPr sz="31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391" y="2934587"/>
            <a:ext cx="3858392" cy="2934401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91" y="1463038"/>
            <a:ext cx="3858392" cy="1471548"/>
          </a:xfrm>
        </p:spPr>
        <p:txBody>
          <a:bodyPr anchor="t"/>
          <a:lstStyle>
            <a:lvl1pPr>
              <a:defRPr sz="568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391" y="2934587"/>
            <a:ext cx="3858392" cy="2934401"/>
          </a:xfrm>
        </p:spPr>
        <p:txBody>
          <a:bodyPr/>
          <a:lstStyle>
            <a:lvl1pPr marL="0" indent="0">
              <a:buNone/>
              <a:defRPr sz="2844"/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2" y="1371601"/>
            <a:ext cx="10360501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161" y="2559171"/>
            <a:ext cx="10360501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390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spc="533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5860" y="6356351"/>
            <a:ext cx="4039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cap="all" spc="5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180" y="6356351"/>
            <a:ext cx="722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cap="all" spc="533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342" y="1031001"/>
            <a:ext cx="97860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  <p15:guide id="5" pos="576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relllai@u.nu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1701BD6-771D-BE9C-A6DC-5FB4032D1C9F}"/>
              </a:ext>
            </a:extLst>
          </p:cNvPr>
          <p:cNvSpPr txBox="1">
            <a:spLocks/>
          </p:cNvSpPr>
          <p:nvPr/>
        </p:nvSpPr>
        <p:spPr>
          <a:xfrm>
            <a:off x="559086" y="4846236"/>
            <a:ext cx="11463589" cy="1823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12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799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50" b="1">
                <a:solidFill>
                  <a:srgbClr val="0070C0"/>
                </a:solidFill>
                <a:latin typeface="Aptos"/>
              </a:rPr>
              <a:t>Presented by Group-9:</a:t>
            </a:r>
            <a:endParaRPr lang="en-US" sz="1750">
              <a:solidFill>
                <a:srgbClr val="0070C0"/>
              </a:solidFill>
              <a:latin typeface="Aptos"/>
            </a:endParaRPr>
          </a:p>
          <a:p>
            <a:pPr algn="r"/>
            <a:r>
              <a:rPr lang="en-US" sz="1750" b="1"/>
              <a:t>Arshi Saxena</a:t>
            </a:r>
          </a:p>
          <a:p>
            <a:pPr algn="r"/>
            <a:r>
              <a:rPr lang="en-US" sz="1750" b="1"/>
              <a:t>Norbert Oliver</a:t>
            </a:r>
          </a:p>
          <a:p>
            <a:pPr algn="r"/>
            <a:r>
              <a:rPr lang="en-US" sz="1750" b="1"/>
              <a:t>Pranjali Sonawane</a:t>
            </a:r>
          </a:p>
          <a:p>
            <a:pPr algn="r"/>
            <a:r>
              <a:rPr lang="en-US" sz="1750" b="1"/>
              <a:t>Sharvesh Subhash</a:t>
            </a:r>
          </a:p>
          <a:p>
            <a:pPr algn="r"/>
            <a:r>
              <a:rPr lang="en-US" sz="1750" b="1">
                <a:solidFill>
                  <a:srgbClr val="0070C0"/>
                </a:solidFill>
              </a:rPr>
              <a:t>Guided by : Prof Tiang Jing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60654E7-6F89-C678-CB27-80FD282BC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4"/>
          <a:stretch>
            <a:fillRect/>
          </a:stretch>
        </p:blipFill>
        <p:spPr bwMode="auto">
          <a:xfrm>
            <a:off x="0" y="-108688"/>
            <a:ext cx="12188825" cy="4743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371515-7B2A-7490-0818-01A25FEA01CD}"/>
              </a:ext>
            </a:extLst>
          </p:cNvPr>
          <p:cNvSpPr txBox="1"/>
          <p:nvPr/>
        </p:nvSpPr>
        <p:spPr>
          <a:xfrm>
            <a:off x="555665" y="5401539"/>
            <a:ext cx="79551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>
                <a:solidFill>
                  <a:schemeClr val="accent1">
                    <a:lumMod val="76000"/>
                  </a:schemeClr>
                </a:solidFill>
                <a:latin typeface="Aptos"/>
                <a:ea typeface="Calibri"/>
                <a:cs typeface="Calibri"/>
              </a:rPr>
              <a:t>Development and Evaluation of an AI Model for Identifying Critical Anatomical Structures in Surgical Operation Video</a:t>
            </a:r>
            <a:endParaRPr lang="en-SG" sz="2000" b="1" i="1">
              <a:solidFill>
                <a:schemeClr val="accent1">
                  <a:lumMod val="76000"/>
                </a:schemeClr>
              </a:solidFill>
              <a:latin typeface="Apto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82947-1D4E-B360-93D1-CA6F2087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F9CD-0585-AD84-C61B-B84DD9BD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264" y="1217481"/>
            <a:ext cx="9717541" cy="751226"/>
          </a:xfrm>
        </p:spPr>
        <p:txBody>
          <a:bodyPr/>
          <a:lstStyle/>
          <a:p>
            <a:r>
              <a:rPr lang="en-US" b="1"/>
              <a:t>WORKFLOW – PHASE-2</a:t>
            </a:r>
            <a:endParaRPr lang="en-US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0AFD1B2-399B-0E14-E827-C275E6CBF262}"/>
              </a:ext>
            </a:extLst>
          </p:cNvPr>
          <p:cNvSpPr/>
          <p:nvPr/>
        </p:nvSpPr>
        <p:spPr>
          <a:xfrm>
            <a:off x="994772" y="2163959"/>
            <a:ext cx="18288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US" b="1"/>
              <a:t>Phase 1 Model</a:t>
            </a:r>
            <a:endParaRPr b="1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F20CF71A-C00F-FB19-A6E8-9B559A41F058}"/>
              </a:ext>
            </a:extLst>
          </p:cNvPr>
          <p:cNvSpPr/>
          <p:nvPr/>
        </p:nvSpPr>
        <p:spPr>
          <a:xfrm>
            <a:off x="3957669" y="2163958"/>
            <a:ext cx="2119197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Training</a:t>
            </a:r>
            <a:endParaRPr b="1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1558A128-89C9-4C66-DF73-EC1BF8541E58}"/>
              </a:ext>
            </a:extLst>
          </p:cNvPr>
          <p:cNvSpPr/>
          <p:nvPr/>
        </p:nvSpPr>
        <p:spPr>
          <a:xfrm>
            <a:off x="7210963" y="2163958"/>
            <a:ext cx="2119197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Evaluation</a:t>
            </a:r>
            <a:endParaRPr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2F954-5B50-E6C1-D11D-81F1291237F2}"/>
              </a:ext>
            </a:extLst>
          </p:cNvPr>
          <p:cNvSpPr txBox="1"/>
          <p:nvPr/>
        </p:nvSpPr>
        <p:spPr>
          <a:xfrm>
            <a:off x="3258449" y="3174250"/>
            <a:ext cx="3959911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400" b="1"/>
              <a:t>Use VLM for detecting the Operative Tools with the help of Zero shot prompt method and YOLOv11 for detecting the 6 organs</a:t>
            </a:r>
            <a:endParaRPr lang="en-US" altLang="en-US" sz="1400" b="1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Fine Tune hyperparameters, optimize performance</a:t>
            </a:r>
            <a:endParaRPr lang="en-US" altLang="en-US" sz="1400" b="1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D1AE50A-DF66-F783-3FE3-F8F7D63A7878}"/>
              </a:ext>
            </a:extLst>
          </p:cNvPr>
          <p:cNvSpPr/>
          <p:nvPr/>
        </p:nvSpPr>
        <p:spPr>
          <a:xfrm>
            <a:off x="8116004" y="3426446"/>
            <a:ext cx="372532" cy="1207253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0AADB-E059-BB0B-70F1-2FD04B5284D5}"/>
              </a:ext>
            </a:extLst>
          </p:cNvPr>
          <p:cNvSpPr txBox="1"/>
          <p:nvPr/>
        </p:nvSpPr>
        <p:spPr>
          <a:xfrm>
            <a:off x="9318049" y="2226571"/>
            <a:ext cx="289339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The model evaluation will be based on the accuracy of the tools/organs being detected using OBB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A1072E6D-E18D-FBFF-7A68-2FFE5474AD1A}"/>
              </a:ext>
            </a:extLst>
          </p:cNvPr>
          <p:cNvSpPr/>
          <p:nvPr/>
        </p:nvSpPr>
        <p:spPr>
          <a:xfrm>
            <a:off x="7491459" y="4992512"/>
            <a:ext cx="1978712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Deployment</a:t>
            </a:r>
            <a:endParaRPr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AE292-53A5-547D-FEA2-C3D1BB8EC724}"/>
              </a:ext>
            </a:extLst>
          </p:cNvPr>
          <p:cNvSpPr txBox="1"/>
          <p:nvPr/>
        </p:nvSpPr>
        <p:spPr>
          <a:xfrm>
            <a:off x="7487285" y="6026047"/>
            <a:ext cx="22077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400" b="1"/>
              <a:t>D</a:t>
            </a:r>
            <a:r>
              <a:rPr lang="en-SG" sz="1400" b="1" err="1"/>
              <a:t>ocker</a:t>
            </a:r>
            <a:endParaRPr lang="en-SG" sz="1400" b="1"/>
          </a:p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 err="1"/>
              <a:t>Streamlit</a:t>
            </a:r>
            <a:r>
              <a:rPr lang="en-SG" sz="1400" b="1"/>
              <a:t> or Flask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3870CAB-CE13-2B19-93FB-3764DF17772C}"/>
              </a:ext>
            </a:extLst>
          </p:cNvPr>
          <p:cNvSpPr/>
          <p:nvPr/>
        </p:nvSpPr>
        <p:spPr>
          <a:xfrm>
            <a:off x="5021914" y="5284688"/>
            <a:ext cx="1967769" cy="347250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820B8C41-882B-51B6-C931-6A14B84800DB}"/>
              </a:ext>
            </a:extLst>
          </p:cNvPr>
          <p:cNvSpPr/>
          <p:nvPr/>
        </p:nvSpPr>
        <p:spPr>
          <a:xfrm>
            <a:off x="2881697" y="4990228"/>
            <a:ext cx="1740035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Deliverables</a:t>
            </a:r>
            <a:endParaRPr b="1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74CCB5-E428-122D-2C6E-80358B6638D1}"/>
              </a:ext>
            </a:extLst>
          </p:cNvPr>
          <p:cNvSpPr/>
          <p:nvPr/>
        </p:nvSpPr>
        <p:spPr>
          <a:xfrm>
            <a:off x="2963583" y="2458419"/>
            <a:ext cx="854075" cy="325479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3869C-0247-3336-392B-6A3E60767954}"/>
              </a:ext>
            </a:extLst>
          </p:cNvPr>
          <p:cNvSpPr txBox="1"/>
          <p:nvPr/>
        </p:nvSpPr>
        <p:spPr>
          <a:xfrm>
            <a:off x="2048269" y="6026076"/>
            <a:ext cx="38248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defTabSz="9144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400" b="1"/>
              <a:t>A model that will be able to detect the organs and tools in a video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87256D-D6F1-75E3-0A28-D56334B51381}"/>
              </a:ext>
            </a:extLst>
          </p:cNvPr>
          <p:cNvSpPr/>
          <p:nvPr/>
        </p:nvSpPr>
        <p:spPr>
          <a:xfrm>
            <a:off x="6216877" y="2458419"/>
            <a:ext cx="854075" cy="325479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AF448AD-49C0-4903-7731-DABC4FF3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08" y="1212777"/>
            <a:ext cx="9717541" cy="1499616"/>
          </a:xfrm>
        </p:spPr>
        <p:txBody>
          <a:bodyPr/>
          <a:lstStyle/>
          <a:p>
            <a:r>
              <a:rPr lang="en-US" b="1"/>
              <a:t>PREVIOUS WORK RESULTS(PHASE –1)</a:t>
            </a:r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0354C5-0A29-1F41-3F4D-36F279A1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71" y="2790825"/>
            <a:ext cx="39433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AA9725F-5D2D-E2F4-62EC-C8DB9CD8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2700338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B7417-7340-E668-8575-953EEEA3245A}"/>
              </a:ext>
            </a:extLst>
          </p:cNvPr>
          <p:cNvSpPr txBox="1"/>
          <p:nvPr/>
        </p:nvSpPr>
        <p:spPr>
          <a:xfrm>
            <a:off x="3803004" y="3094767"/>
            <a:ext cx="458536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14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C0A2-088C-A4B2-6FD3-1A8C28F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/>
              <a:t>SPONSOR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5552-0EB0-93DA-9BD3-ED1A6651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2287453"/>
            <a:ext cx="10360501" cy="39160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SG" sz="2200" b="1">
                <a:latin typeface="Aptos"/>
              </a:rPr>
              <a:t>Sponsor</a:t>
            </a:r>
            <a:r>
              <a:rPr lang="en-SG" sz="2200">
                <a:latin typeface="Aptos"/>
              </a:rPr>
              <a:t>:</a:t>
            </a:r>
            <a:endParaRPr lang="en-US">
              <a:latin typeface="Aptos"/>
            </a:endParaRPr>
          </a:p>
          <a:p>
            <a:pPr marL="0" indent="0">
              <a:buNone/>
            </a:pPr>
            <a:r>
              <a:rPr lang="en-SG" sz="2200">
                <a:latin typeface="Aptos"/>
              </a:rPr>
              <a:t>    Lai Yufu Jarrell (</a:t>
            </a:r>
            <a:r>
              <a:rPr lang="en-SG" sz="2200" u="sng">
                <a:solidFill>
                  <a:schemeClr val="accent1"/>
                </a:solidFill>
                <a:latin typeface="Apto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jarelllai@u.nus.edu</a:t>
            </a:r>
            <a:r>
              <a:rPr lang="en-SG" sz="2200">
                <a:latin typeface="Aptos"/>
              </a:rPr>
              <a:t>), NUS Medicine</a:t>
            </a:r>
            <a:br>
              <a:rPr lang="en-SG" sz="2200">
                <a:latin typeface="Aptos"/>
              </a:rPr>
            </a:br>
            <a:br>
              <a:rPr lang="en-SG" sz="2200">
                <a:latin typeface="Aptos"/>
              </a:rPr>
            </a:br>
            <a:r>
              <a:rPr lang="en-SG" sz="2200" b="1">
                <a:latin typeface="Aptos"/>
              </a:rPr>
              <a:t>Role of Stakeholders:</a:t>
            </a:r>
            <a:endParaRPr lang="en-SG" sz="2200">
              <a:latin typeface="Aptos"/>
            </a:endParaRPr>
          </a:p>
          <a:p>
            <a:pPr>
              <a:buClr>
                <a:schemeClr val="accent5"/>
              </a:buClr>
              <a:buSzPct val="85000"/>
              <a:buFont typeface="Wingdings" panose="05000000000000000000" pitchFamily="2" charset="2"/>
              <a:buChar char="ü"/>
            </a:pPr>
            <a:r>
              <a:rPr lang="en-SG" sz="2200">
                <a:latin typeface="Aptos"/>
              </a:rPr>
              <a:t> Provide curated laparoscopic image dataset (TEP inguinal hernia repairs)</a:t>
            </a:r>
          </a:p>
          <a:p>
            <a:pPr>
              <a:buClr>
                <a:schemeClr val="accent5"/>
              </a:buClr>
              <a:buSzPct val="85000"/>
              <a:buFont typeface="Wingdings" panose="05000000000000000000" pitchFamily="2" charset="2"/>
              <a:buChar char="ü"/>
            </a:pPr>
            <a:r>
              <a:rPr lang="en-SG" sz="2200">
                <a:latin typeface="Aptos"/>
              </a:rPr>
              <a:t> Supply expert-annotated data for anatomical structure detection</a:t>
            </a:r>
          </a:p>
          <a:p>
            <a:pPr>
              <a:buClr>
                <a:schemeClr val="accent5"/>
              </a:buClr>
              <a:buSzPct val="85000"/>
              <a:buFont typeface="Wingdings" panose="05000000000000000000" pitchFamily="2" charset="2"/>
              <a:buChar char="ü"/>
            </a:pPr>
            <a:r>
              <a:rPr lang="en-SG" sz="2200">
                <a:latin typeface="Aptos"/>
              </a:rPr>
              <a:t> Validate AI model outputs through domain feedback</a:t>
            </a:r>
          </a:p>
          <a:p>
            <a:pPr>
              <a:buClr>
                <a:schemeClr val="accent5"/>
              </a:buClr>
              <a:buSzPct val="85000"/>
              <a:buFont typeface="Wingdings" panose="05000000000000000000" pitchFamily="2" charset="2"/>
              <a:buChar char="ü"/>
            </a:pPr>
            <a:r>
              <a:rPr lang="en-SG" sz="2200">
                <a:latin typeface="Aptos"/>
              </a:rPr>
              <a:t> Ensure clinical relevance, safety, and practical applicability</a:t>
            </a:r>
          </a:p>
        </p:txBody>
      </p:sp>
    </p:spTree>
    <p:extLst>
      <p:ext uri="{BB962C8B-B14F-4D97-AF65-F5344CB8AC3E}">
        <p14:creationId xmlns:p14="http://schemas.microsoft.com/office/powerpoint/2010/main" val="41481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FD72-68CB-7309-DC28-7F1299E8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B83F31-8DE6-8375-CF79-8904543E0D45}"/>
              </a:ext>
            </a:extLst>
          </p:cNvPr>
          <p:cNvSpPr txBox="1"/>
          <p:nvPr/>
        </p:nvSpPr>
        <p:spPr>
          <a:xfrm>
            <a:off x="912117" y="1463038"/>
            <a:ext cx="6683034" cy="14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all" spc="100">
                <a:latin typeface="+mj-lt"/>
                <a:ea typeface="+mj-ea"/>
                <a:cs typeface="+mj-cs"/>
              </a:rPr>
              <a:t>Medical Background 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95DCE6E2-C24B-FAAD-0BD3-EABC5CCC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 kern="1200" cap="all" spc="533" baseline="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40" name="Rectangle 484">
            <a:extLst>
              <a:ext uri="{FF2B5EF4-FFF2-40B4-BE49-F238E27FC236}">
                <a16:creationId xmlns:a16="http://schemas.microsoft.com/office/drawing/2014/main" id="{FD406129-9AD6-94F9-1AE9-8477FDD4031B}"/>
              </a:ext>
            </a:extLst>
          </p:cNvPr>
          <p:cNvSpPr/>
          <p:nvPr/>
        </p:nvSpPr>
        <p:spPr>
          <a:xfrm>
            <a:off x="1464331" y="2555999"/>
            <a:ext cx="2199898" cy="34062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</a:rPr>
              <a:t>     </a:t>
            </a:r>
            <a:endParaRPr lang="en-US"/>
          </a:p>
          <a:p>
            <a:r>
              <a:rPr lang="en-US" sz="1600" b="1">
                <a:solidFill>
                  <a:schemeClr val="bg1"/>
                </a:solidFill>
              </a:rPr>
              <a:t>    Inguinal Hernia </a:t>
            </a:r>
            <a:r>
              <a:rPr lang="en-US" sz="16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1400"/>
          </a:p>
        </p:txBody>
      </p:sp>
      <p:sp>
        <p:nvSpPr>
          <p:cNvPr id="641" name="Rectangle: Diagonal Corners Rounded 640">
            <a:extLst>
              <a:ext uri="{FF2B5EF4-FFF2-40B4-BE49-F238E27FC236}">
                <a16:creationId xmlns:a16="http://schemas.microsoft.com/office/drawing/2014/main" id="{B4758421-67F6-C176-8509-CD116AF21B65}"/>
              </a:ext>
            </a:extLst>
          </p:cNvPr>
          <p:cNvSpPr/>
          <p:nvPr/>
        </p:nvSpPr>
        <p:spPr>
          <a:xfrm>
            <a:off x="1296365" y="3066651"/>
            <a:ext cx="2723673" cy="1550850"/>
          </a:xfrm>
          <a:prstGeom prst="round2Diag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latin typeface="Aptos"/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  <a:latin typeface="Aptos"/>
              </a:rPr>
              <a:t>Abdominal tissue protrudes through weak groin muscles which causes pain/discomfort</a:t>
            </a:r>
            <a:endParaRPr lang="en-US" sz="1600">
              <a:solidFill>
                <a:schemeClr val="bg1"/>
              </a:solidFill>
              <a:latin typeface="Aptos"/>
            </a:endParaRPr>
          </a:p>
          <a:p>
            <a:pPr algn="ctr"/>
            <a:endParaRPr lang="en-US" sz="1600">
              <a:solidFill>
                <a:schemeClr val="bg1"/>
              </a:solidFill>
              <a:latin typeface="Aptos"/>
            </a:endParaRPr>
          </a:p>
        </p:txBody>
      </p:sp>
      <p:sp>
        <p:nvSpPr>
          <p:cNvPr id="642" name="Rectangle: Top Corners Rounded 481">
            <a:extLst>
              <a:ext uri="{FF2B5EF4-FFF2-40B4-BE49-F238E27FC236}">
                <a16:creationId xmlns:a16="http://schemas.microsoft.com/office/drawing/2014/main" id="{A39AF34C-530D-064E-4D98-479C3EF5FD5D}"/>
              </a:ext>
            </a:extLst>
          </p:cNvPr>
          <p:cNvSpPr/>
          <p:nvPr/>
        </p:nvSpPr>
        <p:spPr>
          <a:xfrm>
            <a:off x="6739165" y="3069872"/>
            <a:ext cx="2545159" cy="1561474"/>
          </a:xfrm>
          <a:prstGeom prst="round2Diag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bg1"/>
                </a:solidFill>
                <a:latin typeface="Aptos"/>
              </a:rPr>
              <a:t>Totally Extraperitoneal</a:t>
            </a:r>
          </a:p>
          <a:p>
            <a:pPr algn="ctr"/>
            <a:r>
              <a:rPr lang="en-US" sz="1600" b="1">
                <a:solidFill>
                  <a:schemeClr val="bg1"/>
                </a:solidFill>
                <a:latin typeface="Aptos"/>
              </a:rPr>
              <a:t>Repair</a:t>
            </a:r>
            <a:endParaRPr lang="en-US" sz="1600">
              <a:solidFill>
                <a:schemeClr val="bg1"/>
              </a:solidFill>
              <a:latin typeface="Aptos"/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  <a:latin typeface="Aptos"/>
              </a:rPr>
              <a:t>Minimally invasive laparoscopic technique</a:t>
            </a:r>
            <a:endParaRPr lang="en-US" sz="1600">
              <a:solidFill>
                <a:schemeClr val="bg1"/>
              </a:solidFill>
              <a:latin typeface="Aptos"/>
            </a:endParaRPr>
          </a:p>
          <a:p>
            <a:pPr algn="ctr"/>
            <a:endParaRPr lang="en-US" sz="1600">
              <a:latin typeface="Aptos"/>
            </a:endParaRPr>
          </a:p>
        </p:txBody>
      </p:sp>
      <p:pic>
        <p:nvPicPr>
          <p:cNvPr id="643" name="Graphic 483" descr="Information with solid fill">
            <a:extLst>
              <a:ext uri="{FF2B5EF4-FFF2-40B4-BE49-F238E27FC236}">
                <a16:creationId xmlns:a16="http://schemas.microsoft.com/office/drawing/2014/main" id="{B90EA975-93DE-8F91-8A52-8A9E32F1D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720" y="2560044"/>
            <a:ext cx="384069" cy="341038"/>
          </a:xfrm>
          <a:prstGeom prst="rect">
            <a:avLst/>
          </a:prstGeom>
        </p:spPr>
      </p:pic>
      <p:pic>
        <p:nvPicPr>
          <p:cNvPr id="644" name="Graphic 485" descr="Information with solid fill">
            <a:extLst>
              <a:ext uri="{FF2B5EF4-FFF2-40B4-BE49-F238E27FC236}">
                <a16:creationId xmlns:a16="http://schemas.microsoft.com/office/drawing/2014/main" id="{79C22131-3DCC-C594-CBDB-2343557F8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896" y="2554923"/>
            <a:ext cx="384069" cy="341038"/>
          </a:xfrm>
          <a:prstGeom prst="rect">
            <a:avLst/>
          </a:prstGeom>
        </p:spPr>
      </p:pic>
      <p:sp>
        <p:nvSpPr>
          <p:cNvPr id="645" name="Rectangle 484">
            <a:extLst>
              <a:ext uri="{FF2B5EF4-FFF2-40B4-BE49-F238E27FC236}">
                <a16:creationId xmlns:a16="http://schemas.microsoft.com/office/drawing/2014/main" id="{979722B6-E77E-B703-7101-50570099A684}"/>
              </a:ext>
            </a:extLst>
          </p:cNvPr>
          <p:cNvSpPr/>
          <p:nvPr/>
        </p:nvSpPr>
        <p:spPr>
          <a:xfrm>
            <a:off x="6741297" y="2559573"/>
            <a:ext cx="2199898" cy="34062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000000"/>
                </a:solidFill>
              </a:rPr>
              <a:t>     </a:t>
            </a:r>
            <a:r>
              <a:rPr lang="en-US" sz="1600" b="1">
                <a:solidFill>
                  <a:schemeClr val="bg1"/>
                </a:solidFill>
              </a:rPr>
              <a:t>TEP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E10B8-28EF-422E-68AF-DDC2D88A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7F7743-B1F7-5E9A-895A-E3ECFD7DF022}"/>
              </a:ext>
            </a:extLst>
          </p:cNvPr>
          <p:cNvSpPr txBox="1"/>
          <p:nvPr/>
        </p:nvSpPr>
        <p:spPr>
          <a:xfrm>
            <a:off x="905661" y="1149730"/>
            <a:ext cx="791708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Medical background</a:t>
            </a:r>
            <a:endParaRPr lang="en-US" sz="4400" b="1">
              <a:solidFill>
                <a:schemeClr val="tx1">
                  <a:lumMod val="95000"/>
                  <a:lumOff val="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19" name="Content Placeholder 218">
            <a:extLst>
              <a:ext uri="{FF2B5EF4-FFF2-40B4-BE49-F238E27FC236}">
                <a16:creationId xmlns:a16="http://schemas.microsoft.com/office/drawing/2014/main" id="{C4FE7C31-A730-2E60-C858-B9455A00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75" y="1278583"/>
            <a:ext cx="9717125" cy="2831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/>
              <a:t>      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488" name="Content Placeholder 2">
            <a:extLst>
              <a:ext uri="{FF2B5EF4-FFF2-40B4-BE49-F238E27FC236}">
                <a16:creationId xmlns:a16="http://schemas.microsoft.com/office/drawing/2014/main" id="{597F3554-D5BD-938D-A00A-2195C0962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52833"/>
              </p:ext>
            </p:extLst>
          </p:nvPr>
        </p:nvGraphicFramePr>
        <p:xfrm>
          <a:off x="-572439" y="1393502"/>
          <a:ext cx="10865836" cy="271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9" name="TextBox 680">
            <a:extLst>
              <a:ext uri="{FF2B5EF4-FFF2-40B4-BE49-F238E27FC236}">
                <a16:creationId xmlns:a16="http://schemas.microsoft.com/office/drawing/2014/main" id="{BA623426-547F-FE6B-0E31-A49BF2C44591}"/>
              </a:ext>
            </a:extLst>
          </p:cNvPr>
          <p:cNvSpPr txBox="1"/>
          <p:nvPr/>
        </p:nvSpPr>
        <p:spPr>
          <a:xfrm>
            <a:off x="1851038" y="3322000"/>
            <a:ext cx="3619721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Triangle of pain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Testicular vessels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Vas deferens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Inferior epigastric vessels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Triangle of doom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ptos"/>
              </a:rPr>
              <a:t>Pubic bone</a:t>
            </a:r>
          </a:p>
        </p:txBody>
      </p:sp>
      <p:sp>
        <p:nvSpPr>
          <p:cNvPr id="490" name="TextBox 787">
            <a:extLst>
              <a:ext uri="{FF2B5EF4-FFF2-40B4-BE49-F238E27FC236}">
                <a16:creationId xmlns:a16="http://schemas.microsoft.com/office/drawing/2014/main" id="{6042630D-139A-4898-E483-649462160C73}"/>
              </a:ext>
            </a:extLst>
          </p:cNvPr>
          <p:cNvSpPr txBox="1"/>
          <p:nvPr/>
        </p:nvSpPr>
        <p:spPr>
          <a:xfrm>
            <a:off x="6223282" y="3371049"/>
            <a:ext cx="3066346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SG" sz="1400" b="1">
                <a:latin typeface="Grandview Display"/>
              </a:rPr>
              <a:t>Surgeons must identify them to avoid nerve &amp; vessel damage during TEP</a:t>
            </a:r>
            <a:endParaRPr lang="en-US" sz="1400" b="1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1365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1252045"/>
            <a:ext cx="10360501" cy="1187570"/>
          </a:xfrm>
        </p:spPr>
        <p:txBody>
          <a:bodyPr>
            <a:normAutofit/>
          </a:bodyPr>
          <a:lstStyle/>
          <a:p>
            <a:r>
              <a:rPr lang="en-US" sz="4400" b="1"/>
              <a:t>CHALLENGE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D56A6-37A0-D3F9-BAA3-0C4AE237AC70}"/>
              </a:ext>
            </a:extLst>
          </p:cNvPr>
          <p:cNvSpPr txBox="1"/>
          <p:nvPr/>
        </p:nvSpPr>
        <p:spPr>
          <a:xfrm>
            <a:off x="1033193" y="2250281"/>
            <a:ext cx="980685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200">
                <a:latin typeface="Aptos"/>
                <a:cs typeface="Arial"/>
              </a:rPr>
              <a:t>Training often uses real surgical videos for observation.</a:t>
            </a:r>
            <a:endParaRPr lang="en-US">
              <a:latin typeface="Aptos"/>
            </a:endParaRPr>
          </a:p>
          <a:p>
            <a:r>
              <a:rPr lang="en-US" sz="2200">
                <a:latin typeface="Aptos"/>
                <a:cs typeface="Arial"/>
              </a:rPr>
              <a:t>​</a:t>
            </a:r>
            <a:endParaRPr lang="en-US">
              <a:latin typeface="Aptos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>
                <a:latin typeface="Aptos"/>
                <a:cs typeface="Arial"/>
              </a:rPr>
              <a:t>Proper learning requires annotations/labels on these anatomical regions.​</a:t>
            </a:r>
          </a:p>
          <a:p>
            <a:endParaRPr lang="en-US" sz="22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>
                <a:latin typeface="Aptos"/>
                <a:cs typeface="Arial"/>
              </a:rPr>
              <a:t>Manual labeling is time-consuming and labor-intensive.​</a:t>
            </a:r>
          </a:p>
          <a:p>
            <a:endParaRPr lang="en-US" sz="22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b="1">
                <a:latin typeface="Aptos"/>
                <a:cs typeface="Arial"/>
              </a:rPr>
              <a:t>Opportunity</a:t>
            </a:r>
            <a:r>
              <a:rPr lang="en-US" sz="2200">
                <a:latin typeface="Aptos"/>
                <a:cs typeface="Arial"/>
              </a:rPr>
              <a:t>: Automated detection can save time and improve learning efficiency.</a:t>
            </a:r>
            <a:r>
              <a:rPr lang="en-SG" sz="2200">
                <a:latin typeface="Aptos"/>
                <a:cs typeface="Arial"/>
              </a:rPr>
              <a:t>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/>
              <a:t>EXISTING SOLUTION</a:t>
            </a:r>
            <a:endParaRPr lang="en-US" kern="1200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B4600F34-930D-26BB-C5E7-EE4E0B2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/>
              <a:t>
              </a:t>
            </a:r>
          </a:p>
        </p:txBody>
      </p:sp>
      <p:graphicFrame>
        <p:nvGraphicFramePr>
          <p:cNvPr id="19" name="TextBox 16">
            <a:extLst>
              <a:ext uri="{FF2B5EF4-FFF2-40B4-BE49-F238E27FC236}">
                <a16:creationId xmlns:a16="http://schemas.microsoft.com/office/drawing/2014/main" id="{E4C7AE13-355F-B25C-E71B-6CDF94E99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227466"/>
              </p:ext>
            </p:extLst>
          </p:nvPr>
        </p:nvGraphicFramePr>
        <p:xfrm>
          <a:off x="-5165" y="2396159"/>
          <a:ext cx="10349771" cy="339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37" y="1177371"/>
            <a:ext cx="7956259" cy="1077229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A4644-95E6-3936-468B-1483FC98A0E4}"/>
              </a:ext>
            </a:extLst>
          </p:cNvPr>
          <p:cNvSpPr txBox="1"/>
          <p:nvPr/>
        </p:nvSpPr>
        <p:spPr>
          <a:xfrm>
            <a:off x="1326372" y="3775947"/>
            <a:ext cx="362791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/>
              <a:t>Develop an object detection model</a:t>
            </a:r>
            <a:endParaRPr lang="en-SG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74376-D68B-DDFE-3C36-50946003A57D}"/>
              </a:ext>
            </a:extLst>
          </p:cNvPr>
          <p:cNvSpPr txBox="1"/>
          <p:nvPr/>
        </p:nvSpPr>
        <p:spPr>
          <a:xfrm>
            <a:off x="7699677" y="3630538"/>
            <a:ext cx="30877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/>
              <a:t>Evaluate Model Performance</a:t>
            </a:r>
            <a:endParaRPr lang="en-SG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77CED-C14C-1B01-0CB2-3E96A6C70126}"/>
              </a:ext>
            </a:extLst>
          </p:cNvPr>
          <p:cNvSpPr txBox="1"/>
          <p:nvPr/>
        </p:nvSpPr>
        <p:spPr>
          <a:xfrm>
            <a:off x="3834444" y="6104508"/>
            <a:ext cx="49648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/>
              <a:t>Compare performance against previous models</a:t>
            </a:r>
            <a:endParaRPr lang="en-SG" b="1"/>
          </a:p>
        </p:txBody>
      </p:sp>
      <p:pic>
        <p:nvPicPr>
          <p:cNvPr id="8200" name="Picture 8" descr="Data comparison Vector Icons free download in SVG, PNG Format">
            <a:extLst>
              <a:ext uri="{FF2B5EF4-FFF2-40B4-BE49-F238E27FC236}">
                <a16:creationId xmlns:a16="http://schemas.microsoft.com/office/drawing/2014/main" id="{610D464A-BC0B-7A9D-2661-6D5CBF24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33" y="4145279"/>
            <a:ext cx="2244111" cy="22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Performance evaluation Generic color lineal-color icon | Freepik">
            <a:extLst>
              <a:ext uri="{FF2B5EF4-FFF2-40B4-BE49-F238E27FC236}">
                <a16:creationId xmlns:a16="http://schemas.microsoft.com/office/drawing/2014/main" id="{EC012488-9995-511B-6CBD-E27705B8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74" y="1707848"/>
            <a:ext cx="1971065" cy="193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Predictive models - Free computer icons">
            <a:extLst>
              <a:ext uri="{FF2B5EF4-FFF2-40B4-BE49-F238E27FC236}">
                <a16:creationId xmlns:a16="http://schemas.microsoft.com/office/drawing/2014/main" id="{9453FBB4-F25C-F4E5-36E6-32CB63F5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45" y="2016654"/>
            <a:ext cx="1644247" cy="16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D4DC-1DD7-E11A-938B-D1A71F6A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8" y="1184432"/>
            <a:ext cx="3418479" cy="1289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23129FEC-EEC4-C74C-370C-36FDA805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graphicFrame>
        <p:nvGraphicFramePr>
          <p:cNvPr id="23" name="TextBox 4">
            <a:extLst>
              <a:ext uri="{FF2B5EF4-FFF2-40B4-BE49-F238E27FC236}">
                <a16:creationId xmlns:a16="http://schemas.microsoft.com/office/drawing/2014/main" id="{61F11157-C88D-7AC0-B7F8-3540E9312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652152"/>
              </p:ext>
            </p:extLst>
          </p:nvPr>
        </p:nvGraphicFramePr>
        <p:xfrm>
          <a:off x="5181838" y="996782"/>
          <a:ext cx="6170593" cy="4864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398" y="1163138"/>
            <a:ext cx="9717541" cy="751226"/>
          </a:xfrm>
        </p:spPr>
        <p:txBody>
          <a:bodyPr/>
          <a:lstStyle/>
          <a:p>
            <a:r>
              <a:rPr lang="en-US" b="1"/>
              <a:t>WORKFLOW – PHASE-1</a:t>
            </a:r>
          </a:p>
        </p:txBody>
      </p:sp>
      <p:sp>
        <p:nvSpPr>
          <p:cNvPr id="20" name="Rounded Rectangle 2"/>
          <p:cNvSpPr/>
          <p:nvPr/>
        </p:nvSpPr>
        <p:spPr>
          <a:xfrm>
            <a:off x="1000600" y="2010641"/>
            <a:ext cx="1828800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b="1"/>
              <a:t>Dataset</a:t>
            </a:r>
            <a:endParaRPr b="1"/>
          </a:p>
        </p:txBody>
      </p:sp>
      <p:sp>
        <p:nvSpPr>
          <p:cNvPr id="21" name="Rounded Rectangle 3"/>
          <p:cNvSpPr/>
          <p:nvPr/>
        </p:nvSpPr>
        <p:spPr>
          <a:xfrm>
            <a:off x="3910370" y="2010640"/>
            <a:ext cx="1828800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US" b="1"/>
              <a:t>Data Preprocessing</a:t>
            </a:r>
            <a:endParaRPr b="1"/>
          </a:p>
        </p:txBody>
      </p:sp>
      <p:sp>
        <p:nvSpPr>
          <p:cNvPr id="22" name="Rounded Rectangle 4"/>
          <p:cNvSpPr/>
          <p:nvPr/>
        </p:nvSpPr>
        <p:spPr>
          <a:xfrm>
            <a:off x="6985052" y="2010639"/>
            <a:ext cx="2119197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Training</a:t>
            </a:r>
            <a:endParaRPr b="1"/>
          </a:p>
        </p:txBody>
      </p:sp>
      <p:sp>
        <p:nvSpPr>
          <p:cNvPr id="23" name="Rounded Rectangle 5"/>
          <p:cNvSpPr/>
          <p:nvPr/>
        </p:nvSpPr>
        <p:spPr>
          <a:xfrm>
            <a:off x="7175659" y="4154907"/>
            <a:ext cx="2119197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Evaluation</a:t>
            </a:r>
            <a:endParaRPr b="1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4E32F30-9570-7B70-E98F-B51303013756}"/>
              </a:ext>
            </a:extLst>
          </p:cNvPr>
          <p:cNvSpPr/>
          <p:nvPr/>
        </p:nvSpPr>
        <p:spPr>
          <a:xfrm>
            <a:off x="2942957" y="2305101"/>
            <a:ext cx="854075" cy="325479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23232-738D-AE9A-2841-60A5E5FD3FBF}"/>
              </a:ext>
            </a:extLst>
          </p:cNvPr>
          <p:cNvSpPr txBox="1"/>
          <p:nvPr/>
        </p:nvSpPr>
        <p:spPr>
          <a:xfrm>
            <a:off x="1039155" y="3087281"/>
            <a:ext cx="22077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Sources: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SG" sz="1400" b="1"/>
              <a:t>Provided by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5FD2A-DD5C-A99E-4A80-C39179754AFF}"/>
              </a:ext>
            </a:extLst>
          </p:cNvPr>
          <p:cNvSpPr txBox="1"/>
          <p:nvPr/>
        </p:nvSpPr>
        <p:spPr>
          <a:xfrm>
            <a:off x="3908690" y="3135439"/>
            <a:ext cx="281798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/>
              <a:t>Data Augmentation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4F807-D8AF-76B4-FA27-1E10101886F8}"/>
              </a:ext>
            </a:extLst>
          </p:cNvPr>
          <p:cNvSpPr txBox="1"/>
          <p:nvPr/>
        </p:nvSpPr>
        <p:spPr>
          <a:xfrm>
            <a:off x="9298468" y="1910189"/>
            <a:ext cx="220776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Select YOLO Version</a:t>
            </a:r>
            <a:endParaRPr lang="en-US" altLang="en-US" sz="1400" b="1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400" b="1"/>
              <a:t>Train model with annotated dataset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Tune hyperparameters, optimize performance</a:t>
            </a:r>
            <a:endParaRPr lang="en-US" altLang="en-US" sz="1400" b="1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459DE1C-7165-5EDC-57B8-AD6F50336E9E}"/>
              </a:ext>
            </a:extLst>
          </p:cNvPr>
          <p:cNvSpPr/>
          <p:nvPr/>
        </p:nvSpPr>
        <p:spPr>
          <a:xfrm>
            <a:off x="7984067" y="3087280"/>
            <a:ext cx="372532" cy="914401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F0D26-A282-B01E-8A82-4A7DC0186C81}"/>
              </a:ext>
            </a:extLst>
          </p:cNvPr>
          <p:cNvSpPr txBox="1"/>
          <p:nvPr/>
        </p:nvSpPr>
        <p:spPr>
          <a:xfrm>
            <a:off x="7669887" y="5384998"/>
            <a:ext cx="220776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 err="1"/>
              <a:t>mAP</a:t>
            </a:r>
            <a:endParaRPr lang="en-SG" sz="1400" b="1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IOU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/>
              <a:t>Confusion Matrix</a:t>
            </a:r>
            <a:endParaRPr lang="en-US" altLang="en-US" sz="1400" b="1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E4C78617-7F6C-F17D-1999-0589954BBC8E}"/>
              </a:ext>
            </a:extLst>
          </p:cNvPr>
          <p:cNvSpPr/>
          <p:nvPr/>
        </p:nvSpPr>
        <p:spPr>
          <a:xfrm>
            <a:off x="3943965" y="4154907"/>
            <a:ext cx="1978712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Model Deployment</a:t>
            </a:r>
            <a:endParaRPr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77BB2-4F09-10BF-9366-4A9F8794AFB3}"/>
              </a:ext>
            </a:extLst>
          </p:cNvPr>
          <p:cNvSpPr txBox="1"/>
          <p:nvPr/>
        </p:nvSpPr>
        <p:spPr>
          <a:xfrm>
            <a:off x="4213798" y="5384998"/>
            <a:ext cx="22077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1400" b="1"/>
              <a:t>D</a:t>
            </a:r>
            <a:r>
              <a:rPr lang="en-SG" sz="1400" b="1" err="1"/>
              <a:t>ocker</a:t>
            </a:r>
            <a:endParaRPr lang="en-SG" sz="1400" b="1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SG" sz="1400" b="1" err="1"/>
              <a:t>Streamlit</a:t>
            </a:r>
            <a:r>
              <a:rPr lang="en-SG" sz="1400" b="1"/>
              <a:t> or Flask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18FE650-9B6A-80CD-0C73-7D905BB40EA1}"/>
              </a:ext>
            </a:extLst>
          </p:cNvPr>
          <p:cNvSpPr/>
          <p:nvPr/>
        </p:nvSpPr>
        <p:spPr>
          <a:xfrm>
            <a:off x="6122130" y="4470668"/>
            <a:ext cx="854076" cy="325479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13D5AF9A-F2D0-FCD7-78D5-C2742E94E43E}"/>
              </a:ext>
            </a:extLst>
          </p:cNvPr>
          <p:cNvSpPr/>
          <p:nvPr/>
        </p:nvSpPr>
        <p:spPr>
          <a:xfrm>
            <a:off x="1039155" y="4154907"/>
            <a:ext cx="1740035" cy="9144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rPr lang="en-SG" sz="1400" b="1"/>
              <a:t>Deliverables</a:t>
            </a:r>
            <a:endParaRPr b="1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DBB8AE-B9C9-0CDC-E059-FB2D4F198539}"/>
              </a:ext>
            </a:extLst>
          </p:cNvPr>
          <p:cNvSpPr/>
          <p:nvPr/>
        </p:nvSpPr>
        <p:spPr>
          <a:xfrm>
            <a:off x="5935073" y="2305100"/>
            <a:ext cx="854075" cy="325479"/>
          </a:xfrm>
          <a:prstGeom prst="rightArrow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9C1FCB7-AD8D-4517-6CB6-A518838EB3CA}"/>
              </a:ext>
            </a:extLst>
          </p:cNvPr>
          <p:cNvSpPr/>
          <p:nvPr/>
        </p:nvSpPr>
        <p:spPr>
          <a:xfrm>
            <a:off x="2934539" y="4470668"/>
            <a:ext cx="854076" cy="325479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E7CF9E-EEC6-B362-1D2F-D24F52576F91}"/>
              </a:ext>
            </a:extLst>
          </p:cNvPr>
          <p:cNvSpPr txBox="1"/>
          <p:nvPr/>
        </p:nvSpPr>
        <p:spPr>
          <a:xfrm>
            <a:off x="665564" y="5215720"/>
            <a:ext cx="3123051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400" b="1" i="1"/>
              <a:t>Input</a:t>
            </a:r>
            <a:r>
              <a:rPr lang="en-US" altLang="en-US" sz="1400" b="1"/>
              <a:t>: Laparoscopic video clips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400" b="1" i="1"/>
              <a:t>Frame Extraction</a:t>
            </a:r>
            <a:r>
              <a:rPr lang="en-US" altLang="en-US" sz="1400" b="1"/>
              <a:t>: Converts videos into frames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400" b="1" i="1"/>
              <a:t>Detection</a:t>
            </a:r>
            <a:r>
              <a:rPr lang="en-US" altLang="en-US" sz="1400" b="1"/>
              <a:t>: Identifies anatomical classes with OBB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400" b="1" i="1"/>
              <a:t>Output</a:t>
            </a:r>
            <a:r>
              <a:rPr lang="en-US" altLang="en-US" sz="1400" b="1"/>
              <a:t>: Displays annotated frames via 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44</TotalTime>
  <Words>493</Words>
  <Application>Microsoft Office PowerPoint</Application>
  <PresentationFormat>Custom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Arial,Sans-Serif</vt:lpstr>
      <vt:lpstr>Grandview Display</vt:lpstr>
      <vt:lpstr>Wingdings</vt:lpstr>
      <vt:lpstr>DashVTI</vt:lpstr>
      <vt:lpstr>PowerPoint Presentation</vt:lpstr>
      <vt:lpstr>SPONSOR</vt:lpstr>
      <vt:lpstr>PowerPoint Presentation</vt:lpstr>
      <vt:lpstr>PowerPoint Presentation</vt:lpstr>
      <vt:lpstr>CHALLENGE</vt:lpstr>
      <vt:lpstr>EXISTING SOLUTION</vt:lpstr>
      <vt:lpstr>OBJECTIVES</vt:lpstr>
      <vt:lpstr>DATASET</vt:lpstr>
      <vt:lpstr>WORKFLOW – PHASE-1</vt:lpstr>
      <vt:lpstr>WORKFLOW – PHASE-2</vt:lpstr>
      <vt:lpstr>PREVIOUS WORK RESULTS(PHASE –1)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Pranjali Sonawane</dc:creator>
  <cp:keywords/>
  <dc:description>generated using python-pptx</dc:description>
  <cp:lastModifiedBy>Arshi Saxena</cp:lastModifiedBy>
  <cp:revision>27</cp:revision>
  <dcterms:created xsi:type="dcterms:W3CDTF">2013-01-27T09:14:16Z</dcterms:created>
  <dcterms:modified xsi:type="dcterms:W3CDTF">2025-10-09T08:17:39Z</dcterms:modified>
  <cp:category/>
</cp:coreProperties>
</file>