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60" r:id="rId1"/>
  </p:sldMasterIdLst>
  <p:sldIdLst>
    <p:sldId id="256" r:id="rId2"/>
    <p:sldId id="264" r:id="rId3"/>
    <p:sldId id="257" r:id="rId4"/>
    <p:sldId id="260" r:id="rId5"/>
    <p:sldId id="261" r:id="rId6"/>
    <p:sldId id="259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viewProps" Target="viewProps.xml"/><Relationship Id="rId5" Type="http://purl.oclc.org/ooxml/officeDocument/relationships/slide" Target="slides/slide4.xml"/><Relationship Id="rId10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%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97602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%"/>
                <a:lumOff val="50%"/>
              </a:schemeClr>
            </a:solidFill>
            <a:miter lim="800%"/>
          </a:ln>
          <a:effectLst>
            <a:innerShdw blurRad="57150" dist="38100" dir="14460000">
              <a:srgbClr val="000000">
                <a:alpha val="70%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13092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72438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27578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5696106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825254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29401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91977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8831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9660102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2987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505032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63980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456889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5624689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31595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%"/>
                <a:lumOff val="50%"/>
              </a:schemeClr>
            </a:solidFill>
            <a:miter lim="800%"/>
          </a:ln>
          <a:effectLst>
            <a:innerShdw blurRad="57150" dist="38100" dir="14460000">
              <a:srgbClr val="000000">
                <a:alpha val="70%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019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20" Type="http://purl.oclc.org/ooxml/officeDocument/relationships/image" Target="../media/image4.png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3.pn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%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24B8A7-DE5B-4AF2-95C4-A8DF4D4FD65D}" type="datetimeFigureOut">
              <a:rPr lang="en-CH" smtClean="0"/>
              <a:t>23/04/2018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757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%"/>
        </a:spcBef>
        <a:buNone/>
        <a:defRPr sz="4400" kern="1200" cap="none">
          <a:ln w="3175" cmpd="sng">
            <a:noFill/>
          </a:ln>
          <a:solidFill>
            <a:schemeClr val="tx1">
              <a:lumMod val="85%"/>
              <a:lumOff val="15%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2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20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8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6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19986-2245-4396-8A39-B79FCEBC3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m </a:t>
            </a:r>
            <a:r>
              <a:rPr lang="de-DE" dirty="0"/>
              <a:t>R</a:t>
            </a:r>
            <a:r>
              <a:rPr lang="en-CH" dirty="0"/>
              <a:t>e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S</a:t>
            </a:r>
            <a:r>
              <a:rPr lang="en-CH" dirty="0"/>
              <a:t>V</a:t>
            </a:r>
            <a:r>
              <a:rPr lang="de-DE" dirty="0"/>
              <a:t>M</a:t>
            </a:r>
            <a:endParaRPr lang="en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185915-7F06-4543-8500-4A2A1A04D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</a:t>
            </a:r>
            <a:r>
              <a:rPr lang="en-CH" dirty="0"/>
              <a:t>a</a:t>
            </a:r>
            <a:r>
              <a:rPr lang="de-DE" dirty="0"/>
              <a:t>r</a:t>
            </a:r>
            <a:r>
              <a:rPr lang="en-CH" dirty="0"/>
              <a:t>s </a:t>
            </a:r>
            <a:r>
              <a:rPr lang="de-DE" dirty="0"/>
              <a:t>V</a:t>
            </a:r>
            <a:r>
              <a:rPr lang="en-CH" dirty="0"/>
              <a:t>ö</a:t>
            </a:r>
            <a:r>
              <a:rPr lang="de-DE" dirty="0"/>
              <a:t>g</a:t>
            </a:r>
            <a:r>
              <a:rPr lang="en-CH" dirty="0"/>
              <a:t>t</a:t>
            </a:r>
            <a:r>
              <a:rPr lang="de-DE" dirty="0"/>
              <a:t>l</a:t>
            </a:r>
            <a:r>
              <a:rPr lang="en-CH" dirty="0" err="1"/>
              <a:t>i</a:t>
            </a:r>
            <a:r>
              <a:rPr lang="de-DE" dirty="0"/>
              <a:t>n</a:t>
            </a:r>
            <a:r>
              <a:rPr lang="en-CH" dirty="0"/>
              <a:t>, Joel N</a:t>
            </a:r>
            <a:r>
              <a:rPr lang="de-DE" dirty="0"/>
              <a:t>i</a:t>
            </a:r>
            <a:r>
              <a:rPr lang="en-CH" dirty="0"/>
              <a:t>k</a:t>
            </a:r>
            <a:r>
              <a:rPr lang="de-DE" dirty="0"/>
              <a:t>l</a:t>
            </a:r>
            <a:r>
              <a:rPr lang="en-CH" dirty="0"/>
              <a:t>a</a:t>
            </a:r>
            <a:r>
              <a:rPr lang="de-DE" dirty="0"/>
              <a:t>u</a:t>
            </a:r>
            <a:r>
              <a:rPr lang="en-CH" dirty="0"/>
              <a:t>s, </a:t>
            </a:r>
            <a:r>
              <a:rPr lang="de-DE" dirty="0"/>
              <a:t>M</a:t>
            </a:r>
            <a:r>
              <a:rPr lang="en-CH" dirty="0" err="1"/>
              <a:t>i</a:t>
            </a:r>
            <a:r>
              <a:rPr lang="de-DE" dirty="0"/>
              <a:t>l</a:t>
            </a:r>
            <a:r>
              <a:rPr lang="en-CH" dirty="0" err="1"/>
              <a:t>i</a:t>
            </a:r>
            <a:r>
              <a:rPr lang="en-CH" dirty="0"/>
              <a:t> </a:t>
            </a:r>
            <a:r>
              <a:rPr lang="de-DE" dirty="0"/>
              <a:t>B</a:t>
            </a:r>
            <a:r>
              <a:rPr lang="en-CH" dirty="0" err="1"/>
              <a:t>i</a:t>
            </a:r>
            <a:r>
              <a:rPr lang="de-DE" dirty="0"/>
              <a:t>s</a:t>
            </a:r>
            <a:r>
              <a:rPr lang="en-CH" dirty="0"/>
              <a:t>was</a:t>
            </a:r>
          </a:p>
        </p:txBody>
      </p:sp>
    </p:spTree>
    <p:extLst>
      <p:ext uri="{BB962C8B-B14F-4D97-AF65-F5344CB8AC3E}">
        <p14:creationId xmlns:p14="http://schemas.microsoft.com/office/powerpoint/2010/main" val="3925493794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D8246-6261-4CAD-A862-7A89E971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is SVM </a:t>
            </a:r>
            <a:r>
              <a:rPr lang="de-DE" dirty="0"/>
              <a:t>a</a:t>
            </a:r>
            <a:r>
              <a:rPr lang="en-CH" dirty="0"/>
              <a:t>g</a:t>
            </a:r>
            <a:r>
              <a:rPr lang="de-DE" dirty="0"/>
              <a:t>a</a:t>
            </a:r>
            <a:r>
              <a:rPr lang="en-CH" dirty="0" err="1"/>
              <a:t>i</a:t>
            </a:r>
            <a:r>
              <a:rPr lang="de-DE" dirty="0"/>
              <a:t>n</a:t>
            </a:r>
            <a:r>
              <a:rPr lang="en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C87805-8C58-4E22-85B4-9F94BFB7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7355"/>
            <a:ext cx="5867400" cy="3609608"/>
          </a:xfrm>
        </p:spPr>
        <p:txBody>
          <a:bodyPr>
            <a:normAutofit/>
          </a:bodyPr>
          <a:lstStyle/>
          <a:p>
            <a:r>
              <a:rPr lang="de-CH" dirty="0" err="1"/>
              <a:t>Constructs</a:t>
            </a:r>
            <a:r>
              <a:rPr lang="de-CH" dirty="0"/>
              <a:t> hyperplane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points</a:t>
            </a:r>
            <a:endParaRPr lang="en-CH" dirty="0"/>
          </a:p>
          <a:p>
            <a:endParaRPr lang="de-CH" dirty="0"/>
          </a:p>
          <a:p>
            <a:r>
              <a:rPr lang="de-CH" dirty="0"/>
              <a:t>Goal: </a:t>
            </a:r>
            <a:r>
              <a:rPr lang="de-CH" dirty="0" err="1"/>
              <a:t>Maximize</a:t>
            </a:r>
            <a:r>
              <a:rPr lang="de-CH" dirty="0"/>
              <a:t> </a:t>
            </a:r>
            <a:r>
              <a:rPr lang="de-CH" dirty="0" err="1"/>
              <a:t>margin</a:t>
            </a:r>
            <a:endParaRPr lang="de-CH" dirty="0"/>
          </a:p>
          <a:p>
            <a:endParaRPr lang="de-CH" dirty="0"/>
          </a:p>
          <a:p>
            <a:r>
              <a:rPr lang="de-CH" dirty="0"/>
              <a:t>H1: not </a:t>
            </a:r>
            <a:r>
              <a:rPr lang="de-CH" dirty="0" err="1"/>
              <a:t>separating</a:t>
            </a:r>
            <a:r>
              <a:rPr lang="de-CH" dirty="0"/>
              <a:t> </a:t>
            </a:r>
            <a:r>
              <a:rPr lang="de-CH" dirty="0" err="1"/>
              <a:t>classes</a:t>
            </a:r>
            <a:endParaRPr lang="de-CH" dirty="0"/>
          </a:p>
          <a:p>
            <a:r>
              <a:rPr lang="de-CH" dirty="0"/>
              <a:t>H2: </a:t>
            </a:r>
            <a:r>
              <a:rPr lang="de-CH" dirty="0" err="1"/>
              <a:t>separating</a:t>
            </a:r>
            <a:r>
              <a:rPr lang="de-CH" dirty="0"/>
              <a:t> but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margin</a:t>
            </a:r>
            <a:endParaRPr lang="de-CH" dirty="0"/>
          </a:p>
          <a:p>
            <a:r>
              <a:rPr lang="de-CH" dirty="0"/>
              <a:t>H3: </a:t>
            </a:r>
            <a:r>
              <a:rPr lang="de-CH" dirty="0" err="1"/>
              <a:t>separating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maximum </a:t>
            </a:r>
            <a:r>
              <a:rPr lang="de-CH" dirty="0" err="1"/>
              <a:t>margin</a:t>
            </a:r>
            <a:endParaRPr lang="de-CH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BE9777D-C934-44D0-B5DA-528EE4FA2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71" y="2567355"/>
            <a:ext cx="4370427" cy="370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98351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59544-1055-4CFA-9B52-F3335BFC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</a:t>
            </a:r>
            <a:r>
              <a:rPr lang="en-CH" dirty="0" err="1"/>
              <a:t>i</a:t>
            </a:r>
            <a:r>
              <a:rPr lang="de-DE" dirty="0"/>
              <a:t>b</a:t>
            </a:r>
            <a:r>
              <a:rPr lang="en-CH" dirty="0"/>
              <a:t>r</a:t>
            </a:r>
            <a:r>
              <a:rPr lang="de-DE" dirty="0"/>
              <a:t>a</a:t>
            </a:r>
            <a:r>
              <a:rPr lang="en-CH" dirty="0"/>
              <a:t>r</a:t>
            </a:r>
            <a:r>
              <a:rPr lang="de-DE" dirty="0"/>
              <a:t>y</a:t>
            </a:r>
            <a:r>
              <a:rPr lang="en-CH" dirty="0"/>
              <a:t> </a:t>
            </a:r>
            <a:r>
              <a:rPr lang="de-DE" dirty="0"/>
              <a:t>V</a:t>
            </a:r>
            <a:r>
              <a:rPr lang="en-CH" dirty="0"/>
              <a:t>e</a:t>
            </a:r>
            <a:r>
              <a:rPr lang="de-DE" dirty="0"/>
              <a:t>r</a:t>
            </a:r>
            <a:r>
              <a:rPr lang="en-CH" dirty="0"/>
              <a:t>s</a:t>
            </a:r>
            <a:r>
              <a:rPr lang="de-DE" dirty="0"/>
              <a:t>i</a:t>
            </a:r>
            <a:r>
              <a:rPr lang="en-CH" dirty="0"/>
              <a:t>o</a:t>
            </a:r>
            <a:r>
              <a:rPr lang="de-DE" dirty="0"/>
              <a:t>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7DBBC-39B9-4EC3-A0E4-EA9DA7C5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</a:t>
            </a:r>
            <a:r>
              <a:rPr lang="en-CH" dirty="0"/>
              <a:t>y</a:t>
            </a:r>
            <a:r>
              <a:rPr lang="de-DE" dirty="0"/>
              <a:t>t</a:t>
            </a:r>
            <a:r>
              <a:rPr lang="en-CH" dirty="0"/>
              <a:t>h</a:t>
            </a:r>
            <a:r>
              <a:rPr lang="de-DE" dirty="0"/>
              <a:t>o</a:t>
            </a:r>
            <a:r>
              <a:rPr lang="en-CH" dirty="0"/>
              <a:t>n 3.6.4</a:t>
            </a:r>
          </a:p>
          <a:p>
            <a:r>
              <a:rPr lang="de-DE" dirty="0"/>
              <a:t>S</a:t>
            </a:r>
            <a:r>
              <a:rPr lang="en-CH" dirty="0" err="1"/>
              <a:t>cikit</a:t>
            </a:r>
            <a:r>
              <a:rPr lang="en-CH" dirty="0"/>
              <a:t> Learn (</a:t>
            </a:r>
            <a:r>
              <a:rPr lang="de-DE" dirty="0"/>
              <a:t>s</a:t>
            </a:r>
            <a:r>
              <a:rPr lang="en-CH" dirty="0"/>
              <a:t>k</a:t>
            </a:r>
            <a:r>
              <a:rPr lang="de-DE" dirty="0"/>
              <a:t>l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r</a:t>
            </a:r>
            <a:r>
              <a:rPr lang="de-DE" dirty="0"/>
              <a:t>n</a:t>
            </a:r>
            <a:r>
              <a:rPr lang="en-CH" dirty="0"/>
              <a:t>)</a:t>
            </a:r>
          </a:p>
          <a:p>
            <a:r>
              <a:rPr lang="de-DE" dirty="0"/>
              <a:t>N</a:t>
            </a:r>
            <a:r>
              <a:rPr lang="en-CH" dirty="0"/>
              <a:t>u</a:t>
            </a:r>
            <a:r>
              <a:rPr lang="de-DE" dirty="0"/>
              <a:t>m</a:t>
            </a:r>
            <a:r>
              <a:rPr lang="en-CH" dirty="0"/>
              <a:t>p</a:t>
            </a:r>
            <a:r>
              <a:rPr lang="de-DE" dirty="0"/>
              <a:t>y</a:t>
            </a:r>
            <a:endParaRPr lang="en-CH" dirty="0"/>
          </a:p>
          <a:p>
            <a:r>
              <a:rPr lang="de-DE" dirty="0"/>
              <a:t>P</a:t>
            </a:r>
            <a:r>
              <a:rPr lang="en-CH" dirty="0"/>
              <a:t>ickle </a:t>
            </a:r>
            <a:r>
              <a:rPr lang="en-CH" dirty="0">
                <a:sym typeface="Wingdings" panose="05000000000000000000" pitchFamily="2" charset="2"/>
              </a:rPr>
              <a:t> Serialization </a:t>
            </a:r>
            <a:r>
              <a:rPr lang="de-DE" dirty="0">
                <a:sym typeface="Wingdings" panose="05000000000000000000" pitchFamily="2" charset="2"/>
              </a:rPr>
              <a:t>o</a:t>
            </a:r>
            <a:r>
              <a:rPr lang="en-CH" dirty="0">
                <a:sym typeface="Wingdings" panose="05000000000000000000" pitchFamily="2" charset="2"/>
              </a:rPr>
              <a:t>f </a:t>
            </a:r>
            <a:r>
              <a:rPr lang="de-DE" dirty="0">
                <a:sym typeface="Wingdings" panose="05000000000000000000" pitchFamily="2" charset="2"/>
              </a:rPr>
              <a:t>t</a:t>
            </a:r>
            <a:r>
              <a:rPr lang="en-CH" dirty="0">
                <a:sym typeface="Wingdings" panose="05000000000000000000" pitchFamily="2" charset="2"/>
              </a:rPr>
              <a:t>r</a:t>
            </a:r>
            <a:r>
              <a:rPr lang="de-DE" dirty="0">
                <a:sym typeface="Wingdings" panose="05000000000000000000" pitchFamily="2" charset="2"/>
              </a:rPr>
              <a:t>a</a:t>
            </a:r>
            <a:r>
              <a:rPr lang="en-CH" dirty="0" err="1">
                <a:sym typeface="Wingdings" panose="05000000000000000000" pitchFamily="2" charset="2"/>
              </a:rPr>
              <a:t>i</a:t>
            </a:r>
            <a:r>
              <a:rPr lang="de-DE" dirty="0">
                <a:sym typeface="Wingdings" panose="05000000000000000000" pitchFamily="2" charset="2"/>
              </a:rPr>
              <a:t>n</a:t>
            </a:r>
            <a:r>
              <a:rPr lang="en-CH" dirty="0" err="1">
                <a:sym typeface="Wingdings" panose="05000000000000000000" pitchFamily="2" charset="2"/>
              </a:rPr>
              <a:t>i</a:t>
            </a:r>
            <a:r>
              <a:rPr lang="de-DE" dirty="0">
                <a:sym typeface="Wingdings" panose="05000000000000000000" pitchFamily="2" charset="2"/>
              </a:rPr>
              <a:t>n</a:t>
            </a:r>
            <a:r>
              <a:rPr lang="en-CH" dirty="0">
                <a:sym typeface="Wingdings" panose="05000000000000000000" pitchFamily="2" charset="2"/>
              </a:rPr>
              <a:t>g </a:t>
            </a:r>
            <a:r>
              <a:rPr lang="en-CH" dirty="0" err="1">
                <a:sym typeface="Wingdings" panose="05000000000000000000" pitchFamily="2" charset="2"/>
              </a:rPr>
              <a:t>datase</a:t>
            </a:r>
            <a:r>
              <a:rPr lang="de-DE" dirty="0">
                <a:sym typeface="Wingdings" panose="05000000000000000000" pitchFamily="2" charset="2"/>
              </a:rPr>
              <a:t>t</a:t>
            </a:r>
            <a:r>
              <a:rPr lang="en-CH" dirty="0">
                <a:sym typeface="Wingdings" panose="05000000000000000000" pitchFamily="2" charset="2"/>
              </a:rPr>
              <a:t>s </a:t>
            </a:r>
            <a:r>
              <a:rPr lang="de-DE" dirty="0">
                <a:sym typeface="Wingdings" panose="05000000000000000000" pitchFamily="2" charset="2"/>
              </a:rPr>
              <a:t>f</a:t>
            </a:r>
            <a:r>
              <a:rPr lang="en-CH" dirty="0">
                <a:sym typeface="Wingdings" panose="05000000000000000000" pitchFamily="2" charset="2"/>
              </a:rPr>
              <a:t>o</a:t>
            </a:r>
            <a:r>
              <a:rPr lang="de-DE" dirty="0">
                <a:sym typeface="Wingdings" panose="05000000000000000000" pitchFamily="2" charset="2"/>
              </a:rPr>
              <a:t>r</a:t>
            </a:r>
            <a:r>
              <a:rPr lang="en-CH" dirty="0">
                <a:sym typeface="Wingdings" panose="05000000000000000000" pitchFamily="2" charset="2"/>
              </a:rPr>
              <a:t> faster development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26549570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E25A6-5EFB-4006-8BAC-52366FA1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en-CH" dirty="0"/>
              <a:t>r</a:t>
            </a:r>
            <a:r>
              <a:rPr lang="de-DE" dirty="0"/>
              <a:t>i</a:t>
            </a:r>
            <a:r>
              <a:rPr lang="en-CH" dirty="0" err="1"/>
              <a:t>dSearch</a:t>
            </a:r>
            <a:r>
              <a:rPr lang="en-CH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45E2E-ED36-42B0-B655-366EABEC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Automatic Search for best hyperparameters</a:t>
            </a:r>
          </a:p>
          <a:p>
            <a:r>
              <a:rPr lang="en-CH" dirty="0"/>
              <a:t>Sear</a:t>
            </a:r>
            <a:r>
              <a:rPr lang="de-DE" dirty="0"/>
              <a:t>c</a:t>
            </a:r>
            <a:r>
              <a:rPr lang="en-CH" dirty="0"/>
              <a:t>h </a:t>
            </a:r>
            <a:r>
              <a:rPr lang="de-DE" dirty="0"/>
              <a:t>f</a:t>
            </a:r>
            <a:r>
              <a:rPr lang="en-CH" dirty="0"/>
              <a:t>o</a:t>
            </a:r>
            <a:r>
              <a:rPr lang="de-DE" dirty="0"/>
              <a:t>r</a:t>
            </a:r>
            <a:r>
              <a:rPr lang="en-CH" dirty="0"/>
              <a:t> </a:t>
            </a:r>
            <a:r>
              <a:rPr lang="de-DE" dirty="0"/>
              <a:t>C</a:t>
            </a:r>
            <a:r>
              <a:rPr lang="en-CH" dirty="0"/>
              <a:t> </a:t>
            </a:r>
            <a:r>
              <a:rPr lang="de-DE" dirty="0"/>
              <a:t>a</a:t>
            </a:r>
            <a:r>
              <a:rPr lang="en-CH" dirty="0"/>
              <a:t>n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g</a:t>
            </a:r>
            <a:r>
              <a:rPr lang="en-CH" dirty="0"/>
              <a:t>a</a:t>
            </a:r>
            <a:r>
              <a:rPr lang="de-DE" dirty="0"/>
              <a:t>m</a:t>
            </a:r>
            <a:r>
              <a:rPr lang="en-CH" dirty="0"/>
              <a:t>m</a:t>
            </a:r>
            <a:r>
              <a:rPr lang="de-DE" dirty="0"/>
              <a:t>a</a:t>
            </a:r>
            <a:endParaRPr lang="en-CH" dirty="0"/>
          </a:p>
          <a:p>
            <a:r>
              <a:rPr lang="en-CH" dirty="0"/>
              <a:t>Logarithmic scales</a:t>
            </a:r>
          </a:p>
          <a:p>
            <a:pPr lvl="1"/>
            <a:r>
              <a:rPr lang="en-CH" dirty="0"/>
              <a:t>C: 10</a:t>
            </a:r>
            <a:r>
              <a:rPr lang="en-CH" baseline="30%" dirty="0"/>
              <a:t>-2</a:t>
            </a:r>
            <a:r>
              <a:rPr lang="en-CH" dirty="0"/>
              <a:t> – 10</a:t>
            </a:r>
            <a:r>
              <a:rPr lang="en-CH" baseline="30%" dirty="0"/>
              <a:t>10</a:t>
            </a:r>
          </a:p>
          <a:p>
            <a:pPr lvl="1"/>
            <a:r>
              <a:rPr lang="de-DE" dirty="0"/>
              <a:t>G</a:t>
            </a:r>
            <a:r>
              <a:rPr lang="en-CH" dirty="0" err="1"/>
              <a:t>amma</a:t>
            </a:r>
            <a:r>
              <a:rPr lang="en-CH" dirty="0"/>
              <a:t>: 10</a:t>
            </a:r>
            <a:r>
              <a:rPr lang="en-CH" baseline="30%" dirty="0"/>
              <a:t>-9</a:t>
            </a:r>
            <a:r>
              <a:rPr lang="en-CH" dirty="0"/>
              <a:t> – 10</a:t>
            </a:r>
            <a:r>
              <a:rPr lang="en-CH" baseline="30%" dirty="0"/>
              <a:t>3</a:t>
            </a:r>
          </a:p>
          <a:p>
            <a:r>
              <a:rPr lang="en-CH" dirty="0" err="1"/>
              <a:t>Usuall</a:t>
            </a:r>
            <a:r>
              <a:rPr lang="de-DE" dirty="0"/>
              <a:t>y</a:t>
            </a:r>
            <a:r>
              <a:rPr lang="en-CH" dirty="0"/>
              <a:t> </a:t>
            </a:r>
            <a:r>
              <a:rPr lang="de-DE" dirty="0"/>
              <a:t>f</a:t>
            </a:r>
            <a:r>
              <a:rPr lang="en-CH" dirty="0"/>
              <a:t>r</a:t>
            </a:r>
            <a:r>
              <a:rPr lang="de-DE" dirty="0"/>
              <a:t>o</a:t>
            </a:r>
            <a:r>
              <a:rPr lang="en-CH" dirty="0"/>
              <a:t>m 10</a:t>
            </a:r>
            <a:r>
              <a:rPr lang="en-CH" baseline="30%" dirty="0"/>
              <a:t>-3</a:t>
            </a:r>
            <a:r>
              <a:rPr lang="en-CH" dirty="0"/>
              <a:t> – 10</a:t>
            </a:r>
            <a:r>
              <a:rPr lang="en-CH" baseline="30%" dirty="0"/>
              <a:t>3 </a:t>
            </a:r>
            <a:r>
              <a:rPr lang="de-DE" dirty="0"/>
              <a:t>i</a:t>
            </a:r>
            <a:r>
              <a:rPr lang="en-CH" dirty="0"/>
              <a:t>s </a:t>
            </a:r>
            <a:r>
              <a:rPr lang="de-DE" dirty="0"/>
              <a:t>s</a:t>
            </a:r>
            <a:r>
              <a:rPr lang="en-CH" dirty="0"/>
              <a:t>u</a:t>
            </a:r>
            <a:r>
              <a:rPr lang="de-DE" dirty="0"/>
              <a:t>f</a:t>
            </a:r>
            <a:r>
              <a:rPr lang="en-CH" dirty="0"/>
              <a:t>f</a:t>
            </a:r>
            <a:r>
              <a:rPr lang="de-DE" dirty="0"/>
              <a:t>i</a:t>
            </a:r>
            <a:r>
              <a:rPr lang="en-CH" dirty="0"/>
              <a:t>c</a:t>
            </a:r>
            <a:r>
              <a:rPr lang="de-DE" dirty="0"/>
              <a:t>i</a:t>
            </a:r>
            <a:r>
              <a:rPr lang="en-CH" dirty="0"/>
              <a:t>e</a:t>
            </a:r>
            <a:r>
              <a:rPr lang="de-DE" dirty="0"/>
              <a:t>n</a:t>
            </a:r>
            <a:r>
              <a:rPr lang="en-CH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36892236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9E109-7139-4A14-A9CC-067D3B53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en-CH" dirty="0"/>
              <a:t>r</a:t>
            </a:r>
            <a:r>
              <a:rPr lang="de-DE" dirty="0"/>
              <a:t>i</a:t>
            </a:r>
            <a:r>
              <a:rPr lang="en-CH" dirty="0"/>
              <a:t>d</a:t>
            </a:r>
            <a:r>
              <a:rPr lang="de-DE" dirty="0"/>
              <a:t>S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r</a:t>
            </a:r>
            <a:r>
              <a:rPr lang="de-DE" dirty="0"/>
              <a:t>c</a:t>
            </a:r>
            <a:r>
              <a:rPr lang="en-CH" dirty="0"/>
              <a:t>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ACA75-E58D-4E08-8C61-E7933AE6A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</a:t>
            </a:r>
            <a:r>
              <a:rPr lang="en-CH" dirty="0" err="1"/>
              <a:t>mprove</a:t>
            </a:r>
            <a:r>
              <a:rPr lang="en-CH" dirty="0"/>
              <a:t> </a:t>
            </a:r>
            <a:r>
              <a:rPr lang="de-DE" dirty="0"/>
              <a:t>G</a:t>
            </a:r>
            <a:r>
              <a:rPr lang="en-CH" dirty="0"/>
              <a:t>r</a:t>
            </a:r>
            <a:r>
              <a:rPr lang="de-DE" dirty="0"/>
              <a:t>i</a:t>
            </a:r>
            <a:r>
              <a:rPr lang="en-CH" dirty="0"/>
              <a:t>d</a:t>
            </a:r>
            <a:r>
              <a:rPr lang="de-DE" dirty="0"/>
              <a:t>S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r</a:t>
            </a:r>
            <a:r>
              <a:rPr lang="de-DE" dirty="0"/>
              <a:t>c</a:t>
            </a:r>
            <a:r>
              <a:rPr lang="en-CH" dirty="0"/>
              <a:t>h iteratively</a:t>
            </a:r>
          </a:p>
          <a:p>
            <a:pPr lvl="1"/>
            <a:r>
              <a:rPr lang="de-DE" dirty="0"/>
              <a:t>I</a:t>
            </a:r>
            <a:r>
              <a:rPr lang="en-CH" dirty="0"/>
              <a:t>f on boundary: shift range</a:t>
            </a:r>
          </a:p>
          <a:p>
            <a:pPr lvl="2"/>
            <a:r>
              <a:rPr lang="en-CH" dirty="0"/>
              <a:t>Example: </a:t>
            </a:r>
            <a:r>
              <a:rPr lang="de-DE" dirty="0"/>
              <a:t>r</a:t>
            </a:r>
            <a:r>
              <a:rPr lang="en-CH" dirty="0" err="1"/>
              <a:t>ange</a:t>
            </a:r>
            <a:r>
              <a:rPr lang="en-CH" dirty="0"/>
              <a:t> (1, 10, 100) </a:t>
            </a:r>
            <a:r>
              <a:rPr lang="en-CH" dirty="0">
                <a:sym typeface="Wingdings" panose="05000000000000000000" pitchFamily="2" charset="2"/>
              </a:rPr>
              <a:t> </a:t>
            </a:r>
            <a:r>
              <a:rPr lang="en-CH" dirty="0"/>
              <a:t>100  </a:t>
            </a:r>
            <a:r>
              <a:rPr lang="en-CH" dirty="0">
                <a:sym typeface="Wingdings" panose="05000000000000000000" pitchFamily="2" charset="2"/>
              </a:rPr>
              <a:t> </a:t>
            </a:r>
            <a:r>
              <a:rPr lang="en-CH" dirty="0"/>
              <a:t>(10, 100, 1000)</a:t>
            </a:r>
          </a:p>
          <a:p>
            <a:pPr lvl="1"/>
            <a:r>
              <a:rPr lang="de-DE" dirty="0"/>
              <a:t>I</a:t>
            </a:r>
            <a:r>
              <a:rPr lang="en-CH" dirty="0"/>
              <a:t>f not: zoom in </a:t>
            </a:r>
            <a:r>
              <a:rPr lang="de-DE" dirty="0"/>
              <a:t>a</a:t>
            </a:r>
            <a:r>
              <a:rPr lang="en-CH" dirty="0"/>
              <a:t>r</a:t>
            </a:r>
            <a:r>
              <a:rPr lang="de-DE" dirty="0"/>
              <a:t>o</a:t>
            </a:r>
            <a:r>
              <a:rPr lang="en-CH" dirty="0"/>
              <a:t>u</a:t>
            </a:r>
            <a:r>
              <a:rPr lang="de-DE" dirty="0"/>
              <a:t>n</a:t>
            </a:r>
            <a:r>
              <a:rPr lang="en-CH" dirty="0"/>
              <a:t>d </a:t>
            </a:r>
            <a:r>
              <a:rPr lang="de-DE" dirty="0"/>
              <a:t>f</a:t>
            </a:r>
            <a:r>
              <a:rPr lang="en-CH" dirty="0"/>
              <a:t>o</a:t>
            </a:r>
            <a:r>
              <a:rPr lang="de-DE" dirty="0"/>
              <a:t>u</a:t>
            </a:r>
            <a:r>
              <a:rPr lang="en-CH" dirty="0"/>
              <a:t>n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v</a:t>
            </a:r>
            <a:r>
              <a:rPr lang="en-CH" dirty="0"/>
              <a:t>a</a:t>
            </a:r>
            <a:r>
              <a:rPr lang="de-DE" dirty="0"/>
              <a:t>l</a:t>
            </a:r>
            <a:r>
              <a:rPr lang="en-CH" dirty="0"/>
              <a:t>u</a:t>
            </a:r>
            <a:r>
              <a:rPr lang="de-DE" dirty="0"/>
              <a:t>e</a:t>
            </a:r>
            <a:endParaRPr lang="en-CH" dirty="0"/>
          </a:p>
          <a:p>
            <a:pPr lvl="2"/>
            <a:r>
              <a:rPr lang="en-CH" dirty="0"/>
              <a:t>Example: range (1, 10, 100) </a:t>
            </a:r>
            <a:r>
              <a:rPr lang="en-CH" dirty="0">
                <a:sym typeface="Wingdings" panose="05000000000000000000" pitchFamily="2" charset="2"/>
              </a:rPr>
              <a:t></a:t>
            </a:r>
            <a:r>
              <a:rPr lang="en-CH" dirty="0"/>
              <a:t> 10 </a:t>
            </a:r>
            <a:r>
              <a:rPr lang="en-CH" dirty="0">
                <a:sym typeface="Wingdings" panose="05000000000000000000" pitchFamily="2" charset="2"/>
              </a:rPr>
              <a:t></a:t>
            </a:r>
            <a:r>
              <a:rPr lang="en-CH" dirty="0"/>
              <a:t> (5, 10, 20)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69766132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5AB7F-D5A3-4147-BBCA-328C2C6E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GridSearch</a:t>
            </a:r>
            <a:endParaRPr lang="en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38CB18-57E5-42FE-9916-C7F7EFCB05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6"/>
            <a:ext cx="10178562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C_range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np.logspace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gamma_range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np.logspace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gamma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gamma_range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C_range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 = </a:t>
            </a: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StratifiedShuffleSplit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n_splits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(model, </a:t>
            </a: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=cv)</a:t>
            </a:r>
            <a:b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grid.fit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(**</a:t>
            </a: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train_set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CH" altLang="en-CH" sz="1800" b="1" i="0" u="none" strike="noStrike" cap="none" normalizeH="0" baseline="0%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best parameters are %s with a score of %0.2f"</a:t>
            </a:r>
            <a:br>
              <a:rPr kumimoji="0" lang="en-CH" altLang="en-CH" sz="1800" b="1" i="0" u="none" strike="noStrike" cap="none" normalizeH="0" baseline="0%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CH" altLang="en-CH" sz="1800" b="1" i="0" u="none" strike="noStrike" cap="none" normalizeH="0" baseline="0%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</a:t>
            </a: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grid.best_params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_, </a:t>
            </a:r>
            <a:r>
              <a:rPr kumimoji="0" lang="en-CH" altLang="en-CH" sz="18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grid.best_score</a:t>
            </a:r>
            <a:r>
              <a:rPr kumimoji="0" lang="en-CH" altLang="en-CH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_))</a:t>
            </a:r>
            <a:endParaRPr kumimoji="0" lang="en-CH" altLang="en-CH" sz="54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784679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89C3A-591C-415D-82B4-147F4071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</a:t>
            </a:r>
            <a:r>
              <a:rPr lang="en-CH" dirty="0"/>
              <a:t>w</a:t>
            </a:r>
            <a:r>
              <a:rPr lang="de-DE" dirty="0"/>
              <a:t>n</a:t>
            </a:r>
            <a:r>
              <a:rPr lang="en-CH" dirty="0"/>
              <a:t> </a:t>
            </a:r>
            <a:r>
              <a:rPr lang="de-DE" dirty="0"/>
              <a:t>I</a:t>
            </a:r>
            <a:r>
              <a:rPr lang="en-CH" dirty="0" err="1"/>
              <a:t>mplementation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26940-A07C-4BC5-B007-36C26626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CH" dirty="0" err="1"/>
              <a:t>i</a:t>
            </a:r>
            <a:r>
              <a:rPr lang="de-DE" dirty="0"/>
              <a:t>l</a:t>
            </a:r>
            <a:r>
              <a:rPr lang="en-CH" dirty="0" err="1"/>
              <a:t>i</a:t>
            </a:r>
            <a:r>
              <a:rPr lang="en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94992250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32B64-EFC9-4593-A567-C6030B116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</a:t>
            </a:r>
            <a:r>
              <a:rPr lang="en-CH" dirty="0"/>
              <a:t>u</a:t>
            </a:r>
            <a:r>
              <a:rPr lang="de-DE" dirty="0"/>
              <a:t>e</a:t>
            </a:r>
            <a:r>
              <a:rPr lang="en-CH" dirty="0" err="1"/>
              <a:t>stions</a:t>
            </a:r>
            <a:r>
              <a:rPr lang="en-CH" dirty="0"/>
              <a:t>???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045D50-C4FA-445D-A3E2-A03A27A3A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9932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purl.oclc.org/ooxml/officeDocument/relationships/image" Target="../media/image2.jpeg"/><Relationship Id="rId1" Type="http://purl.oclc.org/ooxml/officeDocument/relationships/image" Target="../media/image1.jpeg"/></Relationships>
</file>

<file path=ppt/theme/theme1.xml><?xml version="1.0" encoding="utf-8"?>
<a:theme xmlns:a="http://purl.oclc.org/ooxml/drawingml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%">
              <a:schemeClr val="phClr">
                <a:tint val="60%"/>
                <a:lumMod val="110%"/>
              </a:schemeClr>
            </a:gs>
            <a:gs pos="100%">
              <a:schemeClr val="phClr">
                <a:tint val="82%"/>
              </a:schemeClr>
            </a:gs>
          </a:gsLst>
          <a:lin ang="5400000" scaled="0"/>
        </a:gradFill>
        <a:blipFill>
          <a:blip xmlns:r="http://purl.oclc.org/ooxml/officeDocument/relationships" r:embed="rId1">
            <a:duotone>
              <a:schemeClr val="phClr">
                <a:shade val="74%"/>
                <a:satMod val="130%"/>
                <a:lumMod val="90%"/>
              </a:schemeClr>
              <a:schemeClr val="phClr">
                <a:tint val="94%"/>
                <a:satMod val="120%"/>
                <a:lumMod val="104%"/>
              </a:schemeClr>
            </a:duotone>
          </a:blip>
          <a:tile tx="0" ty="0" sx="100%" sy="100%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%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%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88%"/>
                <a:lumMod val="98%"/>
              </a:schemeClr>
            </a:gs>
          </a:gsLst>
          <a:lin ang="5400000" scaled="0"/>
        </a:gradFill>
        <a:blipFill>
          <a:blip xmlns:r="http://purl.oclc.org/ooxml/officeDocument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Organic</Template>
  <TotalTime>22</TotalTime>
  <Words>315</Words>
  <Application>Microsoft Office PowerPoint</Application>
  <PresentationFormat>Breitbild</PresentationFormat>
  <Paragraphs>33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Garamond</vt:lpstr>
      <vt:lpstr>Wingdings</vt:lpstr>
      <vt:lpstr>Organisch</vt:lpstr>
      <vt:lpstr>Team Red SVM</vt:lpstr>
      <vt:lpstr>What is SVM again?</vt:lpstr>
      <vt:lpstr>Library Version</vt:lpstr>
      <vt:lpstr>GridSearch </vt:lpstr>
      <vt:lpstr>GridSearch</vt:lpstr>
      <vt:lpstr>GridSearch</vt:lpstr>
      <vt:lpstr>Own Implementation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Red SVM</dc:title>
  <dc:creator>Joel Niklaus</dc:creator>
  <cp:lastModifiedBy>Niklaus, Joel (STUDENTS)</cp:lastModifiedBy>
  <cp:revision>4</cp:revision>
  <dcterms:created xsi:type="dcterms:W3CDTF">2018-04-23T08:21:16Z</dcterms:created>
  <dcterms:modified xsi:type="dcterms:W3CDTF">2018-04-23T08:43:45Z</dcterms:modified>
</cp:coreProperties>
</file>