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60" r:id="rId1"/>
  </p:sldMasterIdLst>
  <p:notesMasterIdLst>
    <p:notesMasterId r:id="rId9"/>
  </p:notesMasterIdLst>
  <p:sldIdLst>
    <p:sldId id="256" r:id="rId2"/>
    <p:sldId id="264" r:id="rId3"/>
    <p:sldId id="257" r:id="rId4"/>
    <p:sldId id="260" r:id="rId5"/>
    <p:sldId id="261" r:id="rId6"/>
    <p:sldId id="259"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file>

<file path=ppt/viewProps.xml><?xml version="1.0" encoding="utf-8"?>
<p:viewPr xmlns:a="http://purl.oclc.org/ooxml/drawingml/main" xmlns:r="http://purl.oclc.org/ooxml/officeDocument/relationships" xmlns:p="http://purl.oclc.org/ooxml/presentationml/main">
  <p:normalViewPr>
    <p:restoredLeft sz="14.995%" autoAdjust="0"/>
    <p:restoredTop sz="73.507%" autoAdjust="0"/>
  </p:normalViewPr>
  <p:slideViewPr>
    <p:cSldViewPr snapToGrid="0">
      <p:cViewPr varScale="1">
        <p:scale>
          <a:sx n="63" d="100"/>
          <a:sy n="63" d="100"/>
        </p:scale>
        <p:origin x="14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purl.oclc.org/ooxml/officeDocument/relationships/slide" Target="slides/slide7.xml"/><Relationship Id="rId13" Type="http://purl.oclc.org/ooxml/officeDocument/relationships/tableStyles" Target="tableStyles.xml"/><Relationship Id="rId3" Type="http://purl.oclc.org/ooxml/officeDocument/relationships/slide" Target="slides/slide2.xml"/><Relationship Id="rId7" Type="http://purl.oclc.org/ooxml/officeDocument/relationships/slide" Target="slides/slide6.xml"/><Relationship Id="rId12" Type="http://purl.oclc.org/ooxml/officeDocument/relationships/theme" Target="theme/theme1.xml"/><Relationship Id="rId2" Type="http://purl.oclc.org/ooxml/officeDocument/relationships/slide" Target="slides/slide1.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viewProps" Target="viewProps.xml"/><Relationship Id="rId5" Type="http://purl.oclc.org/ooxml/officeDocument/relationships/slide" Target="slides/slide4.xml"/><Relationship Id="rId10" Type="http://purl.oclc.org/ooxml/officeDocument/relationships/presProps" Target="presProps.xml"/><Relationship Id="rId4" Type="http://purl.oclc.org/ooxml/officeDocument/relationships/slide" Target="slides/slide3.xml"/><Relationship Id="rId9" Type="http://purl.oclc.org/ooxml/officeDocument/relationships/notesMaster" Target="notesMasters/notesMaster1.xml"/></Relationships>
</file>

<file path=ppt/notesMasters/_rels/notesMaster1.xml.rels><?xml version="1.0" encoding="UTF-8" standalone="yes"?>
<Relationships xmlns="http://schemas.openxmlformats.org/package/2006/relationships"><Relationship Id="rId1" Type="http://purl.oclc.org/ooxml/officeDocument/relationships/theme" Target="../theme/theme2.xml"/></Relationships>
</file>

<file path=ppt/notesMasters/notesMaster1.xml><?xml version="1.0" encoding="utf-8"?>
<p:notes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8C1AD7-969B-48AE-88C1-8E737A181543}" type="datetimeFigureOut">
              <a:rPr lang="en-CH" smtClean="0"/>
              <a:t>23/04/2018</a:t>
            </a:fld>
            <a:endParaRPr lang="en-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C2EB2-A5C7-438A-A019-BC1C1303708E}" type="slidenum">
              <a:rPr lang="en-CH" smtClean="0"/>
              <a:t>‹Nr.›</a:t>
            </a:fld>
            <a:endParaRPr lang="en-CH"/>
          </a:p>
        </p:txBody>
      </p:sp>
    </p:spTree>
    <p:extLst>
      <p:ext uri="{BB962C8B-B14F-4D97-AF65-F5344CB8AC3E}">
        <p14:creationId xmlns:p14="http://schemas.microsoft.com/office/powerpoint/2010/main" val="3713218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4.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dirty="0">
                <a:solidFill>
                  <a:schemeClr val="tx1"/>
                </a:solidFill>
                <a:effectLst/>
                <a:latin typeface="+mn-lt"/>
                <a:ea typeface="+mn-ea"/>
                <a:cs typeface="+mn-cs"/>
              </a:rPr>
              <a:t>The C parameter tells the SVM optimization how much you want to avoid misclassifying each training example. For large values of C, the optimization will choose a smaller-margin hyperplane if that hyperplane does a better job of getting all the training points classified correctly. Conversely, a very small value of C will cause the optimizer to look for a larger-margin separating hyperplane, even if that hyperplane misclassifies more points. For very tiny values of C, you should get misclassified examples, often even if your training data is linearly separable.</a:t>
            </a:r>
            <a:endParaRPr lang="en-CH" sz="1200" b="0" i="0" kern="1200" dirty="0">
              <a:solidFill>
                <a:schemeClr val="tx1"/>
              </a:solidFill>
              <a:effectLst/>
              <a:latin typeface="+mn-lt"/>
              <a:ea typeface="+mn-ea"/>
              <a:cs typeface="+mn-cs"/>
            </a:endParaRPr>
          </a:p>
          <a:p>
            <a:endParaRPr lang="en-CH"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gamma parameter defines how far the influence of a single training example reaches, with low values meaning ‘far’ and high values meaning ‘close’. The gamma parameters can be seen as the inverse of the radius of influence of samples selected by the model as support vectors.  If gamma is too large, the radius of the area of influence of the support vectors only includes the support vector itself and no amount of regularization with C will be able to prevent overfitting.</a:t>
            </a:r>
          </a:p>
          <a:p>
            <a:r>
              <a:rPr lang="en-GB" sz="1200" b="0" i="0" kern="1200" dirty="0">
                <a:solidFill>
                  <a:schemeClr val="tx1"/>
                </a:solidFill>
                <a:effectLst/>
                <a:latin typeface="+mn-lt"/>
                <a:ea typeface="+mn-ea"/>
                <a:cs typeface="+mn-cs"/>
              </a:rPr>
              <a:t>When gamma is very small, the model is too constrained and cannot capture the complexity or “shape” of the data. The region of influence of any selected support vector would include the whole training set. The resulting model will behave similarly to a linear model with a set of hyperplanes that separate the </a:t>
            </a:r>
            <a:r>
              <a:rPr lang="en-GB" sz="1200" b="0" i="0" kern="1200" dirty="0" err="1">
                <a:solidFill>
                  <a:schemeClr val="tx1"/>
                </a:solidFill>
                <a:effectLst/>
                <a:latin typeface="+mn-lt"/>
                <a:ea typeface="+mn-ea"/>
                <a:cs typeface="+mn-cs"/>
              </a:rPr>
              <a:t>centers</a:t>
            </a:r>
            <a:r>
              <a:rPr lang="en-GB" sz="1200" b="0" i="0" kern="1200" dirty="0">
                <a:solidFill>
                  <a:schemeClr val="tx1"/>
                </a:solidFill>
                <a:effectLst/>
                <a:latin typeface="+mn-lt"/>
                <a:ea typeface="+mn-ea"/>
                <a:cs typeface="+mn-cs"/>
              </a:rPr>
              <a:t> of high density of any pair of two classes</a:t>
            </a:r>
          </a:p>
          <a:p>
            <a:endParaRPr lang="en-CH" dirty="0"/>
          </a:p>
        </p:txBody>
      </p:sp>
      <p:sp>
        <p:nvSpPr>
          <p:cNvPr id="4" name="Foliennummernplatzhalter 3"/>
          <p:cNvSpPr>
            <a:spLocks noGrp="1"/>
          </p:cNvSpPr>
          <p:nvPr>
            <p:ph type="sldNum" sz="quarter" idx="10"/>
          </p:nvPr>
        </p:nvSpPr>
        <p:spPr/>
        <p:txBody>
          <a:bodyPr/>
          <a:lstStyle/>
          <a:p>
            <a:fld id="{193C2EB2-A5C7-438A-A019-BC1C1303708E}" type="slidenum">
              <a:rPr lang="en-CH" smtClean="0"/>
              <a:t>4</a:t>
            </a:fld>
            <a:endParaRPr lang="en-CH"/>
          </a:p>
        </p:txBody>
      </p:sp>
    </p:spTree>
    <p:extLst>
      <p:ext uri="{BB962C8B-B14F-4D97-AF65-F5344CB8AC3E}">
        <p14:creationId xmlns:p14="http://schemas.microsoft.com/office/powerpoint/2010/main" val="874562679"/>
      </p:ext>
    </p:extLst>
  </p:cSld>
  <p:clrMapOvr>
    <a:masterClrMapping/>
  </p:clrMapOvr>
</p:notes>
</file>

<file path=ppt/slideLayouts/_rels/slideLayout1.xml.rels><?xml version="1.0" encoding="UTF-8" standalone="yes"?>
<Relationships xmlns="http://schemas.openxmlformats.org/package/2006/relationships"><Relationship Id="rId3" Type="http://purl.oclc.org/ooxml/officeDocument/relationships/image" Target="../media/image6.png"/><Relationship Id="rId2" Type="http://purl.oclc.org/ooxml/officeDocument/relationships/image" Target="../media/image5.png"/><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showMasterSp="0" type="title" preserve="1">
  <p:cSld name="Titelfoli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
                  </a:schemeClr>
                </a:solidFill>
              </a:defRPr>
            </a:lvl2pPr>
            <a:lvl3pPr marL="914400" indent="0" algn="ctr">
              <a:buNone/>
              <a:defRPr>
                <a:solidFill>
                  <a:schemeClr val="tx1">
                    <a:tint val="75%"/>
                  </a:schemeClr>
                </a:solidFill>
              </a:defRPr>
            </a:lvl3pPr>
            <a:lvl4pPr marL="1371600" indent="0" algn="ctr">
              <a:buNone/>
              <a:defRPr>
                <a:solidFill>
                  <a:schemeClr val="tx1">
                    <a:tint val="75%"/>
                  </a:schemeClr>
                </a:solidFill>
              </a:defRPr>
            </a:lvl4pPr>
            <a:lvl5pPr marL="1828800" indent="0" algn="ctr">
              <a:buNone/>
              <a:defRPr>
                <a:solidFill>
                  <a:schemeClr val="tx1">
                    <a:tint val="75%"/>
                  </a:schemeClr>
                </a:solidFill>
              </a:defRPr>
            </a:lvl5pPr>
            <a:lvl6pPr marL="2286000" indent="0" algn="ctr">
              <a:buNone/>
              <a:defRPr>
                <a:solidFill>
                  <a:schemeClr val="tx1">
                    <a:tint val="75%"/>
                  </a:schemeClr>
                </a:solidFill>
              </a:defRPr>
            </a:lvl6pPr>
            <a:lvl7pPr marL="2743200" indent="0" algn="ctr">
              <a:buNone/>
              <a:defRPr>
                <a:solidFill>
                  <a:schemeClr val="tx1">
                    <a:tint val="75%"/>
                  </a:schemeClr>
                </a:solidFill>
              </a:defRPr>
            </a:lvl7pPr>
            <a:lvl8pPr marL="3200400" indent="0" algn="ctr">
              <a:buNone/>
              <a:defRPr>
                <a:solidFill>
                  <a:schemeClr val="tx1">
                    <a:tint val="75%"/>
                  </a:schemeClr>
                </a:solidFill>
              </a:defRPr>
            </a:lvl8pPr>
            <a:lvl9pPr marL="3657600" indent="0" algn="ctr">
              <a:buNone/>
              <a:defRPr>
                <a:solidFill>
                  <a:schemeClr val="tx1">
                    <a:tint val="75%"/>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924B8A7-DE5B-4AF2-95C4-A8DF4D4FD65D}" type="datetimeFigureOut">
              <a:rPr lang="en-CH" smtClean="0"/>
              <a:t>23/04/2018</a:t>
            </a:fld>
            <a:endParaRPr lang="en-CH"/>
          </a:p>
        </p:txBody>
      </p:sp>
      <p:sp>
        <p:nvSpPr>
          <p:cNvPr id="5" name="Footer Placeholder 4"/>
          <p:cNvSpPr>
            <a:spLocks noGrp="1"/>
          </p:cNvSpPr>
          <p:nvPr>
            <p:ph type="ftr" sz="quarter" idx="11"/>
          </p:nvPr>
        </p:nvSpPr>
        <p:spPr>
          <a:xfrm>
            <a:off x="2692397" y="5037663"/>
            <a:ext cx="5214635" cy="279400"/>
          </a:xfrm>
        </p:spPr>
        <p:txBody>
          <a:bodyPr/>
          <a:lstStyle/>
          <a:p>
            <a:endParaRPr lang="en-CH"/>
          </a:p>
        </p:txBody>
      </p:sp>
      <p:sp>
        <p:nvSpPr>
          <p:cNvPr id="6" name="Slide Number Placeholder 5"/>
          <p:cNvSpPr>
            <a:spLocks noGrp="1"/>
          </p:cNvSpPr>
          <p:nvPr>
            <p:ph type="sldNum" sz="quarter" idx="12"/>
          </p:nvPr>
        </p:nvSpPr>
        <p:spPr>
          <a:xfrm>
            <a:off x="8956900" y="5037663"/>
            <a:ext cx="551167" cy="279400"/>
          </a:xfrm>
        </p:spPr>
        <p:txBody>
          <a:bodyPr/>
          <a:lstStyle/>
          <a:p>
            <a:fld id="{6586797B-E659-4278-93E6-5B26740132EB}" type="slidenum">
              <a:rPr lang="en-CH" smtClean="0"/>
              <a:t>‹Nr.›</a:t>
            </a:fld>
            <a:endParaRPr lang="en-CH"/>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3597602"/>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
                <a:lumOff val="50%"/>
              </a:schemeClr>
            </a:solidFill>
            <a:miter lim="800%"/>
          </a:ln>
          <a:effectLst>
            <a:innerShdw blurRad="57150" dist="38100" dir="14460000">
              <a:srgbClr val="000000">
                <a:alpha val="7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D924B8A7-DE5B-4AF2-95C4-A8DF4D4FD65D}" type="datetimeFigureOut">
              <a:rPr lang="en-CH" smtClean="0"/>
              <a:t>23/04/2018</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6586797B-E659-4278-93E6-5B26740132EB}" type="slidenum">
              <a:rPr lang="en-CH" smtClean="0"/>
              <a:t>‹Nr.›</a:t>
            </a:fld>
            <a:endParaRPr lang="en-CH"/>
          </a:p>
        </p:txBody>
      </p:sp>
    </p:spTree>
    <p:extLst>
      <p:ext uri="{BB962C8B-B14F-4D97-AF65-F5344CB8AC3E}">
        <p14:creationId xmlns:p14="http://schemas.microsoft.com/office/powerpoint/2010/main" val="85130929"/>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
                  </a:schemeClr>
                </a:solidFill>
              </a:defRPr>
            </a:lvl2pPr>
            <a:lvl3pPr marL="914400" indent="0">
              <a:buNone/>
              <a:defRPr sz="1600">
                <a:solidFill>
                  <a:schemeClr val="tx1">
                    <a:tint val="75%"/>
                  </a:schemeClr>
                </a:solidFill>
              </a:defRPr>
            </a:lvl3pPr>
            <a:lvl4pPr marL="1371600" indent="0">
              <a:buNone/>
              <a:defRPr sz="1400">
                <a:solidFill>
                  <a:schemeClr val="tx1">
                    <a:tint val="75%"/>
                  </a:schemeClr>
                </a:solidFill>
              </a:defRPr>
            </a:lvl4pPr>
            <a:lvl5pPr marL="1828800" indent="0">
              <a:buNone/>
              <a:defRPr sz="1400">
                <a:solidFill>
                  <a:schemeClr val="tx1">
                    <a:tint val="75%"/>
                  </a:schemeClr>
                </a:solidFill>
              </a:defRPr>
            </a:lvl5pPr>
            <a:lvl6pPr marL="2286000" indent="0">
              <a:buNone/>
              <a:defRPr sz="1400">
                <a:solidFill>
                  <a:schemeClr val="tx1">
                    <a:tint val="75%"/>
                  </a:schemeClr>
                </a:solidFill>
              </a:defRPr>
            </a:lvl6pPr>
            <a:lvl7pPr marL="2743200" indent="0">
              <a:buNone/>
              <a:defRPr sz="1400">
                <a:solidFill>
                  <a:schemeClr val="tx1">
                    <a:tint val="75%"/>
                  </a:schemeClr>
                </a:solidFill>
              </a:defRPr>
            </a:lvl7pPr>
            <a:lvl8pPr marL="3200400" indent="0">
              <a:buNone/>
              <a:defRPr sz="1400">
                <a:solidFill>
                  <a:schemeClr val="tx1">
                    <a:tint val="75%"/>
                  </a:schemeClr>
                </a:solidFill>
              </a:defRPr>
            </a:lvl8pPr>
            <a:lvl9pPr marL="3657600" indent="0">
              <a:buNone/>
              <a:defRPr sz="1400">
                <a:solidFill>
                  <a:schemeClr val="tx1">
                    <a:tint val="75%"/>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924B8A7-DE5B-4AF2-95C4-A8DF4D4FD65D}" type="datetimeFigureOut">
              <a:rPr lang="en-CH" smtClean="0"/>
              <a:t>23/04/2018</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6586797B-E659-4278-93E6-5B26740132EB}" type="slidenum">
              <a:rPr lang="en-CH" smtClean="0"/>
              <a:t>‹Nr.›</a:t>
            </a:fld>
            <a:endParaRPr lang="en-CH"/>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3372438"/>
      </p:ext>
    </p:extLst>
  </p:cSld>
  <p:clrMapOvr>
    <a:masterClrMapping/>
  </p:clrMapOvr>
</p:sldLayout>
</file>

<file path=ppt/slideLayouts/slideLayout12.xml><?xml version="1.0" encoding="utf-8"?>
<p:sldLayout xmlns:a="http://purl.oclc.org/ooxml/drawingml/main" xmlns:r="http://purl.oclc.org/ooxml/officeDocument/relationships" xmlns:p="http://purl.oclc.org/ooxml/presentationml/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
                  </a:schemeClr>
                </a:solidFill>
              </a:defRPr>
            </a:lvl2pPr>
            <a:lvl3pPr marL="914400" indent="0">
              <a:buNone/>
              <a:defRPr sz="1600">
                <a:solidFill>
                  <a:schemeClr val="tx1">
                    <a:tint val="75%"/>
                  </a:schemeClr>
                </a:solidFill>
              </a:defRPr>
            </a:lvl3pPr>
            <a:lvl4pPr marL="1371600" indent="0">
              <a:buNone/>
              <a:defRPr sz="1400">
                <a:solidFill>
                  <a:schemeClr val="tx1">
                    <a:tint val="75%"/>
                  </a:schemeClr>
                </a:solidFill>
              </a:defRPr>
            </a:lvl4pPr>
            <a:lvl5pPr marL="1828800" indent="0">
              <a:buNone/>
              <a:defRPr sz="1400">
                <a:solidFill>
                  <a:schemeClr val="tx1">
                    <a:tint val="75%"/>
                  </a:schemeClr>
                </a:solidFill>
              </a:defRPr>
            </a:lvl5pPr>
            <a:lvl6pPr marL="2286000" indent="0">
              <a:buNone/>
              <a:defRPr sz="1400">
                <a:solidFill>
                  <a:schemeClr val="tx1">
                    <a:tint val="75%"/>
                  </a:schemeClr>
                </a:solidFill>
              </a:defRPr>
            </a:lvl6pPr>
            <a:lvl7pPr marL="2743200" indent="0">
              <a:buNone/>
              <a:defRPr sz="1400">
                <a:solidFill>
                  <a:schemeClr val="tx1">
                    <a:tint val="75%"/>
                  </a:schemeClr>
                </a:solidFill>
              </a:defRPr>
            </a:lvl7pPr>
            <a:lvl8pPr marL="3200400" indent="0">
              <a:buNone/>
              <a:defRPr sz="1400">
                <a:solidFill>
                  <a:schemeClr val="tx1">
                    <a:tint val="75%"/>
                  </a:schemeClr>
                </a:solidFill>
              </a:defRPr>
            </a:lvl8pPr>
            <a:lvl9pPr marL="3657600" indent="0">
              <a:buNone/>
              <a:defRPr sz="1400">
                <a:solidFill>
                  <a:schemeClr val="tx1">
                    <a:tint val="75%"/>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924B8A7-DE5B-4AF2-95C4-A8DF4D4FD65D}" type="datetimeFigureOut">
              <a:rPr lang="en-CH" smtClean="0"/>
              <a:t>23/04/2018</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6586797B-E659-4278-93E6-5B26740132EB}" type="slidenum">
              <a:rPr lang="en-CH" smtClean="0"/>
              <a:t>‹Nr.›</a:t>
            </a:fld>
            <a:endParaRPr lang="en-CH"/>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7227578"/>
      </p:ext>
    </p:extLst>
  </p:cSld>
  <p:clrMapOvr>
    <a:masterClrMapping/>
  </p:clrMapOvr>
</p:sldLayout>
</file>

<file path=ppt/slideLayouts/slideLayout13.xml><?xml version="1.0" encoding="utf-8"?>
<p:sldLayout xmlns:a="http://purl.oclc.org/ooxml/drawingml/main" xmlns:r="http://purl.oclc.org/ooxml/officeDocument/relationships" xmlns:p="http://purl.oclc.org/ooxml/presentationml/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
                  </a:schemeClr>
                </a:solidFill>
              </a:defRPr>
            </a:lvl2pPr>
            <a:lvl3pPr marL="914400" indent="0">
              <a:buNone/>
              <a:defRPr sz="1600">
                <a:solidFill>
                  <a:schemeClr val="tx1">
                    <a:tint val="75%"/>
                  </a:schemeClr>
                </a:solidFill>
              </a:defRPr>
            </a:lvl3pPr>
            <a:lvl4pPr marL="1371600" indent="0">
              <a:buNone/>
              <a:defRPr sz="1400">
                <a:solidFill>
                  <a:schemeClr val="tx1">
                    <a:tint val="75%"/>
                  </a:schemeClr>
                </a:solidFill>
              </a:defRPr>
            </a:lvl4pPr>
            <a:lvl5pPr marL="1828800" indent="0">
              <a:buNone/>
              <a:defRPr sz="1400">
                <a:solidFill>
                  <a:schemeClr val="tx1">
                    <a:tint val="75%"/>
                  </a:schemeClr>
                </a:solidFill>
              </a:defRPr>
            </a:lvl5pPr>
            <a:lvl6pPr marL="2286000" indent="0">
              <a:buNone/>
              <a:defRPr sz="1400">
                <a:solidFill>
                  <a:schemeClr val="tx1">
                    <a:tint val="75%"/>
                  </a:schemeClr>
                </a:solidFill>
              </a:defRPr>
            </a:lvl6pPr>
            <a:lvl7pPr marL="2743200" indent="0">
              <a:buNone/>
              <a:defRPr sz="1400">
                <a:solidFill>
                  <a:schemeClr val="tx1">
                    <a:tint val="75%"/>
                  </a:schemeClr>
                </a:solidFill>
              </a:defRPr>
            </a:lvl7pPr>
            <a:lvl8pPr marL="3200400" indent="0">
              <a:buNone/>
              <a:defRPr sz="1400">
                <a:solidFill>
                  <a:schemeClr val="tx1">
                    <a:tint val="75%"/>
                  </a:schemeClr>
                </a:solidFill>
              </a:defRPr>
            </a:lvl8pPr>
            <a:lvl9pPr marL="3657600" indent="0">
              <a:buNone/>
              <a:defRPr sz="1400">
                <a:solidFill>
                  <a:schemeClr val="tx1">
                    <a:tint val="75%"/>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924B8A7-DE5B-4AF2-95C4-A8DF4D4FD65D}" type="datetimeFigureOut">
              <a:rPr lang="en-CH" smtClean="0"/>
              <a:t>23/04/2018</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6586797B-E659-4278-93E6-5B26740132EB}" type="slidenum">
              <a:rPr lang="en-CH" smtClean="0"/>
              <a:t>‹Nr.›</a:t>
            </a:fld>
            <a:endParaRPr lang="en-CH"/>
          </a:p>
        </p:txBody>
      </p:sp>
    </p:spTree>
    <p:extLst>
      <p:ext uri="{BB962C8B-B14F-4D97-AF65-F5344CB8AC3E}">
        <p14:creationId xmlns:p14="http://schemas.microsoft.com/office/powerpoint/2010/main" val="2085696106"/>
      </p:ext>
    </p:extLst>
  </p:cSld>
  <p:clrMapOvr>
    <a:masterClrMapping/>
  </p:clrMapOvr>
</p:sldLayout>
</file>

<file path=ppt/slideLayouts/slideLayout14.xml><?xml version="1.0" encoding="utf-8"?>
<p:sldLayout xmlns:a="http://purl.oclc.org/ooxml/drawingml/main" xmlns:r="http://purl.oclc.org/ooxml/officeDocument/relationships" xmlns:p="http://purl.oclc.org/ooxml/presentationml/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
                  </a:schemeClr>
                </a:solidFill>
              </a:defRPr>
            </a:lvl2pPr>
            <a:lvl3pPr marL="914400" indent="0">
              <a:buNone/>
              <a:defRPr sz="1600">
                <a:solidFill>
                  <a:schemeClr val="tx1">
                    <a:tint val="75%"/>
                  </a:schemeClr>
                </a:solidFill>
              </a:defRPr>
            </a:lvl3pPr>
            <a:lvl4pPr marL="1371600" indent="0">
              <a:buNone/>
              <a:defRPr sz="1400">
                <a:solidFill>
                  <a:schemeClr val="tx1">
                    <a:tint val="75%"/>
                  </a:schemeClr>
                </a:solidFill>
              </a:defRPr>
            </a:lvl4pPr>
            <a:lvl5pPr marL="1828800" indent="0">
              <a:buNone/>
              <a:defRPr sz="1400">
                <a:solidFill>
                  <a:schemeClr val="tx1">
                    <a:tint val="75%"/>
                  </a:schemeClr>
                </a:solidFill>
              </a:defRPr>
            </a:lvl5pPr>
            <a:lvl6pPr marL="2286000" indent="0">
              <a:buNone/>
              <a:defRPr sz="1400">
                <a:solidFill>
                  <a:schemeClr val="tx1">
                    <a:tint val="75%"/>
                  </a:schemeClr>
                </a:solidFill>
              </a:defRPr>
            </a:lvl6pPr>
            <a:lvl7pPr marL="2743200" indent="0">
              <a:buNone/>
              <a:defRPr sz="1400">
                <a:solidFill>
                  <a:schemeClr val="tx1">
                    <a:tint val="75%"/>
                  </a:schemeClr>
                </a:solidFill>
              </a:defRPr>
            </a:lvl7pPr>
            <a:lvl8pPr marL="3200400" indent="0">
              <a:buNone/>
              <a:defRPr sz="1400">
                <a:solidFill>
                  <a:schemeClr val="tx1">
                    <a:tint val="75%"/>
                  </a:schemeClr>
                </a:solidFill>
              </a:defRPr>
            </a:lvl8pPr>
            <a:lvl9pPr marL="3657600" indent="0">
              <a:buNone/>
              <a:defRPr sz="1400">
                <a:solidFill>
                  <a:schemeClr val="tx1">
                    <a:tint val="75%"/>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
                  </a:schemeClr>
                </a:solidFill>
              </a:defRPr>
            </a:lvl2pPr>
            <a:lvl3pPr marL="914400" indent="0">
              <a:buNone/>
              <a:defRPr sz="1600">
                <a:solidFill>
                  <a:schemeClr val="tx1">
                    <a:tint val="75%"/>
                  </a:schemeClr>
                </a:solidFill>
              </a:defRPr>
            </a:lvl3pPr>
            <a:lvl4pPr marL="1371600" indent="0">
              <a:buNone/>
              <a:defRPr sz="1400">
                <a:solidFill>
                  <a:schemeClr val="tx1">
                    <a:tint val="75%"/>
                  </a:schemeClr>
                </a:solidFill>
              </a:defRPr>
            </a:lvl4pPr>
            <a:lvl5pPr marL="1828800" indent="0">
              <a:buNone/>
              <a:defRPr sz="1400">
                <a:solidFill>
                  <a:schemeClr val="tx1">
                    <a:tint val="75%"/>
                  </a:schemeClr>
                </a:solidFill>
              </a:defRPr>
            </a:lvl5pPr>
            <a:lvl6pPr marL="2286000" indent="0">
              <a:buNone/>
              <a:defRPr sz="1400">
                <a:solidFill>
                  <a:schemeClr val="tx1">
                    <a:tint val="75%"/>
                  </a:schemeClr>
                </a:solidFill>
              </a:defRPr>
            </a:lvl6pPr>
            <a:lvl7pPr marL="2743200" indent="0">
              <a:buNone/>
              <a:defRPr sz="1400">
                <a:solidFill>
                  <a:schemeClr val="tx1">
                    <a:tint val="75%"/>
                  </a:schemeClr>
                </a:solidFill>
              </a:defRPr>
            </a:lvl7pPr>
            <a:lvl8pPr marL="3200400" indent="0">
              <a:buNone/>
              <a:defRPr sz="1400">
                <a:solidFill>
                  <a:schemeClr val="tx1">
                    <a:tint val="75%"/>
                  </a:schemeClr>
                </a:solidFill>
              </a:defRPr>
            </a:lvl8pPr>
            <a:lvl9pPr marL="3657600" indent="0">
              <a:buNone/>
              <a:defRPr sz="1400">
                <a:solidFill>
                  <a:schemeClr val="tx1">
                    <a:tint val="75%"/>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924B8A7-DE5B-4AF2-95C4-A8DF4D4FD65D}" type="datetimeFigureOut">
              <a:rPr lang="en-CH" smtClean="0"/>
              <a:t>23/04/2018</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6586797B-E659-4278-93E6-5B26740132EB}" type="slidenum">
              <a:rPr lang="en-CH" smtClean="0"/>
              <a:t>‹Nr.›</a:t>
            </a:fld>
            <a:endParaRPr lang="en-CH"/>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3825254"/>
      </p:ext>
    </p:extLst>
  </p:cSld>
  <p:clrMapOvr>
    <a:masterClrMapping/>
  </p:clrMapOvr>
</p:sldLayout>
</file>

<file path=ppt/slideLayouts/slideLayout15.xml><?xml version="1.0" encoding="utf-8"?>
<p:sldLayout xmlns:a="http://purl.oclc.org/ooxml/drawingml/main" xmlns:r="http://purl.oclc.org/ooxml/officeDocument/relationships" xmlns:p="http://purl.oclc.org/ooxml/presentationml/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
                  </a:schemeClr>
                </a:solidFill>
              </a:defRPr>
            </a:lvl2pPr>
            <a:lvl3pPr marL="914400" indent="0">
              <a:buNone/>
              <a:defRPr sz="1600">
                <a:solidFill>
                  <a:schemeClr val="tx1">
                    <a:tint val="75%"/>
                  </a:schemeClr>
                </a:solidFill>
              </a:defRPr>
            </a:lvl3pPr>
            <a:lvl4pPr marL="1371600" indent="0">
              <a:buNone/>
              <a:defRPr sz="1400">
                <a:solidFill>
                  <a:schemeClr val="tx1">
                    <a:tint val="75%"/>
                  </a:schemeClr>
                </a:solidFill>
              </a:defRPr>
            </a:lvl4pPr>
            <a:lvl5pPr marL="1828800" indent="0">
              <a:buNone/>
              <a:defRPr sz="1400">
                <a:solidFill>
                  <a:schemeClr val="tx1">
                    <a:tint val="75%"/>
                  </a:schemeClr>
                </a:solidFill>
              </a:defRPr>
            </a:lvl5pPr>
            <a:lvl6pPr marL="2286000" indent="0">
              <a:buNone/>
              <a:defRPr sz="1400">
                <a:solidFill>
                  <a:schemeClr val="tx1">
                    <a:tint val="75%"/>
                  </a:schemeClr>
                </a:solidFill>
              </a:defRPr>
            </a:lvl6pPr>
            <a:lvl7pPr marL="2743200" indent="0">
              <a:buNone/>
              <a:defRPr sz="1400">
                <a:solidFill>
                  <a:schemeClr val="tx1">
                    <a:tint val="75%"/>
                  </a:schemeClr>
                </a:solidFill>
              </a:defRPr>
            </a:lvl7pPr>
            <a:lvl8pPr marL="3200400" indent="0">
              <a:buNone/>
              <a:defRPr sz="1400">
                <a:solidFill>
                  <a:schemeClr val="tx1">
                    <a:tint val="75%"/>
                  </a:schemeClr>
                </a:solidFill>
              </a:defRPr>
            </a:lvl8pPr>
            <a:lvl9pPr marL="3657600" indent="0">
              <a:buNone/>
              <a:defRPr sz="1400">
                <a:solidFill>
                  <a:schemeClr val="tx1">
                    <a:tint val="75%"/>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
                  </a:schemeClr>
                </a:solidFill>
              </a:defRPr>
            </a:lvl2pPr>
            <a:lvl3pPr marL="914400" indent="0">
              <a:buNone/>
              <a:defRPr sz="1600">
                <a:solidFill>
                  <a:schemeClr val="tx1">
                    <a:tint val="75%"/>
                  </a:schemeClr>
                </a:solidFill>
              </a:defRPr>
            </a:lvl3pPr>
            <a:lvl4pPr marL="1371600" indent="0">
              <a:buNone/>
              <a:defRPr sz="1400">
                <a:solidFill>
                  <a:schemeClr val="tx1">
                    <a:tint val="75%"/>
                  </a:schemeClr>
                </a:solidFill>
              </a:defRPr>
            </a:lvl4pPr>
            <a:lvl5pPr marL="1828800" indent="0">
              <a:buNone/>
              <a:defRPr sz="1400">
                <a:solidFill>
                  <a:schemeClr val="tx1">
                    <a:tint val="75%"/>
                  </a:schemeClr>
                </a:solidFill>
              </a:defRPr>
            </a:lvl5pPr>
            <a:lvl6pPr marL="2286000" indent="0">
              <a:buNone/>
              <a:defRPr sz="1400">
                <a:solidFill>
                  <a:schemeClr val="tx1">
                    <a:tint val="75%"/>
                  </a:schemeClr>
                </a:solidFill>
              </a:defRPr>
            </a:lvl6pPr>
            <a:lvl7pPr marL="2743200" indent="0">
              <a:buNone/>
              <a:defRPr sz="1400">
                <a:solidFill>
                  <a:schemeClr val="tx1">
                    <a:tint val="75%"/>
                  </a:schemeClr>
                </a:solidFill>
              </a:defRPr>
            </a:lvl7pPr>
            <a:lvl8pPr marL="3200400" indent="0">
              <a:buNone/>
              <a:defRPr sz="1400">
                <a:solidFill>
                  <a:schemeClr val="tx1">
                    <a:tint val="75%"/>
                  </a:schemeClr>
                </a:solidFill>
              </a:defRPr>
            </a:lvl8pPr>
            <a:lvl9pPr marL="3657600" indent="0">
              <a:buNone/>
              <a:defRPr sz="1400">
                <a:solidFill>
                  <a:schemeClr val="tx1">
                    <a:tint val="75%"/>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924B8A7-DE5B-4AF2-95C4-A8DF4D4FD65D}" type="datetimeFigureOut">
              <a:rPr lang="en-CH" smtClean="0"/>
              <a:t>23/04/2018</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6586797B-E659-4278-93E6-5B26740132EB}" type="slidenum">
              <a:rPr lang="en-CH" smtClean="0"/>
              <a:t>‹Nr.›</a:t>
            </a:fld>
            <a:endParaRPr lang="en-CH"/>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0229401"/>
      </p:ext>
    </p:extLst>
  </p:cSld>
  <p:clrMapOvr>
    <a:masterClrMapping/>
  </p:clrMapOvr>
</p:sldLayout>
</file>

<file path=ppt/slideLayouts/slideLayout16.xml><?xml version="1.0" encoding="utf-8"?>
<p:sldLayout xmlns:a="http://purl.oclc.org/ooxml/drawingml/main" xmlns:r="http://purl.oclc.org/ooxml/officeDocument/relationships" xmlns:p="http://purl.oclc.org/ooxml/presentationml/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924B8A7-DE5B-4AF2-95C4-A8DF4D4FD65D}" type="datetimeFigureOut">
              <a:rPr lang="en-CH" smtClean="0"/>
              <a:t>23/04/2018</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6586797B-E659-4278-93E6-5B26740132EB}" type="slidenum">
              <a:rPr lang="en-CH" smtClean="0"/>
              <a:t>‹Nr.›</a:t>
            </a:fld>
            <a:endParaRPr lang="en-CH"/>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7891977"/>
      </p:ext>
    </p:extLst>
  </p:cSld>
  <p:clrMapOvr>
    <a:masterClrMapping/>
  </p:clrMapOvr>
</p:sldLayout>
</file>

<file path=ppt/slideLayouts/slideLayout17.xml><?xml version="1.0" encoding="utf-8"?>
<p:sldLayout xmlns:a="http://purl.oclc.org/ooxml/drawingml/main" xmlns:r="http://purl.oclc.org/ooxml/officeDocument/relationships" xmlns:p="http://purl.oclc.org/ooxml/presentationml/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924B8A7-DE5B-4AF2-95C4-A8DF4D4FD65D}" type="datetimeFigureOut">
              <a:rPr lang="en-CH" smtClean="0"/>
              <a:t>23/04/2018</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6586797B-E659-4278-93E6-5B26740132EB}" type="slidenum">
              <a:rPr lang="en-CH" smtClean="0"/>
              <a:t>‹Nr.›</a:t>
            </a:fld>
            <a:endParaRPr lang="en-CH"/>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4888311"/>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924B8A7-DE5B-4AF2-95C4-A8DF4D4FD65D}" type="datetimeFigureOut">
              <a:rPr lang="en-CH" smtClean="0"/>
              <a:t>23/04/2018</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6586797B-E659-4278-93E6-5B26740132EB}" type="slidenum">
              <a:rPr lang="en-CH" smtClean="0"/>
              <a:t>‹Nr.›</a:t>
            </a:fld>
            <a:endParaRPr lang="en-CH"/>
          </a:p>
        </p:txBody>
      </p:sp>
    </p:spTree>
    <p:extLst>
      <p:ext uri="{BB962C8B-B14F-4D97-AF65-F5344CB8AC3E}">
        <p14:creationId xmlns:p14="http://schemas.microsoft.com/office/powerpoint/2010/main" val="3909660102"/>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
                  </a:schemeClr>
                </a:solidFill>
              </a:defRPr>
            </a:lvl2pPr>
            <a:lvl3pPr marL="914400" indent="0">
              <a:buNone/>
              <a:defRPr sz="1600">
                <a:solidFill>
                  <a:schemeClr val="tx1">
                    <a:tint val="75%"/>
                  </a:schemeClr>
                </a:solidFill>
              </a:defRPr>
            </a:lvl3pPr>
            <a:lvl4pPr marL="1371600" indent="0">
              <a:buNone/>
              <a:defRPr sz="1400">
                <a:solidFill>
                  <a:schemeClr val="tx1">
                    <a:tint val="75%"/>
                  </a:schemeClr>
                </a:solidFill>
              </a:defRPr>
            </a:lvl4pPr>
            <a:lvl5pPr marL="1828800" indent="0">
              <a:buNone/>
              <a:defRPr sz="1400">
                <a:solidFill>
                  <a:schemeClr val="tx1">
                    <a:tint val="75%"/>
                  </a:schemeClr>
                </a:solidFill>
              </a:defRPr>
            </a:lvl5pPr>
            <a:lvl6pPr marL="2286000" indent="0">
              <a:buNone/>
              <a:defRPr sz="1400">
                <a:solidFill>
                  <a:schemeClr val="tx1">
                    <a:tint val="75%"/>
                  </a:schemeClr>
                </a:solidFill>
              </a:defRPr>
            </a:lvl6pPr>
            <a:lvl7pPr marL="2743200" indent="0">
              <a:buNone/>
              <a:defRPr sz="1400">
                <a:solidFill>
                  <a:schemeClr val="tx1">
                    <a:tint val="75%"/>
                  </a:schemeClr>
                </a:solidFill>
              </a:defRPr>
            </a:lvl7pPr>
            <a:lvl8pPr marL="3200400" indent="0">
              <a:buNone/>
              <a:defRPr sz="1400">
                <a:solidFill>
                  <a:schemeClr val="tx1">
                    <a:tint val="75%"/>
                  </a:schemeClr>
                </a:solidFill>
              </a:defRPr>
            </a:lvl8pPr>
            <a:lvl9pPr marL="3657600" indent="0">
              <a:buNone/>
              <a:defRPr sz="1400">
                <a:solidFill>
                  <a:schemeClr val="tx1">
                    <a:tint val="75%"/>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924B8A7-DE5B-4AF2-95C4-A8DF4D4FD65D}" type="datetimeFigureOut">
              <a:rPr lang="en-CH" smtClean="0"/>
              <a:t>23/04/2018</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6586797B-E659-4278-93E6-5B26740132EB}" type="slidenum">
              <a:rPr lang="en-CH" smtClean="0"/>
              <a:t>‹Nr.›</a:t>
            </a:fld>
            <a:endParaRPr lang="en-CH"/>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8129871"/>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D924B8A7-DE5B-4AF2-95C4-A8DF4D4FD65D}" type="datetimeFigureOut">
              <a:rPr lang="en-CH" smtClean="0"/>
              <a:t>23/04/2018</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6586797B-E659-4278-93E6-5B26740132EB}" type="slidenum">
              <a:rPr lang="en-CH" smtClean="0"/>
              <a:t>‹Nr.›</a:t>
            </a:fld>
            <a:endParaRPr lang="en-CH"/>
          </a:p>
        </p:txBody>
      </p:sp>
    </p:spTree>
    <p:extLst>
      <p:ext uri="{BB962C8B-B14F-4D97-AF65-F5344CB8AC3E}">
        <p14:creationId xmlns:p14="http://schemas.microsoft.com/office/powerpoint/2010/main" val="2685050329"/>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D924B8A7-DE5B-4AF2-95C4-A8DF4D4FD65D}" type="datetimeFigureOut">
              <a:rPr lang="en-CH" smtClean="0"/>
              <a:t>23/04/2018</a:t>
            </a:fld>
            <a:endParaRPr lang="en-CH"/>
          </a:p>
        </p:txBody>
      </p:sp>
      <p:sp>
        <p:nvSpPr>
          <p:cNvPr id="8" name="Footer Placeholder 7"/>
          <p:cNvSpPr>
            <a:spLocks noGrp="1"/>
          </p:cNvSpPr>
          <p:nvPr>
            <p:ph type="ftr" sz="quarter" idx="11"/>
          </p:nvPr>
        </p:nvSpPr>
        <p:spPr/>
        <p:txBody>
          <a:bodyPr/>
          <a:lstStyle/>
          <a:p>
            <a:endParaRPr lang="en-CH"/>
          </a:p>
        </p:txBody>
      </p:sp>
      <p:sp>
        <p:nvSpPr>
          <p:cNvPr id="9" name="Slide Number Placeholder 8"/>
          <p:cNvSpPr>
            <a:spLocks noGrp="1"/>
          </p:cNvSpPr>
          <p:nvPr>
            <p:ph type="sldNum" sz="quarter" idx="12"/>
          </p:nvPr>
        </p:nvSpPr>
        <p:spPr/>
        <p:txBody>
          <a:bodyPr/>
          <a:lstStyle/>
          <a:p>
            <a:fld id="{6586797B-E659-4278-93E6-5B26740132EB}" type="slidenum">
              <a:rPr lang="en-CH" smtClean="0"/>
              <a:t>‹Nr.›</a:t>
            </a:fld>
            <a:endParaRPr lang="en-CH"/>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6363980"/>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D924B8A7-DE5B-4AF2-95C4-A8DF4D4FD65D}" type="datetimeFigureOut">
              <a:rPr lang="en-CH" smtClean="0"/>
              <a:t>23/04/2018</a:t>
            </a:fld>
            <a:endParaRPr lang="en-CH"/>
          </a:p>
        </p:txBody>
      </p:sp>
      <p:sp>
        <p:nvSpPr>
          <p:cNvPr id="4" name="Footer Placeholder 3"/>
          <p:cNvSpPr>
            <a:spLocks noGrp="1"/>
          </p:cNvSpPr>
          <p:nvPr>
            <p:ph type="ftr" sz="quarter" idx="11"/>
          </p:nvPr>
        </p:nvSpPr>
        <p:spPr/>
        <p:txBody>
          <a:bodyPr/>
          <a:lstStyle/>
          <a:p>
            <a:endParaRPr lang="en-CH"/>
          </a:p>
        </p:txBody>
      </p:sp>
      <p:sp>
        <p:nvSpPr>
          <p:cNvPr id="5" name="Slide Number Placeholder 4"/>
          <p:cNvSpPr>
            <a:spLocks noGrp="1"/>
          </p:cNvSpPr>
          <p:nvPr>
            <p:ph type="sldNum" sz="quarter" idx="12"/>
          </p:nvPr>
        </p:nvSpPr>
        <p:spPr/>
        <p:txBody>
          <a:bodyPr/>
          <a:lstStyle/>
          <a:p>
            <a:fld id="{6586797B-E659-4278-93E6-5B26740132EB}" type="slidenum">
              <a:rPr lang="en-CH" smtClean="0"/>
              <a:t>‹Nr.›</a:t>
            </a:fld>
            <a:endParaRPr lang="en-CH"/>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4456889"/>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4B8A7-DE5B-4AF2-95C4-A8DF4D4FD65D}" type="datetimeFigureOut">
              <a:rPr lang="en-CH" smtClean="0"/>
              <a:t>23/04/2018</a:t>
            </a:fld>
            <a:endParaRPr lang="en-CH"/>
          </a:p>
        </p:txBody>
      </p:sp>
      <p:sp>
        <p:nvSpPr>
          <p:cNvPr id="3" name="Footer Placeholder 2"/>
          <p:cNvSpPr>
            <a:spLocks noGrp="1"/>
          </p:cNvSpPr>
          <p:nvPr>
            <p:ph type="ftr" sz="quarter" idx="11"/>
          </p:nvPr>
        </p:nvSpPr>
        <p:spPr/>
        <p:txBody>
          <a:bodyPr/>
          <a:lstStyle/>
          <a:p>
            <a:endParaRPr lang="en-CH"/>
          </a:p>
        </p:txBody>
      </p:sp>
      <p:sp>
        <p:nvSpPr>
          <p:cNvPr id="4" name="Slide Number Placeholder 3"/>
          <p:cNvSpPr>
            <a:spLocks noGrp="1"/>
          </p:cNvSpPr>
          <p:nvPr>
            <p:ph type="sldNum" sz="quarter" idx="12"/>
          </p:nvPr>
        </p:nvSpPr>
        <p:spPr/>
        <p:txBody>
          <a:bodyPr/>
          <a:lstStyle/>
          <a:p>
            <a:fld id="{6586797B-E659-4278-93E6-5B26740132EB}" type="slidenum">
              <a:rPr lang="en-CH" smtClean="0"/>
              <a:t>‹Nr.›</a:t>
            </a:fld>
            <a:endParaRPr lang="en-CH"/>
          </a:p>
        </p:txBody>
      </p:sp>
    </p:spTree>
    <p:extLst>
      <p:ext uri="{BB962C8B-B14F-4D97-AF65-F5344CB8AC3E}">
        <p14:creationId xmlns:p14="http://schemas.microsoft.com/office/powerpoint/2010/main" val="3255624689"/>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D924B8A7-DE5B-4AF2-95C4-A8DF4D4FD65D}" type="datetimeFigureOut">
              <a:rPr lang="en-CH" smtClean="0"/>
              <a:t>23/04/2018</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6586797B-E659-4278-93E6-5B26740132EB}" type="slidenum">
              <a:rPr lang="en-CH" smtClean="0"/>
              <a:t>‹Nr.›</a:t>
            </a:fld>
            <a:endParaRPr lang="en-CH"/>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4731595"/>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
                <a:lumOff val="50%"/>
              </a:schemeClr>
            </a:solidFill>
            <a:miter lim="800%"/>
          </a:ln>
          <a:effectLst>
            <a:innerShdw blurRad="57150" dist="38100" dir="14460000">
              <a:srgbClr val="000000">
                <a:alpha val="7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D924B8A7-DE5B-4AF2-95C4-A8DF4D4FD65D}" type="datetimeFigureOut">
              <a:rPr lang="en-CH" smtClean="0"/>
              <a:t>23/04/2018</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6586797B-E659-4278-93E6-5B26740132EB}" type="slidenum">
              <a:rPr lang="en-CH" smtClean="0"/>
              <a:t>‹Nr.›</a:t>
            </a:fld>
            <a:endParaRPr lang="en-CH"/>
          </a:p>
        </p:txBody>
      </p:sp>
    </p:spTree>
    <p:extLst>
      <p:ext uri="{BB962C8B-B14F-4D97-AF65-F5344CB8AC3E}">
        <p14:creationId xmlns:p14="http://schemas.microsoft.com/office/powerpoint/2010/main" val="2170193717"/>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13" Type="http://purl.oclc.org/ooxml/officeDocument/relationships/slideLayout" Target="../slideLayouts/slideLayout13.xml"/><Relationship Id="rId18" Type="http://purl.oclc.org/ooxml/officeDocument/relationships/theme" Target="../theme/theme1.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slideLayout" Target="../slideLayouts/slideLayout12.xml"/><Relationship Id="rId17" Type="http://purl.oclc.org/ooxml/officeDocument/relationships/slideLayout" Target="../slideLayouts/slideLayout17.xml"/><Relationship Id="rId2" Type="http://purl.oclc.org/ooxml/officeDocument/relationships/slideLayout" Target="../slideLayouts/slideLayout2.xml"/><Relationship Id="rId16" Type="http://purl.oclc.org/ooxml/officeDocument/relationships/slideLayout" Target="../slideLayouts/slideLayout16.xml"/><Relationship Id="rId20" Type="http://purl.oclc.org/ooxml/officeDocument/relationships/image" Target="../media/image4.png"/><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5" Type="http://purl.oclc.org/ooxml/officeDocument/relationships/slideLayout" Target="../slideLayouts/slideLayout15.xml"/><Relationship Id="rId10" Type="http://purl.oclc.org/ooxml/officeDocument/relationships/slideLayout" Target="../slideLayouts/slideLayout10.xml"/><Relationship Id="rId19" Type="http://purl.oclc.org/ooxml/officeDocument/relationships/image" Target="../media/image3.png"/><Relationship Id="rId4" Type="http://purl.oclc.org/ooxml/officeDocument/relationships/slideLayout" Target="../slideLayouts/slideLayout4.xml"/><Relationship Id="rId9" Type="http://purl.oclc.org/ooxml/officeDocument/relationships/slideLayout" Target="../slideLayouts/slideLayout9.xml"/><Relationship Id="rId14" Type="http://purl.oclc.org/ooxml/officeDocument/relationships/slideLayout" Target="../slideLayouts/slideLayout14.xml"/></Relationships>
</file>

<file path=ppt/slideMasters/slideMaster1.xml><?xml version="1.0" encoding="utf-8"?>
<p:sldMaster xmlns:a="http://purl.oclc.org/ooxml/drawingml/main" xmlns:r="http://purl.oclc.org/ooxml/officeDocument/relationships" xmlns:p="http://purl.oclc.org/ooxml/presentationml/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24B8A7-DE5B-4AF2-95C4-A8DF4D4FD65D}" type="datetimeFigureOut">
              <a:rPr lang="en-CH" smtClean="0"/>
              <a:t>23/04/2018</a:t>
            </a:fld>
            <a:endParaRPr lang="en-CH"/>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H"/>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86797B-E659-4278-93E6-5B26740132EB}" type="slidenum">
              <a:rPr lang="en-CH" smtClean="0"/>
              <a:t>‹Nr.›</a:t>
            </a:fld>
            <a:endParaRPr lang="en-CH"/>
          </a:p>
        </p:txBody>
      </p:sp>
    </p:spTree>
    <p:extLst>
      <p:ext uri="{BB962C8B-B14F-4D97-AF65-F5344CB8AC3E}">
        <p14:creationId xmlns:p14="http://schemas.microsoft.com/office/powerpoint/2010/main" val="1547573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
              <a:lumOff val="15%"/>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
        </a:spcBef>
        <a:spcAft>
          <a:spcPts val="600"/>
        </a:spcAft>
        <a:buClr>
          <a:schemeClr val="accent1"/>
        </a:buClr>
        <a:buSzPct val="115%"/>
        <a:buFont typeface="Arial"/>
        <a:buChar char="•"/>
        <a:defRPr sz="2400" kern="1200" cap="none">
          <a:solidFill>
            <a:schemeClr val="tx1">
              <a:lumMod val="85%"/>
              <a:lumOff val="15%"/>
            </a:schemeClr>
          </a:solidFill>
          <a:effectLst/>
          <a:latin typeface="+mn-lt"/>
          <a:ea typeface="+mn-ea"/>
          <a:cs typeface="+mn-cs"/>
        </a:defRPr>
      </a:lvl1pPr>
      <a:lvl2pPr marL="742950" indent="-285750" algn="l" defTabSz="457200" rtl="0" eaLnBrk="1" latinLnBrk="0" hangingPunct="1">
        <a:spcBef>
          <a:spcPct val="20%"/>
        </a:spcBef>
        <a:spcAft>
          <a:spcPts val="600"/>
        </a:spcAft>
        <a:buClr>
          <a:schemeClr val="accent1"/>
        </a:buClr>
        <a:buSzPct val="115%"/>
        <a:buFont typeface="Arial"/>
        <a:buChar char="•"/>
        <a:defRPr sz="2000" kern="1200" cap="none">
          <a:solidFill>
            <a:schemeClr val="tx1">
              <a:lumMod val="85%"/>
              <a:lumOff val="15%"/>
            </a:schemeClr>
          </a:solidFill>
          <a:effectLst/>
          <a:latin typeface="+mn-lt"/>
          <a:ea typeface="+mn-ea"/>
          <a:cs typeface="+mn-cs"/>
        </a:defRPr>
      </a:lvl2pPr>
      <a:lvl3pPr marL="1200150" indent="-285750" algn="l" defTabSz="457200" rtl="0" eaLnBrk="1" latinLnBrk="0" hangingPunct="1">
        <a:spcBef>
          <a:spcPct val="20%"/>
        </a:spcBef>
        <a:spcAft>
          <a:spcPts val="600"/>
        </a:spcAft>
        <a:buClr>
          <a:schemeClr val="accent1"/>
        </a:buClr>
        <a:buSzPct val="115%"/>
        <a:buFont typeface="Arial"/>
        <a:buChar char="•"/>
        <a:defRPr sz="1800" kern="1200" cap="none">
          <a:solidFill>
            <a:schemeClr val="tx1">
              <a:lumMod val="85%"/>
              <a:lumOff val="15%"/>
            </a:schemeClr>
          </a:solidFill>
          <a:effectLst/>
          <a:latin typeface="+mn-lt"/>
          <a:ea typeface="+mn-ea"/>
          <a:cs typeface="+mn-cs"/>
        </a:defRPr>
      </a:lvl3pPr>
      <a:lvl4pPr marL="1543050" indent="-171450" algn="l" defTabSz="457200" rtl="0" eaLnBrk="1" latinLnBrk="0" hangingPunct="1">
        <a:spcBef>
          <a:spcPct val="20%"/>
        </a:spcBef>
        <a:spcAft>
          <a:spcPts val="600"/>
        </a:spcAft>
        <a:buClr>
          <a:schemeClr val="accent1"/>
        </a:buClr>
        <a:buSzPct val="115%"/>
        <a:buFont typeface="Arial"/>
        <a:buChar char="•"/>
        <a:defRPr sz="1600" kern="1200" cap="none">
          <a:solidFill>
            <a:schemeClr val="tx1">
              <a:lumMod val="85%"/>
              <a:lumOff val="15%"/>
            </a:schemeClr>
          </a:solidFill>
          <a:effectLst/>
          <a:latin typeface="+mn-lt"/>
          <a:ea typeface="+mn-ea"/>
          <a:cs typeface="+mn-cs"/>
        </a:defRPr>
      </a:lvl4pPr>
      <a:lvl5pPr marL="2000250" indent="-171450" algn="l" defTabSz="457200" rtl="0" eaLnBrk="1" latinLnBrk="0" hangingPunct="1">
        <a:spcBef>
          <a:spcPct val="20%"/>
        </a:spcBef>
        <a:spcAft>
          <a:spcPts val="600"/>
        </a:spcAft>
        <a:buClr>
          <a:schemeClr val="accent1"/>
        </a:buClr>
        <a:buSzPct val="115%"/>
        <a:buFont typeface="Arial"/>
        <a:buChar char="•"/>
        <a:defRPr sz="1400" kern="1200" cap="none">
          <a:solidFill>
            <a:schemeClr val="tx1">
              <a:lumMod val="85%"/>
              <a:lumOff val="15%"/>
            </a:schemeClr>
          </a:solidFill>
          <a:effectLst/>
          <a:latin typeface="+mn-lt"/>
          <a:ea typeface="+mn-ea"/>
          <a:cs typeface="+mn-cs"/>
        </a:defRPr>
      </a:lvl5pPr>
      <a:lvl6pPr marL="2514600" indent="-228600" algn="l" defTabSz="457200" rtl="0" eaLnBrk="1" latinLnBrk="0" hangingPunct="1">
        <a:spcBef>
          <a:spcPct val="20%"/>
        </a:spcBef>
        <a:spcAft>
          <a:spcPts val="600"/>
        </a:spcAft>
        <a:buClr>
          <a:schemeClr val="accent1"/>
        </a:buClr>
        <a:buSzPct val="115%"/>
        <a:buFont typeface="Arial"/>
        <a:buChar char="•"/>
        <a:defRPr sz="1400" kern="1200" cap="none">
          <a:solidFill>
            <a:schemeClr val="tx1">
              <a:lumMod val="85%"/>
              <a:lumOff val="15%"/>
            </a:schemeClr>
          </a:solidFill>
          <a:effectLst/>
          <a:latin typeface="+mn-lt"/>
          <a:ea typeface="+mn-ea"/>
          <a:cs typeface="+mn-cs"/>
        </a:defRPr>
      </a:lvl6pPr>
      <a:lvl7pPr marL="2971800" indent="-228600" algn="l" defTabSz="457200" rtl="0" eaLnBrk="1" latinLnBrk="0" hangingPunct="1">
        <a:spcBef>
          <a:spcPct val="20%"/>
        </a:spcBef>
        <a:spcAft>
          <a:spcPts val="600"/>
        </a:spcAft>
        <a:buClr>
          <a:schemeClr val="accent1"/>
        </a:buClr>
        <a:buSzPct val="115%"/>
        <a:buFont typeface="Arial"/>
        <a:buChar char="•"/>
        <a:defRPr sz="1400" kern="1200" cap="none">
          <a:solidFill>
            <a:schemeClr val="tx1">
              <a:lumMod val="85%"/>
              <a:lumOff val="15%"/>
            </a:schemeClr>
          </a:solidFill>
          <a:effectLst/>
          <a:latin typeface="+mn-lt"/>
          <a:ea typeface="+mn-ea"/>
          <a:cs typeface="+mn-cs"/>
        </a:defRPr>
      </a:lvl7pPr>
      <a:lvl8pPr marL="3429000" indent="-228600" algn="l" defTabSz="457200" rtl="0" eaLnBrk="1" latinLnBrk="0" hangingPunct="1">
        <a:spcBef>
          <a:spcPct val="20%"/>
        </a:spcBef>
        <a:spcAft>
          <a:spcPts val="600"/>
        </a:spcAft>
        <a:buClr>
          <a:schemeClr val="accent1"/>
        </a:buClr>
        <a:buSzPct val="115%"/>
        <a:buFont typeface="Arial"/>
        <a:buChar char="•"/>
        <a:defRPr sz="1400" kern="1200" cap="none">
          <a:solidFill>
            <a:schemeClr val="tx1">
              <a:lumMod val="85%"/>
              <a:lumOff val="15%"/>
            </a:schemeClr>
          </a:solidFill>
          <a:effectLst/>
          <a:latin typeface="+mn-lt"/>
          <a:ea typeface="+mn-ea"/>
          <a:cs typeface="+mn-cs"/>
        </a:defRPr>
      </a:lvl8pPr>
      <a:lvl9pPr marL="3886200" indent="-228600" algn="l" defTabSz="457200" rtl="0" eaLnBrk="1" latinLnBrk="0" hangingPunct="1">
        <a:spcBef>
          <a:spcPct val="20%"/>
        </a:spcBef>
        <a:spcAft>
          <a:spcPts val="600"/>
        </a:spcAft>
        <a:buClr>
          <a:schemeClr val="accent1"/>
        </a:buClr>
        <a:buSzPct val="115%"/>
        <a:buFont typeface="Arial"/>
        <a:buChar char="•"/>
        <a:defRPr sz="1400" kern="1200" cap="none">
          <a:solidFill>
            <a:schemeClr val="tx1">
              <a:lumMod val="85%"/>
              <a:lumOff val="15%"/>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purl.oclc.org/ooxml/officeDocument/relationships/slideLayout" Target="../slideLayouts/slideLayout1.xml"/></Relationships>
</file>

<file path=ppt/slides/_rels/slide2.xml.rels><?xml version="1.0" encoding="UTF-8" standalone="yes"?>
<Relationships xmlns="http://schemas.openxmlformats.org/package/2006/relationships"><Relationship Id="rId2" Type="http://purl.oclc.org/ooxml/officeDocument/relationships/image" Target="../media/image7.png"/><Relationship Id="rId1" Type="http://purl.oclc.org/ooxml/officeDocument/relationships/slideLayout" Target="../slideLayouts/slideLayout2.xml"/></Relationships>
</file>

<file path=ppt/slides/_rels/slide3.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4.xml.rels><?xml version="1.0" encoding="UTF-8" standalone="yes"?>
<Relationships xmlns="http://schemas.openxmlformats.org/package/2006/relationships"><Relationship Id="rId2" Type="http://purl.oclc.org/ooxml/officeDocument/relationships/notesSlide" Target="../notesSlides/notesSlide1.xml"/><Relationship Id="rId1" Type="http://purl.oclc.org/ooxml/officeDocument/relationships/slideLayout" Target="../slideLayouts/slideLayout2.xml"/></Relationships>
</file>

<file path=ppt/slides/_rels/slide5.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6.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7.xml.rels><?xml version="1.0" encoding="UTF-8" standalone="yes"?>
<Relationships xmlns="http://schemas.openxmlformats.org/package/2006/relationships"><Relationship Id="rId1" Type="http://purl.oclc.org/ooxml/officeDocument/relationships/slideLayout" Target="../slideLayouts/slideLayout1.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619986-2245-4396-8A39-B79FCEBC3EBB}"/>
              </a:ext>
            </a:extLst>
          </p:cNvPr>
          <p:cNvSpPr>
            <a:spLocks noGrp="1"/>
          </p:cNvSpPr>
          <p:nvPr>
            <p:ph type="ctrTitle"/>
          </p:nvPr>
        </p:nvSpPr>
        <p:spPr/>
        <p:txBody>
          <a:bodyPr/>
          <a:lstStyle/>
          <a:p>
            <a:r>
              <a:rPr lang="de-DE" dirty="0"/>
              <a:t>T</a:t>
            </a:r>
            <a:r>
              <a:rPr lang="en-CH" dirty="0"/>
              <a:t>e</a:t>
            </a:r>
            <a:r>
              <a:rPr lang="de-DE" dirty="0"/>
              <a:t>a</a:t>
            </a:r>
            <a:r>
              <a:rPr lang="en-CH" dirty="0"/>
              <a:t>m </a:t>
            </a:r>
            <a:r>
              <a:rPr lang="de-DE" dirty="0"/>
              <a:t>R</a:t>
            </a:r>
            <a:r>
              <a:rPr lang="en-CH" dirty="0"/>
              <a:t>e</a:t>
            </a:r>
            <a:r>
              <a:rPr lang="de-DE" dirty="0"/>
              <a:t>d</a:t>
            </a:r>
            <a:r>
              <a:rPr lang="en-CH" dirty="0"/>
              <a:t> </a:t>
            </a:r>
            <a:r>
              <a:rPr lang="de-DE" dirty="0"/>
              <a:t>S</a:t>
            </a:r>
            <a:r>
              <a:rPr lang="en-CH" dirty="0"/>
              <a:t>V</a:t>
            </a:r>
            <a:r>
              <a:rPr lang="de-DE" dirty="0"/>
              <a:t>M</a:t>
            </a:r>
            <a:endParaRPr lang="en-CH" dirty="0"/>
          </a:p>
        </p:txBody>
      </p:sp>
      <p:sp>
        <p:nvSpPr>
          <p:cNvPr id="3" name="Untertitel 2">
            <a:extLst>
              <a:ext uri="{FF2B5EF4-FFF2-40B4-BE49-F238E27FC236}">
                <a16:creationId xmlns:a16="http://schemas.microsoft.com/office/drawing/2014/main" id="{97185915-7F06-4543-8500-4A2A1A04DFA0}"/>
              </a:ext>
            </a:extLst>
          </p:cNvPr>
          <p:cNvSpPr>
            <a:spLocks noGrp="1"/>
          </p:cNvSpPr>
          <p:nvPr>
            <p:ph type="subTitle" idx="1"/>
          </p:nvPr>
        </p:nvSpPr>
        <p:spPr/>
        <p:txBody>
          <a:bodyPr/>
          <a:lstStyle/>
          <a:p>
            <a:r>
              <a:rPr lang="de-DE" dirty="0"/>
              <a:t>L</a:t>
            </a:r>
            <a:r>
              <a:rPr lang="en-CH" dirty="0"/>
              <a:t>a</a:t>
            </a:r>
            <a:r>
              <a:rPr lang="de-DE" dirty="0"/>
              <a:t>r</a:t>
            </a:r>
            <a:r>
              <a:rPr lang="en-CH" dirty="0"/>
              <a:t>s </a:t>
            </a:r>
            <a:r>
              <a:rPr lang="de-DE" dirty="0"/>
              <a:t>V</a:t>
            </a:r>
            <a:r>
              <a:rPr lang="en-CH" dirty="0"/>
              <a:t>ö</a:t>
            </a:r>
            <a:r>
              <a:rPr lang="de-DE" dirty="0"/>
              <a:t>g</a:t>
            </a:r>
            <a:r>
              <a:rPr lang="en-CH" dirty="0"/>
              <a:t>t</a:t>
            </a:r>
            <a:r>
              <a:rPr lang="de-DE" dirty="0"/>
              <a:t>l</a:t>
            </a:r>
            <a:r>
              <a:rPr lang="en-CH" dirty="0" err="1"/>
              <a:t>i</a:t>
            </a:r>
            <a:r>
              <a:rPr lang="de-DE" dirty="0"/>
              <a:t>n</a:t>
            </a:r>
            <a:r>
              <a:rPr lang="en-CH" dirty="0"/>
              <a:t>, Joel N</a:t>
            </a:r>
            <a:r>
              <a:rPr lang="de-DE" dirty="0"/>
              <a:t>i</a:t>
            </a:r>
            <a:r>
              <a:rPr lang="en-CH" dirty="0"/>
              <a:t>k</a:t>
            </a:r>
            <a:r>
              <a:rPr lang="de-DE" dirty="0"/>
              <a:t>l</a:t>
            </a:r>
            <a:r>
              <a:rPr lang="en-CH" dirty="0"/>
              <a:t>a</a:t>
            </a:r>
            <a:r>
              <a:rPr lang="de-DE" dirty="0"/>
              <a:t>u</a:t>
            </a:r>
            <a:r>
              <a:rPr lang="en-CH" dirty="0"/>
              <a:t>s, </a:t>
            </a:r>
            <a:r>
              <a:rPr lang="de-DE" dirty="0"/>
              <a:t>M</a:t>
            </a:r>
            <a:r>
              <a:rPr lang="en-CH" dirty="0" err="1"/>
              <a:t>i</a:t>
            </a:r>
            <a:r>
              <a:rPr lang="de-DE" dirty="0"/>
              <a:t>l</a:t>
            </a:r>
            <a:r>
              <a:rPr lang="en-CH" dirty="0" err="1"/>
              <a:t>i</a:t>
            </a:r>
            <a:r>
              <a:rPr lang="en-CH" dirty="0"/>
              <a:t> </a:t>
            </a:r>
            <a:r>
              <a:rPr lang="de-DE" dirty="0"/>
              <a:t>B</a:t>
            </a:r>
            <a:r>
              <a:rPr lang="en-CH" dirty="0" err="1"/>
              <a:t>i</a:t>
            </a:r>
            <a:r>
              <a:rPr lang="de-DE" dirty="0"/>
              <a:t>s</a:t>
            </a:r>
            <a:r>
              <a:rPr lang="en-CH" dirty="0"/>
              <a:t>was</a:t>
            </a:r>
          </a:p>
        </p:txBody>
      </p:sp>
    </p:spTree>
    <p:extLst>
      <p:ext uri="{BB962C8B-B14F-4D97-AF65-F5344CB8AC3E}">
        <p14:creationId xmlns:p14="http://schemas.microsoft.com/office/powerpoint/2010/main" val="3925493794"/>
      </p:ext>
    </p:extLst>
  </p:cSld>
  <p:clrMapOvr>
    <a:masterClrMapping/>
  </p:clrMapOvr>
</p:sld>
</file>

<file path=ppt/slides/slide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0D8246-6261-4CAD-A862-7A89E9711339}"/>
              </a:ext>
            </a:extLst>
          </p:cNvPr>
          <p:cNvSpPr>
            <a:spLocks noGrp="1"/>
          </p:cNvSpPr>
          <p:nvPr>
            <p:ph type="title"/>
          </p:nvPr>
        </p:nvSpPr>
        <p:spPr/>
        <p:txBody>
          <a:bodyPr/>
          <a:lstStyle/>
          <a:p>
            <a:r>
              <a:rPr lang="en-CH" dirty="0"/>
              <a:t>What is SVM </a:t>
            </a:r>
            <a:r>
              <a:rPr lang="de-DE" dirty="0"/>
              <a:t>a</a:t>
            </a:r>
            <a:r>
              <a:rPr lang="en-CH" dirty="0"/>
              <a:t>g</a:t>
            </a:r>
            <a:r>
              <a:rPr lang="de-DE" dirty="0"/>
              <a:t>a</a:t>
            </a:r>
            <a:r>
              <a:rPr lang="en-CH" dirty="0" err="1"/>
              <a:t>i</a:t>
            </a:r>
            <a:r>
              <a:rPr lang="de-DE" dirty="0"/>
              <a:t>n</a:t>
            </a:r>
            <a:r>
              <a:rPr lang="en-CH" dirty="0"/>
              <a:t>?</a:t>
            </a:r>
          </a:p>
        </p:txBody>
      </p:sp>
      <p:sp>
        <p:nvSpPr>
          <p:cNvPr id="3" name="Inhaltsplatzhalter 2">
            <a:extLst>
              <a:ext uri="{FF2B5EF4-FFF2-40B4-BE49-F238E27FC236}">
                <a16:creationId xmlns:a16="http://schemas.microsoft.com/office/drawing/2014/main" id="{C9C87805-8C58-4E22-85B4-9F94BFB752B5}"/>
              </a:ext>
            </a:extLst>
          </p:cNvPr>
          <p:cNvSpPr>
            <a:spLocks noGrp="1"/>
          </p:cNvSpPr>
          <p:nvPr>
            <p:ph idx="1"/>
          </p:nvPr>
        </p:nvSpPr>
        <p:spPr>
          <a:xfrm>
            <a:off x="838201" y="2567355"/>
            <a:ext cx="5448300" cy="3609608"/>
          </a:xfrm>
        </p:spPr>
        <p:txBody>
          <a:bodyPr>
            <a:normAutofit/>
          </a:bodyPr>
          <a:lstStyle/>
          <a:p>
            <a:r>
              <a:rPr lang="de-CH" dirty="0" err="1"/>
              <a:t>Constructs</a:t>
            </a:r>
            <a:r>
              <a:rPr lang="de-CH" dirty="0"/>
              <a:t> hyperplane </a:t>
            </a:r>
            <a:r>
              <a:rPr lang="de-CH" dirty="0" err="1"/>
              <a:t>between</a:t>
            </a:r>
            <a:r>
              <a:rPr lang="de-CH" dirty="0"/>
              <a:t> </a:t>
            </a:r>
            <a:r>
              <a:rPr lang="de-CH" dirty="0" err="1"/>
              <a:t>points</a:t>
            </a:r>
            <a:endParaRPr lang="en-CH" dirty="0"/>
          </a:p>
          <a:p>
            <a:endParaRPr lang="de-CH" dirty="0"/>
          </a:p>
          <a:p>
            <a:r>
              <a:rPr lang="de-CH" dirty="0"/>
              <a:t>Goal: </a:t>
            </a:r>
            <a:r>
              <a:rPr lang="de-CH" dirty="0" err="1"/>
              <a:t>Maximize</a:t>
            </a:r>
            <a:r>
              <a:rPr lang="de-CH" dirty="0"/>
              <a:t> </a:t>
            </a:r>
            <a:r>
              <a:rPr lang="de-CH" dirty="0" err="1"/>
              <a:t>margin</a:t>
            </a:r>
            <a:endParaRPr lang="de-CH" dirty="0"/>
          </a:p>
          <a:p>
            <a:endParaRPr lang="de-CH" dirty="0"/>
          </a:p>
          <a:p>
            <a:r>
              <a:rPr lang="de-CH" dirty="0"/>
              <a:t>H1: not </a:t>
            </a:r>
            <a:r>
              <a:rPr lang="de-CH" dirty="0" err="1"/>
              <a:t>separating</a:t>
            </a:r>
            <a:r>
              <a:rPr lang="de-CH" dirty="0"/>
              <a:t> </a:t>
            </a:r>
            <a:r>
              <a:rPr lang="de-CH" dirty="0" err="1"/>
              <a:t>classes</a:t>
            </a:r>
            <a:endParaRPr lang="de-CH" dirty="0"/>
          </a:p>
          <a:p>
            <a:r>
              <a:rPr lang="de-CH" dirty="0"/>
              <a:t>H2: </a:t>
            </a:r>
            <a:r>
              <a:rPr lang="de-CH" dirty="0" err="1"/>
              <a:t>separating</a:t>
            </a:r>
            <a:r>
              <a:rPr lang="de-CH" dirty="0"/>
              <a:t> but </a:t>
            </a:r>
            <a:r>
              <a:rPr lang="de-CH" dirty="0" err="1"/>
              <a:t>with</a:t>
            </a:r>
            <a:r>
              <a:rPr lang="de-CH" dirty="0"/>
              <a:t> </a:t>
            </a:r>
            <a:r>
              <a:rPr lang="de-CH" dirty="0" err="1"/>
              <a:t>small</a:t>
            </a:r>
            <a:r>
              <a:rPr lang="de-CH" dirty="0"/>
              <a:t> </a:t>
            </a:r>
            <a:r>
              <a:rPr lang="de-CH" dirty="0" err="1"/>
              <a:t>margin</a:t>
            </a:r>
            <a:endParaRPr lang="de-CH" dirty="0"/>
          </a:p>
          <a:p>
            <a:r>
              <a:rPr lang="de-CH" dirty="0"/>
              <a:t>H3: </a:t>
            </a:r>
            <a:r>
              <a:rPr lang="de-CH" dirty="0" err="1"/>
              <a:t>separating</a:t>
            </a:r>
            <a:r>
              <a:rPr lang="de-CH" dirty="0"/>
              <a:t> </a:t>
            </a:r>
            <a:r>
              <a:rPr lang="de-CH" dirty="0" err="1"/>
              <a:t>with</a:t>
            </a:r>
            <a:r>
              <a:rPr lang="de-CH" dirty="0"/>
              <a:t> maximum </a:t>
            </a:r>
            <a:r>
              <a:rPr lang="de-CH" dirty="0" err="1"/>
              <a:t>margin</a:t>
            </a:r>
            <a:endParaRPr lang="de-CH" dirty="0"/>
          </a:p>
        </p:txBody>
      </p:sp>
      <p:pic>
        <p:nvPicPr>
          <p:cNvPr id="4" name="Picture 6">
            <a:extLst>
              <a:ext uri="{FF2B5EF4-FFF2-40B4-BE49-F238E27FC236}">
                <a16:creationId xmlns:a16="http://schemas.microsoft.com/office/drawing/2014/main" id="{9BE9777D-C934-44D0-B5DA-528EE4FA2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6171" y="2567355"/>
            <a:ext cx="4370427" cy="3708240"/>
          </a:xfrm>
          <a:prstGeom prst="rect">
            <a:avLst/>
          </a:prstGeom>
        </p:spPr>
      </p:pic>
    </p:spTree>
    <p:extLst>
      <p:ext uri="{BB962C8B-B14F-4D97-AF65-F5344CB8AC3E}">
        <p14:creationId xmlns:p14="http://schemas.microsoft.com/office/powerpoint/2010/main" val="1495798351"/>
      </p:ext>
    </p:extLst>
  </p:cSld>
  <p:clrMapOvr>
    <a:masterClrMapping/>
  </p:clrMapOvr>
</p:sld>
</file>

<file path=ppt/slides/slide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D59544-1055-4CFA-9B52-F3335BFC7118}"/>
              </a:ext>
            </a:extLst>
          </p:cNvPr>
          <p:cNvSpPr>
            <a:spLocks noGrp="1"/>
          </p:cNvSpPr>
          <p:nvPr>
            <p:ph type="title"/>
          </p:nvPr>
        </p:nvSpPr>
        <p:spPr/>
        <p:txBody>
          <a:bodyPr/>
          <a:lstStyle/>
          <a:p>
            <a:r>
              <a:rPr lang="en-CH" dirty="0"/>
              <a:t>Used </a:t>
            </a:r>
            <a:r>
              <a:rPr lang="en-CH" dirty="0" err="1"/>
              <a:t>Libaries</a:t>
            </a:r>
            <a:endParaRPr lang="en-CH" dirty="0"/>
          </a:p>
        </p:txBody>
      </p:sp>
      <p:sp>
        <p:nvSpPr>
          <p:cNvPr id="3" name="Inhaltsplatzhalter 2">
            <a:extLst>
              <a:ext uri="{FF2B5EF4-FFF2-40B4-BE49-F238E27FC236}">
                <a16:creationId xmlns:a16="http://schemas.microsoft.com/office/drawing/2014/main" id="{C117DBBC-39B9-4EC3-A0E4-EA9DA7C599C0}"/>
              </a:ext>
            </a:extLst>
          </p:cNvPr>
          <p:cNvSpPr>
            <a:spLocks noGrp="1"/>
          </p:cNvSpPr>
          <p:nvPr>
            <p:ph idx="1"/>
          </p:nvPr>
        </p:nvSpPr>
        <p:spPr/>
        <p:txBody>
          <a:bodyPr/>
          <a:lstStyle/>
          <a:p>
            <a:r>
              <a:rPr lang="de-DE" dirty="0"/>
              <a:t>P</a:t>
            </a:r>
            <a:r>
              <a:rPr lang="en-CH" dirty="0"/>
              <a:t>y</a:t>
            </a:r>
            <a:r>
              <a:rPr lang="de-DE" dirty="0"/>
              <a:t>t</a:t>
            </a:r>
            <a:r>
              <a:rPr lang="en-CH" dirty="0"/>
              <a:t>h</a:t>
            </a:r>
            <a:r>
              <a:rPr lang="de-DE" dirty="0"/>
              <a:t>o</a:t>
            </a:r>
            <a:r>
              <a:rPr lang="en-CH" dirty="0"/>
              <a:t>n 3.6.4</a:t>
            </a:r>
          </a:p>
          <a:p>
            <a:r>
              <a:rPr lang="de-DE" dirty="0"/>
              <a:t>S</a:t>
            </a:r>
            <a:r>
              <a:rPr lang="en-CH" dirty="0" err="1"/>
              <a:t>cikit</a:t>
            </a:r>
            <a:r>
              <a:rPr lang="en-CH" dirty="0"/>
              <a:t> Learn (</a:t>
            </a:r>
            <a:r>
              <a:rPr lang="de-DE" dirty="0"/>
              <a:t>s</a:t>
            </a:r>
            <a:r>
              <a:rPr lang="en-CH" dirty="0"/>
              <a:t>k</a:t>
            </a:r>
            <a:r>
              <a:rPr lang="de-DE" dirty="0"/>
              <a:t>l</a:t>
            </a:r>
            <a:r>
              <a:rPr lang="en-CH" dirty="0"/>
              <a:t>e</a:t>
            </a:r>
            <a:r>
              <a:rPr lang="de-DE" dirty="0"/>
              <a:t>a</a:t>
            </a:r>
            <a:r>
              <a:rPr lang="en-CH" dirty="0"/>
              <a:t>r</a:t>
            </a:r>
            <a:r>
              <a:rPr lang="de-DE" dirty="0"/>
              <a:t>n</a:t>
            </a:r>
            <a:r>
              <a:rPr lang="en-CH" dirty="0"/>
              <a:t>)</a:t>
            </a:r>
          </a:p>
          <a:p>
            <a:r>
              <a:rPr lang="de-DE" dirty="0"/>
              <a:t>N</a:t>
            </a:r>
            <a:r>
              <a:rPr lang="en-CH" dirty="0"/>
              <a:t>u</a:t>
            </a:r>
            <a:r>
              <a:rPr lang="de-DE" dirty="0"/>
              <a:t>m</a:t>
            </a:r>
            <a:r>
              <a:rPr lang="en-CH" dirty="0"/>
              <a:t>p</a:t>
            </a:r>
            <a:r>
              <a:rPr lang="de-DE" dirty="0"/>
              <a:t>y</a:t>
            </a:r>
            <a:endParaRPr lang="en-CH" dirty="0"/>
          </a:p>
          <a:p>
            <a:r>
              <a:rPr lang="de-DE" dirty="0"/>
              <a:t>P</a:t>
            </a:r>
            <a:r>
              <a:rPr lang="en-CH" dirty="0"/>
              <a:t>ickle </a:t>
            </a:r>
            <a:r>
              <a:rPr lang="en-CH" dirty="0">
                <a:sym typeface="Wingdings" panose="05000000000000000000" pitchFamily="2" charset="2"/>
              </a:rPr>
              <a:t> Serialization </a:t>
            </a:r>
            <a:r>
              <a:rPr lang="de-DE" dirty="0">
                <a:sym typeface="Wingdings" panose="05000000000000000000" pitchFamily="2" charset="2"/>
              </a:rPr>
              <a:t>o</a:t>
            </a:r>
            <a:r>
              <a:rPr lang="en-CH" dirty="0">
                <a:sym typeface="Wingdings" panose="05000000000000000000" pitchFamily="2" charset="2"/>
              </a:rPr>
              <a:t>f </a:t>
            </a:r>
            <a:r>
              <a:rPr lang="de-DE" dirty="0">
                <a:sym typeface="Wingdings" panose="05000000000000000000" pitchFamily="2" charset="2"/>
              </a:rPr>
              <a:t>t</a:t>
            </a:r>
            <a:r>
              <a:rPr lang="en-CH" dirty="0">
                <a:sym typeface="Wingdings" panose="05000000000000000000" pitchFamily="2" charset="2"/>
              </a:rPr>
              <a:t>r</a:t>
            </a:r>
            <a:r>
              <a:rPr lang="de-DE" dirty="0">
                <a:sym typeface="Wingdings" panose="05000000000000000000" pitchFamily="2" charset="2"/>
              </a:rPr>
              <a:t>a</a:t>
            </a:r>
            <a:r>
              <a:rPr lang="en-CH" dirty="0" err="1">
                <a:sym typeface="Wingdings" panose="05000000000000000000" pitchFamily="2" charset="2"/>
              </a:rPr>
              <a:t>i</a:t>
            </a:r>
            <a:r>
              <a:rPr lang="de-DE" dirty="0">
                <a:sym typeface="Wingdings" panose="05000000000000000000" pitchFamily="2" charset="2"/>
              </a:rPr>
              <a:t>n</a:t>
            </a:r>
            <a:r>
              <a:rPr lang="en-CH" dirty="0" err="1">
                <a:sym typeface="Wingdings" panose="05000000000000000000" pitchFamily="2" charset="2"/>
              </a:rPr>
              <a:t>i</a:t>
            </a:r>
            <a:r>
              <a:rPr lang="de-DE" dirty="0">
                <a:sym typeface="Wingdings" panose="05000000000000000000" pitchFamily="2" charset="2"/>
              </a:rPr>
              <a:t>n</a:t>
            </a:r>
            <a:r>
              <a:rPr lang="en-CH" dirty="0">
                <a:sym typeface="Wingdings" panose="05000000000000000000" pitchFamily="2" charset="2"/>
              </a:rPr>
              <a:t>g </a:t>
            </a:r>
            <a:r>
              <a:rPr lang="en-CH" dirty="0" err="1">
                <a:sym typeface="Wingdings" panose="05000000000000000000" pitchFamily="2" charset="2"/>
              </a:rPr>
              <a:t>datase</a:t>
            </a:r>
            <a:r>
              <a:rPr lang="de-DE" dirty="0">
                <a:sym typeface="Wingdings" panose="05000000000000000000" pitchFamily="2" charset="2"/>
              </a:rPr>
              <a:t>t</a:t>
            </a:r>
            <a:r>
              <a:rPr lang="en-CH" dirty="0">
                <a:sym typeface="Wingdings" panose="05000000000000000000" pitchFamily="2" charset="2"/>
              </a:rPr>
              <a:t>s </a:t>
            </a:r>
            <a:r>
              <a:rPr lang="de-DE" dirty="0">
                <a:sym typeface="Wingdings" panose="05000000000000000000" pitchFamily="2" charset="2"/>
              </a:rPr>
              <a:t>f</a:t>
            </a:r>
            <a:r>
              <a:rPr lang="en-CH" dirty="0">
                <a:sym typeface="Wingdings" panose="05000000000000000000" pitchFamily="2" charset="2"/>
              </a:rPr>
              <a:t>o</a:t>
            </a:r>
            <a:r>
              <a:rPr lang="de-DE" dirty="0">
                <a:sym typeface="Wingdings" panose="05000000000000000000" pitchFamily="2" charset="2"/>
              </a:rPr>
              <a:t>r</a:t>
            </a:r>
            <a:r>
              <a:rPr lang="en-CH" dirty="0">
                <a:sym typeface="Wingdings" panose="05000000000000000000" pitchFamily="2" charset="2"/>
              </a:rPr>
              <a:t> faster development</a:t>
            </a:r>
            <a:endParaRPr lang="en-CH" dirty="0"/>
          </a:p>
        </p:txBody>
      </p:sp>
    </p:spTree>
    <p:extLst>
      <p:ext uri="{BB962C8B-B14F-4D97-AF65-F5344CB8AC3E}">
        <p14:creationId xmlns:p14="http://schemas.microsoft.com/office/powerpoint/2010/main" val="2926549570"/>
      </p:ext>
    </p:extLst>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3E25A6-5EFB-4006-8BAC-52366FA1464F}"/>
              </a:ext>
            </a:extLst>
          </p:cNvPr>
          <p:cNvSpPr>
            <a:spLocks noGrp="1"/>
          </p:cNvSpPr>
          <p:nvPr>
            <p:ph type="title"/>
          </p:nvPr>
        </p:nvSpPr>
        <p:spPr/>
        <p:txBody>
          <a:bodyPr/>
          <a:lstStyle/>
          <a:p>
            <a:r>
              <a:rPr lang="de-DE" dirty="0"/>
              <a:t>G</a:t>
            </a:r>
            <a:r>
              <a:rPr lang="en-CH" dirty="0"/>
              <a:t>r</a:t>
            </a:r>
            <a:r>
              <a:rPr lang="de-DE" dirty="0"/>
              <a:t>i</a:t>
            </a:r>
            <a:r>
              <a:rPr lang="en-CH" dirty="0"/>
              <a:t>d Search </a:t>
            </a:r>
          </a:p>
        </p:txBody>
      </p:sp>
      <p:sp>
        <p:nvSpPr>
          <p:cNvPr id="3" name="Inhaltsplatzhalter 2">
            <a:extLst>
              <a:ext uri="{FF2B5EF4-FFF2-40B4-BE49-F238E27FC236}">
                <a16:creationId xmlns:a16="http://schemas.microsoft.com/office/drawing/2014/main" id="{D1345E2E-ED36-42B0-B655-366EABEC941E}"/>
              </a:ext>
            </a:extLst>
          </p:cNvPr>
          <p:cNvSpPr>
            <a:spLocks noGrp="1"/>
          </p:cNvSpPr>
          <p:nvPr>
            <p:ph idx="1"/>
          </p:nvPr>
        </p:nvSpPr>
        <p:spPr/>
        <p:txBody>
          <a:bodyPr/>
          <a:lstStyle/>
          <a:p>
            <a:r>
              <a:rPr lang="en-CH" dirty="0"/>
              <a:t>Automatic Search for best hyperparameters</a:t>
            </a:r>
          </a:p>
          <a:p>
            <a:r>
              <a:rPr lang="en-CH" dirty="0"/>
              <a:t>Sear</a:t>
            </a:r>
            <a:r>
              <a:rPr lang="de-DE" dirty="0"/>
              <a:t>c</a:t>
            </a:r>
            <a:r>
              <a:rPr lang="en-CH" dirty="0"/>
              <a:t>h </a:t>
            </a:r>
            <a:r>
              <a:rPr lang="de-DE" dirty="0"/>
              <a:t>f</a:t>
            </a:r>
            <a:r>
              <a:rPr lang="en-CH" dirty="0"/>
              <a:t>o</a:t>
            </a:r>
            <a:r>
              <a:rPr lang="de-DE" dirty="0"/>
              <a:t>r</a:t>
            </a:r>
            <a:r>
              <a:rPr lang="en-CH" dirty="0"/>
              <a:t> </a:t>
            </a:r>
            <a:r>
              <a:rPr lang="de-DE" dirty="0"/>
              <a:t>C</a:t>
            </a:r>
            <a:r>
              <a:rPr lang="en-CH" dirty="0"/>
              <a:t> </a:t>
            </a:r>
            <a:r>
              <a:rPr lang="de-DE" dirty="0"/>
              <a:t>a</a:t>
            </a:r>
            <a:r>
              <a:rPr lang="en-CH" dirty="0"/>
              <a:t>n</a:t>
            </a:r>
            <a:r>
              <a:rPr lang="de-DE" dirty="0"/>
              <a:t>d</a:t>
            </a:r>
            <a:r>
              <a:rPr lang="en-CH" dirty="0"/>
              <a:t> </a:t>
            </a:r>
            <a:r>
              <a:rPr lang="de-DE" dirty="0"/>
              <a:t>g</a:t>
            </a:r>
            <a:r>
              <a:rPr lang="en-CH" dirty="0"/>
              <a:t>a</a:t>
            </a:r>
            <a:r>
              <a:rPr lang="de-DE" dirty="0"/>
              <a:t>m</a:t>
            </a:r>
            <a:r>
              <a:rPr lang="en-CH" dirty="0"/>
              <a:t>m</a:t>
            </a:r>
            <a:r>
              <a:rPr lang="de-DE" dirty="0"/>
              <a:t>a</a:t>
            </a:r>
            <a:endParaRPr lang="en-CH" dirty="0"/>
          </a:p>
          <a:p>
            <a:r>
              <a:rPr lang="en-CH" dirty="0"/>
              <a:t>Logarithmic scales</a:t>
            </a:r>
          </a:p>
          <a:p>
            <a:pPr lvl="1"/>
            <a:r>
              <a:rPr lang="en-CH" dirty="0"/>
              <a:t>C: 10</a:t>
            </a:r>
            <a:r>
              <a:rPr lang="en-CH" baseline="30%" dirty="0"/>
              <a:t>-2</a:t>
            </a:r>
            <a:r>
              <a:rPr lang="en-CH" dirty="0"/>
              <a:t> – 10</a:t>
            </a:r>
            <a:r>
              <a:rPr lang="en-CH" baseline="30%" dirty="0"/>
              <a:t>10</a:t>
            </a:r>
          </a:p>
          <a:p>
            <a:pPr lvl="1"/>
            <a:r>
              <a:rPr lang="de-DE" dirty="0"/>
              <a:t>G</a:t>
            </a:r>
            <a:r>
              <a:rPr lang="en-CH" dirty="0" err="1"/>
              <a:t>amma</a:t>
            </a:r>
            <a:r>
              <a:rPr lang="en-CH" dirty="0"/>
              <a:t>: 10</a:t>
            </a:r>
            <a:r>
              <a:rPr lang="en-CH" baseline="30%" dirty="0"/>
              <a:t>-9</a:t>
            </a:r>
            <a:r>
              <a:rPr lang="en-CH" dirty="0"/>
              <a:t> – 10</a:t>
            </a:r>
            <a:r>
              <a:rPr lang="en-CH" baseline="30%" dirty="0"/>
              <a:t>3</a:t>
            </a:r>
          </a:p>
          <a:p>
            <a:r>
              <a:rPr lang="en-CH" dirty="0" err="1"/>
              <a:t>Usuall</a:t>
            </a:r>
            <a:r>
              <a:rPr lang="de-DE" dirty="0"/>
              <a:t>y</a:t>
            </a:r>
            <a:r>
              <a:rPr lang="en-CH" dirty="0"/>
              <a:t> </a:t>
            </a:r>
            <a:r>
              <a:rPr lang="de-DE" dirty="0"/>
              <a:t>f</a:t>
            </a:r>
            <a:r>
              <a:rPr lang="en-CH" dirty="0"/>
              <a:t>r</a:t>
            </a:r>
            <a:r>
              <a:rPr lang="de-DE" dirty="0"/>
              <a:t>o</a:t>
            </a:r>
            <a:r>
              <a:rPr lang="en-CH" dirty="0"/>
              <a:t>m 10</a:t>
            </a:r>
            <a:r>
              <a:rPr lang="en-CH" baseline="30%" dirty="0"/>
              <a:t>-3</a:t>
            </a:r>
            <a:r>
              <a:rPr lang="en-CH" dirty="0"/>
              <a:t> – 10</a:t>
            </a:r>
            <a:r>
              <a:rPr lang="en-CH" baseline="30%" dirty="0"/>
              <a:t>3 </a:t>
            </a:r>
            <a:r>
              <a:rPr lang="de-DE" dirty="0"/>
              <a:t>i</a:t>
            </a:r>
            <a:r>
              <a:rPr lang="en-CH" dirty="0"/>
              <a:t>s </a:t>
            </a:r>
            <a:r>
              <a:rPr lang="de-DE" dirty="0"/>
              <a:t>s</a:t>
            </a:r>
            <a:r>
              <a:rPr lang="en-CH" dirty="0"/>
              <a:t>u</a:t>
            </a:r>
            <a:r>
              <a:rPr lang="de-DE" dirty="0"/>
              <a:t>f</a:t>
            </a:r>
            <a:r>
              <a:rPr lang="en-CH" dirty="0"/>
              <a:t>f</a:t>
            </a:r>
            <a:r>
              <a:rPr lang="de-DE" dirty="0"/>
              <a:t>i</a:t>
            </a:r>
            <a:r>
              <a:rPr lang="en-CH" dirty="0"/>
              <a:t>c</a:t>
            </a:r>
            <a:r>
              <a:rPr lang="de-DE" dirty="0"/>
              <a:t>i</a:t>
            </a:r>
            <a:r>
              <a:rPr lang="en-CH" dirty="0"/>
              <a:t>e</a:t>
            </a:r>
            <a:r>
              <a:rPr lang="de-DE" dirty="0"/>
              <a:t>n</a:t>
            </a:r>
            <a:r>
              <a:rPr lang="en-CH" dirty="0"/>
              <a:t>t</a:t>
            </a:r>
          </a:p>
        </p:txBody>
      </p:sp>
    </p:spTree>
    <p:extLst>
      <p:ext uri="{BB962C8B-B14F-4D97-AF65-F5344CB8AC3E}">
        <p14:creationId xmlns:p14="http://schemas.microsoft.com/office/powerpoint/2010/main" val="236892236"/>
      </p:ext>
    </p:extLst>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69E109-7139-4A14-A9CC-067D3B533CF0}"/>
              </a:ext>
            </a:extLst>
          </p:cNvPr>
          <p:cNvSpPr>
            <a:spLocks noGrp="1"/>
          </p:cNvSpPr>
          <p:nvPr>
            <p:ph type="title"/>
          </p:nvPr>
        </p:nvSpPr>
        <p:spPr/>
        <p:txBody>
          <a:bodyPr/>
          <a:lstStyle/>
          <a:p>
            <a:r>
              <a:rPr lang="de-DE" dirty="0"/>
              <a:t>G</a:t>
            </a:r>
            <a:r>
              <a:rPr lang="en-CH" dirty="0"/>
              <a:t>r</a:t>
            </a:r>
            <a:r>
              <a:rPr lang="de-DE" dirty="0"/>
              <a:t>i</a:t>
            </a:r>
            <a:r>
              <a:rPr lang="en-CH" dirty="0"/>
              <a:t>d </a:t>
            </a:r>
            <a:r>
              <a:rPr lang="de-DE" dirty="0"/>
              <a:t>S</a:t>
            </a:r>
            <a:r>
              <a:rPr lang="en-CH" dirty="0"/>
              <a:t>e</a:t>
            </a:r>
            <a:r>
              <a:rPr lang="de-DE" dirty="0"/>
              <a:t>a</a:t>
            </a:r>
            <a:r>
              <a:rPr lang="en-CH" dirty="0"/>
              <a:t>r</a:t>
            </a:r>
            <a:r>
              <a:rPr lang="de-DE" dirty="0"/>
              <a:t>c</a:t>
            </a:r>
            <a:r>
              <a:rPr lang="en-CH" dirty="0"/>
              <a:t>h</a:t>
            </a:r>
          </a:p>
        </p:txBody>
      </p:sp>
      <p:sp>
        <p:nvSpPr>
          <p:cNvPr id="3" name="Inhaltsplatzhalter 2">
            <a:extLst>
              <a:ext uri="{FF2B5EF4-FFF2-40B4-BE49-F238E27FC236}">
                <a16:creationId xmlns:a16="http://schemas.microsoft.com/office/drawing/2014/main" id="{3E3ACA75-E58D-4E08-8C61-E7933AE6AB6D}"/>
              </a:ext>
            </a:extLst>
          </p:cNvPr>
          <p:cNvSpPr>
            <a:spLocks noGrp="1"/>
          </p:cNvSpPr>
          <p:nvPr>
            <p:ph idx="1"/>
          </p:nvPr>
        </p:nvSpPr>
        <p:spPr/>
        <p:txBody>
          <a:bodyPr/>
          <a:lstStyle/>
          <a:p>
            <a:r>
              <a:rPr lang="de-DE" dirty="0"/>
              <a:t>I</a:t>
            </a:r>
            <a:r>
              <a:rPr lang="en-CH" dirty="0" err="1"/>
              <a:t>mprove</a:t>
            </a:r>
            <a:r>
              <a:rPr lang="en-CH" dirty="0"/>
              <a:t> </a:t>
            </a:r>
            <a:r>
              <a:rPr lang="de-DE" dirty="0"/>
              <a:t>G</a:t>
            </a:r>
            <a:r>
              <a:rPr lang="en-CH" dirty="0"/>
              <a:t>r</a:t>
            </a:r>
            <a:r>
              <a:rPr lang="de-DE" dirty="0"/>
              <a:t>i</a:t>
            </a:r>
            <a:r>
              <a:rPr lang="en-CH" dirty="0"/>
              <a:t>d</a:t>
            </a:r>
            <a:r>
              <a:rPr lang="de-DE" dirty="0"/>
              <a:t>S</a:t>
            </a:r>
            <a:r>
              <a:rPr lang="en-CH" dirty="0"/>
              <a:t>e</a:t>
            </a:r>
            <a:r>
              <a:rPr lang="de-DE" dirty="0"/>
              <a:t>a</a:t>
            </a:r>
            <a:r>
              <a:rPr lang="en-CH" dirty="0"/>
              <a:t>r</a:t>
            </a:r>
            <a:r>
              <a:rPr lang="de-DE" dirty="0"/>
              <a:t>c</a:t>
            </a:r>
            <a:r>
              <a:rPr lang="en-CH" dirty="0"/>
              <a:t>h iteratively</a:t>
            </a:r>
          </a:p>
          <a:p>
            <a:pPr lvl="1"/>
            <a:r>
              <a:rPr lang="de-DE" dirty="0"/>
              <a:t>I</a:t>
            </a:r>
            <a:r>
              <a:rPr lang="en-CH" dirty="0"/>
              <a:t>f on boundary: shift range</a:t>
            </a:r>
          </a:p>
          <a:p>
            <a:pPr lvl="2"/>
            <a:r>
              <a:rPr lang="en-CH" dirty="0"/>
              <a:t>Example: </a:t>
            </a:r>
            <a:r>
              <a:rPr lang="de-DE" dirty="0"/>
              <a:t>r</a:t>
            </a:r>
            <a:r>
              <a:rPr lang="en-CH" dirty="0" err="1"/>
              <a:t>ange</a:t>
            </a:r>
            <a:r>
              <a:rPr lang="en-CH" dirty="0"/>
              <a:t> (1, 10, 100) </a:t>
            </a:r>
            <a:r>
              <a:rPr lang="en-CH" dirty="0">
                <a:sym typeface="Wingdings" panose="05000000000000000000" pitchFamily="2" charset="2"/>
              </a:rPr>
              <a:t> </a:t>
            </a:r>
            <a:r>
              <a:rPr lang="en-CH" dirty="0"/>
              <a:t>100  </a:t>
            </a:r>
            <a:r>
              <a:rPr lang="en-CH" dirty="0">
                <a:sym typeface="Wingdings" panose="05000000000000000000" pitchFamily="2" charset="2"/>
              </a:rPr>
              <a:t> </a:t>
            </a:r>
            <a:r>
              <a:rPr lang="en-CH" dirty="0"/>
              <a:t>(10, 100, 1000)</a:t>
            </a:r>
          </a:p>
          <a:p>
            <a:pPr lvl="1"/>
            <a:r>
              <a:rPr lang="de-DE" dirty="0"/>
              <a:t>I</a:t>
            </a:r>
            <a:r>
              <a:rPr lang="en-CH" dirty="0"/>
              <a:t>f not: zoom in </a:t>
            </a:r>
            <a:r>
              <a:rPr lang="de-DE" dirty="0"/>
              <a:t>a</a:t>
            </a:r>
            <a:r>
              <a:rPr lang="en-CH" dirty="0"/>
              <a:t>r</a:t>
            </a:r>
            <a:r>
              <a:rPr lang="de-DE" dirty="0"/>
              <a:t>o</a:t>
            </a:r>
            <a:r>
              <a:rPr lang="en-CH" dirty="0"/>
              <a:t>u</a:t>
            </a:r>
            <a:r>
              <a:rPr lang="de-DE" dirty="0"/>
              <a:t>n</a:t>
            </a:r>
            <a:r>
              <a:rPr lang="en-CH" dirty="0"/>
              <a:t>d </a:t>
            </a:r>
            <a:r>
              <a:rPr lang="de-DE" dirty="0"/>
              <a:t>f</a:t>
            </a:r>
            <a:r>
              <a:rPr lang="en-CH" dirty="0"/>
              <a:t>o</a:t>
            </a:r>
            <a:r>
              <a:rPr lang="de-DE" dirty="0"/>
              <a:t>u</a:t>
            </a:r>
            <a:r>
              <a:rPr lang="en-CH" dirty="0"/>
              <a:t>n</a:t>
            </a:r>
            <a:r>
              <a:rPr lang="de-DE" dirty="0"/>
              <a:t>d</a:t>
            </a:r>
            <a:r>
              <a:rPr lang="en-CH" dirty="0"/>
              <a:t> </a:t>
            </a:r>
            <a:r>
              <a:rPr lang="de-DE" dirty="0"/>
              <a:t>v</a:t>
            </a:r>
            <a:r>
              <a:rPr lang="en-CH" dirty="0"/>
              <a:t>a</a:t>
            </a:r>
            <a:r>
              <a:rPr lang="de-DE" dirty="0"/>
              <a:t>l</a:t>
            </a:r>
            <a:r>
              <a:rPr lang="en-CH" dirty="0"/>
              <a:t>u</a:t>
            </a:r>
            <a:r>
              <a:rPr lang="de-DE" dirty="0"/>
              <a:t>e</a:t>
            </a:r>
            <a:endParaRPr lang="en-CH" dirty="0"/>
          </a:p>
          <a:p>
            <a:pPr lvl="2"/>
            <a:r>
              <a:rPr lang="en-CH" dirty="0"/>
              <a:t>Example: range (1, 10, 100) </a:t>
            </a:r>
            <a:r>
              <a:rPr lang="en-CH" dirty="0">
                <a:sym typeface="Wingdings" panose="05000000000000000000" pitchFamily="2" charset="2"/>
              </a:rPr>
              <a:t></a:t>
            </a:r>
            <a:r>
              <a:rPr lang="en-CH" dirty="0"/>
              <a:t> 10 </a:t>
            </a:r>
            <a:r>
              <a:rPr lang="en-CH" dirty="0">
                <a:sym typeface="Wingdings" panose="05000000000000000000" pitchFamily="2" charset="2"/>
              </a:rPr>
              <a:t></a:t>
            </a:r>
            <a:r>
              <a:rPr lang="en-CH" dirty="0"/>
              <a:t> (5, 10, 20)</a:t>
            </a:r>
          </a:p>
          <a:p>
            <a:endParaRPr lang="en-CH" dirty="0"/>
          </a:p>
        </p:txBody>
      </p:sp>
    </p:spTree>
    <p:extLst>
      <p:ext uri="{BB962C8B-B14F-4D97-AF65-F5344CB8AC3E}">
        <p14:creationId xmlns:p14="http://schemas.microsoft.com/office/powerpoint/2010/main" val="869766132"/>
      </p:ext>
    </p:extLst>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45AB7F-D5A3-4147-BBCA-328C2C6ED64E}"/>
              </a:ext>
            </a:extLst>
          </p:cNvPr>
          <p:cNvSpPr>
            <a:spLocks noGrp="1"/>
          </p:cNvSpPr>
          <p:nvPr>
            <p:ph type="title"/>
          </p:nvPr>
        </p:nvSpPr>
        <p:spPr/>
        <p:txBody>
          <a:bodyPr/>
          <a:lstStyle/>
          <a:p>
            <a:r>
              <a:rPr lang="en-CH" dirty="0"/>
              <a:t>Grid Search </a:t>
            </a:r>
            <a:r>
              <a:rPr lang="de-DE" dirty="0"/>
              <a:t>C</a:t>
            </a:r>
            <a:r>
              <a:rPr lang="en-CH" dirty="0"/>
              <a:t>o</a:t>
            </a:r>
            <a:r>
              <a:rPr lang="de-DE" dirty="0"/>
              <a:t>d</a:t>
            </a:r>
            <a:r>
              <a:rPr lang="en-CH" dirty="0"/>
              <a:t>e</a:t>
            </a:r>
          </a:p>
        </p:txBody>
      </p:sp>
      <p:sp>
        <p:nvSpPr>
          <p:cNvPr id="4" name="Rectangle 1">
            <a:extLst>
              <a:ext uri="{FF2B5EF4-FFF2-40B4-BE49-F238E27FC236}">
                <a16:creationId xmlns:a16="http://schemas.microsoft.com/office/drawing/2014/main" id="{2A38CB18-57E5-42FE-9916-C7F7EFCB0564}"/>
              </a:ext>
            </a:extLst>
          </p:cNvPr>
          <p:cNvSpPr>
            <a:spLocks noGrp="1" noChangeArrowheads="1"/>
          </p:cNvSpPr>
          <p:nvPr>
            <p:ph idx="1"/>
          </p:nvPr>
        </p:nvSpPr>
        <p:spPr bwMode="auto">
          <a:xfrm>
            <a:off x="838200" y="2708636"/>
            <a:ext cx="10178562"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
              </a:lnSpc>
              <a:spcBef>
                <a:spcPct val="0%"/>
              </a:spcBef>
              <a:spcAft>
                <a:spcPct val="0%"/>
              </a:spcAft>
              <a:buClrTx/>
              <a:buSzTx/>
              <a:buFontTx/>
              <a:buNone/>
              <a:tabLst/>
            </a:pPr>
            <a:r>
              <a:rPr kumimoji="0" lang="en-CH" altLang="en-CH"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C_range</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CH" altLang="en-CH"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np.logspace</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CH" altLang="en-CH"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CH" altLang="en-CH"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CH" altLang="en-CH"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13</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CH" altLang="en-CH"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gamma_range</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CH" altLang="en-CH"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np.logspace</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CH" altLang="en-CH"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CH" altLang="en-CH"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CH" altLang="en-CH"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13</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CH" altLang="en-CH"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param_grid</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CH" altLang="en-CH" sz="1800" b="0"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dict</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CH" altLang="en-CH" sz="18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gamma</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CH" altLang="en-CH"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gamma_range</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CH" altLang="en-CH" sz="18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C</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CH" altLang="en-CH"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C_range</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cv = </a:t>
            </a:r>
            <a:r>
              <a:rPr kumimoji="0" lang="en-CH" altLang="en-CH"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StratifiedShuffleSplit</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CH" altLang="en-CH" sz="1800" b="0" i="0" u="none" strike="noStrike" cap="none" normalizeH="0" baseline="0%" dirty="0" err="1">
                <a:ln>
                  <a:noFill/>
                </a:ln>
                <a:solidFill>
                  <a:srgbClr val="660099"/>
                </a:solidFill>
                <a:effectLst/>
                <a:latin typeface="Courier New" panose="02070309020205020404" pitchFamily="49" charset="0"/>
                <a:cs typeface="Courier New" panose="02070309020205020404" pitchFamily="49" charset="0"/>
              </a:rPr>
              <a:t>n_splits</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CH" altLang="en-CH"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CH" altLang="en-CH" sz="1800" b="0" i="0" u="none" strike="noStrike" cap="none" normalizeH="0" baseline="0%" dirty="0" err="1">
                <a:ln>
                  <a:noFill/>
                </a:ln>
                <a:solidFill>
                  <a:srgbClr val="660099"/>
                </a:solidFill>
                <a:effectLst/>
                <a:latin typeface="Courier New" panose="02070309020205020404" pitchFamily="49" charset="0"/>
                <a:cs typeface="Courier New" panose="02070309020205020404" pitchFamily="49" charset="0"/>
              </a:rPr>
              <a:t>test_size</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CH" altLang="en-CH"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0.2</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CH" altLang="en-CH" sz="1800" b="0" i="0" u="none" strike="noStrike" cap="none" normalizeH="0" baseline="0%" dirty="0" err="1">
                <a:ln>
                  <a:noFill/>
                </a:ln>
                <a:solidFill>
                  <a:srgbClr val="660099"/>
                </a:solidFill>
                <a:effectLst/>
                <a:latin typeface="Courier New" panose="02070309020205020404" pitchFamily="49" charset="0"/>
                <a:cs typeface="Courier New" panose="02070309020205020404" pitchFamily="49" charset="0"/>
              </a:rPr>
              <a:t>random_state</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CH" altLang="en-CH"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42</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grid = </a:t>
            </a:r>
            <a:r>
              <a:rPr kumimoji="0" lang="en-CH" altLang="en-CH"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GridSearchCV</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 </a:t>
            </a:r>
            <a:r>
              <a:rPr kumimoji="0" lang="en-CH" altLang="en-CH" sz="1800" b="0" i="0" u="none" strike="noStrike" cap="none" normalizeH="0" baseline="0%" dirty="0" err="1">
                <a:ln>
                  <a:noFill/>
                </a:ln>
                <a:solidFill>
                  <a:srgbClr val="660099"/>
                </a:solidFill>
                <a:effectLst/>
                <a:latin typeface="Courier New" panose="02070309020205020404" pitchFamily="49" charset="0"/>
                <a:cs typeface="Courier New" panose="02070309020205020404" pitchFamily="49" charset="0"/>
              </a:rPr>
              <a:t>param_grid</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CH" altLang="en-CH"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param_grid</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CH" altLang="en-CH" sz="18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cv</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=cv)</a:t>
            </a:r>
            <a:b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CH" altLang="en-CH"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grid.fit</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CH" altLang="en-CH"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train_set</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CH" altLang="en-CH" sz="18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CH" altLang="en-CH" sz="18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"The best parameters are %s with a score of %0.2f"</a:t>
            </a:r>
            <a:br>
              <a:rPr kumimoji="0" lang="en-CH" altLang="en-CH" sz="18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CH" altLang="en-CH" sz="18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CH" altLang="en-CH"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grid.best_params</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_, </a:t>
            </a:r>
            <a:r>
              <a:rPr kumimoji="0" lang="en-CH" altLang="en-CH"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grid.best_score</a:t>
            </a:r>
            <a:r>
              <a:rPr kumimoji="0" lang="en-CH" altLang="en-CH"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_))</a:t>
            </a:r>
            <a:endParaRPr kumimoji="0" lang="en-CH" altLang="en-CH"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6784679"/>
      </p:ext>
    </p:extLst>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632B64-EFC9-4593-A567-C6030B116E89}"/>
              </a:ext>
            </a:extLst>
          </p:cNvPr>
          <p:cNvSpPr>
            <a:spLocks noGrp="1"/>
          </p:cNvSpPr>
          <p:nvPr>
            <p:ph type="ctrTitle"/>
          </p:nvPr>
        </p:nvSpPr>
        <p:spPr/>
        <p:txBody>
          <a:bodyPr/>
          <a:lstStyle/>
          <a:p>
            <a:r>
              <a:rPr lang="de-DE" dirty="0"/>
              <a:t>Q</a:t>
            </a:r>
            <a:r>
              <a:rPr lang="en-CH" dirty="0"/>
              <a:t>u</a:t>
            </a:r>
            <a:r>
              <a:rPr lang="de-DE" dirty="0"/>
              <a:t>e</a:t>
            </a:r>
            <a:r>
              <a:rPr lang="en-CH" dirty="0" err="1"/>
              <a:t>stions</a:t>
            </a:r>
            <a:r>
              <a:rPr lang="en-CH" dirty="0"/>
              <a:t>???</a:t>
            </a:r>
          </a:p>
        </p:txBody>
      </p:sp>
      <p:sp>
        <p:nvSpPr>
          <p:cNvPr id="3" name="Untertitel 2">
            <a:extLst>
              <a:ext uri="{FF2B5EF4-FFF2-40B4-BE49-F238E27FC236}">
                <a16:creationId xmlns:a16="http://schemas.microsoft.com/office/drawing/2014/main" id="{93045D50-C4FA-445D-A3E2-A03A27A3A965}"/>
              </a:ext>
            </a:extLst>
          </p:cNvPr>
          <p:cNvSpPr>
            <a:spLocks noGrp="1"/>
          </p:cNvSpPr>
          <p:nvPr>
            <p:ph type="subTitle" idx="1"/>
          </p:nvPr>
        </p:nvSpPr>
        <p:spPr/>
        <p:txBody>
          <a:bodyPr/>
          <a:lstStyle/>
          <a:p>
            <a:endParaRPr lang="en-CH"/>
          </a:p>
        </p:txBody>
      </p:sp>
    </p:spTree>
    <p:extLst>
      <p:ext uri="{BB962C8B-B14F-4D97-AF65-F5344CB8AC3E}">
        <p14:creationId xmlns:p14="http://schemas.microsoft.com/office/powerpoint/2010/main" val="649932992"/>
      </p:ext>
    </p:extLst>
  </p:cSld>
  <p:clrMapOvr>
    <a:masterClrMapping/>
  </p:clrMapOvr>
</p:sld>
</file>

<file path=ppt/theme/_rels/theme1.xml.rels><?xml version="1.0" encoding="UTF-8" standalone="yes"?>
<Relationships xmlns="http://schemas.openxmlformats.org/package/2006/relationships"><Relationship Id="rId2" Type="http://purl.oclc.org/ooxml/officeDocument/relationships/image" Target="../media/image2.jpeg"/><Relationship Id="rId1" Type="http://purl.oclc.org/ooxml/officeDocument/relationships/image" Target="../media/image1.jpeg"/></Relationships>
</file>

<file path=ppt/theme/theme1.xml><?xml version="1.0" encoding="utf-8"?>
<a:theme xmlns:a="http://purl.oclc.org/ooxml/drawingml/main" name="Organisch">
  <a:themeElements>
    <a:clrScheme name="Organisch">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sch">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sch">
      <a:fillStyleLst>
        <a:solidFill>
          <a:schemeClr val="phClr"/>
        </a:solidFill>
        <a:gradFill rotWithShape="1">
          <a:gsLst>
            <a:gs pos="0%">
              <a:schemeClr val="phClr">
                <a:tint val="60%"/>
                <a:lumMod val="110%"/>
              </a:schemeClr>
            </a:gs>
            <a:gs pos="100%">
              <a:schemeClr val="phClr">
                <a:tint val="82%"/>
              </a:schemeClr>
            </a:gs>
          </a:gsLst>
          <a:lin ang="5400000" scaled="0"/>
        </a:gradFill>
        <a:blipFill>
          <a:blip xmlns:r="http://purl.oclc.org/ooxml/officeDocument/relationships" r:embed="rId1">
            <a:duotone>
              <a:schemeClr val="phClr">
                <a:shade val="74%"/>
                <a:satMod val="130%"/>
                <a:lumMod val="90%"/>
              </a:schemeClr>
              <a:schemeClr val="phClr">
                <a:tint val="94%"/>
                <a:satMod val="120%"/>
                <a:lumMod val="104%"/>
              </a:schemeClr>
            </a:duotone>
          </a:blip>
          <a:tile tx="0" ty="0" sx="100%" sy="1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
              </a:srgbClr>
            </a:innerShdw>
          </a:effectLst>
        </a:effectStyle>
        <a:effectStyle>
          <a:effectLst>
            <a:outerShdw blurRad="38100" dist="25400" dir="5400000" rotWithShape="0">
              <a:srgbClr val="000000">
                <a:alpha val="60%"/>
              </a:srgbClr>
            </a:outerShdw>
          </a:effectLst>
        </a:effectStyle>
      </a:effectStyleLst>
      <a:bgFillStyleLst>
        <a:solidFill>
          <a:schemeClr val="phClr"/>
        </a:solidFill>
        <a:gradFill rotWithShape="1">
          <a:gsLst>
            <a:gs pos="0%">
              <a:schemeClr val="phClr">
                <a:tint val="90%"/>
                <a:lumMod val="110%"/>
              </a:schemeClr>
            </a:gs>
            <a:gs pos="100%">
              <a:schemeClr val="phClr">
                <a:shade val="88%"/>
                <a:lumMod val="98%"/>
              </a:schemeClr>
            </a:gs>
          </a:gsLst>
          <a:lin ang="5400000" scaled="0"/>
        </a:gradFill>
        <a:blipFill>
          <a:blip xmlns:r="http://purl.oclc.org/ooxml/officeDocument/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purl.oclc.org/ooxml/drawingml/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purl.oclc.org/ooxml/officeDocument/extendedProperties" xmlns:vt="http://purl.oclc.org/ooxml/officeDocument/docPropsVTypes">
  <Template>Organic</Template>
  <TotalTime>47</TotalTime>
  <Words>451</Words>
  <Application>Microsoft Office PowerPoint</Application>
  <PresentationFormat>Breitbild</PresentationFormat>
  <Paragraphs>36</Paragraphs>
  <Slides>7</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7</vt:i4>
      </vt:variant>
    </vt:vector>
  </HeadingPairs>
  <TitlesOfParts>
    <vt:vector size="13" baseType="lpstr">
      <vt:lpstr>Arial</vt:lpstr>
      <vt:lpstr>Calibri</vt:lpstr>
      <vt:lpstr>Courier New</vt:lpstr>
      <vt:lpstr>Garamond</vt:lpstr>
      <vt:lpstr>Wingdings</vt:lpstr>
      <vt:lpstr>Organisch</vt:lpstr>
      <vt:lpstr>Team Red SVM</vt:lpstr>
      <vt:lpstr>What is SVM again?</vt:lpstr>
      <vt:lpstr>Used Libaries</vt:lpstr>
      <vt:lpstr>Grid Search </vt:lpstr>
      <vt:lpstr>Grid Search</vt:lpstr>
      <vt:lpstr>Grid Search Code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Red SVM</dc:title>
  <dc:creator>Joel Niklaus</dc:creator>
  <cp:lastModifiedBy>Niklaus, Joel (STUDENTS)</cp:lastModifiedBy>
  <cp:revision>7</cp:revision>
  <dcterms:created xsi:type="dcterms:W3CDTF">2018-04-23T08:21:16Z</dcterms:created>
  <dcterms:modified xsi:type="dcterms:W3CDTF">2018-04-23T13:52:15Z</dcterms:modified>
</cp:coreProperties>
</file>