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262" r:id="rId7"/>
    <p:sldId id="260" r:id="rId8"/>
    <p:sldId id="261" r:id="rId9"/>
    <p:sldId id="263" r:id="rId10"/>
    <p:sldId id="264" r:id="rId11"/>
    <p:sldId id="267" r:id="rId12"/>
    <p:sldId id="265" r:id="rId13"/>
    <p:sldId id="268" r:id="rId14"/>
    <p:sldId id="270" r:id="rId15"/>
    <p:sldId id="271" r:id="rId16"/>
    <p:sldId id="274" r:id="rId17"/>
    <p:sldId id="277" r:id="rId18"/>
    <p:sldId id="272" r:id="rId19"/>
    <p:sldId id="273" r:id="rId20"/>
    <p:sldId id="278" r:id="rId21"/>
    <p:sldId id="27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F1FA55-5E02-4AE4-B542-5FCFF86B5904}">
          <p14:sldIdLst>
            <p14:sldId id="257"/>
            <p14:sldId id="258"/>
            <p14:sldId id="262"/>
            <p14:sldId id="260"/>
            <p14:sldId id="261"/>
            <p14:sldId id="263"/>
            <p14:sldId id="264"/>
            <p14:sldId id="267"/>
            <p14:sldId id="265"/>
            <p14:sldId id="268"/>
            <p14:sldId id="270"/>
            <p14:sldId id="271"/>
            <p14:sldId id="274"/>
            <p14:sldId id="277"/>
            <p14:sldId id="272"/>
            <p14:sldId id="273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63" autoAdjust="0"/>
    <p:restoredTop sz="94660"/>
  </p:normalViewPr>
  <p:slideViewPr>
    <p:cSldViewPr>
      <p:cViewPr varScale="1">
        <p:scale>
          <a:sx n="89" d="100"/>
          <a:sy n="89" d="100"/>
        </p:scale>
        <p:origin x="666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908720"/>
            <a:ext cx="8735325" cy="8640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Digital Communication Protocols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140968"/>
            <a:ext cx="8735325" cy="122783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 : Parmar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TIRth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Company : ECO paradigm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 : 23-02-2024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17DE-A7AC-30E0-E08B-B1B2F16C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How it works??</a:t>
            </a:r>
          </a:p>
        </p:txBody>
      </p:sp>
      <p:pic>
        <p:nvPicPr>
          <p:cNvPr id="5122" name="Picture 2" descr="Introduction to SPI - Data Transmission Diagram Clock Signal">
            <a:extLst>
              <a:ext uri="{FF2B5EF4-FFF2-40B4-BE49-F238E27FC236}">
                <a16:creationId xmlns:a16="http://schemas.microsoft.com/office/drawing/2014/main" id="{554E76B6-11BB-6366-60B2-623CC826AF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412776"/>
            <a:ext cx="496855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troduction to SPI - Data Transmission Diagram Slave Select Activation">
            <a:extLst>
              <a:ext uri="{FF2B5EF4-FFF2-40B4-BE49-F238E27FC236}">
                <a16:creationId xmlns:a16="http://schemas.microsoft.com/office/drawing/2014/main" id="{DAA18DA2-768F-C69E-449C-B0C87D35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2" y="1412776"/>
            <a:ext cx="496855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ntroduction to SPI - Data Transmission Diagram Master to Slave Data Transfer">
            <a:extLst>
              <a:ext uri="{FF2B5EF4-FFF2-40B4-BE49-F238E27FC236}">
                <a16:creationId xmlns:a16="http://schemas.microsoft.com/office/drawing/2014/main" id="{5F616D0C-BA82-8551-A9F6-A8758D9A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27" y="3789040"/>
            <a:ext cx="499940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ntroduction to SPI - Data Transmission Diagram Slave to Master Data Transfer">
            <a:extLst>
              <a:ext uri="{FF2B5EF4-FFF2-40B4-BE49-F238E27FC236}">
                <a16:creationId xmlns:a16="http://schemas.microsoft.com/office/drawing/2014/main" id="{1C11E57D-84F7-6EA3-F3F8-F4414963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2" y="3789040"/>
            <a:ext cx="499940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98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00C6-DE8E-6957-934C-83976746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Pros &amp; Cons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53F65-64F9-7D76-A322-FD699A74F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052736"/>
            <a:ext cx="8352928" cy="4608512"/>
          </a:xfrm>
        </p:spPr>
      </p:pic>
    </p:spTree>
    <p:extLst>
      <p:ext uri="{BB962C8B-B14F-4D97-AF65-F5344CB8AC3E}">
        <p14:creationId xmlns:p14="http://schemas.microsoft.com/office/powerpoint/2010/main" val="16910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62AA-29AF-6460-06A7-9000B912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CAN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49F3D6-0153-2157-594B-FA8C5766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1340768"/>
            <a:ext cx="7852804" cy="4680520"/>
          </a:xfrm>
        </p:spPr>
      </p:pic>
    </p:spTree>
    <p:extLst>
      <p:ext uri="{BB962C8B-B14F-4D97-AF65-F5344CB8AC3E}">
        <p14:creationId xmlns:p14="http://schemas.microsoft.com/office/powerpoint/2010/main" val="33489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F6FEC-1B19-C5E8-B0EC-F240CA3A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1340768"/>
            <a:ext cx="10360025" cy="4325310"/>
          </a:xfrm>
        </p:spPr>
      </p:pic>
    </p:spTree>
    <p:extLst>
      <p:ext uri="{BB962C8B-B14F-4D97-AF65-F5344CB8AC3E}">
        <p14:creationId xmlns:p14="http://schemas.microsoft.com/office/powerpoint/2010/main" val="345875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04D5-082E-F567-05CE-114A6084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How it works??</a:t>
            </a:r>
          </a:p>
        </p:txBody>
      </p:sp>
      <p:pic>
        <p:nvPicPr>
          <p:cNvPr id="4" name="Picture 4" descr="CAN bus - Wikipedia">
            <a:extLst>
              <a:ext uri="{FF2B5EF4-FFF2-40B4-BE49-F238E27FC236}">
                <a16:creationId xmlns:a16="http://schemas.microsoft.com/office/drawing/2014/main" id="{87B79C44-A3EB-8EBE-3678-15715443A1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412776"/>
            <a:ext cx="957706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61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B74E-05E0-3788-3676-F4407FC0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TWAI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63851D-6C1B-3D63-9EAD-B0CC47B043B4}"/>
              </a:ext>
            </a:extLst>
          </p:cNvPr>
          <p:cNvSpPr/>
          <p:nvPr/>
        </p:nvSpPr>
        <p:spPr>
          <a:xfrm>
            <a:off x="5149845" y="1567644"/>
            <a:ext cx="1401767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TWAI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640F71-1F27-0FBE-7A2A-699D59F92F48}"/>
              </a:ext>
            </a:extLst>
          </p:cNvPr>
          <p:cNvSpPr/>
          <p:nvPr/>
        </p:nvSpPr>
        <p:spPr>
          <a:xfrm>
            <a:off x="2205980" y="2996952"/>
            <a:ext cx="134644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50"/>
                </a:solidFill>
              </a:rPr>
              <a:t>CAN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090EE2-30A2-76D9-8C9B-332635D59F7F}"/>
              </a:ext>
            </a:extLst>
          </p:cNvPr>
          <p:cNvSpPr/>
          <p:nvPr/>
        </p:nvSpPr>
        <p:spPr>
          <a:xfrm>
            <a:off x="5302324" y="2996952"/>
            <a:ext cx="124928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50"/>
                </a:solidFill>
              </a:rPr>
              <a:t>LIN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FE5599-93B8-EBAF-599B-C0D52B01BF0C}"/>
              </a:ext>
            </a:extLst>
          </p:cNvPr>
          <p:cNvSpPr/>
          <p:nvPr/>
        </p:nvSpPr>
        <p:spPr>
          <a:xfrm>
            <a:off x="8212662" y="2971800"/>
            <a:ext cx="1346448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50"/>
                </a:solidFill>
              </a:rPr>
              <a:t>SENT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FB9B3-33C6-1CE5-45B7-381BF15B3EF9}"/>
              </a:ext>
            </a:extLst>
          </p:cNvPr>
          <p:cNvSpPr/>
          <p:nvPr/>
        </p:nvSpPr>
        <p:spPr>
          <a:xfrm>
            <a:off x="1519346" y="4588982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CAN high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E4F49B-CAB3-6003-2ACC-93746E6A6A00}"/>
              </a:ext>
            </a:extLst>
          </p:cNvPr>
          <p:cNvSpPr/>
          <p:nvPr/>
        </p:nvSpPr>
        <p:spPr>
          <a:xfrm>
            <a:off x="2870651" y="4581128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CAN 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9C0FBB-55CE-7E1C-03E8-E86AB8747532}"/>
              </a:ext>
            </a:extLst>
          </p:cNvPr>
          <p:cNvSpPr/>
          <p:nvPr/>
        </p:nvSpPr>
        <p:spPr>
          <a:xfrm>
            <a:off x="5926968" y="4581128"/>
            <a:ext cx="1649681" cy="12961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LIN GROUND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877EC4-2AC2-1577-BF72-774A9C1E16C0}"/>
              </a:ext>
            </a:extLst>
          </p:cNvPr>
          <p:cNvSpPr/>
          <p:nvPr/>
        </p:nvSpPr>
        <p:spPr>
          <a:xfrm>
            <a:off x="4617731" y="4772000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LIN bus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19642B-7ABE-5724-577B-CE087A57B82E}"/>
              </a:ext>
            </a:extLst>
          </p:cNvPr>
          <p:cNvSpPr/>
          <p:nvPr/>
        </p:nvSpPr>
        <p:spPr>
          <a:xfrm>
            <a:off x="7716116" y="4592731"/>
            <a:ext cx="116977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Signal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AA761D-A4BC-9975-30C6-CE2B2FD4F639}"/>
              </a:ext>
            </a:extLst>
          </p:cNvPr>
          <p:cNvSpPr/>
          <p:nvPr/>
        </p:nvSpPr>
        <p:spPr>
          <a:xfrm>
            <a:off x="9185459" y="4581128"/>
            <a:ext cx="148402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Ground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E90C12-A65B-50BD-21B1-EECC854AAA5D}"/>
              </a:ext>
            </a:extLst>
          </p:cNvPr>
          <p:cNvCxnSpPr>
            <a:endCxn id="5" idx="7"/>
          </p:cNvCxnSpPr>
          <p:nvPr/>
        </p:nvCxnSpPr>
        <p:spPr>
          <a:xfrm flipH="1">
            <a:off x="3355245" y="2471192"/>
            <a:ext cx="2451135" cy="6596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D2B88-4E78-A604-CB08-7C365DE5E156}"/>
              </a:ext>
            </a:extLst>
          </p:cNvPr>
          <p:cNvCxnSpPr/>
          <p:nvPr/>
        </p:nvCxnSpPr>
        <p:spPr>
          <a:xfrm>
            <a:off x="5806380" y="2471192"/>
            <a:ext cx="0" cy="5006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A3C05B-65AF-6E66-18AE-E6B14805E2C5}"/>
              </a:ext>
            </a:extLst>
          </p:cNvPr>
          <p:cNvCxnSpPr/>
          <p:nvPr/>
        </p:nvCxnSpPr>
        <p:spPr>
          <a:xfrm>
            <a:off x="5806380" y="2471192"/>
            <a:ext cx="2736304" cy="5257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E8614C-41A4-1E61-56E2-B8E92F5B0589}"/>
              </a:ext>
            </a:extLst>
          </p:cNvPr>
          <p:cNvCxnSpPr/>
          <p:nvPr/>
        </p:nvCxnSpPr>
        <p:spPr>
          <a:xfrm flipH="1">
            <a:off x="2107389" y="3861049"/>
            <a:ext cx="502624" cy="7200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CD712E-DCB7-35C4-31AF-02459FB08AF5}"/>
              </a:ext>
            </a:extLst>
          </p:cNvPr>
          <p:cNvCxnSpPr>
            <a:cxnSpLocks/>
          </p:cNvCxnSpPr>
          <p:nvPr/>
        </p:nvCxnSpPr>
        <p:spPr>
          <a:xfrm>
            <a:off x="2629715" y="3886200"/>
            <a:ext cx="554638" cy="7027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543037-E922-3105-4DE2-4AA47E192EF5}"/>
              </a:ext>
            </a:extLst>
          </p:cNvPr>
          <p:cNvCxnSpPr>
            <a:endCxn id="12" idx="0"/>
          </p:cNvCxnSpPr>
          <p:nvPr/>
        </p:nvCxnSpPr>
        <p:spPr>
          <a:xfrm flipH="1">
            <a:off x="5074931" y="3886200"/>
            <a:ext cx="712570" cy="8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CA84BB-A8D1-AA3C-9D9C-D00E6E899D7E}"/>
              </a:ext>
            </a:extLst>
          </p:cNvPr>
          <p:cNvCxnSpPr>
            <a:endCxn id="11" idx="0"/>
          </p:cNvCxnSpPr>
          <p:nvPr/>
        </p:nvCxnSpPr>
        <p:spPr>
          <a:xfrm>
            <a:off x="5806380" y="3886200"/>
            <a:ext cx="945429" cy="694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A65B16-FEB2-1920-01E5-95E43767FF9B}"/>
              </a:ext>
            </a:extLst>
          </p:cNvPr>
          <p:cNvCxnSpPr>
            <a:endCxn id="13" idx="0"/>
          </p:cNvCxnSpPr>
          <p:nvPr/>
        </p:nvCxnSpPr>
        <p:spPr>
          <a:xfrm flipH="1">
            <a:off x="8301001" y="3861049"/>
            <a:ext cx="385699" cy="7316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B8B3DB-5AA1-27F3-8913-4E70356FBBA0}"/>
              </a:ext>
            </a:extLst>
          </p:cNvPr>
          <p:cNvCxnSpPr/>
          <p:nvPr/>
        </p:nvCxnSpPr>
        <p:spPr>
          <a:xfrm>
            <a:off x="8758708" y="3886200"/>
            <a:ext cx="1008112" cy="6949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1CD5-F153-3E95-E19C-BA65697E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I2S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2D886-FA70-8821-03F1-FC59E4DB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398" y="1052736"/>
            <a:ext cx="10360501" cy="4874572"/>
          </a:xfrm>
        </p:spPr>
        <p:txBody>
          <a:bodyPr/>
          <a:lstStyle/>
          <a:p>
            <a:r>
              <a:rPr lang="en-US" dirty="0"/>
              <a:t>The protocol which is used to transmit digital audio data from one device to another device is known as I2S or Inter-IC Sound protocol.</a:t>
            </a:r>
            <a:endParaRPr lang="en-IN" dirty="0"/>
          </a:p>
        </p:txBody>
      </p:sp>
      <p:pic>
        <p:nvPicPr>
          <p:cNvPr id="1026" name="Picture 2" descr="I2S Network Components">
            <a:extLst>
              <a:ext uri="{FF2B5EF4-FFF2-40B4-BE49-F238E27FC236}">
                <a16:creationId xmlns:a16="http://schemas.microsoft.com/office/drawing/2014/main" id="{7101877C-081B-D552-914F-51F2C4E9B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8"/>
          <a:stretch/>
        </p:blipFill>
        <p:spPr bwMode="auto">
          <a:xfrm>
            <a:off x="3646140" y="2348880"/>
            <a:ext cx="421957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9F9-00F2-D0BC-D05C-F2DF0BC1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N" dirty="0"/>
              <a:t>Difference between Protocols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915672-2D60-81A6-A941-FF826201B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150792"/>
              </p:ext>
            </p:extLst>
          </p:nvPr>
        </p:nvGraphicFramePr>
        <p:xfrm>
          <a:off x="477789" y="1628800"/>
          <a:ext cx="11233246" cy="482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53">
                  <a:extLst>
                    <a:ext uri="{9D8B030D-6E8A-4147-A177-3AD203B41FA5}">
                      <a16:colId xmlns:a16="http://schemas.microsoft.com/office/drawing/2014/main" val="2597406742"/>
                    </a:ext>
                  </a:extLst>
                </a:gridCol>
                <a:gridCol w="1355441">
                  <a:extLst>
                    <a:ext uri="{9D8B030D-6E8A-4147-A177-3AD203B41FA5}">
                      <a16:colId xmlns:a16="http://schemas.microsoft.com/office/drawing/2014/main" val="656465028"/>
                    </a:ext>
                  </a:extLst>
                </a:gridCol>
                <a:gridCol w="1261068">
                  <a:extLst>
                    <a:ext uri="{9D8B030D-6E8A-4147-A177-3AD203B41FA5}">
                      <a16:colId xmlns:a16="http://schemas.microsoft.com/office/drawing/2014/main" val="1972445466"/>
                    </a:ext>
                  </a:extLst>
                </a:gridCol>
                <a:gridCol w="1351144">
                  <a:extLst>
                    <a:ext uri="{9D8B030D-6E8A-4147-A177-3AD203B41FA5}">
                      <a16:colId xmlns:a16="http://schemas.microsoft.com/office/drawing/2014/main" val="3946813433"/>
                    </a:ext>
                  </a:extLst>
                </a:gridCol>
                <a:gridCol w="1351144">
                  <a:extLst>
                    <a:ext uri="{9D8B030D-6E8A-4147-A177-3AD203B41FA5}">
                      <a16:colId xmlns:a16="http://schemas.microsoft.com/office/drawing/2014/main" val="1401694751"/>
                    </a:ext>
                  </a:extLst>
                </a:gridCol>
                <a:gridCol w="1351144">
                  <a:extLst>
                    <a:ext uri="{9D8B030D-6E8A-4147-A177-3AD203B41FA5}">
                      <a16:colId xmlns:a16="http://schemas.microsoft.com/office/drawing/2014/main" val="932659420"/>
                    </a:ext>
                  </a:extLst>
                </a:gridCol>
                <a:gridCol w="1403499">
                  <a:extLst>
                    <a:ext uri="{9D8B030D-6E8A-4147-A177-3AD203B41FA5}">
                      <a16:colId xmlns:a16="http://schemas.microsoft.com/office/drawing/2014/main" val="3963540761"/>
                    </a:ext>
                  </a:extLst>
                </a:gridCol>
                <a:gridCol w="1452653">
                  <a:extLst>
                    <a:ext uri="{9D8B030D-6E8A-4147-A177-3AD203B41FA5}">
                      <a16:colId xmlns:a16="http://schemas.microsoft.com/office/drawing/2014/main" val="3620202572"/>
                    </a:ext>
                  </a:extLst>
                </a:gridCol>
              </a:tblGrid>
              <a:tr h="7350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USART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RS232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0905"/>
                  </a:ext>
                </a:extLst>
              </a:tr>
              <a:tr h="84455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Fast than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Slower than 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Faster than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427289"/>
                  </a:ext>
                </a:extLst>
              </a:tr>
              <a:tr h="1200163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Most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Less complex than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More complex than I2S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Simple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16223"/>
                  </a:ext>
                </a:extLst>
              </a:tr>
              <a:tr h="844559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wires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99828"/>
                  </a:ext>
                </a:extLst>
              </a:tr>
              <a:tr h="1200163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Duplex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Full duplex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Half/Full duplex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Full duplex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Half duplex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Full duplex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Half duplex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Full duplex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5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F3F18B-4E81-6986-595D-58AE53885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821067"/>
              </p:ext>
            </p:extLst>
          </p:nvPr>
        </p:nvGraphicFramePr>
        <p:xfrm>
          <a:off x="117748" y="123109"/>
          <a:ext cx="11953328" cy="66117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65496428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1512821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3885305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82035703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94721501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97133139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80883443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345188574"/>
                    </a:ext>
                  </a:extLst>
                </a:gridCol>
              </a:tblGrid>
              <a:tr h="1044117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 type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with multi-master capability.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95583"/>
                  </a:ext>
                </a:extLst>
              </a:tr>
              <a:tr h="152518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 telecommunications,</a:t>
                      </a:r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 modules, personal computers, Sim cards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embedded systems,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communication between microcontrollers and peripherals.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Touchscreen, video game controller, RTC, SD Card, Temperature and Pressure sensors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Ports, 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 displays, LED driver, Motor controllers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digital audio devices,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audio codec to play audio, connecting digital audio devices together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Automotive (passenger vehicles, trucks, buses)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, </a:t>
                      </a: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Elevator and escalators, 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equipment for aviation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communication between computers and peripherals.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16149"/>
                  </a:ext>
                </a:extLst>
              </a:tr>
              <a:tr h="1369221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Baud rate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support a range of baud rates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support high baud rates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support high baud rates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400 kbps (standard mode) or 3.4 Mbps (high-speed mode).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vary depending on the audio application.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baud rates range from 10 kbps to 1 Mbps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115,200bps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88136"/>
                  </a:ext>
                </a:extLst>
              </a:tr>
              <a:tr h="412363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Higher than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Higher than UART and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Higher than UART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Higher than UART,I2C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Higher than 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48929"/>
                  </a:ext>
                </a:extLst>
              </a:tr>
              <a:tr h="559744"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Synchronous/Asynchronous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77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8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8F98-B79B-9A46-E745-B4408AA0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10360501" cy="661888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EB19-2781-F4D3-EA67-1D074CC8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52740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UART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USART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SPI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I2C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</a:t>
            </a: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TWAI</a:t>
            </a:r>
          </a:p>
        </p:txBody>
      </p:sp>
    </p:spTree>
    <p:extLst>
      <p:ext uri="{BB962C8B-B14F-4D97-AF65-F5344CB8AC3E}">
        <p14:creationId xmlns:p14="http://schemas.microsoft.com/office/powerpoint/2010/main" val="37109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1D4B-B758-098D-E804-D6719A26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UART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80254-6B0A-0F79-DE3B-5281CC474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1701800"/>
            <a:ext cx="10015174" cy="4462463"/>
          </a:xfrm>
        </p:spPr>
      </p:pic>
    </p:spTree>
    <p:extLst>
      <p:ext uri="{BB962C8B-B14F-4D97-AF65-F5344CB8AC3E}">
        <p14:creationId xmlns:p14="http://schemas.microsoft.com/office/powerpoint/2010/main" val="2578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57D9-B3B6-6549-73A6-CE41E67F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USART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1A1EC-3E39-6B68-4EAE-3C45CDA97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73" y="1124744"/>
            <a:ext cx="10081120" cy="5184576"/>
          </a:xfrm>
        </p:spPr>
      </p:pic>
    </p:spTree>
    <p:extLst>
      <p:ext uri="{BB962C8B-B14F-4D97-AF65-F5344CB8AC3E}">
        <p14:creationId xmlns:p14="http://schemas.microsoft.com/office/powerpoint/2010/main" val="149792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7EBB-C5EB-3F8A-0D0A-B40573B5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IN">
                <a:solidFill>
                  <a:srgbClr val="00B0F0"/>
                </a:solidFill>
              </a:rPr>
              <a:t>UART vs </a:t>
            </a:r>
            <a:r>
              <a:rPr lang="en-IN" dirty="0">
                <a:solidFill>
                  <a:srgbClr val="00B0F0"/>
                </a:solidFill>
              </a:rPr>
              <a:t>USART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6560E-EB0E-BE06-82C6-5AAF7D578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3" y="908720"/>
            <a:ext cx="10360501" cy="5472608"/>
          </a:xfrm>
        </p:spPr>
      </p:pic>
    </p:spTree>
    <p:extLst>
      <p:ext uri="{BB962C8B-B14F-4D97-AF65-F5344CB8AC3E}">
        <p14:creationId xmlns:p14="http://schemas.microsoft.com/office/powerpoint/2010/main" val="23432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7026-6616-6ECF-8AD8-C7959BD2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RS232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EFB8A-6DD2-BDE4-BF04-E92688D27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2"/>
          <a:stretch/>
        </p:blipFill>
        <p:spPr>
          <a:xfrm>
            <a:off x="1417637" y="1268760"/>
            <a:ext cx="4676775" cy="4752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714645-C2E2-0565-9BD7-4F9D6C388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1268760"/>
            <a:ext cx="3596656" cy="23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FB507D-2FD2-D747-409A-EFE92E4E3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2" y="3645024"/>
            <a:ext cx="359665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08A7-B6AC-888B-CCE7-058BB1CE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I2C</a:t>
            </a:r>
          </a:p>
        </p:txBody>
      </p:sp>
      <p:pic>
        <p:nvPicPr>
          <p:cNvPr id="1026" name="Picture 2" descr="Introduction to I2C - Single Master Single Slave">
            <a:extLst>
              <a:ext uri="{FF2B5EF4-FFF2-40B4-BE49-F238E27FC236}">
                <a16:creationId xmlns:a16="http://schemas.microsoft.com/office/drawing/2014/main" id="{C73616CE-CC5C-F11B-479F-49DB8ED4DE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21" y="2204864"/>
            <a:ext cx="3698256" cy="204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4C463-43D8-69A6-4700-643113BD9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628800"/>
            <a:ext cx="6411220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0566-7281-12E8-B2BA-35A8BC61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B0F0"/>
                </a:solidFill>
              </a:rPr>
              <a:t>How it works??</a:t>
            </a:r>
          </a:p>
        </p:txBody>
      </p:sp>
      <p:pic>
        <p:nvPicPr>
          <p:cNvPr id="3074" name="Picture 2" descr="Introduction to I2C - Data Transmission Diagram START CONDITION">
            <a:extLst>
              <a:ext uri="{FF2B5EF4-FFF2-40B4-BE49-F238E27FC236}">
                <a16:creationId xmlns:a16="http://schemas.microsoft.com/office/drawing/2014/main" id="{8A4502E9-35F9-05D1-613F-13584225E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847725"/>
            <a:ext cx="3147337" cy="27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roduction to I2C - Data Transmission Diagram ADDRESS FRAME">
            <a:extLst>
              <a:ext uri="{FF2B5EF4-FFF2-40B4-BE49-F238E27FC236}">
                <a16:creationId xmlns:a16="http://schemas.microsoft.com/office/drawing/2014/main" id="{1092470E-C30D-710E-D04F-6DCE0D0B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864620"/>
            <a:ext cx="3314175" cy="278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troduction to I2C - Data Transmission Diagram ACK Bit Slave to Master">
            <a:extLst>
              <a:ext uri="{FF2B5EF4-FFF2-40B4-BE49-F238E27FC236}">
                <a16:creationId xmlns:a16="http://schemas.microsoft.com/office/drawing/2014/main" id="{FE345D56-5D1B-A1C6-4E58-940EAA746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7" y="836712"/>
            <a:ext cx="331417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ntroduction to I2C - Data Transmission Diagram Data Frame">
            <a:extLst>
              <a:ext uri="{FF2B5EF4-FFF2-40B4-BE49-F238E27FC236}">
                <a16:creationId xmlns:a16="http://schemas.microsoft.com/office/drawing/2014/main" id="{784D8E72-1DE3-426C-6241-010CA045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1" y="3786063"/>
            <a:ext cx="3147336" cy="27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troduction to I2C - Data Transmission Diagram ACK Bit Slave to Master">
            <a:extLst>
              <a:ext uri="{FF2B5EF4-FFF2-40B4-BE49-F238E27FC236}">
                <a16:creationId xmlns:a16="http://schemas.microsoft.com/office/drawing/2014/main" id="{0AB7B7F1-93F5-A2FE-8963-10DC5F5A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7" y="3786063"/>
            <a:ext cx="3314175" cy="27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ntroduction to I2C - Data Transmission Diagram Stop Condition">
            <a:extLst>
              <a:ext uri="{FF2B5EF4-FFF2-40B4-BE49-F238E27FC236}">
                <a16:creationId xmlns:a16="http://schemas.microsoft.com/office/drawing/2014/main" id="{8573F7AA-740C-952A-DA54-E7791B08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667" y="3786063"/>
            <a:ext cx="3314174" cy="279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DD74-C049-95A6-90AF-1D42CF6E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SPI</a:t>
            </a:r>
          </a:p>
        </p:txBody>
      </p:sp>
      <p:pic>
        <p:nvPicPr>
          <p:cNvPr id="4098" name="Picture 2" descr="Basics of the SPI Communication Protocol">
            <a:extLst>
              <a:ext uri="{FF2B5EF4-FFF2-40B4-BE49-F238E27FC236}">
                <a16:creationId xmlns:a16="http://schemas.microsoft.com/office/drawing/2014/main" id="{A3AA3E46-DD2D-E5FF-9E69-0E9F3E17C9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3" y="1965299"/>
            <a:ext cx="3363361" cy="27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4B261-526B-BF42-AB9B-133F37FF9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25" y="1556792"/>
            <a:ext cx="669701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961</TotalTime>
  <Words>350</Words>
  <Application>Microsoft Office PowerPoint</Application>
  <PresentationFormat>Custom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Digital Communication Protocols</vt:lpstr>
      <vt:lpstr>Outline</vt:lpstr>
      <vt:lpstr>UART</vt:lpstr>
      <vt:lpstr>USART</vt:lpstr>
      <vt:lpstr>UART vs USART</vt:lpstr>
      <vt:lpstr>RS232</vt:lpstr>
      <vt:lpstr>I2C</vt:lpstr>
      <vt:lpstr>How it works??</vt:lpstr>
      <vt:lpstr>SPI</vt:lpstr>
      <vt:lpstr>How it works??</vt:lpstr>
      <vt:lpstr>Pros &amp; Cons </vt:lpstr>
      <vt:lpstr>CAN</vt:lpstr>
      <vt:lpstr>PowerPoint Presentation</vt:lpstr>
      <vt:lpstr>How it works??</vt:lpstr>
      <vt:lpstr>TWAI</vt:lpstr>
      <vt:lpstr>I2S</vt:lpstr>
      <vt:lpstr>Difference between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Protocols</dc:title>
  <dc:creator>PARMAR TIRTHKUMAR</dc:creator>
  <cp:lastModifiedBy>PARMAR TIRTHKUMAR</cp:lastModifiedBy>
  <cp:revision>19</cp:revision>
  <dcterms:created xsi:type="dcterms:W3CDTF">2024-02-14T09:27:06Z</dcterms:created>
  <dcterms:modified xsi:type="dcterms:W3CDTF">2024-04-23T10:57:38Z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