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30"/>
  </p:notesMasterIdLst>
  <p:sldIdLst>
    <p:sldId id="256" r:id="rId2"/>
    <p:sldId id="560" r:id="rId3"/>
    <p:sldId id="583" r:id="rId4"/>
    <p:sldId id="584" r:id="rId5"/>
    <p:sldId id="585" r:id="rId6"/>
    <p:sldId id="586" r:id="rId7"/>
    <p:sldId id="587" r:id="rId8"/>
    <p:sldId id="588" r:id="rId9"/>
    <p:sldId id="589" r:id="rId10"/>
    <p:sldId id="590" r:id="rId11"/>
    <p:sldId id="592" r:id="rId12"/>
    <p:sldId id="593" r:id="rId13"/>
    <p:sldId id="594" r:id="rId14"/>
    <p:sldId id="607" r:id="rId15"/>
    <p:sldId id="602" r:id="rId16"/>
    <p:sldId id="601" r:id="rId17"/>
    <p:sldId id="595" r:id="rId18"/>
    <p:sldId id="596" r:id="rId19"/>
    <p:sldId id="597" r:id="rId20"/>
    <p:sldId id="598" r:id="rId21"/>
    <p:sldId id="599" r:id="rId22"/>
    <p:sldId id="580" r:id="rId23"/>
    <p:sldId id="605" r:id="rId24"/>
    <p:sldId id="604" r:id="rId25"/>
    <p:sldId id="603" r:id="rId26"/>
    <p:sldId id="606" r:id="rId27"/>
    <p:sldId id="711"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 userDrawn="1">
          <p15:clr>
            <a:srgbClr val="A4A3A4"/>
          </p15:clr>
        </p15:guide>
        <p15:guide id="2" pos="415" userDrawn="1">
          <p15:clr>
            <a:srgbClr val="A4A3A4"/>
          </p15:clr>
        </p15:guide>
        <p15:guide id="3" orient="horz" pos="10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1AD037-4CCC-6C37-04E3-9078CF769CF1}" v="1" dt="2024-07-16T07:47:16.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4" autoAdjust="0"/>
    <p:restoredTop sz="93447" autoAdjust="0"/>
  </p:normalViewPr>
  <p:slideViewPr>
    <p:cSldViewPr snapToGrid="0">
      <p:cViewPr>
        <p:scale>
          <a:sx n="100" d="100"/>
          <a:sy n="100" d="100"/>
        </p:scale>
        <p:origin x="-178" y="-374"/>
      </p:cViewPr>
      <p:guideLst>
        <p:guide orient="horz" pos="368"/>
        <p:guide pos="415"/>
        <p:guide orient="horz" pos="1049"/>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Chopade" userId="S::suraj.chopade@bostoninstituteofanalytics.org::dcc44ee8-6a65-4538-a5e1-c87e14ca7a61" providerId="AD" clId="Web-{D51AD037-4CCC-6C37-04E3-9078CF769CF1}"/>
    <pc:docChg chg="addSld">
      <pc:chgData name="Suraj Chopade" userId="S::suraj.chopade@bostoninstituteofanalytics.org::dcc44ee8-6a65-4538-a5e1-c87e14ca7a61" providerId="AD" clId="Web-{D51AD037-4CCC-6C37-04E3-9078CF769CF1}" dt="2024-07-16T07:47:16.239" v="0"/>
      <pc:docMkLst>
        <pc:docMk/>
      </pc:docMkLst>
      <pc:sldChg chg="add">
        <pc:chgData name="Suraj Chopade" userId="S::suraj.chopade@bostoninstituteofanalytics.org::dcc44ee8-6a65-4538-a5e1-c87e14ca7a61" providerId="AD" clId="Web-{D51AD037-4CCC-6C37-04E3-9078CF769CF1}" dt="2024-07-16T07:47:16.239" v="0"/>
        <pc:sldMkLst>
          <pc:docMk/>
          <pc:sldMk cId="228880180" sldId="5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12-10-2024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localhost:8888/notebooks/Desktop/Simple%20Neural%20Network%20-%20Bank%20Marketing%20Dataset.ipynb"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ocalhost:8891/notebooks/Desktop/Image%20Classification%20-%20CIFAR%2010%20Dataset%20(In-built).ipynb"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18</a:t>
            </a:fld>
            <a:endParaRPr lang="en-IN"/>
          </a:p>
        </p:txBody>
      </p:sp>
    </p:spTree>
    <p:extLst>
      <p:ext uri="{BB962C8B-B14F-4D97-AF65-F5344CB8AC3E}">
        <p14:creationId xmlns:p14="http://schemas.microsoft.com/office/powerpoint/2010/main" val="3032822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Use </a:t>
            </a:r>
            <a:r>
              <a:rPr lang="en-US" dirty="0" err="1"/>
              <a:t>Jupyter</a:t>
            </a:r>
            <a:r>
              <a:rPr lang="en-US" dirty="0"/>
              <a:t> file for this question - </a:t>
            </a:r>
            <a:r>
              <a:rPr lang="en-US" dirty="0">
                <a:hlinkClick r:id="rId3"/>
              </a:rPr>
              <a:t>Simple Neural Network - Bank Marketing Dataset.ipynb</a:t>
            </a:r>
          </a:p>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22</a:t>
            </a:fld>
            <a:endParaRPr lang="en-IN"/>
          </a:p>
        </p:txBody>
      </p:sp>
    </p:spTree>
    <p:extLst>
      <p:ext uri="{BB962C8B-B14F-4D97-AF65-F5344CB8AC3E}">
        <p14:creationId xmlns:p14="http://schemas.microsoft.com/office/powerpoint/2010/main" val="395162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Use </a:t>
            </a:r>
            <a:r>
              <a:rPr lang="en-US" dirty="0" err="1"/>
              <a:t>Jupyter</a:t>
            </a:r>
            <a:r>
              <a:rPr lang="en-US" dirty="0"/>
              <a:t> file for this question - </a:t>
            </a:r>
            <a:r>
              <a:rPr lang="en-US" dirty="0">
                <a:hlinkClick r:id="rId3"/>
              </a:rPr>
              <a:t>Image Classification - CIFAR 10 Dataset (In-built).ipynb</a:t>
            </a:r>
          </a:p>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26</a:t>
            </a:fld>
            <a:endParaRPr lang="en-IN"/>
          </a:p>
        </p:txBody>
      </p:sp>
    </p:spTree>
    <p:extLst>
      <p:ext uri="{BB962C8B-B14F-4D97-AF65-F5344CB8AC3E}">
        <p14:creationId xmlns:p14="http://schemas.microsoft.com/office/powerpoint/2010/main" val="1688763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localhost:8888/notebooks/Desktop/Simple%20Neural%20Network%20-%20Bank%20Marketing%20Dataset.ipynb"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8891/notebooks/Desktop/Image%20Classification%20-%20CIFAR%2010%20Dataset%20(In-built).ipyn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i="0" dirty="0">
                <a:effectLst/>
                <a:latin typeface="Calibri"/>
                <a:cs typeface="Calibri"/>
              </a:rPr>
              <a:t>Introduction to </a:t>
            </a:r>
            <a:r>
              <a:rPr lang="en-IN" sz="4400" b="1" dirty="0">
                <a:latin typeface="Calibri"/>
                <a:cs typeface="Calibri"/>
              </a:rPr>
              <a:t>Deep Learning</a:t>
            </a:r>
            <a:endParaRPr lang="en-US" sz="4400" dirty="0">
              <a:latin typeface="Calibri"/>
              <a:cs typeface="Calibri"/>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813" y="627011"/>
            <a:ext cx="10427688"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Model Representation in Deep Learning</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id="{11ED0A47-EC7E-9AD2-4E43-64F3552C8CF5}"/>
              </a:ext>
            </a:extLst>
          </p:cNvPr>
          <p:cNvSpPr txBox="1"/>
          <p:nvPr/>
        </p:nvSpPr>
        <p:spPr>
          <a:xfrm>
            <a:off x="658813" y="1665288"/>
            <a:ext cx="5670330" cy="3086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ea typeface="+mn-lt"/>
                <a:cs typeface="+mn-lt"/>
              </a:rPr>
              <a:t>Understanding Network Architecture</a:t>
            </a:r>
            <a:r>
              <a:rPr lang="en-US" sz="2200" dirty="0">
                <a:solidFill>
                  <a:srgbClr val="374151"/>
                </a:solidFill>
                <a:ea typeface="+mn-lt"/>
                <a:cs typeface="+mn-lt"/>
              </a:rPr>
              <a:t>:</a:t>
            </a:r>
            <a:endParaRPr lang="en-US" sz="2200" dirty="0">
              <a:ea typeface="+mn-lt"/>
              <a:cs typeface="+mn-lt"/>
            </a:endParaRPr>
          </a:p>
          <a:p>
            <a:pPr>
              <a:lnSpc>
                <a:spcPct val="150000"/>
              </a:lnSpc>
            </a:pPr>
            <a:endParaRPr lang="en-US" sz="2200" b="1" dirty="0">
              <a:solidFill>
                <a:srgbClr val="374151"/>
              </a:solidFill>
              <a:ea typeface="+mn-lt"/>
              <a:cs typeface="+mn-lt"/>
            </a:endParaRPr>
          </a:p>
          <a:p>
            <a:pPr>
              <a:lnSpc>
                <a:spcPct val="150000"/>
              </a:lnSpc>
            </a:pPr>
            <a:r>
              <a:rPr lang="en-US" sz="2200" b="1" dirty="0">
                <a:solidFill>
                  <a:srgbClr val="374151"/>
                </a:solidFill>
                <a:ea typeface="+mn-lt"/>
                <a:cs typeface="+mn-lt"/>
              </a:rPr>
              <a:t>Network Architecture</a:t>
            </a:r>
            <a:r>
              <a:rPr lang="en-US" sz="2200" dirty="0">
                <a:solidFill>
                  <a:srgbClr val="374151"/>
                </a:solidFill>
                <a:ea typeface="+mn-lt"/>
                <a:cs typeface="+mn-lt"/>
              </a:rPr>
              <a:t>: It refers to the structure and layout of a neural network, including the number of layers, the number of nodes in each layer, and how these layers are interconnected.</a:t>
            </a:r>
            <a:endParaRPr lang="en-US" sz="2200" dirty="0">
              <a:ea typeface="+mn-lt"/>
              <a:cs typeface="+mn-lt"/>
            </a:endParaRPr>
          </a:p>
        </p:txBody>
      </p:sp>
      <p:pic>
        <p:nvPicPr>
          <p:cNvPr id="4" name="Picture 3" descr="A diagram of a network&#10;&#10;Description automatically generated">
            <a:extLst>
              <a:ext uri="{FF2B5EF4-FFF2-40B4-BE49-F238E27FC236}">
                <a16:creationId xmlns:a16="http://schemas.microsoft.com/office/drawing/2014/main" id="{C3481D2F-67D4-B439-B0D3-52CCE42AA3F5}"/>
              </a:ext>
            </a:extLst>
          </p:cNvPr>
          <p:cNvPicPr>
            <a:picLocks noChangeAspect="1"/>
          </p:cNvPicPr>
          <p:nvPr/>
        </p:nvPicPr>
        <p:blipFill>
          <a:blip r:embed="rId2"/>
          <a:stretch>
            <a:fillRect/>
          </a:stretch>
        </p:blipFill>
        <p:spPr>
          <a:xfrm>
            <a:off x="6434682" y="1665288"/>
            <a:ext cx="4802889" cy="3131215"/>
          </a:xfrm>
          <a:prstGeom prst="rect">
            <a:avLst/>
          </a:prstGeom>
        </p:spPr>
      </p:pic>
    </p:spTree>
    <p:extLst>
      <p:ext uri="{BB962C8B-B14F-4D97-AF65-F5344CB8AC3E}">
        <p14:creationId xmlns:p14="http://schemas.microsoft.com/office/powerpoint/2010/main" val="366624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309260-8EA2-91F9-6F1B-3B34F92E8926}"/>
              </a:ext>
            </a:extLst>
          </p:cNvPr>
          <p:cNvSpPr txBox="1"/>
          <p:nvPr/>
        </p:nvSpPr>
        <p:spPr>
          <a:xfrm>
            <a:off x="570186" y="1580425"/>
            <a:ext cx="11051627" cy="25891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rPr>
              <a:t>Deep vs. Shallow Networks</a:t>
            </a:r>
            <a:r>
              <a:rPr lang="en-US" sz="2200" dirty="0">
                <a:solidFill>
                  <a:srgbClr val="374151"/>
                </a:solidFill>
              </a:rPr>
              <a:t>:</a:t>
            </a:r>
            <a:endParaRPr lang="en-US" dirty="0"/>
          </a:p>
          <a:p>
            <a:pPr marL="342900" indent="-342900">
              <a:lnSpc>
                <a:spcPct val="150000"/>
              </a:lnSpc>
              <a:buFont typeface="Arial"/>
              <a:buChar char="•"/>
            </a:pPr>
            <a:r>
              <a:rPr lang="en-US" sz="2200" b="1" dirty="0">
                <a:solidFill>
                  <a:srgbClr val="374151"/>
                </a:solidFill>
              </a:rPr>
              <a:t>Deep Networks</a:t>
            </a:r>
            <a:r>
              <a:rPr lang="en-US" sz="2200" dirty="0">
                <a:solidFill>
                  <a:srgbClr val="374151"/>
                </a:solidFill>
              </a:rPr>
              <a:t>: Have multiple hidden layers for learning complex, hierarchical features. Ideal for complex tasks like image and speech recognition.</a:t>
            </a:r>
          </a:p>
          <a:p>
            <a:pPr marL="342900" indent="-342900">
              <a:lnSpc>
                <a:spcPct val="150000"/>
              </a:lnSpc>
              <a:buFont typeface="Arial"/>
              <a:buChar char="•"/>
            </a:pPr>
            <a:r>
              <a:rPr lang="en-US" sz="2200" b="1" dirty="0">
                <a:solidFill>
                  <a:srgbClr val="374151"/>
                </a:solidFill>
              </a:rPr>
              <a:t>Shallow Networks</a:t>
            </a:r>
            <a:r>
              <a:rPr lang="en-US" sz="2200" dirty="0">
                <a:solidFill>
                  <a:srgbClr val="374151"/>
                </a:solidFill>
              </a:rPr>
              <a:t>: Lack hidden layers, suited for simpler tasks or when dealing with low-dimensional data.</a:t>
            </a:r>
          </a:p>
        </p:txBody>
      </p:sp>
      <p:pic>
        <p:nvPicPr>
          <p:cNvPr id="5" name="Picture 4" descr="A diagram of a deep neural network&#10;&#10;Description automatically generated">
            <a:extLst>
              <a:ext uri="{FF2B5EF4-FFF2-40B4-BE49-F238E27FC236}">
                <a16:creationId xmlns:a16="http://schemas.microsoft.com/office/drawing/2014/main" id="{5F065938-7900-83CF-DFD8-7C8B417F23E2}"/>
              </a:ext>
            </a:extLst>
          </p:cNvPr>
          <p:cNvPicPr>
            <a:picLocks noChangeAspect="1"/>
          </p:cNvPicPr>
          <p:nvPr/>
        </p:nvPicPr>
        <p:blipFill>
          <a:blip r:embed="rId2"/>
          <a:stretch>
            <a:fillRect/>
          </a:stretch>
        </p:blipFill>
        <p:spPr>
          <a:xfrm>
            <a:off x="3741390" y="3999820"/>
            <a:ext cx="5347161" cy="2038683"/>
          </a:xfrm>
          <a:prstGeom prst="rect">
            <a:avLst/>
          </a:prstGeom>
        </p:spPr>
      </p:pic>
      <p:sp>
        <p:nvSpPr>
          <p:cNvPr id="2" name="object 2">
            <a:extLst>
              <a:ext uri="{FF2B5EF4-FFF2-40B4-BE49-F238E27FC236}">
                <a16:creationId xmlns:a16="http://schemas.microsoft.com/office/drawing/2014/main" id="{EE52D18C-73FC-3FCE-DE66-126AFA13AB9D}"/>
              </a:ext>
            </a:extLst>
          </p:cNvPr>
          <p:cNvSpPr txBox="1">
            <a:spLocks/>
          </p:cNvSpPr>
          <p:nvPr/>
        </p:nvSpPr>
        <p:spPr>
          <a:xfrm>
            <a:off x="624360" y="641574"/>
            <a:ext cx="62340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Cont..</a:t>
            </a:r>
            <a:endParaRPr lang="en-US" dirty="0">
              <a:solidFill>
                <a:schemeClr val="accent1">
                  <a:lumMod val="50000"/>
                </a:schemeClr>
              </a:solidFill>
              <a:latin typeface="+mn-lt"/>
            </a:endParaRPr>
          </a:p>
        </p:txBody>
      </p:sp>
    </p:spTree>
    <p:extLst>
      <p:ext uri="{BB962C8B-B14F-4D97-AF65-F5344CB8AC3E}">
        <p14:creationId xmlns:p14="http://schemas.microsoft.com/office/powerpoint/2010/main" val="352659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309260-8EA2-91F9-6F1B-3B34F92E8926}"/>
              </a:ext>
            </a:extLst>
          </p:cNvPr>
          <p:cNvSpPr txBox="1"/>
          <p:nvPr/>
        </p:nvSpPr>
        <p:spPr>
          <a:xfrm>
            <a:off x="624360" y="1665288"/>
            <a:ext cx="11020096" cy="4102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ea typeface="Söhne"/>
                <a:cs typeface="Söhne"/>
              </a:rPr>
              <a:t>Layers, Nodes, and Their Roles</a:t>
            </a:r>
            <a:r>
              <a:rPr lang="en-US" sz="2200" dirty="0">
                <a:solidFill>
                  <a:srgbClr val="374151"/>
                </a:solidFill>
                <a:ea typeface="Söhne"/>
                <a:cs typeface="Söhne"/>
              </a:rPr>
              <a:t>:</a:t>
            </a:r>
            <a:endParaRPr lang="en-US" dirty="0">
              <a:cs typeface="Calibri" panose="020F0502020204030204"/>
            </a:endParaRPr>
          </a:p>
          <a:p>
            <a:pPr marL="342900" indent="-342900">
              <a:lnSpc>
                <a:spcPct val="150000"/>
              </a:lnSpc>
              <a:buFont typeface="Arial" panose="020B0604020202020204" pitchFamily="34" charset="0"/>
              <a:buChar char="•"/>
            </a:pPr>
            <a:r>
              <a:rPr lang="en-US" sz="2200" b="1" dirty="0">
                <a:solidFill>
                  <a:srgbClr val="374151"/>
                </a:solidFill>
                <a:ea typeface="Söhne"/>
                <a:cs typeface="Söhne"/>
              </a:rPr>
              <a:t>Layers</a:t>
            </a:r>
            <a:r>
              <a:rPr lang="en-US" sz="2200" dirty="0">
                <a:solidFill>
                  <a:srgbClr val="374151"/>
                </a:solidFill>
                <a:ea typeface="Söhne"/>
                <a:cs typeface="Söhne"/>
              </a:rPr>
              <a:t>: Input, hidden, and output layers' structure the network.</a:t>
            </a:r>
          </a:p>
          <a:p>
            <a:pPr marL="342900" indent="-342900">
              <a:lnSpc>
                <a:spcPct val="150000"/>
              </a:lnSpc>
              <a:buFont typeface="Arial" panose="020B0604020202020204" pitchFamily="34" charset="0"/>
              <a:buChar char="•"/>
            </a:pPr>
            <a:r>
              <a:rPr lang="en-US" sz="2200" b="1" dirty="0">
                <a:solidFill>
                  <a:srgbClr val="374151"/>
                </a:solidFill>
                <a:ea typeface="Söhne"/>
                <a:cs typeface="Söhne"/>
              </a:rPr>
              <a:t>Input Layer</a:t>
            </a:r>
            <a:r>
              <a:rPr lang="en-US" sz="2200" dirty="0">
                <a:solidFill>
                  <a:srgbClr val="374151"/>
                </a:solidFill>
                <a:ea typeface="Söhne"/>
                <a:cs typeface="Söhne"/>
              </a:rPr>
              <a:t>: Receives raw data with nodes matching input features.</a:t>
            </a:r>
          </a:p>
          <a:p>
            <a:pPr marL="342900" indent="-342900">
              <a:lnSpc>
                <a:spcPct val="150000"/>
              </a:lnSpc>
              <a:buFont typeface="Arial" panose="020B0604020202020204" pitchFamily="34" charset="0"/>
              <a:buChar char="•"/>
            </a:pPr>
            <a:r>
              <a:rPr lang="en-US" sz="2200" b="1" dirty="0">
                <a:solidFill>
                  <a:srgbClr val="374151"/>
                </a:solidFill>
                <a:ea typeface="Söhne"/>
                <a:cs typeface="Söhne"/>
              </a:rPr>
              <a:t>Hidden Layers</a:t>
            </a:r>
            <a:r>
              <a:rPr lang="en-US" sz="2200" dirty="0">
                <a:solidFill>
                  <a:srgbClr val="374151"/>
                </a:solidFill>
                <a:ea typeface="Söhne"/>
                <a:cs typeface="Söhne"/>
              </a:rPr>
              <a:t>: Process data to extract key features; number varies by network and problem.</a:t>
            </a:r>
          </a:p>
          <a:p>
            <a:pPr marL="342900" indent="-342900">
              <a:lnSpc>
                <a:spcPct val="150000"/>
              </a:lnSpc>
              <a:buFont typeface="Arial" panose="020B0604020202020204" pitchFamily="34" charset="0"/>
              <a:buChar char="•"/>
            </a:pPr>
            <a:r>
              <a:rPr lang="en-US" sz="2200" b="1" dirty="0">
                <a:solidFill>
                  <a:srgbClr val="374151"/>
                </a:solidFill>
                <a:ea typeface="Söhne"/>
                <a:cs typeface="Söhne"/>
              </a:rPr>
              <a:t>Output Layer</a:t>
            </a:r>
            <a:r>
              <a:rPr lang="en-US" sz="2200" dirty="0">
                <a:solidFill>
                  <a:srgbClr val="374151"/>
                </a:solidFill>
                <a:ea typeface="Söhne"/>
                <a:cs typeface="Söhne"/>
              </a:rPr>
              <a:t>: Provides predictions; node count depends on the task (e.g., binary or multi-class classification).</a:t>
            </a:r>
          </a:p>
          <a:p>
            <a:pPr marL="342900" indent="-342900">
              <a:lnSpc>
                <a:spcPct val="150000"/>
              </a:lnSpc>
              <a:buFont typeface="Arial" panose="020B0604020202020204" pitchFamily="34" charset="0"/>
              <a:buChar char="•"/>
            </a:pPr>
            <a:r>
              <a:rPr lang="en-US" sz="2200" b="1" dirty="0">
                <a:solidFill>
                  <a:srgbClr val="374151"/>
                </a:solidFill>
                <a:ea typeface="Söhne"/>
                <a:cs typeface="Söhne"/>
              </a:rPr>
              <a:t>Nodes (Neurons)</a:t>
            </a:r>
            <a:r>
              <a:rPr lang="en-US" sz="2200" dirty="0">
                <a:solidFill>
                  <a:srgbClr val="374151"/>
                </a:solidFill>
                <a:ea typeface="Söhne"/>
                <a:cs typeface="Söhne"/>
              </a:rPr>
              <a:t>: Compute weighted sums, apply activation functions, and produce layer-specific outputs.</a:t>
            </a:r>
            <a:endParaRPr lang="en-US" sz="2200" dirty="0">
              <a:solidFill>
                <a:srgbClr val="374151"/>
              </a:solidFill>
            </a:endParaRPr>
          </a:p>
        </p:txBody>
      </p:sp>
      <p:sp>
        <p:nvSpPr>
          <p:cNvPr id="2" name="object 2">
            <a:extLst>
              <a:ext uri="{FF2B5EF4-FFF2-40B4-BE49-F238E27FC236}">
                <a16:creationId xmlns:a16="http://schemas.microsoft.com/office/drawing/2014/main" id="{982CDEB0-77DA-6C67-E7C9-9F1D0A1A602D}"/>
              </a:ext>
            </a:extLst>
          </p:cNvPr>
          <p:cNvSpPr txBox="1">
            <a:spLocks/>
          </p:cNvSpPr>
          <p:nvPr/>
        </p:nvSpPr>
        <p:spPr>
          <a:xfrm>
            <a:off x="624360" y="641574"/>
            <a:ext cx="62340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Cont..</a:t>
            </a:r>
            <a:endParaRPr lang="en-US" dirty="0">
              <a:solidFill>
                <a:schemeClr val="accent1">
                  <a:lumMod val="50000"/>
                </a:schemeClr>
              </a:solidFill>
              <a:latin typeface="+mn-lt"/>
            </a:endParaRPr>
          </a:p>
        </p:txBody>
      </p:sp>
    </p:spTree>
    <p:extLst>
      <p:ext uri="{BB962C8B-B14F-4D97-AF65-F5344CB8AC3E}">
        <p14:creationId xmlns:p14="http://schemas.microsoft.com/office/powerpoint/2010/main" val="227331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813" y="630546"/>
            <a:ext cx="746377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Deep Learning Applications</a:t>
            </a:r>
            <a:endParaRPr lang="en-US" b="1" spc="-30" dirty="0">
              <a:solidFill>
                <a:schemeClr val="accent1">
                  <a:lumMod val="50000"/>
                </a:schemeClr>
              </a:solidFill>
              <a:latin typeface="+mn-lt"/>
              <a:cs typeface="Times New Roman"/>
            </a:endParaRPr>
          </a:p>
        </p:txBody>
      </p:sp>
      <p:sp>
        <p:nvSpPr>
          <p:cNvPr id="3" name="TextBox 2">
            <a:extLst>
              <a:ext uri="{FF2B5EF4-FFF2-40B4-BE49-F238E27FC236}">
                <a16:creationId xmlns:a16="http://schemas.microsoft.com/office/drawing/2014/main" id="{02309260-8EA2-91F9-6F1B-3B34F92E8926}"/>
              </a:ext>
            </a:extLst>
          </p:cNvPr>
          <p:cNvSpPr txBox="1"/>
          <p:nvPr/>
        </p:nvSpPr>
        <p:spPr>
          <a:xfrm>
            <a:off x="770294" y="1434640"/>
            <a:ext cx="475045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200" b="1" dirty="0">
                <a:solidFill>
                  <a:srgbClr val="374151"/>
                </a:solidFill>
                <a:ea typeface="Söhne"/>
                <a:cs typeface="Söhne"/>
              </a:rPr>
              <a:t>Computer Vision</a:t>
            </a:r>
            <a:r>
              <a:rPr lang="en-US" sz="2200" dirty="0">
                <a:solidFill>
                  <a:srgbClr val="374151"/>
                </a:solidFill>
                <a:ea typeface="Söhne"/>
                <a:cs typeface="Söhne"/>
              </a:rPr>
              <a:t>:</a:t>
            </a:r>
            <a:endParaRPr lang="en-US" sz="2200" dirty="0">
              <a:cs typeface="Calibri" panose="020F0502020204030204"/>
            </a:endParaRPr>
          </a:p>
          <a:p>
            <a:pPr marL="742950" lvl="2" indent="-285750">
              <a:buFont typeface="Arial" panose="020B0604020202020204" pitchFamily="34" charset="0"/>
              <a:buChar char="•"/>
            </a:pPr>
            <a:r>
              <a:rPr lang="en-US" sz="2200" dirty="0">
                <a:solidFill>
                  <a:srgbClr val="374151"/>
                </a:solidFill>
                <a:ea typeface="Söhne"/>
                <a:cs typeface="Söhne"/>
              </a:rPr>
              <a:t>Image Classification</a:t>
            </a:r>
          </a:p>
          <a:p>
            <a:pPr marL="742950" lvl="2" indent="-285750">
              <a:buFont typeface="Arial" panose="020B0604020202020204" pitchFamily="34" charset="0"/>
              <a:buChar char="•"/>
            </a:pPr>
            <a:r>
              <a:rPr lang="en-US" sz="2200" dirty="0">
                <a:solidFill>
                  <a:srgbClr val="374151"/>
                </a:solidFill>
                <a:ea typeface="Söhne"/>
                <a:cs typeface="Söhne"/>
              </a:rPr>
              <a:t>Object Detection</a:t>
            </a:r>
          </a:p>
          <a:p>
            <a:pPr marL="285750" indent="-285750">
              <a:buFont typeface="Arial" panose="020B0604020202020204" pitchFamily="34" charset="0"/>
              <a:buChar char="•"/>
            </a:pPr>
            <a:r>
              <a:rPr lang="en-US" sz="2200" b="1" dirty="0">
                <a:solidFill>
                  <a:srgbClr val="374151"/>
                </a:solidFill>
                <a:ea typeface="Söhne"/>
                <a:cs typeface="Söhne"/>
              </a:rPr>
              <a:t>Natural Language Processing (NLP)</a:t>
            </a:r>
            <a:r>
              <a:rPr lang="en-US" sz="2200" dirty="0">
                <a:solidFill>
                  <a:srgbClr val="374151"/>
                </a:solidFill>
                <a:ea typeface="Söhne"/>
                <a:cs typeface="Söhne"/>
              </a:rPr>
              <a:t>:</a:t>
            </a:r>
          </a:p>
          <a:p>
            <a:pPr marL="742950" lvl="2" indent="-285750">
              <a:buFont typeface="Arial" panose="020B0604020202020204" pitchFamily="34" charset="0"/>
              <a:buChar char="•"/>
            </a:pPr>
            <a:r>
              <a:rPr lang="en-US" sz="2200" dirty="0">
                <a:solidFill>
                  <a:srgbClr val="374151"/>
                </a:solidFill>
                <a:ea typeface="Söhne"/>
                <a:cs typeface="Söhne"/>
              </a:rPr>
              <a:t>Sentiment Analysis</a:t>
            </a:r>
          </a:p>
          <a:p>
            <a:pPr marL="742950" lvl="2" indent="-285750">
              <a:buFont typeface="Arial" panose="020B0604020202020204" pitchFamily="34" charset="0"/>
              <a:buChar char="•"/>
            </a:pPr>
            <a:r>
              <a:rPr lang="en-US" sz="2200" dirty="0">
                <a:solidFill>
                  <a:srgbClr val="374151"/>
                </a:solidFill>
                <a:ea typeface="Söhne"/>
                <a:cs typeface="Söhne"/>
              </a:rPr>
              <a:t>Language Translation</a:t>
            </a:r>
          </a:p>
          <a:p>
            <a:pPr marL="285750" indent="-285750">
              <a:buFont typeface="Arial" panose="020B0604020202020204" pitchFamily="34" charset="0"/>
              <a:buChar char="•"/>
            </a:pPr>
            <a:r>
              <a:rPr lang="en-US" sz="2200" b="1" dirty="0">
                <a:solidFill>
                  <a:srgbClr val="374151"/>
                </a:solidFill>
                <a:ea typeface="Söhne"/>
                <a:cs typeface="Söhne"/>
              </a:rPr>
              <a:t>Autonomous Vehicles</a:t>
            </a:r>
            <a:r>
              <a:rPr lang="en-US" sz="2200" dirty="0">
                <a:solidFill>
                  <a:srgbClr val="374151"/>
                </a:solidFill>
                <a:ea typeface="Söhne"/>
                <a:cs typeface="Söhne"/>
              </a:rPr>
              <a:t>:</a:t>
            </a:r>
          </a:p>
          <a:p>
            <a:pPr marL="742950" lvl="2" indent="-285750">
              <a:buFont typeface="Arial" panose="020B0604020202020204" pitchFamily="34" charset="0"/>
              <a:buChar char="•"/>
            </a:pPr>
            <a:r>
              <a:rPr lang="en-US" sz="2200" dirty="0">
                <a:solidFill>
                  <a:srgbClr val="374151"/>
                </a:solidFill>
                <a:ea typeface="Söhne"/>
                <a:cs typeface="Söhne"/>
              </a:rPr>
              <a:t>Perception and Decision-Making</a:t>
            </a:r>
          </a:p>
          <a:p>
            <a:pPr marL="285750" indent="-285750">
              <a:buFont typeface="Arial" panose="020B0604020202020204" pitchFamily="34" charset="0"/>
              <a:buChar char="•"/>
            </a:pPr>
            <a:r>
              <a:rPr lang="en-US" sz="2200" b="1" dirty="0">
                <a:solidFill>
                  <a:srgbClr val="374151"/>
                </a:solidFill>
                <a:ea typeface="Söhne"/>
                <a:cs typeface="Söhne"/>
              </a:rPr>
              <a:t>Healthcare</a:t>
            </a:r>
            <a:r>
              <a:rPr lang="en-US" sz="2200" dirty="0">
                <a:solidFill>
                  <a:srgbClr val="374151"/>
                </a:solidFill>
                <a:ea typeface="Söhne"/>
                <a:cs typeface="Söhne"/>
              </a:rPr>
              <a:t>:</a:t>
            </a:r>
          </a:p>
          <a:p>
            <a:pPr marL="742950" lvl="2" indent="-285750">
              <a:buFont typeface="Arial" panose="020B0604020202020204" pitchFamily="34" charset="0"/>
              <a:buChar char="•"/>
            </a:pPr>
            <a:r>
              <a:rPr lang="en-US" sz="2200" dirty="0">
                <a:solidFill>
                  <a:srgbClr val="374151"/>
                </a:solidFill>
                <a:ea typeface="Söhne"/>
                <a:cs typeface="Söhne"/>
              </a:rPr>
              <a:t>Medical Imaging</a:t>
            </a:r>
          </a:p>
          <a:p>
            <a:pPr marL="742950" lvl="2" indent="-285750">
              <a:buFont typeface="Arial" panose="020B0604020202020204" pitchFamily="34" charset="0"/>
              <a:buChar char="•"/>
            </a:pPr>
            <a:r>
              <a:rPr lang="en-US" sz="2200" dirty="0">
                <a:solidFill>
                  <a:srgbClr val="374151"/>
                </a:solidFill>
                <a:ea typeface="Söhne"/>
                <a:cs typeface="Söhne"/>
              </a:rPr>
              <a:t>Drug Discovery</a:t>
            </a:r>
          </a:p>
          <a:p>
            <a:pPr marL="285750" indent="-285750">
              <a:buFont typeface="Arial" panose="020B0604020202020204" pitchFamily="34" charset="0"/>
              <a:buChar char="•"/>
            </a:pPr>
            <a:r>
              <a:rPr lang="en-US" sz="2200" b="1" dirty="0">
                <a:solidFill>
                  <a:srgbClr val="374151"/>
                </a:solidFill>
                <a:ea typeface="Söhne"/>
                <a:cs typeface="Söhne"/>
              </a:rPr>
              <a:t>Finance</a:t>
            </a:r>
            <a:r>
              <a:rPr lang="en-US" sz="2200" dirty="0">
                <a:solidFill>
                  <a:srgbClr val="374151"/>
                </a:solidFill>
                <a:ea typeface="Söhne"/>
                <a:cs typeface="Söhne"/>
              </a:rPr>
              <a:t>:</a:t>
            </a:r>
          </a:p>
          <a:p>
            <a:pPr marL="742950" lvl="2" indent="-285750">
              <a:buFont typeface="Arial" panose="020B0604020202020204" pitchFamily="34" charset="0"/>
              <a:buChar char="•"/>
            </a:pPr>
            <a:r>
              <a:rPr lang="en-US" sz="2200" dirty="0">
                <a:solidFill>
                  <a:srgbClr val="374151"/>
                </a:solidFill>
                <a:ea typeface="Söhne"/>
                <a:cs typeface="Söhne"/>
              </a:rPr>
              <a:t>Fraud Detection</a:t>
            </a:r>
          </a:p>
          <a:p>
            <a:pPr marL="742950" lvl="2" indent="-285750">
              <a:buFont typeface="Arial" panose="020B0604020202020204" pitchFamily="34" charset="0"/>
              <a:buChar char="•"/>
            </a:pPr>
            <a:r>
              <a:rPr lang="en-US" sz="2200" dirty="0">
                <a:solidFill>
                  <a:srgbClr val="374151"/>
                </a:solidFill>
                <a:ea typeface="Söhne"/>
                <a:cs typeface="Söhne"/>
              </a:rPr>
              <a:t>Stock Market Prediction</a:t>
            </a:r>
            <a:endParaRPr lang="en-US" sz="2200" dirty="0">
              <a:solidFill>
                <a:srgbClr val="374151"/>
              </a:solidFill>
            </a:endParaRPr>
          </a:p>
        </p:txBody>
      </p:sp>
      <p:sp>
        <p:nvSpPr>
          <p:cNvPr id="2" name="TextBox 1">
            <a:extLst>
              <a:ext uri="{FF2B5EF4-FFF2-40B4-BE49-F238E27FC236}">
                <a16:creationId xmlns:a16="http://schemas.microsoft.com/office/drawing/2014/main" id="{0BC91F30-3A5B-72EC-FF5A-CCD8BE14C930}"/>
              </a:ext>
            </a:extLst>
          </p:cNvPr>
          <p:cNvSpPr txBox="1"/>
          <p:nvPr/>
        </p:nvSpPr>
        <p:spPr>
          <a:xfrm>
            <a:off x="6435368" y="1487191"/>
            <a:ext cx="531383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200" b="1" dirty="0">
                <a:solidFill>
                  <a:srgbClr val="374151"/>
                </a:solidFill>
                <a:ea typeface="Söhne"/>
                <a:cs typeface="Söhne"/>
              </a:rPr>
              <a:t>Speech Recognition</a:t>
            </a:r>
            <a:r>
              <a:rPr lang="en-US" sz="2200" dirty="0">
                <a:solidFill>
                  <a:srgbClr val="374151"/>
                </a:solidFill>
                <a:ea typeface="Söhne"/>
                <a:cs typeface="Söhne"/>
              </a:rPr>
              <a:t>:</a:t>
            </a:r>
            <a:endParaRPr lang="en-US" sz="2200" dirty="0">
              <a:cs typeface="Calibri" panose="020F0502020204030204"/>
            </a:endParaRPr>
          </a:p>
          <a:p>
            <a:pPr marL="742950" lvl="2" indent="-285750">
              <a:buFont typeface="Arial" panose="020B0604020202020204" pitchFamily="34" charset="0"/>
              <a:buChar char="•"/>
            </a:pPr>
            <a:r>
              <a:rPr lang="en-US" sz="2200" dirty="0">
                <a:solidFill>
                  <a:srgbClr val="374151"/>
                </a:solidFill>
                <a:ea typeface="Söhne"/>
                <a:cs typeface="Söhne"/>
              </a:rPr>
              <a:t>Virtual Assistants</a:t>
            </a:r>
          </a:p>
          <a:p>
            <a:pPr marL="742950" lvl="2" indent="-285750">
              <a:buFont typeface="Arial" panose="020B0604020202020204" pitchFamily="34" charset="0"/>
              <a:buChar char="•"/>
            </a:pPr>
            <a:r>
              <a:rPr lang="en-US" sz="2200" dirty="0">
                <a:solidFill>
                  <a:srgbClr val="374151"/>
                </a:solidFill>
                <a:ea typeface="Söhne"/>
                <a:cs typeface="Söhne"/>
              </a:rPr>
              <a:t>Transcription Services</a:t>
            </a:r>
          </a:p>
          <a:p>
            <a:pPr marL="285750" indent="-285750">
              <a:buFont typeface="Arial" panose="020B0604020202020204" pitchFamily="34" charset="0"/>
              <a:buChar char="•"/>
            </a:pPr>
            <a:r>
              <a:rPr lang="en-US" sz="2200" b="1" dirty="0">
                <a:solidFill>
                  <a:srgbClr val="374151"/>
                </a:solidFill>
                <a:ea typeface="Söhne"/>
                <a:cs typeface="Söhne"/>
              </a:rPr>
              <a:t>Gaming</a:t>
            </a:r>
            <a:r>
              <a:rPr lang="en-US" sz="2200" dirty="0">
                <a:solidFill>
                  <a:srgbClr val="374151"/>
                </a:solidFill>
                <a:ea typeface="Söhne"/>
                <a:cs typeface="Söhne"/>
              </a:rPr>
              <a:t>:</a:t>
            </a:r>
          </a:p>
          <a:p>
            <a:pPr marL="742950" lvl="2" indent="-285750">
              <a:buFont typeface="Arial" panose="020B0604020202020204" pitchFamily="34" charset="0"/>
              <a:buChar char="•"/>
            </a:pPr>
            <a:r>
              <a:rPr lang="en-US" sz="2200" dirty="0">
                <a:solidFill>
                  <a:srgbClr val="374151"/>
                </a:solidFill>
                <a:ea typeface="Söhne"/>
                <a:cs typeface="Söhne"/>
              </a:rPr>
              <a:t>Intelligent Agents</a:t>
            </a:r>
          </a:p>
          <a:p>
            <a:pPr marL="285750" indent="-285750">
              <a:buFont typeface="Arial" panose="020B0604020202020204" pitchFamily="34" charset="0"/>
              <a:buChar char="•"/>
            </a:pPr>
            <a:r>
              <a:rPr lang="en-US" sz="2200" b="1" dirty="0">
                <a:solidFill>
                  <a:srgbClr val="374151"/>
                </a:solidFill>
                <a:ea typeface="Söhne"/>
                <a:cs typeface="Söhne"/>
              </a:rPr>
              <a:t>Recommendation Systems</a:t>
            </a:r>
            <a:r>
              <a:rPr lang="en-US" sz="2200" dirty="0">
                <a:solidFill>
                  <a:srgbClr val="374151"/>
                </a:solidFill>
                <a:ea typeface="Söhne"/>
                <a:cs typeface="Söhne"/>
              </a:rPr>
              <a:t>:</a:t>
            </a:r>
          </a:p>
          <a:p>
            <a:pPr marL="742950" lvl="2" indent="-285750">
              <a:buFont typeface="Arial" panose="020B0604020202020204" pitchFamily="34" charset="0"/>
              <a:buChar char="•"/>
            </a:pPr>
            <a:r>
              <a:rPr lang="en-US" sz="2200" dirty="0">
                <a:solidFill>
                  <a:srgbClr val="374151"/>
                </a:solidFill>
                <a:ea typeface="Söhne"/>
                <a:cs typeface="Söhne"/>
              </a:rPr>
              <a:t>Personalized Content Recommendations</a:t>
            </a:r>
          </a:p>
          <a:p>
            <a:pPr marL="285750" indent="-285750">
              <a:buFont typeface="Arial" panose="020B0604020202020204" pitchFamily="34" charset="0"/>
              <a:buChar char="•"/>
            </a:pPr>
            <a:r>
              <a:rPr lang="en-US" sz="2200" b="1" dirty="0">
                <a:solidFill>
                  <a:srgbClr val="374151"/>
                </a:solidFill>
                <a:ea typeface="Söhne"/>
                <a:cs typeface="Söhne"/>
              </a:rPr>
              <a:t>Manufacturing</a:t>
            </a:r>
            <a:r>
              <a:rPr lang="en-US" sz="2200" dirty="0">
                <a:solidFill>
                  <a:srgbClr val="374151"/>
                </a:solidFill>
                <a:ea typeface="Söhne"/>
                <a:cs typeface="Söhne"/>
              </a:rPr>
              <a:t>:</a:t>
            </a:r>
          </a:p>
          <a:p>
            <a:pPr marL="742950" lvl="2" indent="-285750">
              <a:buFont typeface="Arial" panose="020B0604020202020204" pitchFamily="34" charset="0"/>
              <a:buChar char="•"/>
            </a:pPr>
            <a:r>
              <a:rPr lang="en-US" sz="2200" dirty="0">
                <a:solidFill>
                  <a:srgbClr val="374151"/>
                </a:solidFill>
                <a:ea typeface="Söhne"/>
                <a:cs typeface="Söhne"/>
              </a:rPr>
              <a:t>Quality Control</a:t>
            </a:r>
          </a:p>
          <a:p>
            <a:pPr marL="742950" lvl="2" indent="-285750">
              <a:buFont typeface="Arial" panose="020B0604020202020204" pitchFamily="34" charset="0"/>
              <a:buChar char="•"/>
            </a:pPr>
            <a:r>
              <a:rPr lang="en-US" sz="2200" dirty="0">
                <a:solidFill>
                  <a:srgbClr val="374151"/>
                </a:solidFill>
                <a:ea typeface="Söhne"/>
                <a:cs typeface="Söhne"/>
              </a:rPr>
              <a:t>Predictive Maintenance</a:t>
            </a:r>
          </a:p>
          <a:p>
            <a:pPr marL="285750" indent="-285750">
              <a:buFont typeface="Arial" panose="020B0604020202020204" pitchFamily="34" charset="0"/>
              <a:buChar char="•"/>
            </a:pPr>
            <a:r>
              <a:rPr lang="en-US" sz="2200" b="1" dirty="0">
                <a:solidFill>
                  <a:srgbClr val="374151"/>
                </a:solidFill>
                <a:ea typeface="Söhne"/>
                <a:cs typeface="Söhne"/>
              </a:rPr>
              <a:t>Agriculture</a:t>
            </a:r>
            <a:r>
              <a:rPr lang="en-US" sz="2200" dirty="0">
                <a:solidFill>
                  <a:srgbClr val="374151"/>
                </a:solidFill>
                <a:ea typeface="Söhne"/>
                <a:cs typeface="Söhne"/>
              </a:rPr>
              <a:t>:</a:t>
            </a:r>
          </a:p>
          <a:p>
            <a:pPr marL="742950" lvl="2" indent="-285750">
              <a:buFont typeface="Arial" panose="020B0604020202020204" pitchFamily="34" charset="0"/>
              <a:buChar char="•"/>
            </a:pPr>
            <a:r>
              <a:rPr lang="en-US" sz="2200" dirty="0">
                <a:solidFill>
                  <a:srgbClr val="374151"/>
                </a:solidFill>
                <a:ea typeface="Söhne"/>
                <a:cs typeface="Söhne"/>
              </a:rPr>
              <a:t>Crop Monitoring</a:t>
            </a:r>
          </a:p>
          <a:p>
            <a:pPr marL="742950" lvl="2" indent="-285750">
              <a:buFont typeface="Arial" panose="020B0604020202020204" pitchFamily="34" charset="0"/>
              <a:buChar char="•"/>
            </a:pPr>
            <a:r>
              <a:rPr lang="en-US" sz="2200" dirty="0">
                <a:solidFill>
                  <a:srgbClr val="374151"/>
                </a:solidFill>
                <a:ea typeface="Söhne"/>
                <a:cs typeface="Söhne"/>
              </a:rPr>
              <a:t>Disease Detection</a:t>
            </a:r>
            <a:endParaRPr lang="en-US" sz="2200" dirty="0">
              <a:solidFill>
                <a:srgbClr val="374151"/>
              </a:solidFill>
            </a:endParaRPr>
          </a:p>
        </p:txBody>
      </p:sp>
    </p:spTree>
    <p:extLst>
      <p:ext uri="{BB962C8B-B14F-4D97-AF65-F5344CB8AC3E}">
        <p14:creationId xmlns:p14="http://schemas.microsoft.com/office/powerpoint/2010/main" val="2663375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824249" y="657629"/>
            <a:ext cx="7463771"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Activation Functions</a:t>
            </a:r>
            <a:endParaRPr lang="en-US" dirty="0">
              <a:latin typeface="+mn-lt"/>
              <a:cs typeface="Calibri Light" panose="020F0302020204030204"/>
            </a:endParaRPr>
          </a:p>
        </p:txBody>
      </p:sp>
      <p:sp>
        <p:nvSpPr>
          <p:cNvPr id="3" name="TextBox 2">
            <a:extLst>
              <a:ext uri="{FF2B5EF4-FFF2-40B4-BE49-F238E27FC236}">
                <a16:creationId xmlns:a16="http://schemas.microsoft.com/office/drawing/2014/main" id="{02309260-8EA2-91F9-6F1B-3B34F92E8926}"/>
              </a:ext>
            </a:extLst>
          </p:cNvPr>
          <p:cNvSpPr txBox="1"/>
          <p:nvPr/>
        </p:nvSpPr>
        <p:spPr>
          <a:xfrm>
            <a:off x="702965" y="1370177"/>
            <a:ext cx="608849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ea typeface="+mn-lt"/>
                <a:cs typeface="+mn-lt"/>
              </a:rPr>
              <a:t>Sigmoid:</a:t>
            </a:r>
            <a:endParaRPr lang="en-US" sz="2000" b="1" dirty="0">
              <a:ea typeface="+mn-lt"/>
              <a:cs typeface="+mn-lt"/>
            </a:endParaRPr>
          </a:p>
          <a:p>
            <a:pPr marL="800100" lvl="1" indent="-342900">
              <a:buFont typeface="Arial" panose="020B0604020202020204" pitchFamily="34" charset="0"/>
              <a:buChar char="•"/>
            </a:pPr>
            <a:r>
              <a:rPr lang="en-US" sz="2000" dirty="0">
                <a:solidFill>
                  <a:srgbClr val="374151"/>
                </a:solidFill>
                <a:ea typeface="+mn-lt"/>
                <a:cs typeface="+mn-lt"/>
              </a:rPr>
              <a:t>Purpose: Used for binary classification.</a:t>
            </a:r>
            <a:endParaRPr lang="en-US" sz="2000" dirty="0"/>
          </a:p>
          <a:p>
            <a:pPr marL="800100" lvl="1" indent="-342900">
              <a:buFont typeface="Arial" panose="020B0604020202020204" pitchFamily="34" charset="0"/>
              <a:buChar char="•"/>
            </a:pPr>
            <a:r>
              <a:rPr lang="en-US" sz="2000" dirty="0">
                <a:solidFill>
                  <a:srgbClr val="374151"/>
                </a:solidFill>
                <a:ea typeface="+mn-lt"/>
                <a:cs typeface="+mn-lt"/>
              </a:rPr>
              <a:t>Output: Between 0 and 1.</a:t>
            </a:r>
            <a:endParaRPr lang="en-US" sz="2000" dirty="0"/>
          </a:p>
          <a:p>
            <a:pPr marL="800100" lvl="1" indent="-342900">
              <a:buFont typeface="Arial" panose="020B0604020202020204" pitchFamily="34" charset="0"/>
              <a:buChar char="•"/>
            </a:pPr>
            <a:r>
              <a:rPr lang="en-US" sz="2000" dirty="0">
                <a:solidFill>
                  <a:srgbClr val="374151"/>
                </a:solidFill>
                <a:ea typeface="+mn-lt"/>
                <a:cs typeface="+mn-lt"/>
              </a:rPr>
              <a:t>Drawback: Suffers from vanishing gradients.</a:t>
            </a:r>
            <a:endParaRPr lang="en-US" sz="2000" dirty="0"/>
          </a:p>
          <a:p>
            <a:pPr marL="800100" lvl="1" indent="-342900">
              <a:buFont typeface="Arial" panose="020B0604020202020204" pitchFamily="34" charset="0"/>
              <a:buChar char="•"/>
            </a:pPr>
            <a:endParaRPr lang="en-US" sz="2000" dirty="0">
              <a:solidFill>
                <a:srgbClr val="374151"/>
              </a:solidFill>
              <a:ea typeface="+mn-lt"/>
              <a:cs typeface="+mn-lt"/>
            </a:endParaRPr>
          </a:p>
          <a:p>
            <a:r>
              <a:rPr lang="en-US" sz="2000" b="1" dirty="0" err="1">
                <a:solidFill>
                  <a:srgbClr val="374151"/>
                </a:solidFill>
                <a:ea typeface="+mn-lt"/>
                <a:cs typeface="+mn-lt"/>
              </a:rPr>
              <a:t>ReLU</a:t>
            </a:r>
            <a:r>
              <a:rPr lang="en-US" sz="2000" b="1" dirty="0">
                <a:solidFill>
                  <a:srgbClr val="374151"/>
                </a:solidFill>
                <a:ea typeface="+mn-lt"/>
                <a:cs typeface="+mn-lt"/>
              </a:rPr>
              <a:t> (Rectified Linear Unit):</a:t>
            </a:r>
            <a:endParaRPr lang="en-US" sz="2000" b="1" dirty="0">
              <a:ea typeface="+mn-lt"/>
              <a:cs typeface="+mn-lt"/>
            </a:endParaRPr>
          </a:p>
          <a:p>
            <a:pPr marL="800100" lvl="1" indent="-342900">
              <a:buFont typeface="Arial" panose="020B0604020202020204" pitchFamily="34" charset="0"/>
              <a:buChar char="•"/>
            </a:pPr>
            <a:r>
              <a:rPr lang="en-US" sz="2000" dirty="0">
                <a:solidFill>
                  <a:srgbClr val="374151"/>
                </a:solidFill>
                <a:ea typeface="+mn-lt"/>
                <a:cs typeface="+mn-lt"/>
              </a:rPr>
              <a:t>Purpose: Most common, learns complex patterns.</a:t>
            </a:r>
            <a:endParaRPr lang="en-US" sz="2000" dirty="0"/>
          </a:p>
          <a:p>
            <a:pPr marL="800100" lvl="1" indent="-342900">
              <a:buFont typeface="Arial" panose="020B0604020202020204" pitchFamily="34" charset="0"/>
              <a:buChar char="•"/>
            </a:pPr>
            <a:r>
              <a:rPr lang="en-US" sz="2000" dirty="0">
                <a:solidFill>
                  <a:srgbClr val="374151"/>
                </a:solidFill>
                <a:ea typeface="+mn-lt"/>
                <a:cs typeface="+mn-lt"/>
              </a:rPr>
              <a:t>Output: 0 or positive values.</a:t>
            </a:r>
            <a:endParaRPr lang="en-US" sz="2000" dirty="0"/>
          </a:p>
          <a:p>
            <a:pPr marL="800100" lvl="1" indent="-342900">
              <a:buFont typeface="Arial" panose="020B0604020202020204" pitchFamily="34" charset="0"/>
              <a:buChar char="•"/>
            </a:pPr>
            <a:r>
              <a:rPr lang="en-US" sz="2000" dirty="0">
                <a:solidFill>
                  <a:srgbClr val="374151"/>
                </a:solidFill>
                <a:ea typeface="+mn-lt"/>
                <a:cs typeface="+mn-lt"/>
              </a:rPr>
              <a:t>Issue: Can suffer from the "dying </a:t>
            </a:r>
            <a:r>
              <a:rPr lang="en-US" sz="2000" dirty="0" err="1">
                <a:solidFill>
                  <a:srgbClr val="374151"/>
                </a:solidFill>
                <a:ea typeface="+mn-lt"/>
                <a:cs typeface="+mn-lt"/>
              </a:rPr>
              <a:t>ReLU</a:t>
            </a:r>
            <a:r>
              <a:rPr lang="en-US" sz="2000" dirty="0">
                <a:solidFill>
                  <a:srgbClr val="374151"/>
                </a:solidFill>
                <a:ea typeface="+mn-lt"/>
                <a:cs typeface="+mn-lt"/>
              </a:rPr>
              <a:t>" problem.</a:t>
            </a:r>
            <a:endParaRPr lang="en-US" sz="2000" dirty="0"/>
          </a:p>
          <a:p>
            <a:pPr marL="800100" lvl="1" indent="-342900">
              <a:buFont typeface="Arial" panose="020B0604020202020204" pitchFamily="34" charset="0"/>
              <a:buChar char="•"/>
            </a:pPr>
            <a:endParaRPr lang="en-US" sz="2000" dirty="0">
              <a:solidFill>
                <a:srgbClr val="374151"/>
              </a:solidFill>
              <a:ea typeface="+mn-lt"/>
              <a:cs typeface="+mn-lt"/>
            </a:endParaRPr>
          </a:p>
          <a:p>
            <a:r>
              <a:rPr lang="en-US" sz="2000" b="1" dirty="0">
                <a:solidFill>
                  <a:srgbClr val="374151"/>
                </a:solidFill>
                <a:ea typeface="+mn-lt"/>
                <a:cs typeface="+mn-lt"/>
              </a:rPr>
              <a:t>Tanh (Hyperbolic Tangent):</a:t>
            </a:r>
            <a:endParaRPr lang="en-US" sz="2000" dirty="0"/>
          </a:p>
          <a:p>
            <a:pPr marL="800100" lvl="1" indent="-342900">
              <a:buFont typeface="Arial" panose="020B0604020202020204" pitchFamily="34" charset="0"/>
              <a:buChar char="•"/>
            </a:pPr>
            <a:r>
              <a:rPr lang="en-US" sz="2000" dirty="0">
                <a:solidFill>
                  <a:srgbClr val="374151"/>
                </a:solidFill>
                <a:ea typeface="+mn-lt"/>
                <a:cs typeface="+mn-lt"/>
              </a:rPr>
              <a:t>Purpose: Used in hidden layers.</a:t>
            </a:r>
            <a:endParaRPr lang="en-US" sz="2000" dirty="0"/>
          </a:p>
          <a:p>
            <a:pPr marL="800100" lvl="1" indent="-342900">
              <a:buFont typeface="Arial" panose="020B0604020202020204" pitchFamily="34" charset="0"/>
              <a:buChar char="•"/>
            </a:pPr>
            <a:r>
              <a:rPr lang="en-US" sz="2000" dirty="0">
                <a:solidFill>
                  <a:srgbClr val="374151"/>
                </a:solidFill>
                <a:ea typeface="+mn-lt"/>
                <a:cs typeface="+mn-lt"/>
              </a:rPr>
              <a:t>Output: Between -1 and 1.</a:t>
            </a:r>
            <a:endParaRPr lang="en-US" sz="2000" dirty="0"/>
          </a:p>
          <a:p>
            <a:pPr marL="800100" lvl="1" indent="-342900">
              <a:buFont typeface="Arial" panose="020B0604020202020204" pitchFamily="34" charset="0"/>
              <a:buChar char="•"/>
            </a:pPr>
            <a:r>
              <a:rPr lang="en-US" sz="2000" dirty="0">
                <a:solidFill>
                  <a:srgbClr val="374151"/>
                </a:solidFill>
                <a:ea typeface="+mn-lt"/>
                <a:cs typeface="+mn-lt"/>
              </a:rPr>
              <a:t>Benefit: Zero-centered, mitigates vanishing gradient.</a:t>
            </a:r>
            <a:endParaRPr lang="en-US" sz="2000" dirty="0"/>
          </a:p>
        </p:txBody>
      </p:sp>
      <p:sp>
        <p:nvSpPr>
          <p:cNvPr id="2" name="TextBox 1">
            <a:extLst>
              <a:ext uri="{FF2B5EF4-FFF2-40B4-BE49-F238E27FC236}">
                <a16:creationId xmlns:a16="http://schemas.microsoft.com/office/drawing/2014/main" id="{0BC91F30-3A5B-72EC-FF5A-CCD8BE14C930}"/>
              </a:ext>
            </a:extLst>
          </p:cNvPr>
          <p:cNvSpPr txBox="1"/>
          <p:nvPr/>
        </p:nvSpPr>
        <p:spPr>
          <a:xfrm>
            <a:off x="6727064" y="1370177"/>
            <a:ext cx="458917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ea typeface="+mn-lt"/>
                <a:cs typeface="+mn-lt"/>
              </a:rPr>
              <a:t>Leaky </a:t>
            </a:r>
            <a:r>
              <a:rPr lang="en-US" sz="2000" b="1" dirty="0" err="1">
                <a:solidFill>
                  <a:srgbClr val="374151"/>
                </a:solidFill>
                <a:ea typeface="+mn-lt"/>
                <a:cs typeface="+mn-lt"/>
              </a:rPr>
              <a:t>ReLU</a:t>
            </a:r>
            <a:r>
              <a:rPr lang="en-US" sz="2000" b="1" dirty="0">
                <a:solidFill>
                  <a:srgbClr val="374151"/>
                </a:solidFill>
                <a:ea typeface="+mn-lt"/>
                <a:cs typeface="+mn-lt"/>
              </a:rPr>
              <a:t>:</a:t>
            </a:r>
            <a:endParaRPr lang="en-US" sz="2000" b="1" dirty="0">
              <a:ea typeface="+mn-lt"/>
              <a:cs typeface="+mn-lt"/>
            </a:endParaRPr>
          </a:p>
          <a:p>
            <a:pPr marL="800100" lvl="1" indent="-342900">
              <a:buFont typeface="Arial" panose="020B0604020202020204" pitchFamily="34" charset="0"/>
              <a:buChar char="•"/>
            </a:pPr>
            <a:r>
              <a:rPr lang="en-US" sz="2000" dirty="0">
                <a:solidFill>
                  <a:srgbClr val="374151"/>
                </a:solidFill>
                <a:ea typeface="+mn-lt"/>
                <a:cs typeface="+mn-lt"/>
              </a:rPr>
              <a:t>Purpose: Addresses the "dying </a:t>
            </a:r>
            <a:r>
              <a:rPr lang="en-US" sz="2000" dirty="0" err="1">
                <a:solidFill>
                  <a:srgbClr val="374151"/>
                </a:solidFill>
                <a:ea typeface="+mn-lt"/>
                <a:cs typeface="+mn-lt"/>
              </a:rPr>
              <a:t>ReLU</a:t>
            </a:r>
            <a:r>
              <a:rPr lang="en-US" sz="2000" dirty="0">
                <a:solidFill>
                  <a:srgbClr val="374151"/>
                </a:solidFill>
                <a:ea typeface="+mn-lt"/>
                <a:cs typeface="+mn-lt"/>
              </a:rPr>
              <a:t>" issue.</a:t>
            </a:r>
            <a:endParaRPr lang="en-US" sz="2000" dirty="0"/>
          </a:p>
          <a:p>
            <a:pPr marL="800100" lvl="1" indent="-342900">
              <a:buFont typeface="Arial" panose="020B0604020202020204" pitchFamily="34" charset="0"/>
              <a:buChar char="•"/>
            </a:pPr>
            <a:r>
              <a:rPr lang="en-US" sz="2000" dirty="0">
                <a:solidFill>
                  <a:srgbClr val="374151"/>
                </a:solidFill>
                <a:ea typeface="+mn-lt"/>
                <a:cs typeface="+mn-lt"/>
              </a:rPr>
              <a:t>Output: 0 or a small gradient.</a:t>
            </a:r>
            <a:endParaRPr lang="en-US" sz="2000" dirty="0"/>
          </a:p>
          <a:p>
            <a:pPr marL="800100" lvl="1" indent="-342900">
              <a:buFont typeface="Arial" panose="020B0604020202020204" pitchFamily="34" charset="0"/>
              <a:buChar char="•"/>
            </a:pPr>
            <a:r>
              <a:rPr lang="en-US" sz="2000" dirty="0">
                <a:solidFill>
                  <a:srgbClr val="374151"/>
                </a:solidFill>
                <a:ea typeface="+mn-lt"/>
                <a:cs typeface="+mn-lt"/>
              </a:rPr>
              <a:t>Hyperparameter: α (slope).</a:t>
            </a:r>
            <a:endParaRPr lang="en-US" sz="2000" dirty="0"/>
          </a:p>
          <a:p>
            <a:pPr marL="800100" lvl="1" indent="-342900">
              <a:buFont typeface="Arial" panose="020B0604020202020204" pitchFamily="34" charset="0"/>
              <a:buChar char="•"/>
            </a:pPr>
            <a:endParaRPr lang="en-US" sz="2000" dirty="0">
              <a:solidFill>
                <a:srgbClr val="374151"/>
              </a:solidFill>
              <a:ea typeface="+mn-lt"/>
              <a:cs typeface="+mn-lt"/>
            </a:endParaRPr>
          </a:p>
          <a:p>
            <a:r>
              <a:rPr lang="en-US" sz="2000" b="1" dirty="0" err="1">
                <a:solidFill>
                  <a:srgbClr val="374151"/>
                </a:solidFill>
                <a:ea typeface="+mn-lt"/>
                <a:cs typeface="+mn-lt"/>
              </a:rPr>
              <a:t>Softmax</a:t>
            </a:r>
            <a:r>
              <a:rPr lang="en-US" sz="2000" b="1" dirty="0">
                <a:solidFill>
                  <a:srgbClr val="374151"/>
                </a:solidFill>
                <a:ea typeface="+mn-lt"/>
                <a:cs typeface="+mn-lt"/>
              </a:rPr>
              <a:t>:</a:t>
            </a:r>
            <a:endParaRPr lang="en-US" sz="2000" b="1" dirty="0">
              <a:ea typeface="+mn-lt"/>
              <a:cs typeface="+mn-lt"/>
            </a:endParaRPr>
          </a:p>
          <a:p>
            <a:pPr marL="800100" lvl="1" indent="-342900">
              <a:buFont typeface="Arial" panose="020B0604020202020204" pitchFamily="34" charset="0"/>
              <a:buChar char="•"/>
            </a:pPr>
            <a:r>
              <a:rPr lang="en-US" sz="2000" dirty="0">
                <a:solidFill>
                  <a:srgbClr val="374151"/>
                </a:solidFill>
                <a:ea typeface="+mn-lt"/>
                <a:cs typeface="+mn-lt"/>
              </a:rPr>
              <a:t>Purpose: Used for multi-class classification.</a:t>
            </a:r>
            <a:endParaRPr lang="en-US" sz="2000" dirty="0"/>
          </a:p>
          <a:p>
            <a:pPr marL="800100" lvl="1" indent="-342900">
              <a:buFont typeface="Arial" panose="020B0604020202020204" pitchFamily="34" charset="0"/>
              <a:buChar char="•"/>
            </a:pPr>
            <a:r>
              <a:rPr lang="en-US" sz="2000" dirty="0">
                <a:solidFill>
                  <a:srgbClr val="374151"/>
                </a:solidFill>
                <a:ea typeface="+mn-lt"/>
                <a:cs typeface="+mn-lt"/>
              </a:rPr>
              <a:t>Output: Normalized probabilities.</a:t>
            </a:r>
            <a:endParaRPr lang="en-US" sz="2000" dirty="0"/>
          </a:p>
          <a:p>
            <a:pPr marL="800100" lvl="1" indent="-342900">
              <a:buFont typeface="Arial" panose="020B0604020202020204" pitchFamily="34" charset="0"/>
              <a:buChar char="•"/>
            </a:pPr>
            <a:r>
              <a:rPr lang="en-US" sz="2000" dirty="0">
                <a:solidFill>
                  <a:srgbClr val="374151"/>
                </a:solidFill>
                <a:ea typeface="+mn-lt"/>
                <a:cs typeface="+mn-lt"/>
              </a:rPr>
              <a:t>Converts scores to probabilities.</a:t>
            </a:r>
            <a:endParaRPr lang="en-US" sz="2000" dirty="0"/>
          </a:p>
        </p:txBody>
      </p:sp>
    </p:spTree>
    <p:extLst>
      <p:ext uri="{BB962C8B-B14F-4D97-AF65-F5344CB8AC3E}">
        <p14:creationId xmlns:p14="http://schemas.microsoft.com/office/powerpoint/2010/main" val="24758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701809" y="660939"/>
            <a:ext cx="814169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Training Deep Learning Models</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id="{E401CF50-7ED4-E6A1-4F40-048F35EC4155}"/>
              </a:ext>
            </a:extLst>
          </p:cNvPr>
          <p:cNvSpPr txBox="1"/>
          <p:nvPr/>
        </p:nvSpPr>
        <p:spPr>
          <a:xfrm>
            <a:off x="658813" y="1651820"/>
            <a:ext cx="8227682" cy="4661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solidFill>
                  <a:srgbClr val="374151"/>
                </a:solidFill>
                <a:ea typeface="Söhne"/>
                <a:cs typeface="Söhne"/>
              </a:rPr>
              <a:t>Optimization Algorithms</a:t>
            </a:r>
            <a:r>
              <a:rPr lang="en-US" sz="2000" dirty="0">
                <a:solidFill>
                  <a:srgbClr val="374151"/>
                </a:solidFill>
                <a:ea typeface="Söhne"/>
                <a:cs typeface="Söhne"/>
              </a:rPr>
              <a:t>:</a:t>
            </a:r>
            <a:endParaRPr lang="en-US" sz="2000" dirty="0">
              <a:cs typeface="Calibri" panose="020F0502020204030204"/>
            </a:endParaRPr>
          </a:p>
          <a:p>
            <a:pPr marL="1200150" lvl="2" indent="-285750">
              <a:lnSpc>
                <a:spcPct val="150000"/>
              </a:lnSpc>
              <a:buFont typeface="Arial" panose="020B0604020202020204" pitchFamily="34" charset="0"/>
              <a:buChar char="•"/>
            </a:pPr>
            <a:r>
              <a:rPr lang="en-US" sz="2000" b="1" dirty="0">
                <a:solidFill>
                  <a:srgbClr val="374151"/>
                </a:solidFill>
                <a:ea typeface="Söhne"/>
                <a:cs typeface="Söhne"/>
              </a:rPr>
              <a:t>SGD</a:t>
            </a:r>
            <a:r>
              <a:rPr lang="en-US" sz="2000" dirty="0">
                <a:solidFill>
                  <a:srgbClr val="374151"/>
                </a:solidFill>
                <a:ea typeface="Söhne"/>
                <a:cs typeface="Söhne"/>
              </a:rPr>
              <a:t>: Updates weights from random data batches.</a:t>
            </a:r>
          </a:p>
          <a:p>
            <a:pPr marL="1200150" lvl="2" indent="-285750">
              <a:lnSpc>
                <a:spcPct val="150000"/>
              </a:lnSpc>
              <a:buFont typeface="Arial" panose="020B0604020202020204" pitchFamily="34" charset="0"/>
              <a:buChar char="•"/>
            </a:pPr>
            <a:r>
              <a:rPr lang="en-US" sz="2000" b="1" dirty="0">
                <a:solidFill>
                  <a:srgbClr val="374151"/>
                </a:solidFill>
                <a:ea typeface="Söhne"/>
                <a:cs typeface="Söhne"/>
              </a:rPr>
              <a:t>Adam</a:t>
            </a:r>
            <a:r>
              <a:rPr lang="en-US" sz="2000" dirty="0">
                <a:solidFill>
                  <a:srgbClr val="374151"/>
                </a:solidFill>
                <a:ea typeface="Söhne"/>
                <a:cs typeface="Söhne"/>
              </a:rPr>
              <a:t>: Adapts learning rates, suited for various models.</a:t>
            </a:r>
          </a:p>
          <a:p>
            <a:pPr>
              <a:lnSpc>
                <a:spcPct val="150000"/>
              </a:lnSpc>
            </a:pPr>
            <a:r>
              <a:rPr lang="en-US" sz="2000" b="1" dirty="0">
                <a:solidFill>
                  <a:srgbClr val="374151"/>
                </a:solidFill>
                <a:ea typeface="Söhne"/>
                <a:cs typeface="Söhne"/>
              </a:rPr>
              <a:t>Loss Functions</a:t>
            </a:r>
            <a:r>
              <a:rPr lang="en-US" sz="2000" dirty="0">
                <a:solidFill>
                  <a:srgbClr val="374151"/>
                </a:solidFill>
                <a:ea typeface="Söhne"/>
                <a:cs typeface="Söhne"/>
              </a:rPr>
              <a:t>:</a:t>
            </a:r>
          </a:p>
          <a:p>
            <a:pPr marL="1200150" lvl="2" indent="-285750">
              <a:lnSpc>
                <a:spcPct val="150000"/>
              </a:lnSpc>
              <a:buFont typeface="Arial" panose="020B0604020202020204" pitchFamily="34" charset="0"/>
              <a:buChar char="•"/>
            </a:pPr>
            <a:r>
              <a:rPr lang="en-US" sz="2000" b="1" dirty="0">
                <a:solidFill>
                  <a:srgbClr val="374151"/>
                </a:solidFill>
                <a:ea typeface="Söhne"/>
                <a:cs typeface="Söhne"/>
              </a:rPr>
              <a:t>MSE</a:t>
            </a:r>
            <a:r>
              <a:rPr lang="en-US" sz="2000" dirty="0">
                <a:solidFill>
                  <a:srgbClr val="374151"/>
                </a:solidFill>
                <a:ea typeface="Söhne"/>
                <a:cs typeface="Söhne"/>
              </a:rPr>
              <a:t>: Regression tasks.</a:t>
            </a:r>
          </a:p>
          <a:p>
            <a:pPr marL="1200150" lvl="2" indent="-285750">
              <a:lnSpc>
                <a:spcPct val="150000"/>
              </a:lnSpc>
              <a:buFont typeface="Arial" panose="020B0604020202020204" pitchFamily="34" charset="0"/>
              <a:buChar char="•"/>
            </a:pPr>
            <a:r>
              <a:rPr lang="en-US" sz="2000" b="1" dirty="0">
                <a:solidFill>
                  <a:srgbClr val="374151"/>
                </a:solidFill>
                <a:ea typeface="Söhne"/>
                <a:cs typeface="Söhne"/>
              </a:rPr>
              <a:t>Cross-Entropy</a:t>
            </a:r>
            <a:r>
              <a:rPr lang="en-US" sz="2000" dirty="0">
                <a:solidFill>
                  <a:srgbClr val="374151"/>
                </a:solidFill>
                <a:ea typeface="Söhne"/>
                <a:cs typeface="Söhne"/>
              </a:rPr>
              <a:t>: Classification tasks.</a:t>
            </a:r>
          </a:p>
          <a:p>
            <a:pPr>
              <a:lnSpc>
                <a:spcPct val="150000"/>
              </a:lnSpc>
            </a:pPr>
            <a:r>
              <a:rPr lang="en-US" sz="2000" b="1" dirty="0">
                <a:solidFill>
                  <a:srgbClr val="374151"/>
                </a:solidFill>
                <a:ea typeface="Söhne"/>
                <a:cs typeface="Söhne"/>
              </a:rPr>
              <a:t>Learning Rate Scheduling</a:t>
            </a:r>
            <a:r>
              <a:rPr lang="en-US" sz="2000" dirty="0">
                <a:solidFill>
                  <a:srgbClr val="374151"/>
                </a:solidFill>
                <a:ea typeface="Söhne"/>
                <a:cs typeface="Söhne"/>
              </a:rPr>
              <a:t>:</a:t>
            </a:r>
          </a:p>
          <a:p>
            <a:pPr marL="1200150" lvl="2" indent="-285750">
              <a:lnSpc>
                <a:spcPct val="150000"/>
              </a:lnSpc>
              <a:buFont typeface="Arial" panose="020B0604020202020204" pitchFamily="34" charset="0"/>
              <a:buChar char="•"/>
            </a:pPr>
            <a:r>
              <a:rPr lang="en-US" sz="2000" b="1" dirty="0">
                <a:solidFill>
                  <a:srgbClr val="374151"/>
                </a:solidFill>
                <a:ea typeface="Söhne"/>
                <a:cs typeface="Söhne"/>
              </a:rPr>
              <a:t>Decay</a:t>
            </a:r>
            <a:r>
              <a:rPr lang="en-US" sz="2000" dirty="0">
                <a:solidFill>
                  <a:srgbClr val="374151"/>
                </a:solidFill>
                <a:ea typeface="Söhne"/>
                <a:cs typeface="Söhne"/>
              </a:rPr>
              <a:t>: Gradual learning rate reduction.</a:t>
            </a:r>
          </a:p>
          <a:p>
            <a:pPr marL="1200150" lvl="2" indent="-285750">
              <a:lnSpc>
                <a:spcPct val="150000"/>
              </a:lnSpc>
              <a:buFont typeface="Arial" panose="020B0604020202020204" pitchFamily="34" charset="0"/>
              <a:buChar char="•"/>
            </a:pPr>
            <a:r>
              <a:rPr lang="en-US" sz="2000" b="1" dirty="0">
                <a:solidFill>
                  <a:srgbClr val="374151"/>
                </a:solidFill>
                <a:ea typeface="Söhne"/>
                <a:cs typeface="Söhne"/>
              </a:rPr>
              <a:t>Step &amp; Exponential Decay</a:t>
            </a:r>
            <a:r>
              <a:rPr lang="en-US" sz="2000" dirty="0">
                <a:solidFill>
                  <a:srgbClr val="374151"/>
                </a:solidFill>
                <a:ea typeface="Söhne"/>
                <a:cs typeface="Söhne"/>
              </a:rPr>
              <a:t>: Specific reductions over time.</a:t>
            </a:r>
          </a:p>
          <a:p>
            <a:pPr marL="285750" indent="-285750">
              <a:lnSpc>
                <a:spcPct val="150000"/>
              </a:lnSpc>
              <a:buFont typeface="Arial" panose="020B0604020202020204" pitchFamily="34" charset="0"/>
              <a:buChar char="•"/>
            </a:pPr>
            <a:r>
              <a:rPr lang="en-US" sz="2000" dirty="0">
                <a:solidFill>
                  <a:srgbClr val="374151"/>
                </a:solidFill>
                <a:ea typeface="Söhne"/>
                <a:cs typeface="Söhne"/>
              </a:rPr>
              <a:t>These methods optimize training for better model performance.</a:t>
            </a:r>
            <a:endParaRPr lang="en-US" sz="2000" dirty="0">
              <a:cs typeface="Calibri"/>
            </a:endParaRPr>
          </a:p>
        </p:txBody>
      </p:sp>
      <p:pic>
        <p:nvPicPr>
          <p:cNvPr id="3" name="Picture 2" descr="Gradient Descent and its Types - Analytics Vidhya">
            <a:extLst>
              <a:ext uri="{FF2B5EF4-FFF2-40B4-BE49-F238E27FC236}">
                <a16:creationId xmlns:a16="http://schemas.microsoft.com/office/drawing/2014/main" id="{CDA146CF-9354-D0E5-4CDE-78FF6752D685}"/>
              </a:ext>
            </a:extLst>
          </p:cNvPr>
          <p:cNvPicPr>
            <a:picLocks noChangeAspect="1"/>
          </p:cNvPicPr>
          <p:nvPr/>
        </p:nvPicPr>
        <p:blipFill rotWithShape="1">
          <a:blip r:embed="rId2"/>
          <a:srcRect l="26199" t="52672" r="34332" b="305"/>
          <a:stretch/>
        </p:blipFill>
        <p:spPr>
          <a:xfrm>
            <a:off x="8243004" y="1012671"/>
            <a:ext cx="3060591" cy="2051570"/>
          </a:xfrm>
          <a:prstGeom prst="rect">
            <a:avLst/>
          </a:prstGeom>
        </p:spPr>
      </p:pic>
      <p:pic>
        <p:nvPicPr>
          <p:cNvPr id="4" name="Picture 3" descr="Code Adam Optimization Algorithm From Scratch - MachineLearningMastery.com">
            <a:extLst>
              <a:ext uri="{FF2B5EF4-FFF2-40B4-BE49-F238E27FC236}">
                <a16:creationId xmlns:a16="http://schemas.microsoft.com/office/drawing/2014/main" id="{896EAF03-C85A-283E-1962-90A1D6124CF1}"/>
              </a:ext>
            </a:extLst>
          </p:cNvPr>
          <p:cNvPicPr>
            <a:picLocks noChangeAspect="1"/>
          </p:cNvPicPr>
          <p:nvPr/>
        </p:nvPicPr>
        <p:blipFill rotWithShape="1">
          <a:blip r:embed="rId3"/>
          <a:srcRect l="23201" t="14979" r="14501" b="6990"/>
          <a:stretch/>
        </p:blipFill>
        <p:spPr>
          <a:xfrm>
            <a:off x="8243004" y="3178523"/>
            <a:ext cx="3048005" cy="2872530"/>
          </a:xfrm>
          <a:prstGeom prst="rect">
            <a:avLst/>
          </a:prstGeom>
        </p:spPr>
      </p:pic>
      <p:cxnSp>
        <p:nvCxnSpPr>
          <p:cNvPr id="5" name="Straight Arrow Connector 4">
            <a:extLst>
              <a:ext uri="{FF2B5EF4-FFF2-40B4-BE49-F238E27FC236}">
                <a16:creationId xmlns:a16="http://schemas.microsoft.com/office/drawing/2014/main" id="{548717EE-B7B0-77D2-1907-6C79F0F9CFD7}"/>
              </a:ext>
            </a:extLst>
          </p:cNvPr>
          <p:cNvCxnSpPr>
            <a:cxnSpLocks/>
          </p:cNvCxnSpPr>
          <p:nvPr/>
        </p:nvCxnSpPr>
        <p:spPr>
          <a:xfrm flipV="1">
            <a:off x="7327783" y="2142974"/>
            <a:ext cx="1006679" cy="5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D4196AD-F7EF-4EFC-CD6A-23C9F1E13C0B}"/>
              </a:ext>
            </a:extLst>
          </p:cNvPr>
          <p:cNvCxnSpPr>
            <a:cxnSpLocks/>
          </p:cNvCxnSpPr>
          <p:nvPr/>
        </p:nvCxnSpPr>
        <p:spPr>
          <a:xfrm>
            <a:off x="7529119" y="2847855"/>
            <a:ext cx="977318" cy="73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9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813" y="593340"/>
            <a:ext cx="814169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Training Deep Learning Models</a:t>
            </a:r>
            <a:endParaRPr lang="en-US" b="1" spc="-30" dirty="0">
              <a:solidFill>
                <a:schemeClr val="accent1">
                  <a:lumMod val="50000"/>
                </a:schemeClr>
              </a:solidFill>
              <a:latin typeface="+mn-lt"/>
              <a:cs typeface="Times New Roman"/>
            </a:endParaRPr>
          </a:p>
        </p:txBody>
      </p:sp>
      <p:pic>
        <p:nvPicPr>
          <p:cNvPr id="7" name="Picture 6" descr="A diagram of a machine learning model&#10;&#10;Description automatically generated">
            <a:extLst>
              <a:ext uri="{FF2B5EF4-FFF2-40B4-BE49-F238E27FC236}">
                <a16:creationId xmlns:a16="http://schemas.microsoft.com/office/drawing/2014/main" id="{A40F576B-D60E-21D5-994C-7CD6431B7F7C}"/>
              </a:ext>
            </a:extLst>
          </p:cNvPr>
          <p:cNvPicPr>
            <a:picLocks noChangeAspect="1"/>
          </p:cNvPicPr>
          <p:nvPr/>
        </p:nvPicPr>
        <p:blipFill>
          <a:blip r:embed="rId2"/>
          <a:stretch>
            <a:fillRect/>
          </a:stretch>
        </p:blipFill>
        <p:spPr>
          <a:xfrm>
            <a:off x="1677058" y="1531064"/>
            <a:ext cx="8837883" cy="4414021"/>
          </a:xfrm>
          <a:prstGeom prst="rect">
            <a:avLst/>
          </a:prstGeom>
        </p:spPr>
      </p:pic>
    </p:spTree>
    <p:extLst>
      <p:ext uri="{BB962C8B-B14F-4D97-AF65-F5344CB8AC3E}">
        <p14:creationId xmlns:p14="http://schemas.microsoft.com/office/powerpoint/2010/main" val="4206427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813" y="709379"/>
            <a:ext cx="7463771"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Neural Networks in Practice</a:t>
            </a:r>
            <a:endParaRPr lang="en-US" b="1" spc="-30" dirty="0">
              <a:solidFill>
                <a:schemeClr val="accent1">
                  <a:lumMod val="50000"/>
                </a:schemeClr>
              </a:solidFill>
              <a:latin typeface="+mn-lt"/>
              <a:cs typeface="Times New Roman"/>
            </a:endParaRPr>
          </a:p>
        </p:txBody>
      </p:sp>
      <p:sp>
        <p:nvSpPr>
          <p:cNvPr id="3" name="TextBox 2">
            <a:extLst>
              <a:ext uri="{FF2B5EF4-FFF2-40B4-BE49-F238E27FC236}">
                <a16:creationId xmlns:a16="http://schemas.microsoft.com/office/drawing/2014/main" id="{02309260-8EA2-91F9-6F1B-3B34F92E8926}"/>
              </a:ext>
            </a:extLst>
          </p:cNvPr>
          <p:cNvSpPr txBox="1"/>
          <p:nvPr/>
        </p:nvSpPr>
        <p:spPr>
          <a:xfrm>
            <a:off x="610364" y="1759439"/>
            <a:ext cx="11146219"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rgbClr val="374151"/>
                </a:solidFill>
                <a:ea typeface="Söhne"/>
                <a:cs typeface="Söhne"/>
              </a:rPr>
              <a:t>Deep Learning Frameworks</a:t>
            </a:r>
            <a:r>
              <a:rPr lang="en-US" sz="2200" dirty="0">
                <a:solidFill>
                  <a:srgbClr val="374151"/>
                </a:solidFill>
                <a:ea typeface="Söhne"/>
                <a:cs typeface="Söhne"/>
              </a:rPr>
              <a:t>:</a:t>
            </a:r>
            <a:endParaRPr lang="en-US" dirty="0">
              <a:cs typeface="Calibri" panose="020F0502020204030204"/>
            </a:endParaRPr>
          </a:p>
          <a:p>
            <a:pPr marL="457200" lvl="2"/>
            <a:r>
              <a:rPr lang="en-US" sz="2200" dirty="0">
                <a:solidFill>
                  <a:srgbClr val="374151"/>
                </a:solidFill>
                <a:ea typeface="Söhne"/>
                <a:cs typeface="Söhne"/>
              </a:rPr>
              <a:t>TensorFlow and </a:t>
            </a:r>
            <a:r>
              <a:rPr lang="en-US" sz="2200" dirty="0" err="1">
                <a:solidFill>
                  <a:srgbClr val="374151"/>
                </a:solidFill>
                <a:ea typeface="Söhne"/>
                <a:cs typeface="Söhne"/>
              </a:rPr>
              <a:t>PyTorch</a:t>
            </a:r>
            <a:r>
              <a:rPr lang="en-US" sz="2200" dirty="0">
                <a:solidFill>
                  <a:srgbClr val="374151"/>
                </a:solidFill>
                <a:ea typeface="Söhne"/>
                <a:cs typeface="Söhne"/>
              </a:rPr>
              <a:t> are popular frameworks for building and training neural networks.</a:t>
            </a:r>
          </a:p>
          <a:p>
            <a:pPr marL="457200" lvl="2"/>
            <a:endParaRPr lang="en-US" sz="2200" dirty="0">
              <a:solidFill>
                <a:srgbClr val="374151"/>
              </a:solidFill>
              <a:ea typeface="Söhne"/>
              <a:cs typeface="Söhne"/>
            </a:endParaRPr>
          </a:p>
          <a:p>
            <a:r>
              <a:rPr lang="en-US" sz="2200" b="1" dirty="0">
                <a:solidFill>
                  <a:srgbClr val="374151"/>
                </a:solidFill>
                <a:ea typeface="Söhne"/>
                <a:cs typeface="Söhne"/>
              </a:rPr>
              <a:t>Hardware</a:t>
            </a:r>
            <a:r>
              <a:rPr lang="en-US" sz="2200" dirty="0">
                <a:solidFill>
                  <a:srgbClr val="374151"/>
                </a:solidFill>
                <a:ea typeface="Söhne"/>
                <a:cs typeface="Söhne"/>
              </a:rPr>
              <a:t>:</a:t>
            </a:r>
          </a:p>
          <a:p>
            <a:pPr marL="457200" lvl="2"/>
            <a:r>
              <a:rPr lang="en-US" sz="2200" dirty="0">
                <a:solidFill>
                  <a:srgbClr val="374151"/>
                </a:solidFill>
                <a:ea typeface="Söhne"/>
                <a:cs typeface="Söhne"/>
              </a:rPr>
              <a:t>GPUs and TPUs accelerate neural network training.</a:t>
            </a:r>
          </a:p>
          <a:p>
            <a:pPr marL="457200" lvl="2"/>
            <a:endParaRPr lang="en-US" sz="2200" dirty="0">
              <a:solidFill>
                <a:srgbClr val="374151"/>
              </a:solidFill>
              <a:ea typeface="Söhne"/>
              <a:cs typeface="Söhne"/>
            </a:endParaRPr>
          </a:p>
          <a:p>
            <a:r>
              <a:rPr lang="en-US" sz="2200" b="1" dirty="0">
                <a:solidFill>
                  <a:srgbClr val="374151"/>
                </a:solidFill>
                <a:ea typeface="Söhne"/>
                <a:cs typeface="Söhne"/>
              </a:rPr>
              <a:t>Challenges</a:t>
            </a:r>
            <a:r>
              <a:rPr lang="en-US" sz="2200" dirty="0">
                <a:solidFill>
                  <a:srgbClr val="374151"/>
                </a:solidFill>
                <a:ea typeface="Söhne"/>
                <a:cs typeface="Söhne"/>
              </a:rPr>
              <a:t>:</a:t>
            </a:r>
          </a:p>
          <a:p>
            <a:pPr marL="457200" lvl="2"/>
            <a:r>
              <a:rPr lang="en-US" sz="2200" dirty="0">
                <a:solidFill>
                  <a:srgbClr val="374151"/>
                </a:solidFill>
                <a:ea typeface="Söhne"/>
                <a:cs typeface="Söhne"/>
              </a:rPr>
              <a:t>Data quality, model complexity, overfitting, and interpretability are common challenges.</a:t>
            </a:r>
          </a:p>
          <a:p>
            <a:pPr marL="457200" lvl="2"/>
            <a:endParaRPr lang="en-US" sz="2200" dirty="0">
              <a:solidFill>
                <a:srgbClr val="374151"/>
              </a:solidFill>
              <a:ea typeface="Söhne"/>
              <a:cs typeface="Söhne"/>
            </a:endParaRPr>
          </a:p>
          <a:p>
            <a:r>
              <a:rPr lang="en-US" sz="2200" b="1" dirty="0">
                <a:solidFill>
                  <a:srgbClr val="374151"/>
                </a:solidFill>
                <a:ea typeface="Söhne"/>
                <a:cs typeface="Söhne"/>
              </a:rPr>
              <a:t>Ethical Considerations</a:t>
            </a:r>
            <a:r>
              <a:rPr lang="en-US" sz="2200" dirty="0">
                <a:solidFill>
                  <a:srgbClr val="374151"/>
                </a:solidFill>
                <a:ea typeface="Söhne"/>
                <a:cs typeface="Söhne"/>
              </a:rPr>
              <a:t>:</a:t>
            </a:r>
          </a:p>
          <a:p>
            <a:pPr marL="457200" lvl="2"/>
            <a:r>
              <a:rPr lang="en-US" sz="2200" dirty="0">
                <a:solidFill>
                  <a:srgbClr val="374151"/>
                </a:solidFill>
                <a:ea typeface="Söhne"/>
                <a:cs typeface="Söhne"/>
              </a:rPr>
              <a:t>Address bias and fairness, privacy, security, and transparency in neural network applications.</a:t>
            </a:r>
            <a:endParaRPr lang="en-US" sz="2200" dirty="0">
              <a:solidFill>
                <a:srgbClr val="374151"/>
              </a:solidFill>
            </a:endParaRPr>
          </a:p>
        </p:txBody>
      </p:sp>
    </p:spTree>
    <p:extLst>
      <p:ext uri="{BB962C8B-B14F-4D97-AF65-F5344CB8AC3E}">
        <p14:creationId xmlns:p14="http://schemas.microsoft.com/office/powerpoint/2010/main" val="913652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813" y="670333"/>
            <a:ext cx="875654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Artificial Neural Network (ANN)</a:t>
            </a:r>
            <a:endParaRPr lang="en-US" b="1" spc="-30" dirty="0">
              <a:solidFill>
                <a:schemeClr val="accent1">
                  <a:lumMod val="50000"/>
                </a:schemeClr>
              </a:solidFill>
              <a:latin typeface="+mn-lt"/>
              <a:cs typeface="Times New Roman"/>
            </a:endParaRPr>
          </a:p>
        </p:txBody>
      </p:sp>
      <p:sp>
        <p:nvSpPr>
          <p:cNvPr id="3" name="TextBox 2">
            <a:extLst>
              <a:ext uri="{FF2B5EF4-FFF2-40B4-BE49-F238E27FC236}">
                <a16:creationId xmlns:a16="http://schemas.microsoft.com/office/drawing/2014/main" id="{02309260-8EA2-91F9-6F1B-3B34F92E8926}"/>
              </a:ext>
            </a:extLst>
          </p:cNvPr>
          <p:cNvSpPr txBox="1"/>
          <p:nvPr/>
        </p:nvSpPr>
        <p:spPr>
          <a:xfrm>
            <a:off x="658813" y="1708767"/>
            <a:ext cx="10720551" cy="30970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lnSpc>
                <a:spcPct val="150000"/>
              </a:lnSpc>
              <a:buAutoNum type="arabicPeriod"/>
            </a:pPr>
            <a:r>
              <a:rPr lang="en-US" sz="2200" dirty="0">
                <a:solidFill>
                  <a:srgbClr val="374151"/>
                </a:solidFill>
                <a:ea typeface="+mn-lt"/>
                <a:cs typeface="+mn-lt"/>
              </a:rPr>
              <a:t>Setting up a development environment</a:t>
            </a:r>
            <a:endParaRPr lang="en-US" sz="2200" dirty="0"/>
          </a:p>
          <a:p>
            <a:pPr marL="914400" lvl="1" indent="-457200">
              <a:lnSpc>
                <a:spcPct val="150000"/>
              </a:lnSpc>
              <a:buAutoNum type="arabicPeriod"/>
            </a:pPr>
            <a:r>
              <a:rPr lang="en-US" sz="2200" dirty="0">
                <a:solidFill>
                  <a:srgbClr val="374151"/>
                </a:solidFill>
                <a:ea typeface="+mn-lt"/>
                <a:cs typeface="+mn-lt"/>
              </a:rPr>
              <a:t>Choosing a deep learning framework (e.g., TensorFlow)</a:t>
            </a:r>
            <a:endParaRPr lang="en-US" sz="2200" dirty="0"/>
          </a:p>
          <a:p>
            <a:pPr marL="914400" lvl="1" indent="-457200">
              <a:lnSpc>
                <a:spcPct val="150000"/>
              </a:lnSpc>
              <a:buAutoNum type="arabicPeriod"/>
            </a:pPr>
            <a:r>
              <a:rPr lang="en-US" sz="2200" dirty="0">
                <a:solidFill>
                  <a:srgbClr val="374151"/>
                </a:solidFill>
                <a:ea typeface="+mn-lt"/>
                <a:cs typeface="+mn-lt"/>
              </a:rPr>
              <a:t>Load and preprocess data</a:t>
            </a:r>
            <a:endParaRPr lang="en-US" sz="2200" dirty="0"/>
          </a:p>
          <a:p>
            <a:pPr marL="914400" lvl="1" indent="-457200">
              <a:lnSpc>
                <a:spcPct val="150000"/>
              </a:lnSpc>
              <a:buAutoNum type="arabicPeriod"/>
            </a:pPr>
            <a:r>
              <a:rPr lang="en-US" sz="2200" dirty="0">
                <a:solidFill>
                  <a:srgbClr val="374151"/>
                </a:solidFill>
                <a:ea typeface="+mn-lt"/>
                <a:cs typeface="+mn-lt"/>
              </a:rPr>
              <a:t>Constructing a network architecture</a:t>
            </a:r>
            <a:endParaRPr lang="en-US" sz="2200" dirty="0"/>
          </a:p>
          <a:p>
            <a:pPr marL="914400" lvl="1" indent="-457200">
              <a:lnSpc>
                <a:spcPct val="150000"/>
              </a:lnSpc>
              <a:buAutoNum type="arabicPeriod"/>
            </a:pPr>
            <a:r>
              <a:rPr lang="en-US" sz="2200" dirty="0">
                <a:solidFill>
                  <a:srgbClr val="374151"/>
                </a:solidFill>
                <a:ea typeface="+mn-lt"/>
                <a:cs typeface="+mn-lt"/>
              </a:rPr>
              <a:t>Training the model</a:t>
            </a:r>
            <a:endParaRPr lang="en-US" sz="2200" dirty="0"/>
          </a:p>
          <a:p>
            <a:pPr marL="914400" lvl="1" indent="-457200">
              <a:lnSpc>
                <a:spcPct val="150000"/>
              </a:lnSpc>
              <a:buAutoNum type="arabicPeriod"/>
            </a:pPr>
            <a:r>
              <a:rPr lang="en-US" sz="2200" dirty="0">
                <a:solidFill>
                  <a:srgbClr val="374151"/>
                </a:solidFill>
                <a:ea typeface="+mn-lt"/>
                <a:cs typeface="+mn-lt"/>
              </a:rPr>
              <a:t>Metrics and evaluation</a:t>
            </a:r>
            <a:endParaRPr lang="en-US" sz="2200" dirty="0"/>
          </a:p>
        </p:txBody>
      </p:sp>
    </p:spTree>
    <p:extLst>
      <p:ext uri="{BB962C8B-B14F-4D97-AF65-F5344CB8AC3E}">
        <p14:creationId xmlns:p14="http://schemas.microsoft.com/office/powerpoint/2010/main" val="424147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814" y="584200"/>
            <a:ext cx="1099743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Model Evaluation and Hyperparameter Tuning</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id="{5F1B7679-1B00-7FB8-E0F3-3A42A920EBE5}"/>
              </a:ext>
            </a:extLst>
          </p:cNvPr>
          <p:cNvSpPr txBox="1"/>
          <p:nvPr/>
        </p:nvSpPr>
        <p:spPr>
          <a:xfrm>
            <a:off x="658813" y="1665288"/>
            <a:ext cx="10945905" cy="4620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rPr>
              <a:t>Metrics for Model Evaluation</a:t>
            </a:r>
            <a:r>
              <a:rPr lang="en-US" sz="2200" dirty="0">
                <a:solidFill>
                  <a:srgbClr val="374151"/>
                </a:solidFill>
              </a:rPr>
              <a:t>:</a:t>
            </a:r>
            <a:endParaRPr lang="en-US" dirty="0">
              <a:cs typeface="Calibri" panose="020F0502020204030204"/>
            </a:endParaRPr>
          </a:p>
          <a:p>
            <a:pPr marL="342900" indent="-342900">
              <a:lnSpc>
                <a:spcPct val="150000"/>
              </a:lnSpc>
              <a:buFont typeface="Arial" panose="020B0604020202020204" pitchFamily="34" charset="0"/>
              <a:buChar char="•"/>
            </a:pPr>
            <a:r>
              <a:rPr lang="en-US" sz="2200" b="1" dirty="0">
                <a:solidFill>
                  <a:srgbClr val="374151"/>
                </a:solidFill>
              </a:rPr>
              <a:t>Accuracy</a:t>
            </a:r>
            <a:r>
              <a:rPr lang="en-US" sz="2200" dirty="0">
                <a:solidFill>
                  <a:srgbClr val="374151"/>
                </a:solidFill>
              </a:rPr>
              <a:t>: Overall correct predictions.</a:t>
            </a:r>
          </a:p>
          <a:p>
            <a:pPr marL="342900" indent="-342900">
              <a:lnSpc>
                <a:spcPct val="150000"/>
              </a:lnSpc>
              <a:buFont typeface="Arial" panose="020B0604020202020204" pitchFamily="34" charset="0"/>
              <a:buChar char="•"/>
            </a:pPr>
            <a:r>
              <a:rPr lang="en-US" sz="2200" b="1" dirty="0">
                <a:solidFill>
                  <a:srgbClr val="374151"/>
                </a:solidFill>
              </a:rPr>
              <a:t>Precision and Recall</a:t>
            </a:r>
            <a:r>
              <a:rPr lang="en-US" sz="2200" dirty="0">
                <a:solidFill>
                  <a:srgbClr val="374151"/>
                </a:solidFill>
              </a:rPr>
              <a:t>: Balance for imbalanced datasets.</a:t>
            </a:r>
          </a:p>
          <a:p>
            <a:pPr marL="342900" indent="-342900">
              <a:lnSpc>
                <a:spcPct val="150000"/>
              </a:lnSpc>
              <a:buFont typeface="Arial" panose="020B0604020202020204" pitchFamily="34" charset="0"/>
              <a:buChar char="•"/>
            </a:pPr>
            <a:r>
              <a:rPr lang="en-US" sz="2200" b="1" dirty="0">
                <a:solidFill>
                  <a:srgbClr val="374151"/>
                </a:solidFill>
              </a:rPr>
              <a:t>F1 Score</a:t>
            </a:r>
            <a:r>
              <a:rPr lang="en-US" sz="2200" dirty="0">
                <a:solidFill>
                  <a:srgbClr val="374151"/>
                </a:solidFill>
              </a:rPr>
              <a:t>: A combination of precision and recall.</a:t>
            </a:r>
          </a:p>
          <a:p>
            <a:pPr marL="342900" indent="-342900">
              <a:lnSpc>
                <a:spcPct val="150000"/>
              </a:lnSpc>
              <a:buFont typeface="Arial" panose="020B0604020202020204" pitchFamily="34" charset="0"/>
              <a:buChar char="•"/>
            </a:pPr>
            <a:r>
              <a:rPr lang="en-US" sz="2200" b="1" dirty="0">
                <a:solidFill>
                  <a:srgbClr val="374151"/>
                </a:solidFill>
              </a:rPr>
              <a:t>Confusion Matrix</a:t>
            </a:r>
            <a:r>
              <a:rPr lang="en-US" sz="2200" dirty="0">
                <a:solidFill>
                  <a:srgbClr val="374151"/>
                </a:solidFill>
              </a:rPr>
              <a:t>: Detailed view of model performance.</a:t>
            </a:r>
          </a:p>
          <a:p>
            <a:pPr marL="342900" indent="-342900">
              <a:lnSpc>
                <a:spcPct val="150000"/>
              </a:lnSpc>
              <a:buFont typeface="Arial"/>
              <a:buChar char="•"/>
            </a:pPr>
            <a:endParaRPr lang="en-US" sz="2200" dirty="0">
              <a:solidFill>
                <a:srgbClr val="374151"/>
              </a:solidFill>
            </a:endParaRPr>
          </a:p>
          <a:p>
            <a:pPr>
              <a:lnSpc>
                <a:spcPct val="150000"/>
              </a:lnSpc>
            </a:pPr>
            <a:r>
              <a:rPr lang="en-US" sz="2200" b="1" dirty="0">
                <a:solidFill>
                  <a:srgbClr val="374151"/>
                </a:solidFill>
                <a:ea typeface="+mn-lt"/>
                <a:cs typeface="+mn-lt"/>
              </a:rPr>
              <a:t>Validation and Test Datasets</a:t>
            </a:r>
            <a:r>
              <a:rPr lang="en-US" sz="2200" dirty="0">
                <a:solidFill>
                  <a:srgbClr val="374151"/>
                </a:solidFill>
                <a:ea typeface="+mn-lt"/>
                <a:cs typeface="+mn-lt"/>
              </a:rPr>
              <a:t>:</a:t>
            </a:r>
            <a:endParaRPr lang="en-US" sz="2200" dirty="0">
              <a:solidFill>
                <a:srgbClr val="374151"/>
              </a:solidFill>
            </a:endParaRPr>
          </a:p>
          <a:p>
            <a:pPr marL="342900" indent="-342900">
              <a:lnSpc>
                <a:spcPct val="150000"/>
              </a:lnSpc>
              <a:buFont typeface="Arial"/>
              <a:buChar char="•"/>
            </a:pPr>
            <a:r>
              <a:rPr lang="en-US" sz="2200" b="1" dirty="0">
                <a:solidFill>
                  <a:srgbClr val="374151"/>
                </a:solidFill>
                <a:ea typeface="+mn-lt"/>
                <a:cs typeface="+mn-lt"/>
              </a:rPr>
              <a:t>Validation Dataset</a:t>
            </a:r>
            <a:r>
              <a:rPr lang="en-US" sz="2200" dirty="0">
                <a:solidFill>
                  <a:srgbClr val="374151"/>
                </a:solidFill>
                <a:ea typeface="+mn-lt"/>
                <a:cs typeface="+mn-lt"/>
              </a:rPr>
              <a:t>: Used for hyperparameter tuning during training.</a:t>
            </a:r>
            <a:endParaRPr lang="en-US" sz="2200" dirty="0">
              <a:cs typeface="Calibri" panose="020F0502020204030204"/>
            </a:endParaRPr>
          </a:p>
          <a:p>
            <a:pPr marL="342900" indent="-342900">
              <a:lnSpc>
                <a:spcPct val="150000"/>
              </a:lnSpc>
              <a:buFont typeface="Arial"/>
              <a:buChar char="•"/>
            </a:pPr>
            <a:r>
              <a:rPr lang="en-US" sz="2200" b="1" dirty="0">
                <a:solidFill>
                  <a:srgbClr val="374151"/>
                </a:solidFill>
                <a:ea typeface="+mn-lt"/>
                <a:cs typeface="+mn-lt"/>
              </a:rPr>
              <a:t>Test Dataset</a:t>
            </a:r>
            <a:r>
              <a:rPr lang="en-US" sz="2200" dirty="0">
                <a:solidFill>
                  <a:srgbClr val="374151"/>
                </a:solidFill>
                <a:ea typeface="+mn-lt"/>
                <a:cs typeface="+mn-lt"/>
              </a:rPr>
              <a:t>: Evaluates final model performance on unseen data.</a:t>
            </a:r>
            <a:endParaRPr lang="en-US" sz="2200" dirty="0">
              <a:cs typeface="Calibri" panose="020F0502020204030204"/>
            </a:endParaRPr>
          </a:p>
        </p:txBody>
      </p:sp>
    </p:spTree>
    <p:extLst>
      <p:ext uri="{BB962C8B-B14F-4D97-AF65-F5344CB8AC3E}">
        <p14:creationId xmlns:p14="http://schemas.microsoft.com/office/powerpoint/2010/main" val="279250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20784" y="584200"/>
            <a:ext cx="744724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Agenda</a:t>
            </a:r>
          </a:p>
        </p:txBody>
      </p:sp>
      <p:sp>
        <p:nvSpPr>
          <p:cNvPr id="2" name="TextBox 1">
            <a:extLst>
              <a:ext uri="{FF2B5EF4-FFF2-40B4-BE49-F238E27FC236}">
                <a16:creationId xmlns:a16="http://schemas.microsoft.com/office/drawing/2014/main" id="{E401CF50-7ED4-E6A1-4F40-048F35EC4155}"/>
              </a:ext>
            </a:extLst>
          </p:cNvPr>
          <p:cNvSpPr txBox="1"/>
          <p:nvPr/>
        </p:nvSpPr>
        <p:spPr>
          <a:xfrm>
            <a:off x="658813" y="1570261"/>
            <a:ext cx="10660968" cy="4600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en-US" sz="2200" dirty="0">
                <a:solidFill>
                  <a:srgbClr val="374151"/>
                </a:solidFill>
              </a:rPr>
              <a:t>Overview of Artificial Neural Networks (ANNs)</a:t>
            </a:r>
            <a:endParaRPr lang="en-US" dirty="0">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200" dirty="0">
                <a:solidFill>
                  <a:srgbClr val="374151"/>
                </a:solidFill>
              </a:rPr>
              <a:t>Neural Network Basics</a:t>
            </a:r>
          </a:p>
          <a:p>
            <a:pPr marL="342900" indent="-342900">
              <a:lnSpc>
                <a:spcPct val="150000"/>
              </a:lnSpc>
              <a:buFont typeface="Arial" panose="020B0604020202020204" pitchFamily="34" charset="0"/>
              <a:buChar char="•"/>
            </a:pPr>
            <a:r>
              <a:rPr lang="en-US" sz="2200" dirty="0">
                <a:solidFill>
                  <a:srgbClr val="374151"/>
                </a:solidFill>
              </a:rPr>
              <a:t>Model Representation in Deep Learning</a:t>
            </a:r>
          </a:p>
          <a:p>
            <a:pPr marL="342900" indent="-342900">
              <a:lnSpc>
                <a:spcPct val="150000"/>
              </a:lnSpc>
              <a:buFont typeface="Arial" panose="020B0604020202020204" pitchFamily="34" charset="0"/>
              <a:buChar char="•"/>
            </a:pPr>
            <a:r>
              <a:rPr lang="en-US" sz="2200" dirty="0">
                <a:solidFill>
                  <a:srgbClr val="374151"/>
                </a:solidFill>
              </a:rPr>
              <a:t>Deep Learning Applications</a:t>
            </a:r>
          </a:p>
          <a:p>
            <a:pPr marL="342900" indent="-342900">
              <a:lnSpc>
                <a:spcPct val="150000"/>
              </a:lnSpc>
              <a:buFont typeface="Arial,Sans-Serif" panose="020B0604020202020204" pitchFamily="34" charset="0"/>
              <a:buChar char="•"/>
            </a:pPr>
            <a:r>
              <a:rPr lang="en-US" sz="2200" dirty="0">
                <a:solidFill>
                  <a:srgbClr val="374151"/>
                </a:solidFill>
                <a:cs typeface="Arial"/>
              </a:rPr>
              <a:t>Training Deep Learning Models</a:t>
            </a:r>
          </a:p>
          <a:p>
            <a:pPr marL="342900" indent="-342900">
              <a:lnSpc>
                <a:spcPct val="150000"/>
              </a:lnSpc>
              <a:buFont typeface="Arial" panose="020B0604020202020204" pitchFamily="34" charset="0"/>
              <a:buChar char="•"/>
            </a:pPr>
            <a:r>
              <a:rPr lang="en-US" sz="2200" dirty="0">
                <a:solidFill>
                  <a:srgbClr val="374151"/>
                </a:solidFill>
              </a:rPr>
              <a:t>Building a Simple Artificial Neural Network</a:t>
            </a:r>
          </a:p>
          <a:p>
            <a:pPr marL="342900" indent="-342900">
              <a:lnSpc>
                <a:spcPct val="150000"/>
              </a:lnSpc>
              <a:buFont typeface="Arial" panose="020B0604020202020204" pitchFamily="34" charset="0"/>
              <a:buChar char="•"/>
            </a:pPr>
            <a:r>
              <a:rPr lang="en-US" sz="2200" dirty="0">
                <a:solidFill>
                  <a:srgbClr val="374151"/>
                </a:solidFill>
              </a:rPr>
              <a:t>Practical Example and Hands-On: ANN</a:t>
            </a:r>
          </a:p>
          <a:p>
            <a:pPr marL="342900" indent="-342900">
              <a:lnSpc>
                <a:spcPct val="150000"/>
              </a:lnSpc>
              <a:buFont typeface="Arial" panose="020B0604020202020204" pitchFamily="34" charset="0"/>
              <a:buChar char="•"/>
            </a:pPr>
            <a:r>
              <a:rPr lang="en-US" sz="2200" dirty="0">
                <a:solidFill>
                  <a:srgbClr val="374151"/>
                </a:solidFill>
              </a:rPr>
              <a:t>Convolutional Neural Networks (CNNs)</a:t>
            </a:r>
          </a:p>
          <a:p>
            <a:pPr marL="342900" indent="-342900">
              <a:lnSpc>
                <a:spcPct val="150000"/>
              </a:lnSpc>
              <a:buFont typeface="Arial,Sans-Serif" panose="020B0604020202020204" pitchFamily="34" charset="0"/>
              <a:buChar char="•"/>
            </a:pPr>
            <a:r>
              <a:rPr lang="en-US" sz="2200" dirty="0">
                <a:solidFill>
                  <a:srgbClr val="374151"/>
                </a:solidFill>
                <a:cs typeface="Arial"/>
              </a:rPr>
              <a:t>Practical Example and Hands-On: CNN</a:t>
            </a:r>
          </a:p>
        </p:txBody>
      </p:sp>
    </p:spTree>
    <p:extLst>
      <p:ext uri="{BB962C8B-B14F-4D97-AF65-F5344CB8AC3E}">
        <p14:creationId xmlns:p14="http://schemas.microsoft.com/office/powerpoint/2010/main" val="778114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2" name="TextBox 1">
            <a:extLst>
              <a:ext uri="{FF2B5EF4-FFF2-40B4-BE49-F238E27FC236}">
                <a16:creationId xmlns:a16="http://schemas.microsoft.com/office/drawing/2014/main" id="{5F1B7679-1B00-7FB8-E0F3-3A42A920EBE5}"/>
              </a:ext>
            </a:extLst>
          </p:cNvPr>
          <p:cNvSpPr txBox="1"/>
          <p:nvPr/>
        </p:nvSpPr>
        <p:spPr>
          <a:xfrm>
            <a:off x="624360" y="1665288"/>
            <a:ext cx="10660155" cy="3383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200" b="1" dirty="0">
                <a:solidFill>
                  <a:srgbClr val="374151"/>
                </a:solidFill>
                <a:ea typeface="+mn-lt"/>
                <a:cs typeface="+mn-lt"/>
              </a:rPr>
              <a:t>Hyperparameter Tuning</a:t>
            </a:r>
            <a:r>
              <a:rPr lang="en-US" sz="2200" dirty="0">
                <a:solidFill>
                  <a:srgbClr val="374151"/>
                </a:solidFill>
                <a:ea typeface="+mn-lt"/>
                <a:cs typeface="+mn-lt"/>
              </a:rPr>
              <a:t>:</a:t>
            </a:r>
          </a:p>
          <a:p>
            <a:pPr marL="342900" indent="-342900">
              <a:lnSpc>
                <a:spcPct val="200000"/>
              </a:lnSpc>
              <a:buFont typeface="Arial" panose="020B0604020202020204" pitchFamily="34" charset="0"/>
              <a:buChar char="•"/>
            </a:pPr>
            <a:r>
              <a:rPr lang="en-US" sz="2200" b="1" dirty="0">
                <a:solidFill>
                  <a:srgbClr val="374151"/>
                </a:solidFill>
                <a:ea typeface="+mn-lt"/>
                <a:cs typeface="+mn-lt"/>
              </a:rPr>
              <a:t>Hyperparameters</a:t>
            </a:r>
            <a:r>
              <a:rPr lang="en-US" sz="2200" dirty="0">
                <a:solidFill>
                  <a:srgbClr val="374151"/>
                </a:solidFill>
                <a:ea typeface="+mn-lt"/>
                <a:cs typeface="+mn-lt"/>
              </a:rPr>
              <a:t>: Manual settings for the model, like learning rate and layer sizes.</a:t>
            </a:r>
            <a:endParaRPr lang="en-US" sz="2200" dirty="0">
              <a:ea typeface="+mn-lt"/>
              <a:cs typeface="+mn-lt"/>
            </a:endParaRPr>
          </a:p>
          <a:p>
            <a:pPr marL="342900" indent="-342900">
              <a:lnSpc>
                <a:spcPct val="200000"/>
              </a:lnSpc>
              <a:buFont typeface="Arial" panose="020B0604020202020204" pitchFamily="34" charset="0"/>
              <a:buChar char="•"/>
            </a:pPr>
            <a:r>
              <a:rPr lang="en-US" sz="2200" b="1" dirty="0">
                <a:solidFill>
                  <a:srgbClr val="374151"/>
                </a:solidFill>
                <a:ea typeface="+mn-lt"/>
                <a:cs typeface="+mn-lt"/>
              </a:rPr>
              <a:t>Hyperparameter Tuning</a:t>
            </a:r>
            <a:r>
              <a:rPr lang="en-US" sz="2200" dirty="0">
                <a:solidFill>
                  <a:srgbClr val="374151"/>
                </a:solidFill>
                <a:ea typeface="+mn-lt"/>
                <a:cs typeface="+mn-lt"/>
              </a:rPr>
              <a:t>: The process of optimizing these settings.</a:t>
            </a:r>
            <a:endParaRPr lang="en-US" sz="2200" dirty="0">
              <a:ea typeface="+mn-lt"/>
              <a:cs typeface="+mn-lt"/>
            </a:endParaRPr>
          </a:p>
          <a:p>
            <a:pPr marL="342900" indent="-342900">
              <a:lnSpc>
                <a:spcPct val="200000"/>
              </a:lnSpc>
              <a:buFont typeface="Arial" panose="020B0604020202020204" pitchFamily="34" charset="0"/>
              <a:buChar char="•"/>
            </a:pPr>
            <a:r>
              <a:rPr lang="en-US" sz="2200" b="1" dirty="0">
                <a:solidFill>
                  <a:srgbClr val="374151"/>
                </a:solidFill>
                <a:ea typeface="+mn-lt"/>
                <a:cs typeface="+mn-lt"/>
              </a:rPr>
              <a:t>Techniques</a:t>
            </a:r>
            <a:r>
              <a:rPr lang="en-US" sz="2200" dirty="0">
                <a:solidFill>
                  <a:srgbClr val="374151"/>
                </a:solidFill>
                <a:ea typeface="+mn-lt"/>
                <a:cs typeface="+mn-lt"/>
              </a:rPr>
              <a:t>: Grid search, random search, and automated tools like </a:t>
            </a:r>
            <a:r>
              <a:rPr lang="en-US" sz="2200" dirty="0" err="1">
                <a:solidFill>
                  <a:srgbClr val="374151"/>
                </a:solidFill>
                <a:ea typeface="+mn-lt"/>
                <a:cs typeface="+mn-lt"/>
              </a:rPr>
              <a:t>Keras</a:t>
            </a:r>
            <a:r>
              <a:rPr lang="en-US" sz="2200" dirty="0">
                <a:solidFill>
                  <a:srgbClr val="374151"/>
                </a:solidFill>
                <a:ea typeface="+mn-lt"/>
                <a:cs typeface="+mn-lt"/>
              </a:rPr>
              <a:t> Tuner or </a:t>
            </a:r>
            <a:r>
              <a:rPr lang="en-US" sz="2200" dirty="0" err="1">
                <a:solidFill>
                  <a:srgbClr val="374151"/>
                </a:solidFill>
                <a:ea typeface="+mn-lt"/>
                <a:cs typeface="+mn-lt"/>
              </a:rPr>
              <a:t>GridSearchCV</a:t>
            </a:r>
            <a:r>
              <a:rPr lang="en-US" sz="2200" dirty="0">
                <a:solidFill>
                  <a:srgbClr val="374151"/>
                </a:solidFill>
                <a:ea typeface="+mn-lt"/>
                <a:cs typeface="+mn-lt"/>
              </a:rPr>
              <a:t>.</a:t>
            </a:r>
            <a:endParaRPr lang="en-US" sz="2200" dirty="0">
              <a:ea typeface="+mn-lt"/>
              <a:cs typeface="+mn-lt"/>
            </a:endParaRPr>
          </a:p>
        </p:txBody>
      </p:sp>
      <p:sp>
        <p:nvSpPr>
          <p:cNvPr id="3" name="object 2">
            <a:extLst>
              <a:ext uri="{FF2B5EF4-FFF2-40B4-BE49-F238E27FC236}">
                <a16:creationId xmlns:a16="http://schemas.microsoft.com/office/drawing/2014/main" id="{E4B8A58E-E74A-C70E-D2EB-DB672CCEBADD}"/>
              </a:ext>
            </a:extLst>
          </p:cNvPr>
          <p:cNvSpPr txBox="1">
            <a:spLocks/>
          </p:cNvSpPr>
          <p:nvPr/>
        </p:nvSpPr>
        <p:spPr>
          <a:xfrm>
            <a:off x="624360" y="641574"/>
            <a:ext cx="62340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Cont..</a:t>
            </a:r>
            <a:endParaRPr lang="en-US" dirty="0">
              <a:solidFill>
                <a:schemeClr val="accent1">
                  <a:lumMod val="50000"/>
                </a:schemeClr>
              </a:solidFill>
              <a:latin typeface="+mn-lt"/>
            </a:endParaRPr>
          </a:p>
        </p:txBody>
      </p:sp>
    </p:spTree>
    <p:extLst>
      <p:ext uri="{BB962C8B-B14F-4D97-AF65-F5344CB8AC3E}">
        <p14:creationId xmlns:p14="http://schemas.microsoft.com/office/powerpoint/2010/main" val="4048908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813" y="660445"/>
            <a:ext cx="692438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Regularization Techniques </a:t>
            </a:r>
            <a:endParaRPr lang="en-US" dirty="0">
              <a:latin typeface="+mn-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2" name="TextBox 1">
            <a:extLst>
              <a:ext uri="{FF2B5EF4-FFF2-40B4-BE49-F238E27FC236}">
                <a16:creationId xmlns:a16="http://schemas.microsoft.com/office/drawing/2014/main" id="{5F1B7679-1B00-7FB8-E0F3-3A42A920EBE5}"/>
              </a:ext>
            </a:extLst>
          </p:cNvPr>
          <p:cNvSpPr txBox="1"/>
          <p:nvPr/>
        </p:nvSpPr>
        <p:spPr>
          <a:xfrm>
            <a:off x="702655" y="1665288"/>
            <a:ext cx="10660155" cy="4661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AutoNum type="arabicPeriod"/>
            </a:pPr>
            <a:r>
              <a:rPr lang="en-US" sz="2000" b="1" dirty="0">
                <a:solidFill>
                  <a:srgbClr val="374151"/>
                </a:solidFill>
                <a:ea typeface="Söhne"/>
                <a:cs typeface="Söhne"/>
              </a:rPr>
              <a:t>Overfitting and Underfitting</a:t>
            </a:r>
            <a:r>
              <a:rPr lang="en-US" sz="2000" dirty="0">
                <a:solidFill>
                  <a:srgbClr val="374151"/>
                </a:solidFill>
                <a:ea typeface="Söhne"/>
                <a:cs typeface="Söhne"/>
              </a:rPr>
              <a:t>:</a:t>
            </a:r>
            <a:endParaRPr lang="en-US" sz="2000" dirty="0">
              <a:cs typeface="Calibri" panose="020F0502020204030204"/>
            </a:endParaRPr>
          </a:p>
          <a:p>
            <a:pPr lvl="2" indent="-457200">
              <a:lnSpc>
                <a:spcPct val="150000"/>
              </a:lnSpc>
              <a:buFont typeface="Arial"/>
              <a:buChar char="•"/>
            </a:pPr>
            <a:r>
              <a:rPr lang="en-US" sz="2000" dirty="0">
                <a:solidFill>
                  <a:srgbClr val="374151"/>
                </a:solidFill>
                <a:ea typeface="Söhne"/>
                <a:cs typeface="Söhne"/>
              </a:rPr>
              <a:t>Overfitting: Model too complex.</a:t>
            </a:r>
          </a:p>
          <a:p>
            <a:pPr lvl="2" indent="-457200">
              <a:lnSpc>
                <a:spcPct val="150000"/>
              </a:lnSpc>
              <a:buFont typeface="Arial"/>
              <a:buChar char="•"/>
            </a:pPr>
            <a:r>
              <a:rPr lang="en-US" sz="2000" dirty="0">
                <a:solidFill>
                  <a:srgbClr val="374151"/>
                </a:solidFill>
                <a:ea typeface="Söhne"/>
                <a:cs typeface="Söhne"/>
              </a:rPr>
              <a:t>Underfitting: Model too simple.</a:t>
            </a:r>
          </a:p>
          <a:p>
            <a:pPr marL="457200" indent="-457200">
              <a:lnSpc>
                <a:spcPct val="150000"/>
              </a:lnSpc>
              <a:buAutoNum type="arabicPeriod"/>
            </a:pPr>
            <a:r>
              <a:rPr lang="en-US" sz="2000" b="1" dirty="0">
                <a:solidFill>
                  <a:srgbClr val="374151"/>
                </a:solidFill>
                <a:ea typeface="Söhne"/>
                <a:cs typeface="Söhne"/>
              </a:rPr>
              <a:t>L1 and L2 Regularization</a:t>
            </a:r>
            <a:r>
              <a:rPr lang="en-US" sz="2000" dirty="0">
                <a:solidFill>
                  <a:srgbClr val="374151"/>
                </a:solidFill>
                <a:ea typeface="Söhne"/>
                <a:cs typeface="Söhne"/>
              </a:rPr>
              <a:t>:</a:t>
            </a:r>
          </a:p>
          <a:p>
            <a:pPr lvl="2" indent="-457200">
              <a:lnSpc>
                <a:spcPct val="150000"/>
              </a:lnSpc>
              <a:buFont typeface="Arial"/>
              <a:buChar char="•"/>
            </a:pPr>
            <a:r>
              <a:rPr lang="en-US" sz="2000" dirty="0">
                <a:solidFill>
                  <a:srgbClr val="374151"/>
                </a:solidFill>
                <a:ea typeface="Söhne"/>
                <a:cs typeface="Söhne"/>
              </a:rPr>
              <a:t>L1 (Lasso): Encourages sparsity.</a:t>
            </a:r>
          </a:p>
          <a:p>
            <a:pPr lvl="2" indent="-457200">
              <a:lnSpc>
                <a:spcPct val="150000"/>
              </a:lnSpc>
              <a:buFont typeface="Arial"/>
              <a:buChar char="•"/>
            </a:pPr>
            <a:r>
              <a:rPr lang="en-US" sz="2000" dirty="0">
                <a:solidFill>
                  <a:srgbClr val="374151"/>
                </a:solidFill>
                <a:ea typeface="Söhne"/>
                <a:cs typeface="Söhne"/>
              </a:rPr>
              <a:t>L2 (Ridge): Discourages large weights.</a:t>
            </a:r>
          </a:p>
          <a:p>
            <a:pPr marL="457200" indent="-457200">
              <a:lnSpc>
                <a:spcPct val="150000"/>
              </a:lnSpc>
              <a:buAutoNum type="arabicPeriod"/>
            </a:pPr>
            <a:r>
              <a:rPr lang="en-US" sz="2000" b="1" dirty="0">
                <a:solidFill>
                  <a:srgbClr val="374151"/>
                </a:solidFill>
                <a:ea typeface="Söhne"/>
                <a:cs typeface="Söhne"/>
              </a:rPr>
              <a:t>Dropout</a:t>
            </a:r>
            <a:r>
              <a:rPr lang="en-US" sz="2000" dirty="0">
                <a:solidFill>
                  <a:srgbClr val="374151"/>
                </a:solidFill>
                <a:ea typeface="Söhne"/>
                <a:cs typeface="Söhne"/>
              </a:rPr>
              <a:t>:</a:t>
            </a:r>
          </a:p>
          <a:p>
            <a:pPr lvl="2" indent="-457200">
              <a:lnSpc>
                <a:spcPct val="150000"/>
              </a:lnSpc>
              <a:buFont typeface="Arial"/>
              <a:buChar char="•"/>
            </a:pPr>
            <a:r>
              <a:rPr lang="en-US" sz="2000" dirty="0">
                <a:solidFill>
                  <a:srgbClr val="374151"/>
                </a:solidFill>
                <a:ea typeface="Söhne"/>
                <a:cs typeface="Söhne"/>
              </a:rPr>
              <a:t>Randomly deactivates neurons during training.</a:t>
            </a:r>
          </a:p>
          <a:p>
            <a:pPr marL="457200" indent="-457200">
              <a:lnSpc>
                <a:spcPct val="150000"/>
              </a:lnSpc>
              <a:buAutoNum type="arabicPeriod"/>
            </a:pPr>
            <a:r>
              <a:rPr lang="en-US" sz="2000" b="1" dirty="0">
                <a:solidFill>
                  <a:srgbClr val="374151"/>
                </a:solidFill>
                <a:ea typeface="Söhne"/>
                <a:cs typeface="Söhne"/>
              </a:rPr>
              <a:t>Batch Normalization</a:t>
            </a:r>
            <a:r>
              <a:rPr lang="en-US" sz="2000" dirty="0">
                <a:solidFill>
                  <a:srgbClr val="374151"/>
                </a:solidFill>
                <a:ea typeface="Söhne"/>
                <a:cs typeface="Söhne"/>
              </a:rPr>
              <a:t>:</a:t>
            </a:r>
          </a:p>
          <a:p>
            <a:pPr lvl="2" indent="-457200">
              <a:lnSpc>
                <a:spcPct val="150000"/>
              </a:lnSpc>
              <a:buFont typeface="Arial"/>
              <a:buChar char="•"/>
            </a:pPr>
            <a:r>
              <a:rPr lang="en-US" sz="2000" dirty="0">
                <a:solidFill>
                  <a:srgbClr val="374151"/>
                </a:solidFill>
                <a:ea typeface="Söhne"/>
                <a:cs typeface="Söhne"/>
              </a:rPr>
              <a:t>Normalizes inputs, stabilizes training.</a:t>
            </a:r>
            <a:endParaRPr lang="en-US" sz="2000" dirty="0">
              <a:ea typeface="+mn-lt"/>
              <a:cs typeface="+mn-lt"/>
            </a:endParaRPr>
          </a:p>
        </p:txBody>
      </p:sp>
    </p:spTree>
    <p:extLst>
      <p:ext uri="{BB962C8B-B14F-4D97-AF65-F5344CB8AC3E}">
        <p14:creationId xmlns:p14="http://schemas.microsoft.com/office/powerpoint/2010/main" val="1399523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object 2">
            <a:extLst>
              <a:ext uri="{FF2B5EF4-FFF2-40B4-BE49-F238E27FC236}">
                <a16:creationId xmlns:a16="http://schemas.microsoft.com/office/drawing/2014/main" id="{9D03BB2D-CD52-503A-B59A-F9D3014F1AB4}"/>
              </a:ext>
            </a:extLst>
          </p:cNvPr>
          <p:cNvSpPr txBox="1">
            <a:spLocks/>
          </p:cNvSpPr>
          <p:nvPr/>
        </p:nvSpPr>
        <p:spPr>
          <a:xfrm>
            <a:off x="658813" y="636436"/>
            <a:ext cx="624425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Hands-on: Simple ANN</a:t>
            </a:r>
          </a:p>
        </p:txBody>
      </p:sp>
      <p:sp>
        <p:nvSpPr>
          <p:cNvPr id="4" name="TextBox 3">
            <a:extLst>
              <a:ext uri="{FF2B5EF4-FFF2-40B4-BE49-F238E27FC236}">
                <a16:creationId xmlns:a16="http://schemas.microsoft.com/office/drawing/2014/main" id="{90737A08-D137-FB38-9F03-F4B79E763FA7}"/>
              </a:ext>
            </a:extLst>
          </p:cNvPr>
          <p:cNvSpPr txBox="1"/>
          <p:nvPr/>
        </p:nvSpPr>
        <p:spPr>
          <a:xfrm>
            <a:off x="658813" y="1665288"/>
            <a:ext cx="10720551" cy="1708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solidFill>
                  <a:srgbClr val="374151"/>
                </a:solidFill>
                <a:ea typeface="+mn-lt"/>
                <a:cs typeface="+mn-lt"/>
              </a:rPr>
              <a:t>Dataset: </a:t>
            </a:r>
            <a:r>
              <a:rPr lang="en-US" sz="2400" b="1" dirty="0">
                <a:solidFill>
                  <a:srgbClr val="FF0000"/>
                </a:solidFill>
                <a:ea typeface="+mn-lt"/>
                <a:cs typeface="+mn-lt"/>
              </a:rPr>
              <a:t>MNIST Dataset (Digit Recognition)</a:t>
            </a:r>
            <a:endParaRPr lang="en-US" sz="2200" dirty="0">
              <a:solidFill>
                <a:srgbClr val="000000"/>
              </a:solidFill>
              <a:ea typeface="+mn-lt"/>
              <a:cs typeface="+mn-lt"/>
            </a:endParaRPr>
          </a:p>
          <a:p>
            <a:pPr>
              <a:lnSpc>
                <a:spcPct val="150000"/>
              </a:lnSpc>
            </a:pPr>
            <a:endParaRPr lang="en-US" sz="2400" b="1" dirty="0">
              <a:solidFill>
                <a:srgbClr val="FF0000"/>
              </a:solidFill>
              <a:cs typeface="Calibri"/>
            </a:endParaRPr>
          </a:p>
          <a:p>
            <a:pPr lvl="1">
              <a:lnSpc>
                <a:spcPct val="150000"/>
              </a:lnSpc>
            </a:pPr>
            <a:r>
              <a:rPr lang="en-US" sz="2400" b="1" dirty="0">
                <a:cs typeface="Calibri"/>
              </a:rPr>
              <a:t>Build a Simple Artificial Neural Network.</a:t>
            </a:r>
          </a:p>
        </p:txBody>
      </p:sp>
      <p:sp>
        <p:nvSpPr>
          <p:cNvPr id="3" name="TextBox 2">
            <a:extLst>
              <a:ext uri="{FF2B5EF4-FFF2-40B4-BE49-F238E27FC236}">
                <a16:creationId xmlns:a16="http://schemas.microsoft.com/office/drawing/2014/main" id="{0C7859A5-D0DF-8B55-BFF6-A37973894F7A}"/>
              </a:ext>
            </a:extLst>
          </p:cNvPr>
          <p:cNvSpPr txBox="1"/>
          <p:nvPr/>
        </p:nvSpPr>
        <p:spPr>
          <a:xfrm>
            <a:off x="658813" y="5632218"/>
            <a:ext cx="9394874" cy="369332"/>
          </a:xfrm>
          <a:prstGeom prst="rect">
            <a:avLst/>
          </a:prstGeom>
          <a:noFill/>
        </p:spPr>
        <p:txBody>
          <a:bodyPr wrap="square">
            <a:spAutoFit/>
          </a:bodyPr>
          <a:lstStyle/>
          <a:p>
            <a:r>
              <a:rPr lang="en-US" dirty="0"/>
              <a:t>Note:- Use </a:t>
            </a:r>
            <a:r>
              <a:rPr lang="en-US" dirty="0" err="1"/>
              <a:t>Jupyter</a:t>
            </a:r>
            <a:r>
              <a:rPr lang="en-US" dirty="0"/>
              <a:t> file for this question - </a:t>
            </a:r>
            <a:r>
              <a:rPr lang="en-US" dirty="0">
                <a:hlinkClick r:id="rId4"/>
              </a:rPr>
              <a:t>Simple Neural Network - Bank Marketing </a:t>
            </a:r>
            <a:r>
              <a:rPr lang="en-US" dirty="0" err="1">
                <a:hlinkClick r:id="rId4"/>
              </a:rPr>
              <a:t>Dataset.ipynb</a:t>
            </a:r>
            <a:endParaRPr lang="en-US" dirty="0">
              <a:hlinkClick r:id="rId4"/>
            </a:endParaRPr>
          </a:p>
        </p:txBody>
      </p:sp>
    </p:spTree>
    <p:extLst>
      <p:ext uri="{BB962C8B-B14F-4D97-AF65-F5344CB8AC3E}">
        <p14:creationId xmlns:p14="http://schemas.microsoft.com/office/powerpoint/2010/main" val="2963322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58813" y="645586"/>
            <a:ext cx="1019120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Convolutional Neural Networks (CNNs)</a:t>
            </a:r>
          </a:p>
        </p:txBody>
      </p:sp>
      <p:sp>
        <p:nvSpPr>
          <p:cNvPr id="2" name="TextBox 1">
            <a:extLst>
              <a:ext uri="{FF2B5EF4-FFF2-40B4-BE49-F238E27FC236}">
                <a16:creationId xmlns:a16="http://schemas.microsoft.com/office/drawing/2014/main" id="{E401CF50-7ED4-E6A1-4F40-048F35EC4155}"/>
              </a:ext>
            </a:extLst>
          </p:cNvPr>
          <p:cNvSpPr txBox="1"/>
          <p:nvPr/>
        </p:nvSpPr>
        <p:spPr>
          <a:xfrm>
            <a:off x="658813" y="1701196"/>
            <a:ext cx="1089397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2000" dirty="0">
                <a:solidFill>
                  <a:srgbClr val="374151"/>
                </a:solidFill>
                <a:ea typeface="Söhne"/>
                <a:cs typeface="Söhne"/>
              </a:rPr>
              <a:t>CNNs are specialized for grid-like data.</a:t>
            </a:r>
            <a:endParaRPr lang="en-US" sz="2000" dirty="0">
              <a:cs typeface="Calibri" panose="020F0502020204030204"/>
            </a:endParaRPr>
          </a:p>
          <a:p>
            <a:pPr lvl="1"/>
            <a:r>
              <a:rPr lang="en-US" sz="2000" dirty="0">
                <a:solidFill>
                  <a:srgbClr val="374151"/>
                </a:solidFill>
                <a:ea typeface="Söhne"/>
                <a:cs typeface="Söhne"/>
              </a:rPr>
              <a:t>Ideal for computer vision tasks due to hierarchical feature learning.</a:t>
            </a:r>
          </a:p>
          <a:p>
            <a:pPr marL="800100" lvl="1" indent="-342900">
              <a:buFont typeface="Arial" panose="020B0604020202020204" pitchFamily="34" charset="0"/>
              <a:buChar char="•"/>
            </a:pPr>
            <a:endParaRPr lang="en-US" sz="2000" dirty="0">
              <a:solidFill>
                <a:srgbClr val="374151"/>
              </a:solidFill>
              <a:ea typeface="Söhne"/>
              <a:cs typeface="Söhne"/>
            </a:endParaRPr>
          </a:p>
          <a:p>
            <a:r>
              <a:rPr lang="en-US" sz="2000" b="1" dirty="0">
                <a:solidFill>
                  <a:srgbClr val="374151"/>
                </a:solidFill>
                <a:ea typeface="Söhne"/>
                <a:cs typeface="Söhne"/>
              </a:rPr>
              <a:t>Architecture and Components</a:t>
            </a:r>
            <a:r>
              <a:rPr lang="en-US" sz="2000" dirty="0">
                <a:solidFill>
                  <a:srgbClr val="374151"/>
                </a:solidFill>
                <a:ea typeface="Söhne"/>
                <a:cs typeface="Söhne"/>
              </a:rPr>
              <a:t>:</a:t>
            </a:r>
          </a:p>
          <a:p>
            <a:pPr marL="800100" lvl="1" indent="-342900">
              <a:buFont typeface="Arial" panose="020B0604020202020204" pitchFamily="34" charset="0"/>
              <a:buChar char="•"/>
            </a:pPr>
            <a:r>
              <a:rPr lang="en-US" sz="2000" dirty="0">
                <a:solidFill>
                  <a:srgbClr val="374151"/>
                </a:solidFill>
                <a:ea typeface="Söhne"/>
                <a:cs typeface="Söhne"/>
              </a:rPr>
              <a:t>Convolutional Layers: Detect features.</a:t>
            </a:r>
          </a:p>
          <a:p>
            <a:pPr marL="800100" lvl="1" indent="-342900">
              <a:buFont typeface="Arial" panose="020B0604020202020204" pitchFamily="34" charset="0"/>
              <a:buChar char="•"/>
            </a:pPr>
            <a:r>
              <a:rPr lang="en-US" sz="2000" dirty="0">
                <a:solidFill>
                  <a:srgbClr val="374151"/>
                </a:solidFill>
                <a:ea typeface="Söhne"/>
                <a:cs typeface="Söhne"/>
              </a:rPr>
              <a:t>Pooling Layers: </a:t>
            </a:r>
            <a:r>
              <a:rPr lang="en-US" sz="2000" dirty="0" err="1">
                <a:solidFill>
                  <a:srgbClr val="374151"/>
                </a:solidFill>
                <a:ea typeface="Söhne"/>
                <a:cs typeface="Söhne"/>
              </a:rPr>
              <a:t>Downsample</a:t>
            </a:r>
            <a:r>
              <a:rPr lang="en-US" sz="2000" dirty="0">
                <a:solidFill>
                  <a:srgbClr val="374151"/>
                </a:solidFill>
                <a:ea typeface="Söhne"/>
                <a:cs typeface="Söhne"/>
              </a:rPr>
              <a:t> and focus on essential data.</a:t>
            </a:r>
          </a:p>
          <a:p>
            <a:pPr marL="800100" lvl="1" indent="-342900">
              <a:buFont typeface="Arial" panose="020B0604020202020204" pitchFamily="34" charset="0"/>
              <a:buChar char="•"/>
            </a:pPr>
            <a:r>
              <a:rPr lang="en-US" sz="2000" dirty="0">
                <a:solidFill>
                  <a:srgbClr val="374151"/>
                </a:solidFill>
                <a:ea typeface="Söhne"/>
                <a:cs typeface="Söhne"/>
              </a:rPr>
              <a:t>Fully Connected Layers: Perform classification tasks.</a:t>
            </a:r>
            <a:endParaRPr lang="en-US" sz="2000" dirty="0"/>
          </a:p>
        </p:txBody>
      </p:sp>
      <p:pic>
        <p:nvPicPr>
          <p:cNvPr id="4" name="Picture 3" descr="Project Idea | Cat vs Dog Image Classifier using CNN implemented using  Keras - GeeksforGeeks">
            <a:extLst>
              <a:ext uri="{FF2B5EF4-FFF2-40B4-BE49-F238E27FC236}">
                <a16:creationId xmlns:a16="http://schemas.microsoft.com/office/drawing/2014/main" id="{97CE8F69-05B7-3D2C-4192-D06D74955EEA}"/>
              </a:ext>
            </a:extLst>
          </p:cNvPr>
          <p:cNvPicPr>
            <a:picLocks noChangeAspect="1"/>
          </p:cNvPicPr>
          <p:nvPr/>
        </p:nvPicPr>
        <p:blipFill rotWithShape="1">
          <a:blip r:embed="rId3"/>
          <a:srcRect b="12965"/>
          <a:stretch/>
        </p:blipFill>
        <p:spPr>
          <a:xfrm>
            <a:off x="2663072" y="3947965"/>
            <a:ext cx="6562171" cy="2153155"/>
          </a:xfrm>
          <a:prstGeom prst="rect">
            <a:avLst/>
          </a:prstGeom>
        </p:spPr>
      </p:pic>
    </p:spTree>
    <p:extLst>
      <p:ext uri="{BB962C8B-B14F-4D97-AF65-F5344CB8AC3E}">
        <p14:creationId xmlns:p14="http://schemas.microsoft.com/office/powerpoint/2010/main" val="66885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2" name="TextBox 1">
            <a:extLst>
              <a:ext uri="{FF2B5EF4-FFF2-40B4-BE49-F238E27FC236}">
                <a16:creationId xmlns:a16="http://schemas.microsoft.com/office/drawing/2014/main" id="{E401CF50-7ED4-E6A1-4F40-048F35EC4155}"/>
              </a:ext>
            </a:extLst>
          </p:cNvPr>
          <p:cNvSpPr txBox="1"/>
          <p:nvPr/>
        </p:nvSpPr>
        <p:spPr>
          <a:xfrm>
            <a:off x="658813" y="1665288"/>
            <a:ext cx="10893971"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solidFill>
                  <a:srgbClr val="374151"/>
                </a:solidFill>
                <a:ea typeface="Söhne"/>
                <a:cs typeface="Söhne"/>
              </a:rPr>
              <a:t>Use Cases in Computer Vision</a:t>
            </a:r>
            <a:r>
              <a:rPr lang="en-US" sz="2200" dirty="0">
                <a:solidFill>
                  <a:srgbClr val="374151"/>
                </a:solidFill>
                <a:ea typeface="Söhne"/>
                <a:cs typeface="Söhne"/>
              </a:rPr>
              <a:t>:</a:t>
            </a:r>
          </a:p>
          <a:p>
            <a:endParaRPr lang="en-US" sz="2200" dirty="0">
              <a:solidFill>
                <a:srgbClr val="374151"/>
              </a:solidFill>
              <a:ea typeface="Söhne"/>
              <a:cs typeface="Söhne"/>
            </a:endParaRPr>
          </a:p>
          <a:p>
            <a:pPr marL="914400" lvl="1" indent="-457200">
              <a:buAutoNum type="arabicPeriod"/>
            </a:pPr>
            <a:r>
              <a:rPr lang="en-US" sz="2200" dirty="0">
                <a:solidFill>
                  <a:srgbClr val="374151"/>
                </a:solidFill>
                <a:ea typeface="Söhne"/>
                <a:cs typeface="Söhne"/>
              </a:rPr>
              <a:t>Image Classification</a:t>
            </a:r>
          </a:p>
          <a:p>
            <a:pPr marL="914400" lvl="1" indent="-457200">
              <a:buAutoNum type="arabicPeriod"/>
            </a:pPr>
            <a:r>
              <a:rPr lang="en-US" sz="2200" dirty="0">
                <a:solidFill>
                  <a:srgbClr val="374151"/>
                </a:solidFill>
                <a:ea typeface="Söhne"/>
                <a:cs typeface="Söhne"/>
              </a:rPr>
              <a:t>Object Detection</a:t>
            </a:r>
          </a:p>
          <a:p>
            <a:pPr marL="914400" lvl="1" indent="-457200">
              <a:buAutoNum type="arabicPeriod"/>
            </a:pPr>
            <a:r>
              <a:rPr lang="en-US" sz="2200" dirty="0">
                <a:solidFill>
                  <a:srgbClr val="374151"/>
                </a:solidFill>
                <a:ea typeface="Söhne"/>
                <a:cs typeface="Söhne"/>
              </a:rPr>
              <a:t>Facial Recognition</a:t>
            </a:r>
          </a:p>
          <a:p>
            <a:pPr marL="914400" lvl="1" indent="-457200">
              <a:buAutoNum type="arabicPeriod"/>
            </a:pPr>
            <a:r>
              <a:rPr lang="en-US" sz="2200" dirty="0">
                <a:solidFill>
                  <a:srgbClr val="374151"/>
                </a:solidFill>
                <a:ea typeface="Söhne"/>
                <a:cs typeface="Söhne"/>
              </a:rPr>
              <a:t>Image Segmentation</a:t>
            </a:r>
          </a:p>
          <a:p>
            <a:pPr marL="914400" lvl="1" indent="-457200">
              <a:buAutoNum type="arabicPeriod"/>
            </a:pPr>
            <a:r>
              <a:rPr lang="en-US" sz="2200" dirty="0">
                <a:solidFill>
                  <a:srgbClr val="374151"/>
                </a:solidFill>
                <a:ea typeface="Söhne"/>
                <a:cs typeface="Söhne"/>
              </a:rPr>
              <a:t>Image Generation</a:t>
            </a:r>
          </a:p>
          <a:p>
            <a:pPr marL="914400" lvl="1" indent="-457200">
              <a:buAutoNum type="arabicPeriod"/>
            </a:pPr>
            <a:r>
              <a:rPr lang="en-US" sz="2200" dirty="0">
                <a:solidFill>
                  <a:srgbClr val="374151"/>
                </a:solidFill>
                <a:ea typeface="Söhne"/>
                <a:cs typeface="Söhne"/>
              </a:rPr>
              <a:t>Scene Understanding</a:t>
            </a:r>
          </a:p>
          <a:p>
            <a:pPr marL="914400" lvl="1" indent="-457200">
              <a:buAutoNum type="arabicPeriod"/>
            </a:pPr>
            <a:r>
              <a:rPr lang="en-US" sz="2200" dirty="0">
                <a:solidFill>
                  <a:srgbClr val="374151"/>
                </a:solidFill>
                <a:ea typeface="Söhne"/>
                <a:cs typeface="Söhne"/>
              </a:rPr>
              <a:t>Visual Question Answering</a:t>
            </a:r>
          </a:p>
          <a:p>
            <a:pPr marL="914400" lvl="1" indent="-457200">
              <a:buAutoNum type="arabicPeriod"/>
            </a:pPr>
            <a:r>
              <a:rPr lang="en-US" sz="2200" dirty="0">
                <a:solidFill>
                  <a:srgbClr val="374151"/>
                </a:solidFill>
                <a:ea typeface="Söhne"/>
                <a:cs typeface="Söhne"/>
              </a:rPr>
              <a:t>Style Transfer</a:t>
            </a:r>
          </a:p>
          <a:p>
            <a:pPr marL="914400" lvl="1" indent="-457200">
              <a:buAutoNum type="arabicPeriod"/>
            </a:pPr>
            <a:endParaRPr lang="en-US" sz="2200" dirty="0">
              <a:solidFill>
                <a:srgbClr val="374151"/>
              </a:solidFill>
              <a:ea typeface="Söhne"/>
              <a:cs typeface="Söhne"/>
            </a:endParaRPr>
          </a:p>
          <a:p>
            <a:r>
              <a:rPr lang="en-US" sz="2200" dirty="0">
                <a:solidFill>
                  <a:srgbClr val="374151"/>
                </a:solidFill>
                <a:ea typeface="Söhne"/>
                <a:cs typeface="Söhne"/>
              </a:rPr>
              <a:t>CNNs automate feature extraction and learning, transforming computer vision applications in various fields.</a:t>
            </a:r>
            <a:endParaRPr lang="en-US" sz="2200" dirty="0"/>
          </a:p>
        </p:txBody>
      </p:sp>
      <p:sp>
        <p:nvSpPr>
          <p:cNvPr id="5" name="object 2">
            <a:extLst>
              <a:ext uri="{FF2B5EF4-FFF2-40B4-BE49-F238E27FC236}">
                <a16:creationId xmlns:a16="http://schemas.microsoft.com/office/drawing/2014/main" id="{F3884583-22DB-576F-C65C-BC3AF06C3B8C}"/>
              </a:ext>
            </a:extLst>
          </p:cNvPr>
          <p:cNvSpPr txBox="1">
            <a:spLocks/>
          </p:cNvSpPr>
          <p:nvPr/>
        </p:nvSpPr>
        <p:spPr>
          <a:xfrm>
            <a:off x="624360" y="641574"/>
            <a:ext cx="62340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Cont..</a:t>
            </a:r>
            <a:endParaRPr lang="en-US" dirty="0">
              <a:solidFill>
                <a:schemeClr val="accent1">
                  <a:lumMod val="50000"/>
                </a:schemeClr>
              </a:solidFill>
              <a:latin typeface="+mn-lt"/>
            </a:endParaRPr>
          </a:p>
        </p:txBody>
      </p:sp>
    </p:spTree>
    <p:extLst>
      <p:ext uri="{BB962C8B-B14F-4D97-AF65-F5344CB8AC3E}">
        <p14:creationId xmlns:p14="http://schemas.microsoft.com/office/powerpoint/2010/main" val="1507509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58813" y="652239"/>
            <a:ext cx="7463773"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Building and Training a CNN</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id="{E401CF50-7ED4-E6A1-4F40-048F35EC4155}"/>
              </a:ext>
            </a:extLst>
          </p:cNvPr>
          <p:cNvSpPr txBox="1"/>
          <p:nvPr/>
        </p:nvSpPr>
        <p:spPr>
          <a:xfrm>
            <a:off x="658813" y="1544485"/>
            <a:ext cx="10639212" cy="4661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AutoNum type="arabicPeriod"/>
            </a:pPr>
            <a:r>
              <a:rPr lang="en-US" sz="2000" b="1" dirty="0">
                <a:solidFill>
                  <a:srgbClr val="374151"/>
                </a:solidFill>
                <a:ea typeface="Söhne"/>
                <a:cs typeface="Söhne"/>
              </a:rPr>
              <a:t>Data Preparation</a:t>
            </a:r>
            <a:r>
              <a:rPr lang="en-US" sz="2000" dirty="0">
                <a:solidFill>
                  <a:srgbClr val="374151"/>
                </a:solidFill>
                <a:ea typeface="Söhne"/>
                <a:cs typeface="Söhne"/>
              </a:rPr>
              <a:t>: Choose a dataset, split into training and testing sets.</a:t>
            </a:r>
            <a:endParaRPr lang="en-US" sz="2000" dirty="0">
              <a:cs typeface="Calibri" panose="020F0502020204030204"/>
            </a:endParaRPr>
          </a:p>
          <a:p>
            <a:pPr marL="457200" indent="-457200">
              <a:lnSpc>
                <a:spcPct val="150000"/>
              </a:lnSpc>
              <a:buAutoNum type="arabicPeriod"/>
            </a:pPr>
            <a:r>
              <a:rPr lang="en-US" sz="2000" b="1" dirty="0">
                <a:solidFill>
                  <a:srgbClr val="374151"/>
                </a:solidFill>
                <a:ea typeface="Söhne"/>
                <a:cs typeface="Söhne"/>
              </a:rPr>
              <a:t>Model Architecture</a:t>
            </a:r>
            <a:r>
              <a:rPr lang="en-US" sz="2000" dirty="0">
                <a:solidFill>
                  <a:srgbClr val="374151"/>
                </a:solidFill>
                <a:ea typeface="Söhne"/>
                <a:cs typeface="Söhne"/>
              </a:rPr>
              <a:t>: Design CNN structure with convolutional, pooling, and fully connected layers.</a:t>
            </a:r>
          </a:p>
          <a:p>
            <a:pPr marL="457200" indent="-457200">
              <a:lnSpc>
                <a:spcPct val="150000"/>
              </a:lnSpc>
              <a:buAutoNum type="arabicPeriod"/>
            </a:pPr>
            <a:r>
              <a:rPr lang="en-US" sz="2000" b="1" dirty="0">
                <a:solidFill>
                  <a:srgbClr val="374151"/>
                </a:solidFill>
                <a:ea typeface="Söhne"/>
                <a:cs typeface="Söhne"/>
              </a:rPr>
              <a:t>Convolutional Layers</a:t>
            </a:r>
            <a:r>
              <a:rPr lang="en-US" sz="2000" dirty="0">
                <a:solidFill>
                  <a:srgbClr val="374151"/>
                </a:solidFill>
                <a:ea typeface="Söhne"/>
                <a:cs typeface="Söhne"/>
              </a:rPr>
              <a:t>: Specify filters for feature extraction.</a:t>
            </a:r>
          </a:p>
          <a:p>
            <a:pPr marL="457200" indent="-457200">
              <a:lnSpc>
                <a:spcPct val="150000"/>
              </a:lnSpc>
              <a:buAutoNum type="arabicPeriod"/>
            </a:pPr>
            <a:r>
              <a:rPr lang="en-US" sz="2000" b="1" dirty="0">
                <a:solidFill>
                  <a:srgbClr val="374151"/>
                </a:solidFill>
                <a:ea typeface="Söhne"/>
                <a:cs typeface="Söhne"/>
              </a:rPr>
              <a:t>Pooling Layers</a:t>
            </a:r>
            <a:r>
              <a:rPr lang="en-US" sz="2000" dirty="0">
                <a:solidFill>
                  <a:srgbClr val="374151"/>
                </a:solidFill>
                <a:ea typeface="Söhne"/>
                <a:cs typeface="Söhne"/>
              </a:rPr>
              <a:t>: Reduce complexity with pooling layers.</a:t>
            </a:r>
          </a:p>
          <a:p>
            <a:pPr marL="457200" indent="-457200">
              <a:lnSpc>
                <a:spcPct val="150000"/>
              </a:lnSpc>
              <a:buAutoNum type="arabicPeriod"/>
            </a:pPr>
            <a:r>
              <a:rPr lang="en-US" sz="2000" b="1" dirty="0">
                <a:solidFill>
                  <a:srgbClr val="374151"/>
                </a:solidFill>
                <a:ea typeface="Söhne"/>
                <a:cs typeface="Söhne"/>
              </a:rPr>
              <a:t>Fully Connected Layers</a:t>
            </a:r>
            <a:r>
              <a:rPr lang="en-US" sz="2000" dirty="0">
                <a:solidFill>
                  <a:srgbClr val="374151"/>
                </a:solidFill>
                <a:ea typeface="Söhne"/>
                <a:cs typeface="Söhne"/>
              </a:rPr>
              <a:t>: Add classification/regression layers.</a:t>
            </a:r>
          </a:p>
          <a:p>
            <a:pPr marL="457200" indent="-457200">
              <a:lnSpc>
                <a:spcPct val="150000"/>
              </a:lnSpc>
              <a:buAutoNum type="arabicPeriod"/>
            </a:pPr>
            <a:r>
              <a:rPr lang="en-US" sz="2000" b="1" dirty="0">
                <a:solidFill>
                  <a:srgbClr val="374151"/>
                </a:solidFill>
                <a:ea typeface="Söhne"/>
                <a:cs typeface="Söhne"/>
              </a:rPr>
              <a:t>Compilation</a:t>
            </a:r>
            <a:r>
              <a:rPr lang="en-US" sz="2000" dirty="0">
                <a:solidFill>
                  <a:srgbClr val="374151"/>
                </a:solidFill>
                <a:ea typeface="Söhne"/>
                <a:cs typeface="Söhne"/>
              </a:rPr>
              <a:t>: Define loss, optimizer (e.g., Adam), and metrics.</a:t>
            </a:r>
          </a:p>
          <a:p>
            <a:pPr marL="457200" indent="-457200">
              <a:lnSpc>
                <a:spcPct val="150000"/>
              </a:lnSpc>
              <a:buAutoNum type="arabicPeriod"/>
            </a:pPr>
            <a:r>
              <a:rPr lang="en-US" sz="2000" b="1" dirty="0">
                <a:solidFill>
                  <a:srgbClr val="374151"/>
                </a:solidFill>
                <a:ea typeface="Söhne"/>
                <a:cs typeface="Söhne"/>
              </a:rPr>
              <a:t>Training</a:t>
            </a:r>
            <a:r>
              <a:rPr lang="en-US" sz="2000" dirty="0">
                <a:solidFill>
                  <a:srgbClr val="374151"/>
                </a:solidFill>
                <a:ea typeface="Söhne"/>
                <a:cs typeface="Söhne"/>
              </a:rPr>
              <a:t>: Train with fit() method, setting epochs and batch size.</a:t>
            </a:r>
          </a:p>
          <a:p>
            <a:pPr marL="457200" indent="-457200">
              <a:lnSpc>
                <a:spcPct val="150000"/>
              </a:lnSpc>
              <a:buAutoNum type="arabicPeriod"/>
            </a:pPr>
            <a:r>
              <a:rPr lang="en-US" sz="2000" b="1" dirty="0">
                <a:solidFill>
                  <a:srgbClr val="374151"/>
                </a:solidFill>
                <a:ea typeface="Söhne"/>
                <a:cs typeface="Söhne"/>
              </a:rPr>
              <a:t>Evaluation</a:t>
            </a:r>
            <a:r>
              <a:rPr lang="en-US" sz="2000" dirty="0">
                <a:solidFill>
                  <a:srgbClr val="374151"/>
                </a:solidFill>
                <a:ea typeface="Söhne"/>
                <a:cs typeface="Söhne"/>
              </a:rPr>
              <a:t>: Assess model performance on a test dataset.</a:t>
            </a:r>
          </a:p>
          <a:p>
            <a:pPr marL="457200" indent="-457200">
              <a:lnSpc>
                <a:spcPct val="150000"/>
              </a:lnSpc>
              <a:buAutoNum type="arabicPeriod"/>
            </a:pPr>
            <a:r>
              <a:rPr lang="en-US" sz="2000" b="1" dirty="0">
                <a:solidFill>
                  <a:srgbClr val="374151"/>
                </a:solidFill>
                <a:ea typeface="Söhne"/>
                <a:cs typeface="Söhne"/>
              </a:rPr>
              <a:t>Fine-Tuning</a:t>
            </a:r>
            <a:r>
              <a:rPr lang="en-US" sz="2000" dirty="0">
                <a:solidFill>
                  <a:srgbClr val="374151"/>
                </a:solidFill>
                <a:ea typeface="Söhne"/>
                <a:cs typeface="Söhne"/>
              </a:rPr>
              <a:t>: Optimize hyperparameters and architecture if needed.</a:t>
            </a:r>
            <a:endParaRPr lang="en-US" sz="2000" dirty="0">
              <a:cs typeface="Calibri"/>
            </a:endParaRPr>
          </a:p>
        </p:txBody>
      </p:sp>
    </p:spTree>
    <p:extLst>
      <p:ext uri="{BB962C8B-B14F-4D97-AF65-F5344CB8AC3E}">
        <p14:creationId xmlns:p14="http://schemas.microsoft.com/office/powerpoint/2010/main" val="2343232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D03BB2D-CD52-503A-B59A-F9D3014F1AB4}"/>
              </a:ext>
            </a:extLst>
          </p:cNvPr>
          <p:cNvSpPr txBox="1">
            <a:spLocks/>
          </p:cNvSpPr>
          <p:nvPr/>
        </p:nvSpPr>
        <p:spPr>
          <a:xfrm>
            <a:off x="658813" y="732454"/>
            <a:ext cx="624425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Hands-on: CNN</a:t>
            </a:r>
            <a:endParaRPr lang="en-US" dirty="0"/>
          </a:p>
        </p:txBody>
      </p:sp>
      <p:sp>
        <p:nvSpPr>
          <p:cNvPr id="4" name="TextBox 3">
            <a:extLst>
              <a:ext uri="{FF2B5EF4-FFF2-40B4-BE49-F238E27FC236}">
                <a16:creationId xmlns:a16="http://schemas.microsoft.com/office/drawing/2014/main" id="{90737A08-D137-FB38-9F03-F4B79E763FA7}"/>
              </a:ext>
            </a:extLst>
          </p:cNvPr>
          <p:cNvSpPr txBox="1"/>
          <p:nvPr/>
        </p:nvSpPr>
        <p:spPr>
          <a:xfrm>
            <a:off x="658813" y="1665288"/>
            <a:ext cx="10720551" cy="1708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solidFill>
                  <a:srgbClr val="374151"/>
                </a:solidFill>
                <a:latin typeface="Nunito"/>
                <a:ea typeface="+mn-lt"/>
                <a:cs typeface="+mn-lt"/>
              </a:rPr>
              <a:t>Dataset: </a:t>
            </a:r>
            <a:r>
              <a:rPr lang="en-US" sz="2400" b="1" dirty="0">
                <a:solidFill>
                  <a:srgbClr val="FF0000"/>
                </a:solidFill>
                <a:latin typeface="Nunito"/>
                <a:ea typeface="+mn-lt"/>
                <a:cs typeface="+mn-lt"/>
              </a:rPr>
              <a:t>CIFAR-10 Dataset</a:t>
            </a:r>
            <a:endParaRPr lang="en-US" sz="2200" dirty="0">
              <a:solidFill>
                <a:srgbClr val="000000"/>
              </a:solidFill>
              <a:latin typeface="Nunito"/>
              <a:ea typeface="+mn-lt"/>
              <a:cs typeface="+mn-lt"/>
            </a:endParaRPr>
          </a:p>
          <a:p>
            <a:pPr>
              <a:lnSpc>
                <a:spcPct val="150000"/>
              </a:lnSpc>
            </a:pPr>
            <a:endParaRPr lang="en-US" sz="2400" b="1" dirty="0">
              <a:solidFill>
                <a:srgbClr val="FF0000"/>
              </a:solidFill>
              <a:latin typeface="Nunito"/>
              <a:cs typeface="Calibri"/>
            </a:endParaRPr>
          </a:p>
          <a:p>
            <a:pPr lvl="1">
              <a:lnSpc>
                <a:spcPct val="150000"/>
              </a:lnSpc>
            </a:pPr>
            <a:r>
              <a:rPr lang="en-US" sz="2400" b="1" dirty="0">
                <a:latin typeface="Nunito"/>
                <a:cs typeface="Calibri"/>
              </a:rPr>
              <a:t>Build a CNN.</a:t>
            </a:r>
          </a:p>
        </p:txBody>
      </p:sp>
      <p:sp>
        <p:nvSpPr>
          <p:cNvPr id="3" name="TextBox 2">
            <a:extLst>
              <a:ext uri="{FF2B5EF4-FFF2-40B4-BE49-F238E27FC236}">
                <a16:creationId xmlns:a16="http://schemas.microsoft.com/office/drawing/2014/main" id="{9CD5AADC-5BD1-E953-FC43-92CCDC4C7C00}"/>
              </a:ext>
            </a:extLst>
          </p:cNvPr>
          <p:cNvSpPr txBox="1"/>
          <p:nvPr/>
        </p:nvSpPr>
        <p:spPr>
          <a:xfrm>
            <a:off x="704267" y="5641646"/>
            <a:ext cx="9085467" cy="369332"/>
          </a:xfrm>
          <a:prstGeom prst="rect">
            <a:avLst/>
          </a:prstGeom>
          <a:noFill/>
        </p:spPr>
        <p:txBody>
          <a:bodyPr wrap="square">
            <a:spAutoFit/>
          </a:bodyPr>
          <a:lstStyle/>
          <a:p>
            <a:r>
              <a:rPr lang="en-US" dirty="0"/>
              <a:t>Note:- Use </a:t>
            </a:r>
            <a:r>
              <a:rPr lang="en-US" dirty="0" err="1"/>
              <a:t>Jupyter</a:t>
            </a:r>
            <a:r>
              <a:rPr lang="en-US" dirty="0"/>
              <a:t> file for this question - </a:t>
            </a:r>
            <a:r>
              <a:rPr lang="en-US" dirty="0">
                <a:hlinkClick r:id="rId3"/>
              </a:rPr>
              <a:t>Image Classification - CIFAR 10 Dataset (In-built).</a:t>
            </a:r>
            <a:r>
              <a:rPr lang="en-US" dirty="0" err="1">
                <a:hlinkClick r:id="rId3"/>
              </a:rPr>
              <a:t>ipynb</a:t>
            </a:r>
            <a:endParaRPr lang="en-US" dirty="0">
              <a:hlinkClick r:id="rId3"/>
            </a:endParaRPr>
          </a:p>
        </p:txBody>
      </p:sp>
    </p:spTree>
    <p:extLst>
      <p:ext uri="{BB962C8B-B14F-4D97-AF65-F5344CB8AC3E}">
        <p14:creationId xmlns:p14="http://schemas.microsoft.com/office/powerpoint/2010/main" val="964807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58813" y="584200"/>
            <a:ext cx="7905207"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Introduction to Deep Learning</a:t>
            </a:r>
            <a:endParaRPr lang="en-US" dirty="0">
              <a:solidFill>
                <a:schemeClr val="accent1">
                  <a:lumMod val="50000"/>
                </a:schemeClr>
              </a:solidFill>
              <a:latin typeface="+mn-lt"/>
            </a:endParaRPr>
          </a:p>
        </p:txBody>
      </p:sp>
      <p:sp>
        <p:nvSpPr>
          <p:cNvPr id="2" name="TextBox 1">
            <a:extLst>
              <a:ext uri="{FF2B5EF4-FFF2-40B4-BE49-F238E27FC236}">
                <a16:creationId xmlns:a16="http://schemas.microsoft.com/office/drawing/2014/main" id="{E401CF50-7ED4-E6A1-4F40-048F35EC4155}"/>
              </a:ext>
            </a:extLst>
          </p:cNvPr>
          <p:cNvSpPr txBox="1"/>
          <p:nvPr/>
        </p:nvSpPr>
        <p:spPr>
          <a:xfrm>
            <a:off x="658813" y="1665288"/>
            <a:ext cx="10844758" cy="4112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dirty="0">
                <a:solidFill>
                  <a:srgbClr val="374151"/>
                </a:solidFill>
                <a:ea typeface="+mn-lt"/>
                <a:cs typeface="+mn-lt"/>
              </a:rPr>
              <a:t>Subset of machine learning using neural networks to learn from data.</a:t>
            </a:r>
            <a:endParaRPr lang="en-US" sz="2200" dirty="0">
              <a:solidFill>
                <a:srgbClr val="000000"/>
              </a:solidFill>
              <a:ea typeface="+mn-lt"/>
              <a:cs typeface="+mn-lt"/>
            </a:endParaRPr>
          </a:p>
          <a:p>
            <a:pPr>
              <a:lnSpc>
                <a:spcPct val="150000"/>
              </a:lnSpc>
            </a:pPr>
            <a:endParaRPr lang="en-US" sz="2200" dirty="0">
              <a:solidFill>
                <a:srgbClr val="374151"/>
              </a:solidFill>
              <a:ea typeface="+mn-lt"/>
              <a:cs typeface="+mn-lt"/>
            </a:endParaRPr>
          </a:p>
          <a:p>
            <a:pPr>
              <a:lnSpc>
                <a:spcPct val="150000"/>
              </a:lnSpc>
            </a:pPr>
            <a:r>
              <a:rPr lang="en-US" sz="2200" b="1" dirty="0">
                <a:solidFill>
                  <a:srgbClr val="374151"/>
                </a:solidFill>
                <a:ea typeface="+mn-lt"/>
                <a:cs typeface="+mn-lt"/>
              </a:rPr>
              <a:t>Why Deep Learning Matters</a:t>
            </a:r>
            <a:r>
              <a:rPr lang="en-US" sz="2200" dirty="0">
                <a:solidFill>
                  <a:srgbClr val="374151"/>
                </a:solidFill>
                <a:ea typeface="+mn-lt"/>
                <a:cs typeface="+mn-lt"/>
              </a:rPr>
              <a:t>:</a:t>
            </a:r>
            <a:endParaRPr lang="en-US" sz="2200" dirty="0"/>
          </a:p>
          <a:p>
            <a:pPr marL="800100" lvl="1" indent="-342900">
              <a:lnSpc>
                <a:spcPct val="150000"/>
              </a:lnSpc>
              <a:buFont typeface="Arial" panose="020B0604020202020204" pitchFamily="34" charset="0"/>
              <a:buChar char="•"/>
            </a:pPr>
            <a:r>
              <a:rPr lang="en-US" sz="2200" b="1" dirty="0">
                <a:solidFill>
                  <a:srgbClr val="374151"/>
                </a:solidFill>
                <a:ea typeface="+mn-lt"/>
                <a:cs typeface="+mn-lt"/>
              </a:rPr>
              <a:t>Accuracy</a:t>
            </a:r>
            <a:r>
              <a:rPr lang="en-US" sz="2200" dirty="0">
                <a:solidFill>
                  <a:srgbClr val="374151"/>
                </a:solidFill>
                <a:ea typeface="+mn-lt"/>
                <a:cs typeface="+mn-lt"/>
              </a:rPr>
              <a:t>: Achieves state-of-the-art results in complex tasks.</a:t>
            </a:r>
            <a:endParaRPr lang="en-US" sz="2200" dirty="0"/>
          </a:p>
          <a:p>
            <a:pPr marL="800100" lvl="1" indent="-342900">
              <a:lnSpc>
                <a:spcPct val="150000"/>
              </a:lnSpc>
              <a:buFont typeface="Arial" panose="020B0604020202020204" pitchFamily="34" charset="0"/>
              <a:buChar char="•"/>
            </a:pPr>
            <a:r>
              <a:rPr lang="en-US" sz="2200" b="1" dirty="0">
                <a:solidFill>
                  <a:srgbClr val="374151"/>
                </a:solidFill>
                <a:ea typeface="+mn-lt"/>
                <a:cs typeface="+mn-lt"/>
              </a:rPr>
              <a:t>Versatility</a:t>
            </a:r>
            <a:r>
              <a:rPr lang="en-US" sz="2200" dirty="0">
                <a:solidFill>
                  <a:srgbClr val="374151"/>
                </a:solidFill>
                <a:ea typeface="+mn-lt"/>
                <a:cs typeface="+mn-lt"/>
              </a:rPr>
              <a:t>: Applicable to various domains.</a:t>
            </a:r>
            <a:endParaRPr lang="en-US" sz="2200" dirty="0"/>
          </a:p>
          <a:p>
            <a:pPr marL="800100" lvl="1" indent="-342900">
              <a:lnSpc>
                <a:spcPct val="150000"/>
              </a:lnSpc>
              <a:buFont typeface="Arial" panose="020B0604020202020204" pitchFamily="34" charset="0"/>
              <a:buChar char="•"/>
            </a:pPr>
            <a:r>
              <a:rPr lang="en-US" sz="2200" b="1" dirty="0">
                <a:solidFill>
                  <a:srgbClr val="374151"/>
                </a:solidFill>
                <a:ea typeface="+mn-lt"/>
                <a:cs typeface="+mn-lt"/>
              </a:rPr>
              <a:t>Automation</a:t>
            </a:r>
            <a:r>
              <a:rPr lang="en-US" sz="2200" dirty="0">
                <a:solidFill>
                  <a:srgbClr val="374151"/>
                </a:solidFill>
                <a:ea typeface="+mn-lt"/>
                <a:cs typeface="+mn-lt"/>
              </a:rPr>
              <a:t>: Automates tasks, saving time and resources.</a:t>
            </a:r>
            <a:endParaRPr lang="en-US" sz="2200" dirty="0"/>
          </a:p>
          <a:p>
            <a:pPr marL="800100" lvl="1" indent="-342900">
              <a:lnSpc>
                <a:spcPct val="150000"/>
              </a:lnSpc>
              <a:buFont typeface="Arial" panose="020B0604020202020204" pitchFamily="34" charset="0"/>
              <a:buChar char="•"/>
            </a:pPr>
            <a:r>
              <a:rPr lang="en-US" sz="2200" b="1" dirty="0">
                <a:solidFill>
                  <a:srgbClr val="374151"/>
                </a:solidFill>
                <a:ea typeface="+mn-lt"/>
                <a:cs typeface="+mn-lt"/>
              </a:rPr>
              <a:t>Innovation</a:t>
            </a:r>
            <a:r>
              <a:rPr lang="en-US" sz="2200" dirty="0">
                <a:solidFill>
                  <a:srgbClr val="374151"/>
                </a:solidFill>
                <a:ea typeface="+mn-lt"/>
                <a:cs typeface="+mn-lt"/>
              </a:rPr>
              <a:t>: Drives research breakthroughs.</a:t>
            </a:r>
            <a:endParaRPr lang="en-US" sz="2200" dirty="0"/>
          </a:p>
          <a:p>
            <a:pPr marL="800100" lvl="1" indent="-342900">
              <a:lnSpc>
                <a:spcPct val="150000"/>
              </a:lnSpc>
              <a:buFont typeface="Arial" panose="020B0604020202020204" pitchFamily="34" charset="0"/>
              <a:buChar char="•"/>
            </a:pPr>
            <a:r>
              <a:rPr lang="en-US" sz="2200" b="1" dirty="0">
                <a:solidFill>
                  <a:srgbClr val="374151"/>
                </a:solidFill>
                <a:ea typeface="+mn-lt"/>
                <a:cs typeface="+mn-lt"/>
              </a:rPr>
              <a:t>Economic Impact</a:t>
            </a:r>
            <a:r>
              <a:rPr lang="en-US" sz="2200" dirty="0">
                <a:solidFill>
                  <a:srgbClr val="374151"/>
                </a:solidFill>
                <a:ea typeface="+mn-lt"/>
                <a:cs typeface="+mn-lt"/>
              </a:rPr>
              <a:t>: Enhances productivity and creates new opportunities.</a:t>
            </a:r>
            <a:endParaRPr lang="en-US" sz="2200" dirty="0"/>
          </a:p>
        </p:txBody>
      </p:sp>
    </p:spTree>
    <p:extLst>
      <p:ext uri="{BB962C8B-B14F-4D97-AF65-F5344CB8AC3E}">
        <p14:creationId xmlns:p14="http://schemas.microsoft.com/office/powerpoint/2010/main" val="126987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813" y="674866"/>
            <a:ext cx="899302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Artificial Neural Networks (ANNs)</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id="{E401CF50-7ED4-E6A1-4F40-048F35EC4155}"/>
              </a:ext>
            </a:extLst>
          </p:cNvPr>
          <p:cNvSpPr txBox="1"/>
          <p:nvPr/>
        </p:nvSpPr>
        <p:spPr>
          <a:xfrm>
            <a:off x="658813" y="1731915"/>
            <a:ext cx="10452536" cy="39332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ea typeface="+mn-lt"/>
                <a:cs typeface="+mn-lt"/>
              </a:rPr>
              <a:t>Introduction to ANNs</a:t>
            </a:r>
            <a:r>
              <a:rPr lang="en-US" sz="2200" dirty="0">
                <a:solidFill>
                  <a:srgbClr val="374151"/>
                </a:solidFill>
                <a:ea typeface="+mn-lt"/>
                <a:cs typeface="+mn-lt"/>
              </a:rPr>
              <a:t>:</a:t>
            </a:r>
            <a:endParaRPr lang="en-US" sz="2200" dirty="0">
              <a:ea typeface="+mn-lt"/>
              <a:cs typeface="+mn-lt"/>
            </a:endParaRPr>
          </a:p>
          <a:p>
            <a:pPr marL="285750" indent="-285750">
              <a:lnSpc>
                <a:spcPct val="150000"/>
              </a:lnSpc>
              <a:buFont typeface="Arial"/>
              <a:buChar char="•"/>
            </a:pPr>
            <a:r>
              <a:rPr lang="en-US" sz="2200" dirty="0">
                <a:solidFill>
                  <a:srgbClr val="374151"/>
                </a:solidFill>
                <a:ea typeface="+mn-lt"/>
                <a:cs typeface="+mn-lt"/>
              </a:rPr>
              <a:t>Computational models inspired by the human brain.</a:t>
            </a:r>
            <a:endParaRPr lang="en-US" sz="2200" dirty="0">
              <a:ea typeface="+mn-lt"/>
              <a:cs typeface="+mn-lt"/>
            </a:endParaRPr>
          </a:p>
          <a:p>
            <a:pPr marL="285750" indent="-285750">
              <a:lnSpc>
                <a:spcPct val="150000"/>
              </a:lnSpc>
              <a:buFont typeface="Arial"/>
              <a:buChar char="•"/>
            </a:pPr>
            <a:r>
              <a:rPr lang="en-US" sz="2200" dirty="0">
                <a:solidFill>
                  <a:srgbClr val="374151"/>
                </a:solidFill>
                <a:ea typeface="+mn-lt"/>
                <a:cs typeface="+mn-lt"/>
              </a:rPr>
              <a:t>Consist of interconnected nodes for data processing and predictions.</a:t>
            </a:r>
            <a:endParaRPr lang="en-US" sz="2200" dirty="0">
              <a:ea typeface="+mn-lt"/>
              <a:cs typeface="+mn-lt"/>
            </a:endParaRPr>
          </a:p>
          <a:p>
            <a:pPr marL="285750" indent="-285750">
              <a:lnSpc>
                <a:spcPct val="150000"/>
              </a:lnSpc>
              <a:buFont typeface="Arial"/>
              <a:buChar char="•"/>
            </a:pPr>
            <a:r>
              <a:rPr lang="en-US" sz="2200" dirty="0">
                <a:solidFill>
                  <a:srgbClr val="374151"/>
                </a:solidFill>
                <a:ea typeface="+mn-lt"/>
                <a:cs typeface="+mn-lt"/>
              </a:rPr>
              <a:t>Used in machine learning and deep learning.</a:t>
            </a:r>
            <a:endParaRPr lang="en-US" sz="2200" dirty="0">
              <a:solidFill>
                <a:srgbClr val="000000"/>
              </a:solidFill>
              <a:ea typeface="+mn-lt"/>
              <a:cs typeface="+mn-lt"/>
            </a:endParaRPr>
          </a:p>
          <a:p>
            <a:pPr marL="285750" indent="-285750">
              <a:lnSpc>
                <a:spcPct val="150000"/>
              </a:lnSpc>
              <a:buFont typeface="Arial"/>
              <a:buChar char="•"/>
            </a:pPr>
            <a:endParaRPr lang="en-US" sz="2200" b="1" dirty="0">
              <a:solidFill>
                <a:srgbClr val="374151"/>
              </a:solidFill>
              <a:ea typeface="+mn-lt"/>
              <a:cs typeface="+mn-lt"/>
            </a:endParaRPr>
          </a:p>
          <a:p>
            <a:r>
              <a:rPr lang="en-US" sz="2200" b="1" dirty="0">
                <a:solidFill>
                  <a:srgbClr val="374151"/>
                </a:solidFill>
                <a:ea typeface="+mn-lt"/>
                <a:cs typeface="+mn-lt"/>
              </a:rPr>
              <a:t>Historical Background:</a:t>
            </a:r>
          </a:p>
          <a:p>
            <a:pPr marL="285750" indent="-285750">
              <a:lnSpc>
                <a:spcPct val="150000"/>
              </a:lnSpc>
              <a:buFont typeface="Arial"/>
              <a:buChar char="•"/>
            </a:pPr>
            <a:r>
              <a:rPr lang="en-US" sz="2200" dirty="0" err="1">
                <a:solidFill>
                  <a:srgbClr val="374151"/>
                </a:solidFill>
                <a:ea typeface="+mn-lt"/>
                <a:cs typeface="+mn-lt"/>
              </a:rPr>
              <a:t>Perceptrons</a:t>
            </a:r>
            <a:r>
              <a:rPr lang="en-US" sz="2200" dirty="0">
                <a:solidFill>
                  <a:srgbClr val="374151"/>
                </a:solidFill>
                <a:ea typeface="+mn-lt"/>
                <a:cs typeface="+mn-lt"/>
              </a:rPr>
              <a:t> (1950s): Early neural network model for binary classification.</a:t>
            </a:r>
          </a:p>
          <a:p>
            <a:pPr marL="285750" indent="-285750">
              <a:lnSpc>
                <a:spcPct val="150000"/>
              </a:lnSpc>
              <a:buFont typeface="Arial"/>
              <a:buChar char="•"/>
            </a:pPr>
            <a:r>
              <a:rPr lang="en-US" sz="2200" dirty="0">
                <a:solidFill>
                  <a:srgbClr val="374151"/>
                </a:solidFill>
                <a:ea typeface="+mn-lt"/>
                <a:cs typeface="+mn-lt"/>
              </a:rPr>
              <a:t>Backpropagation (1980s): Algorithm enabling training of multi-layer neural networks.</a:t>
            </a:r>
          </a:p>
        </p:txBody>
      </p:sp>
    </p:spTree>
    <p:extLst>
      <p:ext uri="{BB962C8B-B14F-4D97-AF65-F5344CB8AC3E}">
        <p14:creationId xmlns:p14="http://schemas.microsoft.com/office/powerpoint/2010/main" val="79253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58813" y="621950"/>
            <a:ext cx="971824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Comparison with Biological Neurons</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a16="http://schemas.microsoft.com/office/drawing/2014/main" id="{E401CF50-7ED4-E6A1-4F40-048F35EC4155}"/>
              </a:ext>
            </a:extLst>
          </p:cNvPr>
          <p:cNvSpPr txBox="1"/>
          <p:nvPr/>
        </p:nvSpPr>
        <p:spPr>
          <a:xfrm>
            <a:off x="658813" y="1702868"/>
            <a:ext cx="6580886" cy="4102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en-US" sz="2200" dirty="0">
                <a:solidFill>
                  <a:srgbClr val="374151"/>
                </a:solidFill>
                <a:ea typeface="+mn-lt"/>
                <a:cs typeface="+mn-lt"/>
              </a:rPr>
              <a:t>Computational models inspired by the human brain.</a:t>
            </a:r>
            <a:endParaRPr lang="en-US" dirty="0">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200" dirty="0">
                <a:solidFill>
                  <a:srgbClr val="374151"/>
                </a:solidFill>
                <a:ea typeface="+mn-lt"/>
                <a:cs typeface="+mn-lt"/>
              </a:rPr>
              <a:t>ANNs are simplified models inspired by biological neurons.</a:t>
            </a:r>
          </a:p>
          <a:p>
            <a:pPr marL="342900" indent="-342900">
              <a:lnSpc>
                <a:spcPct val="150000"/>
              </a:lnSpc>
              <a:buFont typeface="Arial" panose="020B0604020202020204" pitchFamily="34" charset="0"/>
              <a:buChar char="•"/>
            </a:pPr>
            <a:r>
              <a:rPr lang="en-US" sz="2200" dirty="0">
                <a:solidFill>
                  <a:srgbClr val="374151"/>
                </a:solidFill>
                <a:ea typeface="+mn-lt"/>
                <a:cs typeface="+mn-lt"/>
              </a:rPr>
              <a:t>Biological neurons are more complex, communicate differently, and adapt through synaptic plasticity.</a:t>
            </a:r>
          </a:p>
          <a:p>
            <a:pPr marL="342900" indent="-342900">
              <a:lnSpc>
                <a:spcPct val="150000"/>
              </a:lnSpc>
              <a:buFont typeface="Arial" panose="020B0604020202020204" pitchFamily="34" charset="0"/>
              <a:buChar char="•"/>
            </a:pPr>
            <a:r>
              <a:rPr lang="en-US" sz="2200" dirty="0">
                <a:solidFill>
                  <a:srgbClr val="374151"/>
                </a:solidFill>
                <a:ea typeface="+mn-lt"/>
                <a:cs typeface="+mn-lt"/>
              </a:rPr>
              <a:t>ANNs use mathematical algorithms and structured connections, lacking the parallelism and complexity of biological brains.</a:t>
            </a:r>
          </a:p>
        </p:txBody>
      </p:sp>
      <p:pic>
        <p:nvPicPr>
          <p:cNvPr id="3" name="Picture 2" descr="A diagram of a neuron&#10;&#10;Description automatically generated">
            <a:extLst>
              <a:ext uri="{FF2B5EF4-FFF2-40B4-BE49-F238E27FC236}">
                <a16:creationId xmlns:a16="http://schemas.microsoft.com/office/drawing/2014/main" id="{7F792854-7C8B-30BC-C1F6-29ED913E444D}"/>
              </a:ext>
            </a:extLst>
          </p:cNvPr>
          <p:cNvPicPr>
            <a:picLocks noChangeAspect="1"/>
          </p:cNvPicPr>
          <p:nvPr/>
        </p:nvPicPr>
        <p:blipFill>
          <a:blip r:embed="rId2"/>
          <a:stretch>
            <a:fillRect/>
          </a:stretch>
        </p:blipFill>
        <p:spPr>
          <a:xfrm>
            <a:off x="7206142" y="1763190"/>
            <a:ext cx="4416983" cy="4128193"/>
          </a:xfrm>
          <a:prstGeom prst="rect">
            <a:avLst/>
          </a:prstGeom>
        </p:spPr>
      </p:pic>
    </p:spTree>
    <p:extLst>
      <p:ext uri="{BB962C8B-B14F-4D97-AF65-F5344CB8AC3E}">
        <p14:creationId xmlns:p14="http://schemas.microsoft.com/office/powerpoint/2010/main" val="14858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20165" y="584200"/>
            <a:ext cx="62340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Neural Network Basics</a:t>
            </a:r>
            <a:endParaRPr lang="en-US" dirty="0">
              <a:solidFill>
                <a:schemeClr val="accent1">
                  <a:lumMod val="50000"/>
                </a:schemeClr>
              </a:solidFill>
              <a:latin typeface="+mn-lt"/>
            </a:endParaRPr>
          </a:p>
        </p:txBody>
      </p:sp>
      <p:sp>
        <p:nvSpPr>
          <p:cNvPr id="2" name="TextBox 1">
            <a:extLst>
              <a:ext uri="{FF2B5EF4-FFF2-40B4-BE49-F238E27FC236}">
                <a16:creationId xmlns:a16="http://schemas.microsoft.com/office/drawing/2014/main" id="{E401CF50-7ED4-E6A1-4F40-048F35EC4155}"/>
              </a:ext>
            </a:extLst>
          </p:cNvPr>
          <p:cNvSpPr txBox="1"/>
          <p:nvPr/>
        </p:nvSpPr>
        <p:spPr>
          <a:xfrm>
            <a:off x="658813" y="1665288"/>
            <a:ext cx="10720550" cy="3383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200" dirty="0">
                <a:solidFill>
                  <a:srgbClr val="374151"/>
                </a:solidFill>
                <a:ea typeface="Söhne"/>
                <a:cs typeface="Söhne"/>
              </a:rPr>
              <a:t>Components of a Neural Network:</a:t>
            </a:r>
          </a:p>
          <a:p>
            <a:pPr marL="342900" indent="-342900">
              <a:lnSpc>
                <a:spcPct val="200000"/>
              </a:lnSpc>
              <a:buFont typeface="Arial" panose="020B0604020202020204" pitchFamily="34" charset="0"/>
              <a:buChar char="•"/>
            </a:pPr>
            <a:r>
              <a:rPr lang="en-US" sz="2200" b="1" dirty="0">
                <a:solidFill>
                  <a:srgbClr val="374151"/>
                </a:solidFill>
                <a:ea typeface="Söhne"/>
                <a:cs typeface="Söhne"/>
              </a:rPr>
              <a:t>Neurons (Nodes)</a:t>
            </a:r>
            <a:r>
              <a:rPr lang="en-US" sz="2200" dirty="0">
                <a:solidFill>
                  <a:srgbClr val="374151"/>
                </a:solidFill>
                <a:ea typeface="Söhne"/>
                <a:cs typeface="Söhne"/>
              </a:rPr>
              <a:t>: Basic processing units that receive inputs and produce outputs.</a:t>
            </a:r>
          </a:p>
          <a:p>
            <a:pPr marL="342900" indent="-342900">
              <a:lnSpc>
                <a:spcPct val="200000"/>
              </a:lnSpc>
              <a:buFont typeface="Arial" panose="020B0604020202020204" pitchFamily="34" charset="0"/>
              <a:buChar char="•"/>
            </a:pPr>
            <a:r>
              <a:rPr lang="en-US" sz="2200" b="1" dirty="0">
                <a:solidFill>
                  <a:srgbClr val="374151"/>
                </a:solidFill>
                <a:ea typeface="Söhne"/>
                <a:cs typeface="Söhne"/>
              </a:rPr>
              <a:t>Weights</a:t>
            </a:r>
            <a:r>
              <a:rPr lang="en-US" sz="2200" dirty="0">
                <a:solidFill>
                  <a:srgbClr val="374151"/>
                </a:solidFill>
                <a:ea typeface="Söhne"/>
                <a:cs typeface="Söhne"/>
              </a:rPr>
              <a:t>: Connection strengths that are learned during training.</a:t>
            </a:r>
          </a:p>
          <a:p>
            <a:pPr marL="342900" indent="-342900">
              <a:lnSpc>
                <a:spcPct val="200000"/>
              </a:lnSpc>
              <a:buFont typeface="Arial" panose="020B0604020202020204" pitchFamily="34" charset="0"/>
              <a:buChar char="•"/>
            </a:pPr>
            <a:r>
              <a:rPr lang="en-US" sz="2200" b="1" dirty="0">
                <a:solidFill>
                  <a:srgbClr val="374151"/>
                </a:solidFill>
                <a:ea typeface="Söhne"/>
                <a:cs typeface="Söhne"/>
              </a:rPr>
              <a:t>Biases</a:t>
            </a:r>
            <a:r>
              <a:rPr lang="en-US" sz="2200" dirty="0">
                <a:solidFill>
                  <a:srgbClr val="374151"/>
                </a:solidFill>
                <a:ea typeface="Söhne"/>
                <a:cs typeface="Söhne"/>
              </a:rPr>
              <a:t>: Parameters for shift and flexibility in modeling.</a:t>
            </a:r>
          </a:p>
          <a:p>
            <a:pPr marL="342900" indent="-342900">
              <a:lnSpc>
                <a:spcPct val="200000"/>
              </a:lnSpc>
              <a:buFont typeface="Arial" panose="020B0604020202020204" pitchFamily="34" charset="0"/>
              <a:buChar char="•"/>
            </a:pPr>
            <a:r>
              <a:rPr lang="en-US" sz="2200" b="1" dirty="0">
                <a:solidFill>
                  <a:srgbClr val="374151"/>
                </a:solidFill>
                <a:ea typeface="Söhne"/>
                <a:cs typeface="Söhne"/>
              </a:rPr>
              <a:t>Layers</a:t>
            </a:r>
            <a:r>
              <a:rPr lang="en-US" sz="2200" dirty="0">
                <a:solidFill>
                  <a:srgbClr val="374151"/>
                </a:solidFill>
                <a:ea typeface="Söhne"/>
                <a:cs typeface="Söhne"/>
              </a:rPr>
              <a:t>: Organized groups of neurons, including input, hidden, and output layers.</a:t>
            </a:r>
            <a:endParaRPr lang="en-US" sz="2200" dirty="0">
              <a:solidFill>
                <a:srgbClr val="374151"/>
              </a:solidFill>
              <a:ea typeface="+mn-lt"/>
              <a:cs typeface="+mn-lt"/>
            </a:endParaRPr>
          </a:p>
        </p:txBody>
      </p:sp>
    </p:spTree>
    <p:extLst>
      <p:ext uri="{BB962C8B-B14F-4D97-AF65-F5344CB8AC3E}">
        <p14:creationId xmlns:p14="http://schemas.microsoft.com/office/powerpoint/2010/main" val="176060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624360" y="641574"/>
            <a:ext cx="62340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Cont..</a:t>
            </a:r>
            <a:endParaRPr lang="en-US" dirty="0">
              <a:solidFill>
                <a:schemeClr val="accent1">
                  <a:lumMod val="50000"/>
                </a:schemeClr>
              </a:solidFill>
              <a:latin typeface="+mn-lt"/>
            </a:endParaRPr>
          </a:p>
        </p:txBody>
      </p:sp>
      <p:pic>
        <p:nvPicPr>
          <p:cNvPr id="4" name="Picture 3" descr="Weights and Bias in a Neural Network | Towards Data Science">
            <a:extLst>
              <a:ext uri="{FF2B5EF4-FFF2-40B4-BE49-F238E27FC236}">
                <a16:creationId xmlns:a16="http://schemas.microsoft.com/office/drawing/2014/main" id="{C8B55B32-6015-9DBA-EA54-362A490DF0E5}"/>
              </a:ext>
            </a:extLst>
          </p:cNvPr>
          <p:cNvPicPr>
            <a:picLocks noChangeAspect="1"/>
          </p:cNvPicPr>
          <p:nvPr/>
        </p:nvPicPr>
        <p:blipFill>
          <a:blip r:embed="rId2"/>
          <a:stretch>
            <a:fillRect/>
          </a:stretch>
        </p:blipFill>
        <p:spPr>
          <a:xfrm>
            <a:off x="1622770" y="1231147"/>
            <a:ext cx="9586795" cy="4868574"/>
          </a:xfrm>
          <a:prstGeom prst="rect">
            <a:avLst/>
          </a:prstGeom>
        </p:spPr>
      </p:pic>
    </p:spTree>
    <p:extLst>
      <p:ext uri="{BB962C8B-B14F-4D97-AF65-F5344CB8AC3E}">
        <p14:creationId xmlns:p14="http://schemas.microsoft.com/office/powerpoint/2010/main" val="276904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D0A47-EC7E-9AD2-4E43-64F3552C8CF5}"/>
              </a:ext>
            </a:extLst>
          </p:cNvPr>
          <p:cNvSpPr txBox="1"/>
          <p:nvPr/>
        </p:nvSpPr>
        <p:spPr>
          <a:xfrm>
            <a:off x="658813" y="1665288"/>
            <a:ext cx="11303874" cy="40703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2200" b="1" dirty="0">
                <a:solidFill>
                  <a:srgbClr val="374151"/>
                </a:solidFill>
                <a:ea typeface="+mn-lt"/>
                <a:cs typeface="+mn-lt"/>
              </a:rPr>
              <a:t>Neurons, Weights, Biases, Activation Functions:</a:t>
            </a:r>
          </a:p>
          <a:p>
            <a:pPr marL="800100" lvl="1" indent="-342900">
              <a:lnSpc>
                <a:spcPct val="200000"/>
              </a:lnSpc>
              <a:buFont typeface="Arial"/>
              <a:buChar char="•"/>
            </a:pPr>
            <a:r>
              <a:rPr lang="en-US" sz="2200" b="1" dirty="0">
                <a:solidFill>
                  <a:srgbClr val="374151"/>
                </a:solidFill>
                <a:ea typeface="+mn-lt"/>
                <a:cs typeface="+mn-lt"/>
              </a:rPr>
              <a:t>Neurons</a:t>
            </a:r>
            <a:r>
              <a:rPr lang="en-US" sz="2200" dirty="0">
                <a:solidFill>
                  <a:srgbClr val="374151"/>
                </a:solidFill>
                <a:ea typeface="+mn-lt"/>
                <a:cs typeface="+mn-lt"/>
              </a:rPr>
              <a:t>: Compute weighted input sum, apply activation function for output.</a:t>
            </a:r>
          </a:p>
          <a:p>
            <a:pPr marL="800100" lvl="1" indent="-342900">
              <a:lnSpc>
                <a:spcPct val="200000"/>
              </a:lnSpc>
              <a:buFont typeface="Arial"/>
              <a:buChar char="•"/>
            </a:pPr>
            <a:r>
              <a:rPr lang="en-US" sz="2200" b="1" dirty="0">
                <a:solidFill>
                  <a:srgbClr val="374151"/>
                </a:solidFill>
                <a:ea typeface="+mn-lt"/>
                <a:cs typeface="+mn-lt"/>
              </a:rPr>
              <a:t>Weights</a:t>
            </a:r>
            <a:r>
              <a:rPr lang="en-US" sz="2200" dirty="0">
                <a:solidFill>
                  <a:srgbClr val="374151"/>
                </a:solidFill>
                <a:ea typeface="+mn-lt"/>
                <a:cs typeface="+mn-lt"/>
              </a:rPr>
              <a:t>: Adjust importance of inputs during training.</a:t>
            </a:r>
          </a:p>
          <a:p>
            <a:pPr marL="800100" lvl="1" indent="-342900">
              <a:lnSpc>
                <a:spcPct val="200000"/>
              </a:lnSpc>
              <a:buFont typeface="Arial"/>
              <a:buChar char="•"/>
            </a:pPr>
            <a:r>
              <a:rPr lang="en-US" sz="2200" b="1" dirty="0">
                <a:solidFill>
                  <a:srgbClr val="374151"/>
                </a:solidFill>
                <a:ea typeface="+mn-lt"/>
                <a:cs typeface="+mn-lt"/>
              </a:rPr>
              <a:t>Biases</a:t>
            </a:r>
            <a:r>
              <a:rPr lang="en-US" sz="2200" dirty="0">
                <a:solidFill>
                  <a:srgbClr val="374151"/>
                </a:solidFill>
                <a:ea typeface="+mn-lt"/>
                <a:cs typeface="+mn-lt"/>
              </a:rPr>
              <a:t>: Enable non-zero output with all-zero inputs for modeling complexity.</a:t>
            </a:r>
          </a:p>
          <a:p>
            <a:pPr marL="800100" lvl="1" indent="-342900">
              <a:lnSpc>
                <a:spcPct val="200000"/>
              </a:lnSpc>
              <a:buFont typeface="Arial"/>
              <a:buChar char="•"/>
            </a:pPr>
            <a:r>
              <a:rPr lang="en-US" sz="2200" b="1" dirty="0">
                <a:solidFill>
                  <a:srgbClr val="374151"/>
                </a:solidFill>
                <a:ea typeface="+mn-lt"/>
                <a:cs typeface="+mn-lt"/>
              </a:rPr>
              <a:t>Activation Functions</a:t>
            </a:r>
            <a:r>
              <a:rPr lang="en-US" sz="2200" dirty="0">
                <a:solidFill>
                  <a:srgbClr val="374151"/>
                </a:solidFill>
                <a:ea typeface="+mn-lt"/>
                <a:cs typeface="+mn-lt"/>
              </a:rPr>
              <a:t>: Introduce non-linearity, control neuron firing (output). Common functions: sigmoid, </a:t>
            </a:r>
            <a:r>
              <a:rPr lang="en-US" sz="2200" dirty="0" err="1">
                <a:solidFill>
                  <a:srgbClr val="374151"/>
                </a:solidFill>
                <a:ea typeface="+mn-lt"/>
                <a:cs typeface="+mn-lt"/>
              </a:rPr>
              <a:t>ReLU</a:t>
            </a:r>
            <a:r>
              <a:rPr lang="en-US" sz="2200" dirty="0">
                <a:solidFill>
                  <a:srgbClr val="374151"/>
                </a:solidFill>
                <a:ea typeface="+mn-lt"/>
                <a:cs typeface="+mn-lt"/>
              </a:rPr>
              <a:t>, tanh.</a:t>
            </a:r>
            <a:endParaRPr lang="en-US" sz="2200" dirty="0">
              <a:solidFill>
                <a:srgbClr val="374151"/>
              </a:solidFill>
            </a:endParaRPr>
          </a:p>
        </p:txBody>
      </p:sp>
      <p:sp>
        <p:nvSpPr>
          <p:cNvPr id="3" name="object 2">
            <a:extLst>
              <a:ext uri="{FF2B5EF4-FFF2-40B4-BE49-F238E27FC236}">
                <a16:creationId xmlns:a16="http://schemas.microsoft.com/office/drawing/2014/main" id="{3B957BB8-7DB5-3713-E59C-434574AF370E}"/>
              </a:ext>
            </a:extLst>
          </p:cNvPr>
          <p:cNvSpPr txBox="1">
            <a:spLocks/>
          </p:cNvSpPr>
          <p:nvPr/>
        </p:nvSpPr>
        <p:spPr>
          <a:xfrm>
            <a:off x="624360" y="641574"/>
            <a:ext cx="62340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Cont..</a:t>
            </a:r>
            <a:endParaRPr lang="en-US" dirty="0">
              <a:solidFill>
                <a:schemeClr val="accent1">
                  <a:lumMod val="50000"/>
                </a:schemeClr>
              </a:solidFill>
              <a:latin typeface="+mn-lt"/>
            </a:endParaRPr>
          </a:p>
        </p:txBody>
      </p:sp>
    </p:spTree>
    <p:extLst>
      <p:ext uri="{BB962C8B-B14F-4D97-AF65-F5344CB8AC3E}">
        <p14:creationId xmlns:p14="http://schemas.microsoft.com/office/powerpoint/2010/main" val="323713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D0A47-EC7E-9AD2-4E43-64F3552C8CF5}"/>
              </a:ext>
            </a:extLst>
          </p:cNvPr>
          <p:cNvSpPr txBox="1"/>
          <p:nvPr/>
        </p:nvSpPr>
        <p:spPr>
          <a:xfrm>
            <a:off x="624360" y="1665288"/>
            <a:ext cx="6195890" cy="3594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ea typeface="Söhne"/>
                <a:cs typeface="Söhne"/>
              </a:rPr>
              <a:t>Feedforward and Backpropagation:</a:t>
            </a:r>
            <a:endParaRPr lang="en-US" sz="2200" b="1" dirty="0">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200" b="1" dirty="0">
                <a:solidFill>
                  <a:srgbClr val="374151"/>
                </a:solidFill>
                <a:ea typeface="Söhne"/>
                <a:cs typeface="Söhne"/>
              </a:rPr>
              <a:t>Feedforward</a:t>
            </a:r>
            <a:r>
              <a:rPr lang="en-US" sz="2200" dirty="0">
                <a:solidFill>
                  <a:srgbClr val="374151"/>
                </a:solidFill>
                <a:ea typeface="Söhne"/>
                <a:cs typeface="Söhne"/>
              </a:rPr>
              <a:t>: Data flows from input through hidden layers to output for predictions.</a:t>
            </a:r>
          </a:p>
          <a:p>
            <a:pPr marL="342900" indent="-342900">
              <a:lnSpc>
                <a:spcPct val="150000"/>
              </a:lnSpc>
              <a:buFont typeface="Arial" panose="020B0604020202020204" pitchFamily="34" charset="0"/>
              <a:buChar char="•"/>
            </a:pPr>
            <a:r>
              <a:rPr lang="en-US" sz="2200" b="1" dirty="0">
                <a:solidFill>
                  <a:srgbClr val="374151"/>
                </a:solidFill>
                <a:ea typeface="Söhne"/>
                <a:cs typeface="Söhne"/>
              </a:rPr>
              <a:t>Backpropagation</a:t>
            </a:r>
            <a:r>
              <a:rPr lang="en-US" sz="2200" dirty="0">
                <a:solidFill>
                  <a:srgbClr val="374151"/>
                </a:solidFill>
                <a:ea typeface="Söhne"/>
                <a:cs typeface="Söhne"/>
              </a:rPr>
              <a:t>: Training process involving error calculation, error propagation, and weight/bias adjustment using optimization methods like gradient descent to refine the model.</a:t>
            </a:r>
            <a:endParaRPr lang="en-US" sz="2200" dirty="0">
              <a:solidFill>
                <a:srgbClr val="374151"/>
              </a:solidFill>
            </a:endParaRPr>
          </a:p>
        </p:txBody>
      </p:sp>
      <p:pic>
        <p:nvPicPr>
          <p:cNvPr id="3" name="Picture 2" descr="Gradient Descent vs. Backpropagation: What's the Difference?">
            <a:extLst>
              <a:ext uri="{FF2B5EF4-FFF2-40B4-BE49-F238E27FC236}">
                <a16:creationId xmlns:a16="http://schemas.microsoft.com/office/drawing/2014/main" id="{511A90C0-5BCA-5345-8C05-97B56463ACA1}"/>
              </a:ext>
            </a:extLst>
          </p:cNvPr>
          <p:cNvPicPr>
            <a:picLocks noChangeAspect="1"/>
          </p:cNvPicPr>
          <p:nvPr/>
        </p:nvPicPr>
        <p:blipFill rotWithShape="1">
          <a:blip r:embed="rId2"/>
          <a:srcRect l="7186" r="4215"/>
          <a:stretch/>
        </p:blipFill>
        <p:spPr>
          <a:xfrm>
            <a:off x="7004116" y="3318614"/>
            <a:ext cx="4803908" cy="2676577"/>
          </a:xfrm>
          <a:prstGeom prst="rect">
            <a:avLst/>
          </a:prstGeom>
        </p:spPr>
      </p:pic>
      <p:pic>
        <p:nvPicPr>
          <p:cNvPr id="4" name="Picture 3" descr="Gradient Descent vs. Backpropagation: What's the Difference?">
            <a:extLst>
              <a:ext uri="{FF2B5EF4-FFF2-40B4-BE49-F238E27FC236}">
                <a16:creationId xmlns:a16="http://schemas.microsoft.com/office/drawing/2014/main" id="{5E85DE29-8B87-0F42-12DD-292DE430DD2C}"/>
              </a:ext>
            </a:extLst>
          </p:cNvPr>
          <p:cNvPicPr>
            <a:picLocks noChangeAspect="1"/>
          </p:cNvPicPr>
          <p:nvPr/>
        </p:nvPicPr>
        <p:blipFill rotWithShape="1">
          <a:blip r:embed="rId3"/>
          <a:srcRect l="11335" r="8891"/>
          <a:stretch/>
        </p:blipFill>
        <p:spPr>
          <a:xfrm>
            <a:off x="6820250" y="641574"/>
            <a:ext cx="4322192" cy="2677040"/>
          </a:xfrm>
          <a:prstGeom prst="rect">
            <a:avLst/>
          </a:prstGeom>
        </p:spPr>
      </p:pic>
      <p:sp>
        <p:nvSpPr>
          <p:cNvPr id="5" name="object 2">
            <a:extLst>
              <a:ext uri="{FF2B5EF4-FFF2-40B4-BE49-F238E27FC236}">
                <a16:creationId xmlns:a16="http://schemas.microsoft.com/office/drawing/2014/main" id="{449A4209-BA3B-F50E-C811-EB7AE485522E}"/>
              </a:ext>
            </a:extLst>
          </p:cNvPr>
          <p:cNvSpPr txBox="1">
            <a:spLocks/>
          </p:cNvSpPr>
          <p:nvPr/>
        </p:nvSpPr>
        <p:spPr>
          <a:xfrm>
            <a:off x="624360" y="641574"/>
            <a:ext cx="62340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Cont..</a:t>
            </a:r>
            <a:endParaRPr lang="en-US" dirty="0">
              <a:solidFill>
                <a:schemeClr val="accent1">
                  <a:lumMod val="50000"/>
                </a:schemeClr>
              </a:solidFill>
              <a:latin typeface="+mn-lt"/>
            </a:endParaRPr>
          </a:p>
        </p:txBody>
      </p:sp>
    </p:spTree>
    <p:extLst>
      <p:ext uri="{BB962C8B-B14F-4D97-AF65-F5344CB8AC3E}">
        <p14:creationId xmlns:p14="http://schemas.microsoft.com/office/powerpoint/2010/main" val="2106098010"/>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7321</TotalTime>
  <Words>1459</Words>
  <Application>Microsoft Office PowerPoint</Application>
  <PresentationFormat>Widescreen</PresentationFormat>
  <Paragraphs>223</Paragraphs>
  <Slides>28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Arial,Sans-Serif</vt:lpstr>
      <vt:lpstr>Calibri</vt:lpstr>
      <vt:lpstr>Nunito</vt:lpstr>
      <vt:lpstr>Söhne</vt:lpstr>
      <vt:lpstr>BIA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priyanka.raninga@portpro.io</cp:lastModifiedBy>
  <cp:revision>2255</cp:revision>
  <dcterms:created xsi:type="dcterms:W3CDTF">2020-12-23T13:36:00Z</dcterms:created>
  <dcterms:modified xsi:type="dcterms:W3CDTF">2024-10-12T14:40:34Z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