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28"/>
  </p:notesMasterIdLst>
  <p:sldIdLst>
    <p:sldId id="256" r:id="rId2"/>
    <p:sldId id="560" r:id="rId3"/>
    <p:sldId id="583" r:id="rId4"/>
    <p:sldId id="597" r:id="rId5"/>
    <p:sldId id="584" r:id="rId6"/>
    <p:sldId id="598" r:id="rId7"/>
    <p:sldId id="599" r:id="rId8"/>
    <p:sldId id="602" r:id="rId9"/>
    <p:sldId id="603" r:id="rId10"/>
    <p:sldId id="600" r:id="rId11"/>
    <p:sldId id="604" r:id="rId12"/>
    <p:sldId id="606" r:id="rId13"/>
    <p:sldId id="607" r:id="rId14"/>
    <p:sldId id="608" r:id="rId15"/>
    <p:sldId id="589" r:id="rId16"/>
    <p:sldId id="588" r:id="rId17"/>
    <p:sldId id="590" r:id="rId18"/>
    <p:sldId id="591" r:id="rId19"/>
    <p:sldId id="592" r:id="rId20"/>
    <p:sldId id="593" r:id="rId21"/>
    <p:sldId id="594" r:id="rId22"/>
    <p:sldId id="595" r:id="rId23"/>
    <p:sldId id="596" r:id="rId24"/>
    <p:sldId id="580" r:id="rId25"/>
    <p:sldId id="711" r:id="rId26"/>
    <p:sldId id="30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6" userDrawn="1">
          <p15:clr>
            <a:srgbClr val="A4A3A4"/>
          </p15:clr>
        </p15:guide>
        <p15:guide id="2" pos="393" userDrawn="1">
          <p15:clr>
            <a:srgbClr val="A4A3A4"/>
          </p15:clr>
        </p15:guide>
        <p15:guide id="3" pos="3940" userDrawn="1">
          <p15:clr>
            <a:srgbClr val="A4A3A4"/>
          </p15:clr>
        </p15:guide>
        <p15:guide id="4" orient="horz" pos="10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73E3B4-57E7-AF92-32D0-3BB17DB5A4B0}" v="1" dt="2024-07-16T07:47:11.9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01" autoAdjust="0"/>
    <p:restoredTop sz="93447" autoAdjust="0"/>
  </p:normalViewPr>
  <p:slideViewPr>
    <p:cSldViewPr snapToGrid="0">
      <p:cViewPr>
        <p:scale>
          <a:sx n="100" d="100"/>
          <a:sy n="100" d="100"/>
        </p:scale>
        <p:origin x="-82" y="-173"/>
      </p:cViewPr>
      <p:guideLst>
        <p:guide orient="horz" pos="436"/>
        <p:guide pos="393"/>
        <p:guide pos="3940"/>
        <p:guide orient="horz" pos="1026"/>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aj Chopade" userId="S::suraj.chopade@bostoninstituteofanalytics.org::dcc44ee8-6a65-4538-a5e1-c87e14ca7a61" providerId="AD" clId="Web-{2A73E3B4-57E7-AF92-32D0-3BB17DB5A4B0}"/>
    <pc:docChg chg="addSld">
      <pc:chgData name="Suraj Chopade" userId="S::suraj.chopade@bostoninstituteofanalytics.org::dcc44ee8-6a65-4538-a5e1-c87e14ca7a61" providerId="AD" clId="Web-{2A73E3B4-57E7-AF92-32D0-3BB17DB5A4B0}" dt="2024-07-16T07:47:11.941" v="0"/>
      <pc:docMkLst>
        <pc:docMk/>
      </pc:docMkLst>
      <pc:sldChg chg="add">
        <pc:chgData name="Suraj Chopade" userId="S::suraj.chopade@bostoninstituteofanalytics.org::dcc44ee8-6a65-4538-a5e1-c87e14ca7a61" providerId="AD" clId="Web-{2A73E3B4-57E7-AF92-32D0-3BB17DB5A4B0}" dt="2024-07-16T07:47:11.941" v="0"/>
        <pc:sldMkLst>
          <pc:docMk/>
          <pc:sldMk cId="228880180" sldId="5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13-10-2024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localhost:8889/notebooks/Desktop/RNN%2C%20LSTM%20%26%20GRU%20-%20Newyork%20Taxi%20Dataset.ipynb"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Use </a:t>
            </a:r>
            <a:r>
              <a:rPr lang="en-US" dirty="0" err="1"/>
              <a:t>Jupyter</a:t>
            </a:r>
            <a:r>
              <a:rPr lang="en-US" dirty="0"/>
              <a:t> file for this question - </a:t>
            </a:r>
            <a:r>
              <a:rPr lang="en-US" dirty="0">
                <a:hlinkClick r:id="rId3"/>
              </a:rPr>
              <a:t>RNN, LSTM &amp; GRU - Newyork Taxi Dataset.ipynb</a:t>
            </a:r>
            <a:endParaRPr lang="en-US" dirty="0">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24</a:t>
            </a:fld>
            <a:endParaRPr lang="en-IN"/>
          </a:p>
        </p:txBody>
      </p:sp>
    </p:spTree>
    <p:extLst>
      <p:ext uri="{BB962C8B-B14F-4D97-AF65-F5344CB8AC3E}">
        <p14:creationId xmlns:p14="http://schemas.microsoft.com/office/powerpoint/2010/main" val="3951623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localhost:8889/notebooks/Desktop/RNN%2C%20LSTM%20%26%20GRU%20-%20Newyork%20Taxi%20Dataset.ipynb"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 y="2788290"/>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Calibri" panose="020F0502020204030204" pitchFamily="34" charset="0"/>
              </a:rPr>
              <a:t>DEEP LEARNING ARCHITECTURES AND TRAINING</a:t>
            </a: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chines 10 01226 g001">
            <a:extLst>
              <a:ext uri="{FF2B5EF4-FFF2-40B4-BE49-F238E27FC236}">
                <a16:creationId xmlns:a16="http://schemas.microsoft.com/office/drawing/2014/main" id="{1DDE5A78-40BD-A886-BA34-5713E15998E7}"/>
              </a:ext>
            </a:extLst>
          </p:cNvPr>
          <p:cNvPicPr>
            <a:picLocks noChangeAspect="1"/>
          </p:cNvPicPr>
          <p:nvPr/>
        </p:nvPicPr>
        <p:blipFill>
          <a:blip r:embed="rId2"/>
          <a:stretch>
            <a:fillRect/>
          </a:stretch>
        </p:blipFill>
        <p:spPr>
          <a:xfrm>
            <a:off x="1793294" y="1686219"/>
            <a:ext cx="8671067" cy="4090202"/>
          </a:xfrm>
          <a:prstGeom prst="rect">
            <a:avLst/>
          </a:prstGeom>
        </p:spPr>
      </p:pic>
      <p:sp>
        <p:nvSpPr>
          <p:cNvPr id="4" name="object 2">
            <a:extLst>
              <a:ext uri="{FF2B5EF4-FFF2-40B4-BE49-F238E27FC236}">
                <a16:creationId xmlns:a16="http://schemas.microsoft.com/office/drawing/2014/main" id="{961BA37D-BF57-BFD0-4093-006D47AEE308}"/>
              </a:ext>
            </a:extLst>
          </p:cNvPr>
          <p:cNvSpPr txBox="1">
            <a:spLocks/>
          </p:cNvSpPr>
          <p:nvPr/>
        </p:nvSpPr>
        <p:spPr>
          <a:xfrm>
            <a:off x="658224" y="722372"/>
            <a:ext cx="9245276"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err="1">
                <a:solidFill>
                  <a:schemeClr val="accent1">
                    <a:lumMod val="50000"/>
                  </a:schemeClr>
                </a:solidFill>
                <a:latin typeface="+mn-lt"/>
                <a:cs typeface="Times New Roman"/>
              </a:rPr>
              <a:t>Cont</a:t>
            </a:r>
            <a:r>
              <a:rPr lang="en-IN" b="1" spc="-30" dirty="0">
                <a:solidFill>
                  <a:schemeClr val="accent1">
                    <a:lumMod val="50000"/>
                  </a:schemeClr>
                </a:solidFill>
                <a:latin typeface="+mn-lt"/>
                <a:cs typeface="Times New Roman"/>
              </a:rPr>
              <a:t>…</a:t>
            </a:r>
            <a:endParaRPr lang="en-US" b="1" spc="-30" dirty="0">
              <a:solidFill>
                <a:schemeClr val="accent1">
                  <a:lumMod val="50000"/>
                </a:schemeClr>
              </a:solidFill>
              <a:latin typeface="+mn-lt"/>
              <a:cs typeface="Times New Roman"/>
            </a:endParaRPr>
          </a:p>
        </p:txBody>
      </p:sp>
    </p:spTree>
    <p:extLst>
      <p:ext uri="{BB962C8B-B14F-4D97-AF65-F5344CB8AC3E}">
        <p14:creationId xmlns:p14="http://schemas.microsoft.com/office/powerpoint/2010/main" val="1333489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79E09F-8698-4A02-FE42-4700AF6171DE}"/>
              </a:ext>
            </a:extLst>
          </p:cNvPr>
          <p:cNvSpPr txBox="1"/>
          <p:nvPr/>
        </p:nvSpPr>
        <p:spPr>
          <a:xfrm>
            <a:off x="623888" y="1705087"/>
            <a:ext cx="11067392"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dirty="0">
                <a:ea typeface="+mn-lt"/>
                <a:cs typeface="+mn-lt"/>
              </a:rPr>
              <a:t>Role of Activation Functions:</a:t>
            </a:r>
            <a:endParaRPr lang="en-US" sz="2200" b="1" dirty="0"/>
          </a:p>
          <a:p>
            <a:pPr marL="800100" lvl="1" indent="-342900">
              <a:buFont typeface="Arial" panose="020B0604020202020204" pitchFamily="34" charset="0"/>
              <a:buChar char="•"/>
            </a:pPr>
            <a:r>
              <a:rPr lang="en-US" sz="2200" dirty="0">
                <a:solidFill>
                  <a:srgbClr val="374151"/>
                </a:solidFill>
                <a:ea typeface="+mn-lt"/>
                <a:cs typeface="+mn-lt"/>
              </a:rPr>
              <a:t>Activation functions (e.g., sigmoid and tanh) are used in gates to control the amount of information passed.</a:t>
            </a:r>
            <a:endParaRPr lang="en-US" sz="2200" dirty="0"/>
          </a:p>
          <a:p>
            <a:pPr marL="800100" lvl="1" indent="-342900">
              <a:buFont typeface="Arial" panose="020B0604020202020204" pitchFamily="34" charset="0"/>
              <a:buChar char="•"/>
            </a:pPr>
            <a:r>
              <a:rPr lang="en-US" sz="2200" dirty="0">
                <a:solidFill>
                  <a:srgbClr val="374151"/>
                </a:solidFill>
                <a:ea typeface="+mn-lt"/>
                <a:cs typeface="+mn-lt"/>
              </a:rPr>
              <a:t>They introduce non-linearity, enabling the network to capture complex patterns.</a:t>
            </a:r>
            <a:endParaRPr lang="en-US" sz="2200" dirty="0"/>
          </a:p>
          <a:p>
            <a:pPr marL="342900" indent="-342900">
              <a:buFont typeface="Arial" panose="020B0604020202020204" pitchFamily="34" charset="0"/>
              <a:buChar char="•"/>
            </a:pPr>
            <a:endParaRPr lang="en-US" sz="2200" b="1" dirty="0"/>
          </a:p>
          <a:p>
            <a:r>
              <a:rPr lang="en-US" sz="2200" b="1" dirty="0"/>
              <a:t>Comparison with Traditional RNNs:</a:t>
            </a:r>
            <a:endParaRPr lang="en-US" sz="2200" dirty="0"/>
          </a:p>
          <a:p>
            <a:pPr marL="800100" lvl="2" indent="-342900">
              <a:buFont typeface="Arial" panose="020B0604020202020204" pitchFamily="34" charset="0"/>
              <a:buChar char="•"/>
            </a:pPr>
            <a:r>
              <a:rPr lang="en-US" sz="2200" dirty="0"/>
              <a:t>LSTMs mitigate vanishing gradients and capture long-range dependencies.</a:t>
            </a:r>
          </a:p>
          <a:p>
            <a:pPr marL="800100" lvl="2" indent="-342900">
              <a:buFont typeface="Arial" panose="020B0604020202020204" pitchFamily="34" charset="0"/>
              <a:buChar char="•"/>
            </a:pPr>
            <a:r>
              <a:rPr lang="en-US" sz="2200" dirty="0"/>
              <a:t>Traditional RNNs lack these capabilities.</a:t>
            </a:r>
            <a:endParaRPr lang="en-US" dirty="0">
              <a:cs typeface="Calibri" panose="020F0502020204030204"/>
            </a:endParaRPr>
          </a:p>
          <a:p>
            <a:pPr marL="342900" lvl="1" indent="-342900">
              <a:buFont typeface="Arial" panose="020B0604020202020204" pitchFamily="34" charset="0"/>
              <a:buChar char="•"/>
            </a:pPr>
            <a:endParaRPr lang="en-US" sz="2200" dirty="0"/>
          </a:p>
          <a:p>
            <a:r>
              <a:rPr lang="en-US" sz="2200" b="1" dirty="0"/>
              <a:t>Use Cases for LSTMs:</a:t>
            </a:r>
          </a:p>
          <a:p>
            <a:pPr marL="800100" lvl="2" indent="-342900">
              <a:buFont typeface="Arial" panose="020B0604020202020204" pitchFamily="34" charset="0"/>
              <a:buChar char="•"/>
            </a:pPr>
            <a:r>
              <a:rPr lang="en-US" sz="2200" dirty="0"/>
              <a:t>Natural Language Processing, Speech Recognition, Time Series Analysis, Video Analysis, among others.</a:t>
            </a:r>
          </a:p>
        </p:txBody>
      </p:sp>
      <p:sp>
        <p:nvSpPr>
          <p:cNvPr id="2" name="object 2">
            <a:extLst>
              <a:ext uri="{FF2B5EF4-FFF2-40B4-BE49-F238E27FC236}">
                <a16:creationId xmlns:a16="http://schemas.microsoft.com/office/drawing/2014/main" id="{93361114-388E-BCA0-D739-742B72A5BB37}"/>
              </a:ext>
            </a:extLst>
          </p:cNvPr>
          <p:cNvSpPr txBox="1">
            <a:spLocks/>
          </p:cNvSpPr>
          <p:nvPr/>
        </p:nvSpPr>
        <p:spPr>
          <a:xfrm>
            <a:off x="658224" y="722372"/>
            <a:ext cx="9245276"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err="1">
                <a:solidFill>
                  <a:schemeClr val="accent1">
                    <a:lumMod val="50000"/>
                  </a:schemeClr>
                </a:solidFill>
                <a:latin typeface="+mn-lt"/>
                <a:cs typeface="Times New Roman"/>
              </a:rPr>
              <a:t>Cont</a:t>
            </a:r>
            <a:r>
              <a:rPr lang="en-IN" b="1" spc="-30" dirty="0">
                <a:solidFill>
                  <a:schemeClr val="accent1">
                    <a:lumMod val="50000"/>
                  </a:schemeClr>
                </a:solidFill>
                <a:latin typeface="+mn-lt"/>
                <a:cs typeface="Times New Roman"/>
              </a:rPr>
              <a:t>…</a:t>
            </a:r>
            <a:endParaRPr lang="en-US" b="1" spc="-30" dirty="0">
              <a:solidFill>
                <a:schemeClr val="accent1">
                  <a:lumMod val="50000"/>
                </a:schemeClr>
              </a:solidFill>
              <a:latin typeface="+mn-lt"/>
              <a:cs typeface="Times New Roman"/>
            </a:endParaRPr>
          </a:p>
        </p:txBody>
      </p:sp>
    </p:spTree>
    <p:extLst>
      <p:ext uri="{BB962C8B-B14F-4D97-AF65-F5344CB8AC3E}">
        <p14:creationId xmlns:p14="http://schemas.microsoft.com/office/powerpoint/2010/main" val="1811413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623888" y="738292"/>
            <a:ext cx="9050833" cy="63857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mn-lt"/>
                <a:cs typeface="Times New Roman"/>
              </a:rPr>
              <a:t>GRU(Gated Recurrent Unit)</a:t>
            </a:r>
            <a:endParaRPr lang="en-US" dirty="0">
              <a:solidFill>
                <a:schemeClr val="accent1">
                  <a:lumMod val="50000"/>
                </a:schemeClr>
              </a:solidFill>
              <a:latin typeface="+mn-lt"/>
              <a:ea typeface="Calibri Light" panose="020F0302020204030204"/>
              <a:cs typeface="Calibri Light" panose="020F0302020204030204"/>
            </a:endParaRPr>
          </a:p>
        </p:txBody>
      </p:sp>
      <p:sp>
        <p:nvSpPr>
          <p:cNvPr id="2" name="TextBox 1">
            <a:extLst>
              <a:ext uri="{FF2B5EF4-FFF2-40B4-BE49-F238E27FC236}">
                <a16:creationId xmlns:a16="http://schemas.microsoft.com/office/drawing/2014/main" id="{F7017FD2-25A0-9400-E6ED-C4426A0FA9C5}"/>
              </a:ext>
            </a:extLst>
          </p:cNvPr>
          <p:cNvSpPr txBox="1"/>
          <p:nvPr/>
        </p:nvSpPr>
        <p:spPr>
          <a:xfrm>
            <a:off x="623888" y="1529910"/>
            <a:ext cx="11177153" cy="41996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50000"/>
              </a:lnSpc>
              <a:buFont typeface="Arial" panose="020B0604020202020204" pitchFamily="34" charset="0"/>
              <a:buChar char="•"/>
            </a:pPr>
            <a:r>
              <a:rPr lang="en-US" sz="2000" dirty="0">
                <a:solidFill>
                  <a:srgbClr val="374151"/>
                </a:solidFill>
              </a:rPr>
              <a:t>GRUs are a variation of RNNs &amp; known for handling sequential data effectively.</a:t>
            </a:r>
            <a:endParaRPr lang="en-US" sz="2000" dirty="0">
              <a:solidFill>
                <a:srgbClr val="000000"/>
              </a:solidFill>
              <a:ea typeface="Calibri" panose="020F0502020204030204"/>
              <a:cs typeface="Calibri" panose="020F0502020204030204"/>
            </a:endParaRPr>
          </a:p>
          <a:p>
            <a:pPr marL="342900" indent="-342900">
              <a:lnSpc>
                <a:spcPct val="150000"/>
              </a:lnSpc>
              <a:buFont typeface="Arial" panose="020B0604020202020204" pitchFamily="34" charset="0"/>
              <a:buChar char="•"/>
            </a:pPr>
            <a:r>
              <a:rPr lang="en-US" sz="2000" dirty="0">
                <a:solidFill>
                  <a:srgbClr val="374151"/>
                </a:solidFill>
                <a:ea typeface="+mn-lt"/>
                <a:cs typeface="+mn-lt"/>
              </a:rPr>
              <a:t>A GRU unit is similar in structure to a long short-term memory (LSTM) cell, another type of RNN cell.</a:t>
            </a:r>
            <a:endParaRPr lang="en-US" sz="2000" dirty="0"/>
          </a:p>
          <a:p>
            <a:pPr marL="342900" indent="-342900">
              <a:lnSpc>
                <a:spcPct val="150000"/>
              </a:lnSpc>
              <a:buFont typeface="Arial" panose="020B0604020202020204" pitchFamily="34" charset="0"/>
              <a:buChar char="•"/>
            </a:pPr>
            <a:r>
              <a:rPr lang="en-US" sz="2000" dirty="0">
                <a:solidFill>
                  <a:srgbClr val="374151"/>
                </a:solidFill>
                <a:ea typeface="+mn-lt"/>
                <a:cs typeface="+mn-lt"/>
              </a:rPr>
              <a:t>GRUs consist of several gates and an internal state that helps the network maintain and update information over time.</a:t>
            </a:r>
            <a:endParaRPr lang="en-US" sz="2000" dirty="0"/>
          </a:p>
          <a:p>
            <a:pPr marL="342900" indent="-342900">
              <a:lnSpc>
                <a:spcPct val="150000"/>
              </a:lnSpc>
              <a:buFont typeface="Arial" panose="020B0604020202020204" pitchFamily="34" charset="0"/>
              <a:buChar char="•"/>
            </a:pPr>
            <a:endParaRPr lang="en-US" sz="2000" dirty="0">
              <a:solidFill>
                <a:srgbClr val="374151"/>
              </a:solidFill>
              <a:ea typeface="Calibri"/>
              <a:cs typeface="Calibri"/>
            </a:endParaRPr>
          </a:p>
          <a:p>
            <a:pPr>
              <a:lnSpc>
                <a:spcPct val="150000"/>
              </a:lnSpc>
            </a:pPr>
            <a:r>
              <a:rPr lang="en-US" sz="2000" b="1" dirty="0">
                <a:solidFill>
                  <a:srgbClr val="374151"/>
                </a:solidFill>
              </a:rPr>
              <a:t>Gates:</a:t>
            </a:r>
          </a:p>
          <a:p>
            <a:pPr marL="342900" indent="-342900">
              <a:lnSpc>
                <a:spcPct val="150000"/>
              </a:lnSpc>
              <a:buFont typeface="Arial" panose="020B0604020202020204" pitchFamily="34" charset="0"/>
              <a:buChar char="•"/>
            </a:pPr>
            <a:r>
              <a:rPr lang="en-US" sz="2000" b="1" dirty="0">
                <a:solidFill>
                  <a:srgbClr val="374151"/>
                </a:solidFill>
                <a:ea typeface="+mn-lt"/>
                <a:cs typeface="+mn-lt"/>
              </a:rPr>
              <a:t>Update Gate (z)</a:t>
            </a:r>
            <a:r>
              <a:rPr lang="en-US" sz="2000" dirty="0">
                <a:solidFill>
                  <a:srgbClr val="374151"/>
                </a:solidFill>
                <a:ea typeface="+mn-lt"/>
                <a:cs typeface="+mn-lt"/>
              </a:rPr>
              <a:t>: Manages what to keep from the previous state.</a:t>
            </a:r>
            <a:endParaRPr lang="en-US" sz="2000" dirty="0"/>
          </a:p>
          <a:p>
            <a:pPr marL="342900" indent="-342900">
              <a:lnSpc>
                <a:spcPct val="150000"/>
              </a:lnSpc>
              <a:buFont typeface="Arial" panose="020B0604020202020204" pitchFamily="34" charset="0"/>
              <a:buChar char="•"/>
            </a:pPr>
            <a:r>
              <a:rPr lang="en-US" sz="2000" b="1" dirty="0">
                <a:solidFill>
                  <a:srgbClr val="374151"/>
                </a:solidFill>
                <a:ea typeface="+mn-lt"/>
                <a:cs typeface="+mn-lt"/>
              </a:rPr>
              <a:t>Reset Gate (r)</a:t>
            </a:r>
            <a:r>
              <a:rPr lang="en-US" sz="2000" dirty="0">
                <a:solidFill>
                  <a:srgbClr val="374151"/>
                </a:solidFill>
                <a:ea typeface="+mn-lt"/>
                <a:cs typeface="+mn-lt"/>
              </a:rPr>
              <a:t>: Handles what to forget from the current state.</a:t>
            </a:r>
            <a:endParaRPr lang="en-US" sz="2000" dirty="0"/>
          </a:p>
          <a:p>
            <a:pPr marL="342900" indent="-342900">
              <a:lnSpc>
                <a:spcPct val="150000"/>
              </a:lnSpc>
              <a:buFont typeface="Arial" panose="020B0604020202020204" pitchFamily="34" charset="0"/>
              <a:buChar char="•"/>
            </a:pPr>
            <a:r>
              <a:rPr lang="en-US" sz="2000" b="1" dirty="0">
                <a:solidFill>
                  <a:srgbClr val="374151"/>
                </a:solidFill>
                <a:ea typeface="+mn-lt"/>
                <a:cs typeface="+mn-lt"/>
              </a:rPr>
              <a:t>New Memory Content</a:t>
            </a:r>
            <a:r>
              <a:rPr lang="en-US" sz="2000" dirty="0">
                <a:solidFill>
                  <a:srgbClr val="374151"/>
                </a:solidFill>
                <a:ea typeface="+mn-lt"/>
                <a:cs typeface="+mn-lt"/>
              </a:rPr>
              <a:t>: Contains information to be incorporated into the memory.</a:t>
            </a:r>
            <a:endParaRPr lang="en-US" sz="2000" dirty="0"/>
          </a:p>
        </p:txBody>
      </p:sp>
    </p:spTree>
    <p:extLst>
      <p:ext uri="{BB962C8B-B14F-4D97-AF65-F5344CB8AC3E}">
        <p14:creationId xmlns:p14="http://schemas.microsoft.com/office/powerpoint/2010/main" val="859045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017FD2-25A0-9400-E6ED-C4426A0FA9C5}"/>
              </a:ext>
            </a:extLst>
          </p:cNvPr>
          <p:cNvSpPr txBox="1"/>
          <p:nvPr/>
        </p:nvSpPr>
        <p:spPr>
          <a:xfrm>
            <a:off x="666173" y="1645294"/>
            <a:ext cx="11177153" cy="32762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000" b="1" dirty="0">
                <a:solidFill>
                  <a:srgbClr val="374151"/>
                </a:solidFill>
              </a:rPr>
              <a:t>Operation</a:t>
            </a:r>
            <a:r>
              <a:rPr lang="en-US" sz="2000" b="1" dirty="0">
                <a:solidFill>
                  <a:srgbClr val="374151"/>
                </a:solidFill>
                <a:ea typeface="+mn-lt"/>
                <a:cs typeface="+mn-lt"/>
              </a:rPr>
              <a:t>:</a:t>
            </a:r>
            <a:endParaRPr lang="en-US" sz="2000" b="1" dirty="0">
              <a:solidFill>
                <a:srgbClr val="000000"/>
              </a:solidFill>
              <a:ea typeface="Calibri" panose="020F0502020204030204"/>
              <a:cs typeface="Calibri" panose="020F0502020204030204"/>
            </a:endParaRPr>
          </a:p>
          <a:p>
            <a:pPr marL="342900" indent="-342900">
              <a:lnSpc>
                <a:spcPct val="150000"/>
              </a:lnSpc>
              <a:buFont typeface="Arial" panose="020B0604020202020204" pitchFamily="34" charset="0"/>
              <a:buChar char="•"/>
            </a:pPr>
            <a:r>
              <a:rPr lang="en-US" sz="2000" dirty="0">
                <a:solidFill>
                  <a:srgbClr val="374151"/>
                </a:solidFill>
                <a:ea typeface="+mn-lt"/>
                <a:cs typeface="+mn-lt"/>
              </a:rPr>
              <a:t>At each time step, the GRU unit calculates these gates and updates its internal state and memory.</a:t>
            </a:r>
            <a:endParaRPr lang="en-US" sz="2000" dirty="0"/>
          </a:p>
          <a:p>
            <a:pPr marL="342900" indent="-342900">
              <a:lnSpc>
                <a:spcPct val="150000"/>
              </a:lnSpc>
              <a:buFont typeface="Arial" panose="020B0604020202020204" pitchFamily="34" charset="0"/>
              <a:buChar char="•"/>
            </a:pPr>
            <a:r>
              <a:rPr lang="en-US" sz="2000" dirty="0">
                <a:solidFill>
                  <a:srgbClr val="374151"/>
                </a:solidFill>
                <a:ea typeface="Calibri"/>
                <a:cs typeface="Calibri"/>
              </a:rPr>
              <a:t>The update gate </a:t>
            </a:r>
            <a:r>
              <a:rPr lang="en-US" sz="2000" dirty="0">
                <a:solidFill>
                  <a:srgbClr val="374151"/>
                </a:solidFill>
                <a:ea typeface="+mn-lt"/>
                <a:cs typeface="+mn-lt"/>
              </a:rPr>
              <a:t>(z) determines how much of the previous state to keep and how much of the new candidate state to add.</a:t>
            </a:r>
            <a:endParaRPr lang="en-US" sz="2000" dirty="0"/>
          </a:p>
          <a:p>
            <a:pPr marL="342900" indent="-342900">
              <a:lnSpc>
                <a:spcPct val="150000"/>
              </a:lnSpc>
              <a:buFont typeface="Arial" panose="020B0604020202020204" pitchFamily="34" charset="0"/>
              <a:buChar char="•"/>
            </a:pPr>
            <a:r>
              <a:rPr lang="en-US" sz="2000" dirty="0">
                <a:solidFill>
                  <a:srgbClr val="374151"/>
                </a:solidFill>
                <a:ea typeface="+mn-lt"/>
                <a:cs typeface="+mn-lt"/>
              </a:rPr>
              <a:t>The reset gate (r) decides which parts of the current state to forget.</a:t>
            </a:r>
            <a:endParaRPr lang="en-US" sz="2000" dirty="0"/>
          </a:p>
          <a:p>
            <a:pPr marL="342900" indent="-342900">
              <a:lnSpc>
                <a:spcPct val="150000"/>
              </a:lnSpc>
              <a:buFont typeface="Arial" panose="020B0604020202020204" pitchFamily="34" charset="0"/>
              <a:buChar char="•"/>
            </a:pPr>
            <a:r>
              <a:rPr lang="en-US" sz="2000" dirty="0">
                <a:solidFill>
                  <a:srgbClr val="374151"/>
                </a:solidFill>
                <a:ea typeface="+mn-lt"/>
                <a:cs typeface="+mn-lt"/>
              </a:rPr>
              <a:t>The new memory content is then combined with the previous state to form the updated state.</a:t>
            </a:r>
            <a:endParaRPr lang="en-US" sz="2000" dirty="0"/>
          </a:p>
          <a:p>
            <a:pPr marL="342900" indent="-342900">
              <a:lnSpc>
                <a:spcPct val="150000"/>
              </a:lnSpc>
              <a:buFont typeface="Arial" panose="020B0604020202020204" pitchFamily="34" charset="0"/>
              <a:buChar char="•"/>
            </a:pPr>
            <a:endParaRPr lang="en-US" sz="2000" dirty="0">
              <a:solidFill>
                <a:srgbClr val="374151"/>
              </a:solidFill>
            </a:endParaRPr>
          </a:p>
        </p:txBody>
      </p:sp>
      <p:sp>
        <p:nvSpPr>
          <p:cNvPr id="4" name="object 2">
            <a:extLst>
              <a:ext uri="{FF2B5EF4-FFF2-40B4-BE49-F238E27FC236}">
                <a16:creationId xmlns:a16="http://schemas.microsoft.com/office/drawing/2014/main" id="{F7F3F320-036D-B9A8-2FBD-356093B69526}"/>
              </a:ext>
            </a:extLst>
          </p:cNvPr>
          <p:cNvSpPr txBox="1">
            <a:spLocks/>
          </p:cNvSpPr>
          <p:nvPr/>
        </p:nvSpPr>
        <p:spPr>
          <a:xfrm>
            <a:off x="658224" y="722372"/>
            <a:ext cx="9245276"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err="1">
                <a:solidFill>
                  <a:schemeClr val="accent1">
                    <a:lumMod val="50000"/>
                  </a:schemeClr>
                </a:solidFill>
                <a:latin typeface="+mn-lt"/>
                <a:cs typeface="Times New Roman"/>
              </a:rPr>
              <a:t>Cont</a:t>
            </a:r>
            <a:r>
              <a:rPr lang="en-IN" b="1" spc="-30" dirty="0">
                <a:solidFill>
                  <a:schemeClr val="accent1">
                    <a:lumMod val="50000"/>
                  </a:schemeClr>
                </a:solidFill>
                <a:latin typeface="+mn-lt"/>
                <a:cs typeface="Times New Roman"/>
              </a:rPr>
              <a:t>…</a:t>
            </a:r>
            <a:endParaRPr lang="en-US" b="1" spc="-30" dirty="0">
              <a:solidFill>
                <a:schemeClr val="accent1">
                  <a:lumMod val="50000"/>
                </a:schemeClr>
              </a:solidFill>
              <a:latin typeface="+mn-lt"/>
              <a:cs typeface="Times New Roman"/>
            </a:endParaRPr>
          </a:p>
        </p:txBody>
      </p:sp>
    </p:spTree>
    <p:extLst>
      <p:ext uri="{BB962C8B-B14F-4D97-AF65-F5344CB8AC3E}">
        <p14:creationId xmlns:p14="http://schemas.microsoft.com/office/powerpoint/2010/main" val="2938763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nergies | Free Full-Text | An Improved Gated Recurrent Unit Network Model  for State-of-Charge Estimation of Lithium-Ion Battery">
            <a:extLst>
              <a:ext uri="{FF2B5EF4-FFF2-40B4-BE49-F238E27FC236}">
                <a16:creationId xmlns:a16="http://schemas.microsoft.com/office/drawing/2014/main" id="{BD33ADD0-38FA-E4D2-34E5-52CAD71FD992}"/>
              </a:ext>
            </a:extLst>
          </p:cNvPr>
          <p:cNvPicPr>
            <a:picLocks noChangeAspect="1"/>
          </p:cNvPicPr>
          <p:nvPr/>
        </p:nvPicPr>
        <p:blipFill>
          <a:blip r:embed="rId2"/>
          <a:stretch>
            <a:fillRect/>
          </a:stretch>
        </p:blipFill>
        <p:spPr>
          <a:xfrm>
            <a:off x="2297903" y="1763663"/>
            <a:ext cx="7268110" cy="3935315"/>
          </a:xfrm>
          <a:prstGeom prst="rect">
            <a:avLst/>
          </a:prstGeom>
        </p:spPr>
      </p:pic>
      <p:sp>
        <p:nvSpPr>
          <p:cNvPr id="2" name="object 2">
            <a:extLst>
              <a:ext uri="{FF2B5EF4-FFF2-40B4-BE49-F238E27FC236}">
                <a16:creationId xmlns:a16="http://schemas.microsoft.com/office/drawing/2014/main" id="{5C219E5E-FBF7-0521-EB54-85532BCE53EC}"/>
              </a:ext>
            </a:extLst>
          </p:cNvPr>
          <p:cNvSpPr txBox="1">
            <a:spLocks/>
          </p:cNvSpPr>
          <p:nvPr/>
        </p:nvSpPr>
        <p:spPr>
          <a:xfrm>
            <a:off x="658224" y="722372"/>
            <a:ext cx="9245276"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err="1">
                <a:solidFill>
                  <a:schemeClr val="accent1">
                    <a:lumMod val="50000"/>
                  </a:schemeClr>
                </a:solidFill>
                <a:latin typeface="+mn-lt"/>
                <a:cs typeface="Times New Roman"/>
              </a:rPr>
              <a:t>Cont</a:t>
            </a:r>
            <a:r>
              <a:rPr lang="en-IN" b="1" spc="-30" dirty="0">
                <a:solidFill>
                  <a:schemeClr val="accent1">
                    <a:lumMod val="50000"/>
                  </a:schemeClr>
                </a:solidFill>
                <a:latin typeface="+mn-lt"/>
                <a:cs typeface="Times New Roman"/>
              </a:rPr>
              <a:t>…</a:t>
            </a:r>
            <a:endParaRPr lang="en-US" b="1" spc="-30" dirty="0">
              <a:solidFill>
                <a:schemeClr val="accent1">
                  <a:lumMod val="50000"/>
                </a:schemeClr>
              </a:solidFill>
              <a:latin typeface="+mn-lt"/>
              <a:cs typeface="Times New Roman"/>
            </a:endParaRPr>
          </a:p>
        </p:txBody>
      </p:sp>
    </p:spTree>
    <p:extLst>
      <p:ext uri="{BB962C8B-B14F-4D97-AF65-F5344CB8AC3E}">
        <p14:creationId xmlns:p14="http://schemas.microsoft.com/office/powerpoint/2010/main" val="4272882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623888" y="692150"/>
            <a:ext cx="7920973"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mn-lt"/>
                <a:cs typeface="Times New Roman"/>
              </a:rPr>
              <a:t>Building and Training an RNN</a:t>
            </a:r>
            <a:endParaRPr lang="en-US" b="1" spc="-30" dirty="0">
              <a:solidFill>
                <a:schemeClr val="accent1">
                  <a:lumMod val="50000"/>
                </a:schemeClr>
              </a:solidFill>
              <a:latin typeface="+mn-lt"/>
              <a:cs typeface="Times New Roman"/>
            </a:endParaRPr>
          </a:p>
        </p:txBody>
      </p:sp>
      <p:sp>
        <p:nvSpPr>
          <p:cNvPr id="2" name="TextBox 1">
            <a:extLst>
              <a:ext uri="{FF2B5EF4-FFF2-40B4-BE49-F238E27FC236}">
                <a16:creationId xmlns:a16="http://schemas.microsoft.com/office/drawing/2014/main" id="{E401CF50-7ED4-E6A1-4F40-048F35EC4155}"/>
              </a:ext>
            </a:extLst>
          </p:cNvPr>
          <p:cNvSpPr txBox="1"/>
          <p:nvPr/>
        </p:nvSpPr>
        <p:spPr>
          <a:xfrm>
            <a:off x="623888" y="1555485"/>
            <a:ext cx="10620702" cy="41996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nSpc>
                <a:spcPct val="150000"/>
              </a:lnSpc>
              <a:buAutoNum type="arabicPeriod"/>
            </a:pPr>
            <a:r>
              <a:rPr lang="en-US" sz="2000" b="1" dirty="0">
                <a:solidFill>
                  <a:srgbClr val="374151"/>
                </a:solidFill>
                <a:ea typeface="Söhne"/>
                <a:cs typeface="Söhne"/>
              </a:rPr>
              <a:t>Data Preparation</a:t>
            </a:r>
            <a:r>
              <a:rPr lang="en-US" sz="2000" dirty="0">
                <a:solidFill>
                  <a:srgbClr val="374151"/>
                </a:solidFill>
                <a:ea typeface="Söhne"/>
                <a:cs typeface="Söhne"/>
              </a:rPr>
              <a:t>: Choose a sequential dataset, split into training and testing sets.</a:t>
            </a:r>
            <a:endParaRPr lang="en-US" sz="2000" dirty="0">
              <a:cs typeface="Calibri" panose="020F0502020204030204"/>
            </a:endParaRPr>
          </a:p>
          <a:p>
            <a:pPr marL="457200" indent="-457200">
              <a:lnSpc>
                <a:spcPct val="150000"/>
              </a:lnSpc>
              <a:buAutoNum type="arabicPeriod"/>
            </a:pPr>
            <a:r>
              <a:rPr lang="en-US" sz="2000" b="1" dirty="0">
                <a:solidFill>
                  <a:srgbClr val="374151"/>
                </a:solidFill>
                <a:ea typeface="Söhne"/>
                <a:cs typeface="Söhne"/>
              </a:rPr>
              <a:t>Model Architecture</a:t>
            </a:r>
            <a:r>
              <a:rPr lang="en-US" sz="2000" dirty="0">
                <a:solidFill>
                  <a:srgbClr val="374151"/>
                </a:solidFill>
                <a:ea typeface="Söhne"/>
                <a:cs typeface="Söhne"/>
              </a:rPr>
              <a:t>: Design RNN with recurrent layers and output layer.</a:t>
            </a:r>
          </a:p>
          <a:p>
            <a:pPr marL="457200" indent="-457200">
              <a:lnSpc>
                <a:spcPct val="150000"/>
              </a:lnSpc>
              <a:buAutoNum type="arabicPeriod"/>
            </a:pPr>
            <a:r>
              <a:rPr lang="en-US" sz="2000" b="1" dirty="0">
                <a:solidFill>
                  <a:srgbClr val="374151"/>
                </a:solidFill>
                <a:ea typeface="Söhne"/>
                <a:cs typeface="Söhne"/>
              </a:rPr>
              <a:t>Recurrent Layers</a:t>
            </a:r>
            <a:r>
              <a:rPr lang="en-US" sz="2000" dirty="0">
                <a:solidFill>
                  <a:srgbClr val="374151"/>
                </a:solidFill>
                <a:ea typeface="Söhne"/>
                <a:cs typeface="Söhne"/>
              </a:rPr>
              <a:t>: Capture sequential dependencies.</a:t>
            </a:r>
          </a:p>
          <a:p>
            <a:pPr marL="457200" indent="-457200">
              <a:lnSpc>
                <a:spcPct val="150000"/>
              </a:lnSpc>
              <a:buAutoNum type="arabicPeriod"/>
            </a:pPr>
            <a:r>
              <a:rPr lang="en-US" sz="2000" b="1" dirty="0">
                <a:solidFill>
                  <a:srgbClr val="374151"/>
                </a:solidFill>
                <a:ea typeface="Söhne"/>
                <a:cs typeface="Söhne"/>
              </a:rPr>
              <a:t>Input Sequences</a:t>
            </a:r>
            <a:r>
              <a:rPr lang="en-US" sz="2000" dirty="0">
                <a:solidFill>
                  <a:srgbClr val="374151"/>
                </a:solidFill>
                <a:ea typeface="Söhne"/>
                <a:cs typeface="Söhne"/>
              </a:rPr>
              <a:t>: Format input sequences.</a:t>
            </a:r>
          </a:p>
          <a:p>
            <a:pPr marL="457200" indent="-457200">
              <a:lnSpc>
                <a:spcPct val="150000"/>
              </a:lnSpc>
              <a:buAutoNum type="arabicPeriod"/>
            </a:pPr>
            <a:r>
              <a:rPr lang="en-US" sz="2000" b="1" dirty="0">
                <a:solidFill>
                  <a:srgbClr val="374151"/>
                </a:solidFill>
                <a:ea typeface="Söhne"/>
                <a:cs typeface="Söhne"/>
              </a:rPr>
              <a:t>Output Layer</a:t>
            </a:r>
            <a:r>
              <a:rPr lang="en-US" sz="2000" dirty="0">
                <a:solidFill>
                  <a:srgbClr val="374151"/>
                </a:solidFill>
                <a:ea typeface="Söhne"/>
                <a:cs typeface="Söhne"/>
              </a:rPr>
              <a:t>: Configure for regression or classification.</a:t>
            </a:r>
          </a:p>
          <a:p>
            <a:pPr marL="457200" indent="-457200">
              <a:lnSpc>
                <a:spcPct val="150000"/>
              </a:lnSpc>
              <a:buAutoNum type="arabicPeriod"/>
            </a:pPr>
            <a:r>
              <a:rPr lang="en-US" sz="2000" b="1" dirty="0">
                <a:solidFill>
                  <a:srgbClr val="374151"/>
                </a:solidFill>
                <a:ea typeface="Söhne"/>
                <a:cs typeface="Söhne"/>
              </a:rPr>
              <a:t>Compilation</a:t>
            </a:r>
            <a:r>
              <a:rPr lang="en-US" sz="2000" dirty="0">
                <a:solidFill>
                  <a:srgbClr val="374151"/>
                </a:solidFill>
                <a:ea typeface="Söhne"/>
                <a:cs typeface="Söhne"/>
              </a:rPr>
              <a:t>: Specify loss, optimizer, and metrics.</a:t>
            </a:r>
          </a:p>
          <a:p>
            <a:pPr marL="457200" indent="-457200">
              <a:lnSpc>
                <a:spcPct val="150000"/>
              </a:lnSpc>
              <a:buAutoNum type="arabicPeriod"/>
            </a:pPr>
            <a:r>
              <a:rPr lang="en-US" sz="2000" b="1" dirty="0">
                <a:solidFill>
                  <a:srgbClr val="374151"/>
                </a:solidFill>
                <a:ea typeface="Söhne"/>
                <a:cs typeface="Söhne"/>
              </a:rPr>
              <a:t>Training</a:t>
            </a:r>
            <a:r>
              <a:rPr lang="en-US" sz="2000" dirty="0">
                <a:solidFill>
                  <a:srgbClr val="374151"/>
                </a:solidFill>
                <a:ea typeface="Söhne"/>
                <a:cs typeface="Söhne"/>
              </a:rPr>
              <a:t>: Train using the fit method with epochs and batch size.</a:t>
            </a:r>
          </a:p>
          <a:p>
            <a:pPr marL="457200" indent="-457200">
              <a:lnSpc>
                <a:spcPct val="150000"/>
              </a:lnSpc>
              <a:buAutoNum type="arabicPeriod"/>
            </a:pPr>
            <a:r>
              <a:rPr lang="en-US" sz="2000" b="1" dirty="0">
                <a:solidFill>
                  <a:srgbClr val="374151"/>
                </a:solidFill>
                <a:ea typeface="Söhne"/>
                <a:cs typeface="Söhne"/>
              </a:rPr>
              <a:t>Evaluation</a:t>
            </a:r>
            <a:r>
              <a:rPr lang="en-US" sz="2000" dirty="0">
                <a:solidFill>
                  <a:srgbClr val="374151"/>
                </a:solidFill>
                <a:ea typeface="Söhne"/>
                <a:cs typeface="Söhne"/>
              </a:rPr>
              <a:t>: Assess performance on the test dataset.</a:t>
            </a:r>
          </a:p>
          <a:p>
            <a:pPr marL="457200" indent="-457200">
              <a:lnSpc>
                <a:spcPct val="150000"/>
              </a:lnSpc>
              <a:buAutoNum type="arabicPeriod"/>
            </a:pPr>
            <a:r>
              <a:rPr lang="en-US" sz="2000" b="1" dirty="0">
                <a:solidFill>
                  <a:srgbClr val="374151"/>
                </a:solidFill>
                <a:ea typeface="Söhne"/>
                <a:cs typeface="Söhne"/>
              </a:rPr>
              <a:t>Fine-Tuning</a:t>
            </a:r>
            <a:r>
              <a:rPr lang="en-US" sz="2000" dirty="0">
                <a:solidFill>
                  <a:srgbClr val="374151"/>
                </a:solidFill>
                <a:ea typeface="Söhne"/>
                <a:cs typeface="Söhne"/>
              </a:rPr>
              <a:t>: Optionally optimize hyperparameters and architecture.</a:t>
            </a:r>
            <a:endParaRPr lang="en-US" sz="2000" dirty="0">
              <a:cs typeface="Calibri"/>
            </a:endParaRPr>
          </a:p>
        </p:txBody>
      </p:sp>
    </p:spTree>
    <p:extLst>
      <p:ext uri="{BB962C8B-B14F-4D97-AF65-F5344CB8AC3E}">
        <p14:creationId xmlns:p14="http://schemas.microsoft.com/office/powerpoint/2010/main" val="1296771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629907" y="778594"/>
            <a:ext cx="10932185"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mn-lt"/>
                <a:cs typeface="Times New Roman"/>
              </a:rPr>
              <a:t>Overfitting and Regularization Techniques</a:t>
            </a:r>
            <a:endParaRPr lang="en-US" b="1" spc="-30" dirty="0">
              <a:solidFill>
                <a:schemeClr val="accent1">
                  <a:lumMod val="50000"/>
                </a:schemeClr>
              </a:solidFill>
              <a:latin typeface="+mn-lt"/>
              <a:cs typeface="Times New Roman"/>
            </a:endParaRPr>
          </a:p>
        </p:txBody>
      </p:sp>
      <p:sp>
        <p:nvSpPr>
          <p:cNvPr id="2" name="TextBox 1">
            <a:extLst>
              <a:ext uri="{FF2B5EF4-FFF2-40B4-BE49-F238E27FC236}">
                <a16:creationId xmlns:a16="http://schemas.microsoft.com/office/drawing/2014/main" id="{E401CF50-7ED4-E6A1-4F40-048F35EC4155}"/>
              </a:ext>
            </a:extLst>
          </p:cNvPr>
          <p:cNvSpPr txBox="1"/>
          <p:nvPr/>
        </p:nvSpPr>
        <p:spPr>
          <a:xfrm>
            <a:off x="581203" y="1572984"/>
            <a:ext cx="10442025" cy="46612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000" b="1" dirty="0">
                <a:solidFill>
                  <a:srgbClr val="374151"/>
                </a:solidFill>
                <a:ea typeface="Söhne"/>
                <a:cs typeface="Söhne"/>
              </a:rPr>
              <a:t>Understanding Overfitting</a:t>
            </a:r>
            <a:r>
              <a:rPr lang="en-US" sz="2000" dirty="0">
                <a:solidFill>
                  <a:srgbClr val="374151"/>
                </a:solidFill>
                <a:ea typeface="Söhne"/>
                <a:cs typeface="Söhne"/>
              </a:rPr>
              <a:t>:</a:t>
            </a:r>
            <a:endParaRPr lang="en-US" sz="2000" dirty="0">
              <a:cs typeface="Calibri" panose="020F0502020204030204"/>
            </a:endParaRPr>
          </a:p>
          <a:p>
            <a:pPr marL="914400" lvl="1" indent="-457200">
              <a:lnSpc>
                <a:spcPct val="150000"/>
              </a:lnSpc>
              <a:buFont typeface="Arial"/>
              <a:buChar char="•"/>
            </a:pPr>
            <a:r>
              <a:rPr lang="en-US" sz="2000" dirty="0">
                <a:solidFill>
                  <a:srgbClr val="374151"/>
                </a:solidFill>
                <a:ea typeface="Söhne"/>
                <a:cs typeface="Söhne"/>
              </a:rPr>
              <a:t>Model fits training data too closely, capturing noise.</a:t>
            </a:r>
          </a:p>
          <a:p>
            <a:pPr>
              <a:lnSpc>
                <a:spcPct val="150000"/>
              </a:lnSpc>
            </a:pPr>
            <a:r>
              <a:rPr lang="en-US" sz="2000" b="1" dirty="0">
                <a:solidFill>
                  <a:srgbClr val="374151"/>
                </a:solidFill>
                <a:ea typeface="+mn-lt"/>
                <a:cs typeface="Arial"/>
              </a:rPr>
              <a:t>Preventing Overfitting</a:t>
            </a:r>
            <a:r>
              <a:rPr lang="en-US" sz="2000" dirty="0">
                <a:solidFill>
                  <a:srgbClr val="374151"/>
                </a:solidFill>
                <a:ea typeface="+mn-lt"/>
                <a:cs typeface="Arial"/>
              </a:rPr>
              <a:t>:</a:t>
            </a:r>
          </a:p>
          <a:p>
            <a:pPr marL="914400" lvl="1" indent="-457200">
              <a:lnSpc>
                <a:spcPct val="150000"/>
              </a:lnSpc>
              <a:buAutoNum type="arabicPeriod"/>
            </a:pPr>
            <a:r>
              <a:rPr lang="en-US" sz="2000" b="1" dirty="0">
                <a:solidFill>
                  <a:srgbClr val="374151"/>
                </a:solidFill>
                <a:ea typeface="+mn-lt"/>
                <a:cs typeface="Arial"/>
              </a:rPr>
              <a:t>Validation Data</a:t>
            </a:r>
            <a:r>
              <a:rPr lang="en-US" sz="2000" dirty="0">
                <a:solidFill>
                  <a:srgbClr val="374151"/>
                </a:solidFill>
                <a:ea typeface="+mn-lt"/>
                <a:cs typeface="Arial"/>
              </a:rPr>
              <a:t>: Monitor performance on separate validation data.</a:t>
            </a:r>
          </a:p>
          <a:p>
            <a:pPr marL="914400" lvl="1" indent="-457200">
              <a:lnSpc>
                <a:spcPct val="150000"/>
              </a:lnSpc>
              <a:buAutoNum type="arabicPeriod"/>
            </a:pPr>
            <a:r>
              <a:rPr lang="en-US" sz="2000" b="1" dirty="0">
                <a:solidFill>
                  <a:srgbClr val="374151"/>
                </a:solidFill>
                <a:ea typeface="+mn-lt"/>
                <a:cs typeface="Arial"/>
              </a:rPr>
              <a:t>Early Stopping</a:t>
            </a:r>
            <a:r>
              <a:rPr lang="en-US" sz="2000" dirty="0">
                <a:solidFill>
                  <a:srgbClr val="374151"/>
                </a:solidFill>
                <a:ea typeface="+mn-lt"/>
                <a:cs typeface="Arial"/>
              </a:rPr>
              <a:t>: Halt training when validation performance declines.</a:t>
            </a:r>
          </a:p>
          <a:p>
            <a:pPr marL="914400" lvl="1" indent="-457200">
              <a:lnSpc>
                <a:spcPct val="150000"/>
              </a:lnSpc>
              <a:buAutoNum type="arabicPeriod"/>
            </a:pPr>
            <a:r>
              <a:rPr lang="en-US" sz="2000" b="1" dirty="0">
                <a:solidFill>
                  <a:srgbClr val="374151"/>
                </a:solidFill>
                <a:ea typeface="+mn-lt"/>
                <a:cs typeface="Arial"/>
              </a:rPr>
              <a:t>Regularization</a:t>
            </a:r>
            <a:r>
              <a:rPr lang="en-US" sz="2000" dirty="0">
                <a:solidFill>
                  <a:srgbClr val="374151"/>
                </a:solidFill>
                <a:ea typeface="+mn-lt"/>
                <a:cs typeface="Arial"/>
              </a:rPr>
              <a:t>: Add complexity penalties (L1, L2).</a:t>
            </a:r>
          </a:p>
          <a:p>
            <a:pPr marL="914400" lvl="1" indent="-457200">
              <a:lnSpc>
                <a:spcPct val="150000"/>
              </a:lnSpc>
              <a:buAutoNum type="arabicPeriod"/>
            </a:pPr>
            <a:r>
              <a:rPr lang="en-US" sz="2000" b="1" dirty="0">
                <a:solidFill>
                  <a:srgbClr val="374151"/>
                </a:solidFill>
                <a:ea typeface="+mn-lt"/>
                <a:cs typeface="Arial"/>
              </a:rPr>
              <a:t>Dropout</a:t>
            </a:r>
            <a:r>
              <a:rPr lang="en-US" sz="2000" dirty="0">
                <a:solidFill>
                  <a:srgbClr val="374151"/>
                </a:solidFill>
                <a:ea typeface="+mn-lt"/>
                <a:cs typeface="Arial"/>
              </a:rPr>
              <a:t>: Randomly deactivate neurons.</a:t>
            </a:r>
          </a:p>
          <a:p>
            <a:pPr marL="914400" lvl="1" indent="-457200">
              <a:lnSpc>
                <a:spcPct val="150000"/>
              </a:lnSpc>
              <a:buAutoNum type="arabicPeriod"/>
            </a:pPr>
            <a:r>
              <a:rPr lang="en-US" sz="2000" b="1" dirty="0">
                <a:solidFill>
                  <a:srgbClr val="374151"/>
                </a:solidFill>
                <a:ea typeface="+mn-lt"/>
                <a:cs typeface="Arial"/>
              </a:rPr>
              <a:t>Data Augmentation</a:t>
            </a:r>
            <a:r>
              <a:rPr lang="en-US" sz="2000" dirty="0">
                <a:solidFill>
                  <a:srgbClr val="374151"/>
                </a:solidFill>
                <a:ea typeface="+mn-lt"/>
                <a:cs typeface="Arial"/>
              </a:rPr>
              <a:t>: Increase training data.</a:t>
            </a:r>
          </a:p>
          <a:p>
            <a:pPr marL="914400" lvl="1" indent="-457200">
              <a:lnSpc>
                <a:spcPct val="150000"/>
              </a:lnSpc>
              <a:buAutoNum type="arabicPeriod"/>
            </a:pPr>
            <a:r>
              <a:rPr lang="en-US" sz="2000" b="1" dirty="0">
                <a:solidFill>
                  <a:srgbClr val="374151"/>
                </a:solidFill>
                <a:ea typeface="+mn-lt"/>
                <a:cs typeface="Arial"/>
              </a:rPr>
              <a:t>Reducing Model Complexity</a:t>
            </a:r>
            <a:r>
              <a:rPr lang="en-US" sz="2000" dirty="0">
                <a:solidFill>
                  <a:srgbClr val="374151"/>
                </a:solidFill>
                <a:ea typeface="+mn-lt"/>
                <a:cs typeface="Arial"/>
              </a:rPr>
              <a:t>: Use simpler architecture.</a:t>
            </a:r>
          </a:p>
          <a:p>
            <a:pPr>
              <a:lnSpc>
                <a:spcPct val="150000"/>
              </a:lnSpc>
            </a:pPr>
            <a:r>
              <a:rPr lang="en-US" sz="2000" dirty="0">
                <a:solidFill>
                  <a:srgbClr val="374151"/>
                </a:solidFill>
                <a:ea typeface="+mn-lt"/>
                <a:cs typeface="+mn-lt"/>
              </a:rPr>
              <a:t>These techniques mitigate overfitting and enhance model generalization</a:t>
            </a:r>
            <a:endParaRPr lang="en-US" sz="2000" dirty="0">
              <a:solidFill>
                <a:srgbClr val="000000"/>
              </a:solidFill>
              <a:ea typeface="Söhne"/>
              <a:cs typeface="Calibri"/>
            </a:endParaRPr>
          </a:p>
        </p:txBody>
      </p:sp>
    </p:spTree>
    <p:extLst>
      <p:ext uri="{BB962C8B-B14F-4D97-AF65-F5344CB8AC3E}">
        <p14:creationId xmlns:p14="http://schemas.microsoft.com/office/powerpoint/2010/main" val="20567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Overfitting - MATLAB &amp; Simulink">
            <a:extLst>
              <a:ext uri="{FF2B5EF4-FFF2-40B4-BE49-F238E27FC236}">
                <a16:creationId xmlns:a16="http://schemas.microsoft.com/office/drawing/2014/main" id="{3435F206-D238-6D77-239A-91BC5D51309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16885" y="1743187"/>
            <a:ext cx="8044210" cy="4258217"/>
          </a:xfrm>
          <a:prstGeom prst="rect">
            <a:avLst/>
          </a:prstGeom>
        </p:spPr>
      </p:pic>
      <p:sp>
        <p:nvSpPr>
          <p:cNvPr id="2" name="object 2">
            <a:extLst>
              <a:ext uri="{FF2B5EF4-FFF2-40B4-BE49-F238E27FC236}">
                <a16:creationId xmlns:a16="http://schemas.microsoft.com/office/drawing/2014/main" id="{FE2CC0BC-C75D-CD83-E858-04716D856F4F}"/>
              </a:ext>
            </a:extLst>
          </p:cNvPr>
          <p:cNvSpPr txBox="1">
            <a:spLocks/>
          </p:cNvSpPr>
          <p:nvPr/>
        </p:nvSpPr>
        <p:spPr>
          <a:xfrm>
            <a:off x="658224" y="722372"/>
            <a:ext cx="9245276"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err="1">
                <a:solidFill>
                  <a:schemeClr val="accent1">
                    <a:lumMod val="50000"/>
                  </a:schemeClr>
                </a:solidFill>
                <a:latin typeface="+mn-lt"/>
                <a:cs typeface="Times New Roman"/>
              </a:rPr>
              <a:t>Cont</a:t>
            </a:r>
            <a:r>
              <a:rPr lang="en-IN" b="1" spc="-30" dirty="0">
                <a:solidFill>
                  <a:schemeClr val="accent1">
                    <a:lumMod val="50000"/>
                  </a:schemeClr>
                </a:solidFill>
                <a:latin typeface="+mn-lt"/>
                <a:cs typeface="Times New Roman"/>
              </a:rPr>
              <a:t>…</a:t>
            </a:r>
            <a:endParaRPr lang="en-US" b="1" spc="-30" dirty="0">
              <a:solidFill>
                <a:schemeClr val="accent1">
                  <a:lumMod val="50000"/>
                </a:schemeClr>
              </a:solidFill>
              <a:latin typeface="+mn-lt"/>
              <a:cs typeface="Times New Roman"/>
            </a:endParaRPr>
          </a:p>
        </p:txBody>
      </p:sp>
    </p:spTree>
    <p:extLst>
      <p:ext uri="{BB962C8B-B14F-4D97-AF65-F5344CB8AC3E}">
        <p14:creationId xmlns:p14="http://schemas.microsoft.com/office/powerpoint/2010/main" val="3933435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659172" y="758400"/>
            <a:ext cx="8803841"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mn-lt"/>
                <a:cs typeface="Times New Roman"/>
              </a:rPr>
              <a:t>Dropout and Batch Normalization</a:t>
            </a:r>
            <a:endParaRPr lang="en-US" b="1" spc="-30" dirty="0">
              <a:solidFill>
                <a:schemeClr val="accent1">
                  <a:lumMod val="50000"/>
                </a:schemeClr>
              </a:solidFill>
              <a:latin typeface="+mn-lt"/>
              <a:cs typeface="Times New Roman"/>
            </a:endParaRPr>
          </a:p>
        </p:txBody>
      </p:sp>
      <p:sp>
        <p:nvSpPr>
          <p:cNvPr id="2" name="TextBox 1">
            <a:extLst>
              <a:ext uri="{FF2B5EF4-FFF2-40B4-BE49-F238E27FC236}">
                <a16:creationId xmlns:a16="http://schemas.microsoft.com/office/drawing/2014/main" id="{BDF04A46-F335-DB66-76CE-DF6AD011AFC1}"/>
              </a:ext>
            </a:extLst>
          </p:cNvPr>
          <p:cNvSpPr txBox="1"/>
          <p:nvPr/>
        </p:nvSpPr>
        <p:spPr>
          <a:xfrm>
            <a:off x="623888" y="1628775"/>
            <a:ext cx="9561443" cy="4112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nSpc>
                <a:spcPct val="150000"/>
              </a:lnSpc>
              <a:buAutoNum type="arabicPeriod"/>
            </a:pPr>
            <a:r>
              <a:rPr lang="en-US" sz="2200" b="1" dirty="0">
                <a:solidFill>
                  <a:srgbClr val="374151"/>
                </a:solidFill>
              </a:rPr>
              <a:t>Dropout</a:t>
            </a:r>
            <a:r>
              <a:rPr lang="en-US" sz="2200" dirty="0">
                <a:solidFill>
                  <a:srgbClr val="374151"/>
                </a:solidFill>
              </a:rPr>
              <a:t>:</a:t>
            </a:r>
            <a:endParaRPr lang="en-US" dirty="0">
              <a:cs typeface="Calibri" panose="020F0502020204030204"/>
            </a:endParaRPr>
          </a:p>
          <a:p>
            <a:pPr lvl="2" indent="-457200">
              <a:lnSpc>
                <a:spcPct val="150000"/>
              </a:lnSpc>
              <a:buFont typeface="Arial"/>
              <a:buChar char="•"/>
            </a:pPr>
            <a:r>
              <a:rPr lang="en-US" sz="2200" dirty="0">
                <a:solidFill>
                  <a:srgbClr val="374151"/>
                </a:solidFill>
              </a:rPr>
              <a:t>Randomly deactivates neurons during training.</a:t>
            </a:r>
          </a:p>
          <a:p>
            <a:pPr lvl="2" indent="-457200">
              <a:lnSpc>
                <a:spcPct val="150000"/>
              </a:lnSpc>
              <a:buFont typeface="Arial"/>
              <a:buChar char="•"/>
            </a:pPr>
            <a:r>
              <a:rPr lang="en-US" sz="2200" dirty="0">
                <a:solidFill>
                  <a:srgbClr val="374151"/>
                </a:solidFill>
              </a:rPr>
              <a:t>Adds noise and redundancy to the network.</a:t>
            </a:r>
          </a:p>
          <a:p>
            <a:pPr lvl="2" indent="-457200">
              <a:lnSpc>
                <a:spcPct val="150000"/>
              </a:lnSpc>
              <a:buFont typeface="Arial"/>
              <a:buChar char="•"/>
            </a:pPr>
            <a:endParaRPr lang="en-US" sz="2200" dirty="0">
              <a:solidFill>
                <a:srgbClr val="374151"/>
              </a:solidFill>
            </a:endParaRPr>
          </a:p>
          <a:p>
            <a:pPr marL="457200" indent="-457200">
              <a:lnSpc>
                <a:spcPct val="150000"/>
              </a:lnSpc>
              <a:buAutoNum type="arabicPeriod"/>
            </a:pPr>
            <a:r>
              <a:rPr lang="en-US" sz="2200" b="1" dirty="0">
                <a:solidFill>
                  <a:srgbClr val="374151"/>
                </a:solidFill>
              </a:rPr>
              <a:t>Batch Normalization</a:t>
            </a:r>
            <a:r>
              <a:rPr lang="en-US" sz="2200" dirty="0">
                <a:solidFill>
                  <a:srgbClr val="374151"/>
                </a:solidFill>
              </a:rPr>
              <a:t>:</a:t>
            </a:r>
          </a:p>
          <a:p>
            <a:pPr lvl="2" indent="-457200">
              <a:lnSpc>
                <a:spcPct val="150000"/>
              </a:lnSpc>
              <a:buFont typeface="Arial"/>
              <a:buChar char="•"/>
            </a:pPr>
            <a:r>
              <a:rPr lang="en-US" sz="2200" dirty="0">
                <a:solidFill>
                  <a:srgbClr val="374151"/>
                </a:solidFill>
              </a:rPr>
              <a:t>Normalizes neuron activations with mean zero and standard deviation one.</a:t>
            </a:r>
          </a:p>
          <a:p>
            <a:pPr lvl="2" indent="-457200">
              <a:lnSpc>
                <a:spcPct val="150000"/>
              </a:lnSpc>
              <a:buFont typeface="Arial"/>
              <a:buChar char="•"/>
            </a:pPr>
            <a:r>
              <a:rPr lang="en-US" sz="2200" dirty="0">
                <a:solidFill>
                  <a:srgbClr val="374151"/>
                </a:solidFill>
              </a:rPr>
              <a:t>Applied per batch of data.</a:t>
            </a:r>
          </a:p>
        </p:txBody>
      </p:sp>
    </p:spTree>
    <p:extLst>
      <p:ext uri="{BB962C8B-B14F-4D97-AF65-F5344CB8AC3E}">
        <p14:creationId xmlns:p14="http://schemas.microsoft.com/office/powerpoint/2010/main" val="2241783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F04A46-F335-DB66-76CE-DF6AD011AFC1}"/>
              </a:ext>
            </a:extLst>
          </p:cNvPr>
          <p:cNvSpPr txBox="1"/>
          <p:nvPr/>
        </p:nvSpPr>
        <p:spPr>
          <a:xfrm>
            <a:off x="599661" y="1584794"/>
            <a:ext cx="10992677" cy="42088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000" b="1" dirty="0">
                <a:solidFill>
                  <a:srgbClr val="374151"/>
                </a:solidFill>
                <a:ea typeface="Söhne"/>
                <a:cs typeface="Söhne"/>
              </a:rPr>
              <a:t>How Prevent Overfitting</a:t>
            </a:r>
            <a:r>
              <a:rPr lang="en-US" sz="2000" dirty="0">
                <a:solidFill>
                  <a:srgbClr val="374151"/>
                </a:solidFill>
                <a:ea typeface="Söhne"/>
                <a:cs typeface="Söhne"/>
              </a:rPr>
              <a:t>:</a:t>
            </a:r>
            <a:endParaRPr lang="en-US" sz="2000" dirty="0">
              <a:cs typeface="Calibri" panose="020F0502020204030204"/>
            </a:endParaRPr>
          </a:p>
          <a:p>
            <a:pPr marL="800100" lvl="1" indent="-342900">
              <a:lnSpc>
                <a:spcPct val="150000"/>
              </a:lnSpc>
              <a:buFont typeface="Arial"/>
              <a:buChar char="•"/>
            </a:pPr>
            <a:endParaRPr lang="en-US" sz="2000" dirty="0">
              <a:solidFill>
                <a:srgbClr val="374151"/>
              </a:solidFill>
              <a:ea typeface="Söhne"/>
              <a:cs typeface="Söhne"/>
            </a:endParaRPr>
          </a:p>
          <a:p>
            <a:pPr marL="800100" lvl="1" indent="-342900">
              <a:lnSpc>
                <a:spcPct val="150000"/>
              </a:lnSpc>
              <a:buFont typeface="Arial"/>
              <a:buChar char="•"/>
            </a:pPr>
            <a:r>
              <a:rPr lang="en-US" sz="2000" b="1" dirty="0">
                <a:solidFill>
                  <a:srgbClr val="374151"/>
                </a:solidFill>
                <a:ea typeface="Söhne"/>
                <a:cs typeface="Söhne"/>
              </a:rPr>
              <a:t>Dropout</a:t>
            </a:r>
            <a:r>
              <a:rPr lang="en-US" sz="2000" dirty="0">
                <a:solidFill>
                  <a:srgbClr val="374151"/>
                </a:solidFill>
                <a:ea typeface="Söhne"/>
                <a:cs typeface="Söhne"/>
              </a:rPr>
              <a:t>:</a:t>
            </a:r>
          </a:p>
          <a:p>
            <a:pPr marL="1257300" lvl="3" indent="-342900">
              <a:lnSpc>
                <a:spcPct val="150000"/>
              </a:lnSpc>
              <a:buFont typeface="Arial"/>
              <a:buChar char="•"/>
            </a:pPr>
            <a:r>
              <a:rPr lang="en-US" sz="2000" dirty="0">
                <a:solidFill>
                  <a:srgbClr val="374151"/>
                </a:solidFill>
                <a:ea typeface="Söhne"/>
                <a:cs typeface="Söhne"/>
              </a:rPr>
              <a:t>Discourages reliance on specific neurons.</a:t>
            </a:r>
          </a:p>
          <a:p>
            <a:pPr marL="1257300" lvl="3" indent="-342900">
              <a:lnSpc>
                <a:spcPct val="150000"/>
              </a:lnSpc>
              <a:buFont typeface="Arial"/>
              <a:buChar char="•"/>
            </a:pPr>
            <a:r>
              <a:rPr lang="en-US" sz="2000" dirty="0">
                <a:solidFill>
                  <a:srgbClr val="374151"/>
                </a:solidFill>
                <a:ea typeface="Söhne"/>
                <a:cs typeface="Söhne"/>
              </a:rPr>
              <a:t>Promotes the learning of more robust features.</a:t>
            </a:r>
            <a:endParaRPr lang="en-US" sz="2000" dirty="0">
              <a:cs typeface="Calibri" panose="020F0502020204030204"/>
            </a:endParaRPr>
          </a:p>
          <a:p>
            <a:pPr marL="800100" lvl="1" indent="-342900">
              <a:lnSpc>
                <a:spcPct val="150000"/>
              </a:lnSpc>
              <a:buFont typeface="Arial"/>
              <a:buChar char="•"/>
            </a:pPr>
            <a:r>
              <a:rPr lang="en-US" sz="2000" b="1" dirty="0">
                <a:solidFill>
                  <a:srgbClr val="374151"/>
                </a:solidFill>
                <a:ea typeface="Söhne"/>
                <a:cs typeface="Söhne"/>
              </a:rPr>
              <a:t>Batch Normalization</a:t>
            </a:r>
            <a:r>
              <a:rPr lang="en-US" sz="2000" dirty="0">
                <a:solidFill>
                  <a:srgbClr val="374151"/>
                </a:solidFill>
                <a:ea typeface="Söhne"/>
                <a:cs typeface="Söhne"/>
              </a:rPr>
              <a:t>:</a:t>
            </a:r>
          </a:p>
          <a:p>
            <a:pPr marL="1257300" lvl="3" indent="-342900">
              <a:lnSpc>
                <a:spcPct val="150000"/>
              </a:lnSpc>
              <a:buFont typeface="Arial"/>
              <a:buChar char="•"/>
            </a:pPr>
            <a:r>
              <a:rPr lang="en-US" sz="2000" dirty="0">
                <a:solidFill>
                  <a:srgbClr val="374151"/>
                </a:solidFill>
                <a:ea typeface="Söhne"/>
                <a:cs typeface="Söhne"/>
              </a:rPr>
              <a:t>Reduces internal covariate shift.</a:t>
            </a:r>
          </a:p>
          <a:p>
            <a:pPr marL="1257300" lvl="3" indent="-342900">
              <a:lnSpc>
                <a:spcPct val="150000"/>
              </a:lnSpc>
              <a:buFont typeface="Arial"/>
              <a:buChar char="•"/>
            </a:pPr>
            <a:r>
              <a:rPr lang="en-US" sz="2000" dirty="0">
                <a:solidFill>
                  <a:srgbClr val="374151"/>
                </a:solidFill>
                <a:ea typeface="Söhne"/>
                <a:cs typeface="Söhne"/>
              </a:rPr>
              <a:t>Ensures network stability during training.</a:t>
            </a:r>
            <a:endParaRPr lang="en-US" sz="2000" dirty="0">
              <a:cs typeface="Calibri" panose="020F0502020204030204"/>
            </a:endParaRPr>
          </a:p>
          <a:p>
            <a:pPr marL="1257300" lvl="3" indent="-342900">
              <a:lnSpc>
                <a:spcPct val="150000"/>
              </a:lnSpc>
              <a:buFont typeface="Arial"/>
              <a:buChar char="•"/>
            </a:pPr>
            <a:r>
              <a:rPr lang="en-US" sz="2000" dirty="0">
                <a:solidFill>
                  <a:srgbClr val="374151"/>
                </a:solidFill>
                <a:ea typeface="Söhne"/>
                <a:cs typeface="Söhne"/>
              </a:rPr>
              <a:t>Prevents overfitting by avoiding over-reliance on certain scales or biases.</a:t>
            </a:r>
            <a:endParaRPr lang="en-US" sz="2000" dirty="0">
              <a:solidFill>
                <a:srgbClr val="374151"/>
              </a:solidFill>
            </a:endParaRPr>
          </a:p>
        </p:txBody>
      </p:sp>
      <p:sp>
        <p:nvSpPr>
          <p:cNvPr id="3" name="object 2">
            <a:extLst>
              <a:ext uri="{FF2B5EF4-FFF2-40B4-BE49-F238E27FC236}">
                <a16:creationId xmlns:a16="http://schemas.microsoft.com/office/drawing/2014/main" id="{A1DB3228-791F-48B5-8D7F-BDB2961FCA45}"/>
              </a:ext>
            </a:extLst>
          </p:cNvPr>
          <p:cNvSpPr txBox="1">
            <a:spLocks/>
          </p:cNvSpPr>
          <p:nvPr/>
        </p:nvSpPr>
        <p:spPr>
          <a:xfrm>
            <a:off x="658224" y="722372"/>
            <a:ext cx="9245276"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err="1">
                <a:solidFill>
                  <a:schemeClr val="accent1">
                    <a:lumMod val="50000"/>
                  </a:schemeClr>
                </a:solidFill>
                <a:latin typeface="+mn-lt"/>
                <a:cs typeface="Times New Roman"/>
              </a:rPr>
              <a:t>Cont</a:t>
            </a:r>
            <a:r>
              <a:rPr lang="en-IN" b="1" spc="-30" dirty="0">
                <a:solidFill>
                  <a:schemeClr val="accent1">
                    <a:lumMod val="50000"/>
                  </a:schemeClr>
                </a:solidFill>
                <a:latin typeface="+mn-lt"/>
                <a:cs typeface="Times New Roman"/>
              </a:rPr>
              <a:t>…</a:t>
            </a:r>
            <a:endParaRPr lang="en-US" b="1" spc="-30" dirty="0">
              <a:solidFill>
                <a:schemeClr val="accent1">
                  <a:lumMod val="50000"/>
                </a:schemeClr>
              </a:solidFill>
              <a:latin typeface="+mn-lt"/>
              <a:cs typeface="Times New Roman"/>
            </a:endParaRPr>
          </a:p>
        </p:txBody>
      </p:sp>
    </p:spTree>
    <p:extLst>
      <p:ext uri="{BB962C8B-B14F-4D97-AF65-F5344CB8AC3E}">
        <p14:creationId xmlns:p14="http://schemas.microsoft.com/office/powerpoint/2010/main" val="2609897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653555" y="694267"/>
            <a:ext cx="3979594"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mn-lt"/>
                <a:cs typeface="Times New Roman"/>
              </a:rPr>
              <a:t>Agenda</a:t>
            </a:r>
          </a:p>
        </p:txBody>
      </p:sp>
      <p:sp>
        <p:nvSpPr>
          <p:cNvPr id="2" name="TextBox 1">
            <a:extLst>
              <a:ext uri="{FF2B5EF4-FFF2-40B4-BE49-F238E27FC236}">
                <a16:creationId xmlns:a16="http://schemas.microsoft.com/office/drawing/2014/main" id="{E401CF50-7ED4-E6A1-4F40-048F35EC4155}"/>
              </a:ext>
            </a:extLst>
          </p:cNvPr>
          <p:cNvSpPr txBox="1"/>
          <p:nvPr/>
        </p:nvSpPr>
        <p:spPr>
          <a:xfrm>
            <a:off x="623888" y="1543237"/>
            <a:ext cx="8592206" cy="46204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50000"/>
              </a:lnSpc>
              <a:buFont typeface="Arial,Sans-Serif" panose="020B0604020202020204" pitchFamily="34" charset="0"/>
              <a:buChar char="•"/>
            </a:pPr>
            <a:r>
              <a:rPr lang="en-IN" sz="2200" dirty="0">
                <a:solidFill>
                  <a:srgbClr val="374151"/>
                </a:solidFill>
                <a:ea typeface="+mn-lt"/>
                <a:cs typeface="Arial"/>
              </a:rPr>
              <a:t>Recurrent Neural Networks (RNNs)</a:t>
            </a:r>
            <a:endParaRPr lang="en-US" sz="2200" dirty="0">
              <a:solidFill>
                <a:srgbClr val="374151"/>
              </a:solidFill>
              <a:ea typeface="+mn-lt"/>
              <a:cs typeface="Arial"/>
            </a:endParaRPr>
          </a:p>
          <a:p>
            <a:pPr marL="342900" indent="-342900">
              <a:lnSpc>
                <a:spcPct val="150000"/>
              </a:lnSpc>
              <a:buFont typeface="Arial,Sans-Serif" panose="020B0604020202020204" pitchFamily="34" charset="0"/>
              <a:buChar char="•"/>
            </a:pPr>
            <a:r>
              <a:rPr lang="en-IN" sz="2200" dirty="0">
                <a:solidFill>
                  <a:srgbClr val="374151"/>
                </a:solidFill>
                <a:ea typeface="+mn-lt"/>
                <a:cs typeface="Arial"/>
              </a:rPr>
              <a:t>Recurrent Neurons</a:t>
            </a:r>
          </a:p>
          <a:p>
            <a:pPr marL="342900" indent="-342900">
              <a:lnSpc>
                <a:spcPct val="150000"/>
              </a:lnSpc>
              <a:buFont typeface="Arial,Sans-Serif" panose="020B0604020202020204" pitchFamily="34" charset="0"/>
              <a:buChar char="•"/>
            </a:pPr>
            <a:r>
              <a:rPr lang="en-IN" sz="2200" dirty="0">
                <a:solidFill>
                  <a:srgbClr val="374151"/>
                </a:solidFill>
                <a:ea typeface="+mn-lt"/>
                <a:cs typeface="Arial"/>
              </a:rPr>
              <a:t>Vanishing Gradient Problem</a:t>
            </a:r>
          </a:p>
          <a:p>
            <a:pPr marL="342900" indent="-342900">
              <a:lnSpc>
                <a:spcPct val="150000"/>
              </a:lnSpc>
              <a:buFont typeface="Arial,Sans-Serif" panose="020B0604020202020204" pitchFamily="34" charset="0"/>
              <a:buChar char="•"/>
            </a:pPr>
            <a:r>
              <a:rPr lang="en-IN" sz="2200" dirty="0">
                <a:solidFill>
                  <a:srgbClr val="374151"/>
                </a:solidFill>
                <a:ea typeface="+mn-lt"/>
                <a:cs typeface="Arial"/>
              </a:rPr>
              <a:t>LSTM &amp; GRU</a:t>
            </a:r>
          </a:p>
          <a:p>
            <a:pPr marL="342900" indent="-342900">
              <a:lnSpc>
                <a:spcPct val="150000"/>
              </a:lnSpc>
              <a:buFont typeface="Arial,Sans-Serif" panose="020B0604020202020204" pitchFamily="34" charset="0"/>
              <a:buChar char="•"/>
            </a:pPr>
            <a:r>
              <a:rPr lang="en-IN" sz="2200" dirty="0">
                <a:solidFill>
                  <a:srgbClr val="374151"/>
                </a:solidFill>
                <a:ea typeface="Calibri"/>
                <a:cs typeface="Arial"/>
              </a:rPr>
              <a:t>Building &amp; Training RNN</a:t>
            </a:r>
          </a:p>
          <a:p>
            <a:pPr marL="342900" indent="-342900">
              <a:lnSpc>
                <a:spcPct val="150000"/>
              </a:lnSpc>
              <a:buFont typeface="Arial,Sans-Serif" panose="020B0604020202020204" pitchFamily="34" charset="0"/>
              <a:buChar char="•"/>
            </a:pPr>
            <a:r>
              <a:rPr lang="en-IN" sz="2200" dirty="0">
                <a:solidFill>
                  <a:srgbClr val="374151"/>
                </a:solidFill>
                <a:ea typeface="Calibri"/>
                <a:cs typeface="Arial"/>
              </a:rPr>
              <a:t>Overfitting &amp; Regularization techniques</a:t>
            </a:r>
          </a:p>
          <a:p>
            <a:pPr marL="342900" indent="-342900">
              <a:lnSpc>
                <a:spcPct val="150000"/>
              </a:lnSpc>
              <a:buFont typeface="Arial,Sans-Serif" panose="020B0604020202020204" pitchFamily="34" charset="0"/>
              <a:buChar char="•"/>
            </a:pPr>
            <a:r>
              <a:rPr lang="en-IN" sz="2200" dirty="0">
                <a:solidFill>
                  <a:srgbClr val="374151"/>
                </a:solidFill>
                <a:ea typeface="Calibri"/>
                <a:cs typeface="Arial"/>
              </a:rPr>
              <a:t>Dropout &amp; Normalization</a:t>
            </a:r>
          </a:p>
          <a:p>
            <a:pPr marL="342900" indent="-342900">
              <a:lnSpc>
                <a:spcPct val="150000"/>
              </a:lnSpc>
              <a:buFont typeface="Arial,Sans-Serif" panose="020B0604020202020204" pitchFamily="34" charset="0"/>
              <a:buChar char="•"/>
            </a:pPr>
            <a:r>
              <a:rPr lang="en-IN" sz="2200" dirty="0">
                <a:solidFill>
                  <a:srgbClr val="374151"/>
                </a:solidFill>
                <a:ea typeface="Calibri"/>
                <a:cs typeface="Arial"/>
              </a:rPr>
              <a:t>Model Evaluation,  Metrics &amp; Hyperparameter Techniques</a:t>
            </a:r>
          </a:p>
          <a:p>
            <a:pPr marL="342900" indent="-342900">
              <a:lnSpc>
                <a:spcPct val="150000"/>
              </a:lnSpc>
              <a:buFont typeface="Arial,Sans-Serif" panose="020B0604020202020204" pitchFamily="34" charset="0"/>
              <a:buChar char="•"/>
            </a:pPr>
            <a:r>
              <a:rPr lang="en-IN" sz="2200" dirty="0">
                <a:solidFill>
                  <a:srgbClr val="374151"/>
                </a:solidFill>
                <a:ea typeface="Calibri"/>
                <a:cs typeface="Arial"/>
              </a:rPr>
              <a:t>Practical Exercise: RNN, LSTM, GRU</a:t>
            </a:r>
          </a:p>
        </p:txBody>
      </p:sp>
    </p:spTree>
    <p:extLst>
      <p:ext uri="{BB962C8B-B14F-4D97-AF65-F5344CB8AC3E}">
        <p14:creationId xmlns:p14="http://schemas.microsoft.com/office/powerpoint/2010/main" val="778114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network&#10;&#10;Description automatically generated">
            <a:extLst>
              <a:ext uri="{FF2B5EF4-FFF2-40B4-BE49-F238E27FC236}">
                <a16:creationId xmlns:a16="http://schemas.microsoft.com/office/drawing/2014/main" id="{D3E6E660-A4F3-D609-CFF5-FF7A9E95929D}"/>
              </a:ext>
            </a:extLst>
          </p:cNvPr>
          <p:cNvPicPr>
            <a:picLocks noChangeAspect="1"/>
          </p:cNvPicPr>
          <p:nvPr/>
        </p:nvPicPr>
        <p:blipFill>
          <a:blip r:embed="rId2"/>
          <a:stretch>
            <a:fillRect/>
          </a:stretch>
        </p:blipFill>
        <p:spPr>
          <a:xfrm>
            <a:off x="2673210" y="1430323"/>
            <a:ext cx="6724549" cy="4468891"/>
          </a:xfrm>
          <a:prstGeom prst="rect">
            <a:avLst/>
          </a:prstGeom>
        </p:spPr>
      </p:pic>
      <p:sp>
        <p:nvSpPr>
          <p:cNvPr id="2" name="object 2">
            <a:extLst>
              <a:ext uri="{FF2B5EF4-FFF2-40B4-BE49-F238E27FC236}">
                <a16:creationId xmlns:a16="http://schemas.microsoft.com/office/drawing/2014/main" id="{8DECA8DD-66EC-8B87-32EF-83806C37E565}"/>
              </a:ext>
            </a:extLst>
          </p:cNvPr>
          <p:cNvSpPr txBox="1">
            <a:spLocks/>
          </p:cNvSpPr>
          <p:nvPr/>
        </p:nvSpPr>
        <p:spPr>
          <a:xfrm>
            <a:off x="658224" y="722372"/>
            <a:ext cx="9245276"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err="1">
                <a:solidFill>
                  <a:schemeClr val="accent1">
                    <a:lumMod val="50000"/>
                  </a:schemeClr>
                </a:solidFill>
                <a:latin typeface="+mn-lt"/>
                <a:cs typeface="Times New Roman"/>
              </a:rPr>
              <a:t>Cont</a:t>
            </a:r>
            <a:r>
              <a:rPr lang="en-IN" b="1" spc="-30" dirty="0">
                <a:solidFill>
                  <a:schemeClr val="accent1">
                    <a:lumMod val="50000"/>
                  </a:schemeClr>
                </a:solidFill>
                <a:latin typeface="+mn-lt"/>
                <a:cs typeface="Times New Roman"/>
              </a:rPr>
              <a:t>…</a:t>
            </a:r>
            <a:endParaRPr lang="en-US" b="1" spc="-30" dirty="0">
              <a:solidFill>
                <a:schemeClr val="accent1">
                  <a:lumMod val="50000"/>
                </a:schemeClr>
              </a:solidFill>
              <a:latin typeface="+mn-lt"/>
              <a:cs typeface="Times New Roman"/>
            </a:endParaRPr>
          </a:p>
        </p:txBody>
      </p:sp>
    </p:spTree>
    <p:extLst>
      <p:ext uri="{BB962C8B-B14F-4D97-AF65-F5344CB8AC3E}">
        <p14:creationId xmlns:p14="http://schemas.microsoft.com/office/powerpoint/2010/main" val="798448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line graph with orange squares and green arrow&#10;&#10;Description automatically generated">
            <a:extLst>
              <a:ext uri="{FF2B5EF4-FFF2-40B4-BE49-F238E27FC236}">
                <a16:creationId xmlns:a16="http://schemas.microsoft.com/office/drawing/2014/main" id="{168C9572-88F4-0A83-4258-0623EA65B9AB}"/>
              </a:ext>
            </a:extLst>
          </p:cNvPr>
          <p:cNvPicPr>
            <a:picLocks noChangeAspect="1"/>
          </p:cNvPicPr>
          <p:nvPr/>
        </p:nvPicPr>
        <p:blipFill>
          <a:blip r:embed="rId2"/>
          <a:stretch>
            <a:fillRect/>
          </a:stretch>
        </p:blipFill>
        <p:spPr>
          <a:xfrm>
            <a:off x="873853" y="2549849"/>
            <a:ext cx="5659819" cy="3085395"/>
          </a:xfrm>
          <a:prstGeom prst="rect">
            <a:avLst/>
          </a:prstGeom>
        </p:spPr>
      </p:pic>
      <p:pic>
        <p:nvPicPr>
          <p:cNvPr id="4" name="Picture 3" descr="reasons2">
            <a:extLst>
              <a:ext uri="{FF2B5EF4-FFF2-40B4-BE49-F238E27FC236}">
                <a16:creationId xmlns:a16="http://schemas.microsoft.com/office/drawing/2014/main" id="{55752DB7-3734-9EBC-067E-42914314E71A}"/>
              </a:ext>
            </a:extLst>
          </p:cNvPr>
          <p:cNvPicPr>
            <a:picLocks noChangeAspect="1"/>
          </p:cNvPicPr>
          <p:nvPr/>
        </p:nvPicPr>
        <p:blipFill>
          <a:blip r:embed="rId3"/>
          <a:stretch>
            <a:fillRect/>
          </a:stretch>
        </p:blipFill>
        <p:spPr>
          <a:xfrm>
            <a:off x="8098365" y="1485511"/>
            <a:ext cx="3263462" cy="4615609"/>
          </a:xfrm>
          <a:prstGeom prst="rect">
            <a:avLst/>
          </a:prstGeom>
        </p:spPr>
      </p:pic>
      <p:sp>
        <p:nvSpPr>
          <p:cNvPr id="5" name="TextBox 4">
            <a:extLst>
              <a:ext uri="{FF2B5EF4-FFF2-40B4-BE49-F238E27FC236}">
                <a16:creationId xmlns:a16="http://schemas.microsoft.com/office/drawing/2014/main" id="{7E107DCB-33D7-A78A-A23E-18544A359CC5}"/>
              </a:ext>
            </a:extLst>
          </p:cNvPr>
          <p:cNvSpPr txBox="1"/>
          <p:nvPr/>
        </p:nvSpPr>
        <p:spPr>
          <a:xfrm>
            <a:off x="8308572" y="1115806"/>
            <a:ext cx="28377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1B2437"/>
                </a:solidFill>
              </a:rPr>
              <a:t>Reasons for Underfitting</a:t>
            </a:r>
          </a:p>
        </p:txBody>
      </p:sp>
      <p:sp>
        <p:nvSpPr>
          <p:cNvPr id="6" name="TextBox 5">
            <a:extLst>
              <a:ext uri="{FF2B5EF4-FFF2-40B4-BE49-F238E27FC236}">
                <a16:creationId xmlns:a16="http://schemas.microsoft.com/office/drawing/2014/main" id="{0801D63B-FE07-13C6-B41A-10653E0045ED}"/>
              </a:ext>
            </a:extLst>
          </p:cNvPr>
          <p:cNvSpPr txBox="1"/>
          <p:nvPr/>
        </p:nvSpPr>
        <p:spPr>
          <a:xfrm>
            <a:off x="1893550" y="1771019"/>
            <a:ext cx="32634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1B2437"/>
                </a:solidFill>
                <a:ea typeface="Roboto Slab"/>
                <a:cs typeface="Roboto Slab"/>
              </a:rPr>
              <a:t>Underfitting – House Prices</a:t>
            </a:r>
          </a:p>
        </p:txBody>
      </p:sp>
      <p:sp>
        <p:nvSpPr>
          <p:cNvPr id="3" name="TextBox 2">
            <a:extLst>
              <a:ext uri="{FF2B5EF4-FFF2-40B4-BE49-F238E27FC236}">
                <a16:creationId xmlns:a16="http://schemas.microsoft.com/office/drawing/2014/main" id="{AF032670-4572-B36D-7301-88DB33826992}"/>
              </a:ext>
            </a:extLst>
          </p:cNvPr>
          <p:cNvSpPr txBox="1"/>
          <p:nvPr/>
        </p:nvSpPr>
        <p:spPr>
          <a:xfrm>
            <a:off x="609600" y="1740242"/>
            <a:ext cx="2386852"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200" b="1" dirty="0">
                <a:solidFill>
                  <a:srgbClr val="FF0000"/>
                </a:solidFill>
                <a:ea typeface="Calibri"/>
                <a:cs typeface="Calibri"/>
              </a:rPr>
              <a:t>Example</a:t>
            </a:r>
            <a:endParaRPr lang="en-US" sz="2200" b="1" dirty="0">
              <a:solidFill>
                <a:srgbClr val="FF0000"/>
              </a:solidFill>
            </a:endParaRPr>
          </a:p>
        </p:txBody>
      </p:sp>
      <p:sp>
        <p:nvSpPr>
          <p:cNvPr id="7" name="object 2">
            <a:extLst>
              <a:ext uri="{FF2B5EF4-FFF2-40B4-BE49-F238E27FC236}">
                <a16:creationId xmlns:a16="http://schemas.microsoft.com/office/drawing/2014/main" id="{F103DBE8-C256-9034-DC18-13B6280E25CE}"/>
              </a:ext>
            </a:extLst>
          </p:cNvPr>
          <p:cNvSpPr txBox="1">
            <a:spLocks/>
          </p:cNvSpPr>
          <p:nvPr/>
        </p:nvSpPr>
        <p:spPr>
          <a:xfrm>
            <a:off x="658224" y="722372"/>
            <a:ext cx="9245276"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err="1">
                <a:solidFill>
                  <a:schemeClr val="accent1">
                    <a:lumMod val="50000"/>
                  </a:schemeClr>
                </a:solidFill>
                <a:latin typeface="+mn-lt"/>
                <a:cs typeface="Times New Roman"/>
              </a:rPr>
              <a:t>Cont</a:t>
            </a:r>
            <a:r>
              <a:rPr lang="en-IN" b="1" spc="-30" dirty="0">
                <a:solidFill>
                  <a:schemeClr val="accent1">
                    <a:lumMod val="50000"/>
                  </a:schemeClr>
                </a:solidFill>
                <a:latin typeface="+mn-lt"/>
                <a:cs typeface="Times New Roman"/>
              </a:rPr>
              <a:t>…</a:t>
            </a:r>
            <a:endParaRPr lang="en-US" b="1" spc="-30" dirty="0">
              <a:solidFill>
                <a:schemeClr val="accent1">
                  <a:lumMod val="50000"/>
                </a:schemeClr>
              </a:solidFill>
              <a:latin typeface="+mn-lt"/>
              <a:cs typeface="Times New Roman"/>
            </a:endParaRPr>
          </a:p>
        </p:txBody>
      </p:sp>
    </p:spTree>
    <p:extLst>
      <p:ext uri="{BB962C8B-B14F-4D97-AF65-F5344CB8AC3E}">
        <p14:creationId xmlns:p14="http://schemas.microsoft.com/office/powerpoint/2010/main" val="1865462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671369" y="733137"/>
            <a:ext cx="7810614"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mn-lt"/>
                <a:cs typeface="Times New Roman"/>
              </a:rPr>
              <a:t>Model Evaluation and Metrics</a:t>
            </a:r>
            <a:endParaRPr lang="en-US" b="1" spc="-30" dirty="0">
              <a:solidFill>
                <a:schemeClr val="accent1">
                  <a:lumMod val="50000"/>
                </a:schemeClr>
              </a:solidFill>
              <a:latin typeface="+mn-lt"/>
              <a:cs typeface="Times New Roman"/>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TextBox 2">
            <a:extLst>
              <a:ext uri="{FF2B5EF4-FFF2-40B4-BE49-F238E27FC236}">
                <a16:creationId xmlns:a16="http://schemas.microsoft.com/office/drawing/2014/main" id="{167BA64A-39CB-F2E7-1606-A25055FEDF1E}"/>
              </a:ext>
            </a:extLst>
          </p:cNvPr>
          <p:cNvSpPr txBox="1"/>
          <p:nvPr/>
        </p:nvSpPr>
        <p:spPr>
          <a:xfrm>
            <a:off x="623888" y="1625267"/>
            <a:ext cx="10349947" cy="4112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nSpc>
                <a:spcPct val="150000"/>
              </a:lnSpc>
              <a:buAutoNum type="arabicPeriod"/>
            </a:pPr>
            <a:r>
              <a:rPr lang="en-US" sz="2200" b="1" dirty="0">
                <a:solidFill>
                  <a:srgbClr val="374151"/>
                </a:solidFill>
              </a:rPr>
              <a:t>Accuracy</a:t>
            </a:r>
            <a:r>
              <a:rPr lang="en-US" sz="2200" dirty="0">
                <a:solidFill>
                  <a:srgbClr val="374151"/>
                </a:solidFill>
              </a:rPr>
              <a:t>: Proportion of correct predictions.</a:t>
            </a:r>
            <a:endParaRPr lang="en-US" dirty="0">
              <a:cs typeface="Calibri" panose="020F0502020204030204"/>
            </a:endParaRPr>
          </a:p>
          <a:p>
            <a:pPr marL="457200" indent="-457200">
              <a:lnSpc>
                <a:spcPct val="150000"/>
              </a:lnSpc>
              <a:buAutoNum type="arabicPeriod"/>
            </a:pPr>
            <a:r>
              <a:rPr lang="en-US" sz="2200" b="1" dirty="0">
                <a:solidFill>
                  <a:srgbClr val="374151"/>
                </a:solidFill>
              </a:rPr>
              <a:t>Precision</a:t>
            </a:r>
            <a:r>
              <a:rPr lang="en-US" sz="2200" dirty="0">
                <a:solidFill>
                  <a:srgbClr val="374151"/>
                </a:solidFill>
              </a:rPr>
              <a:t>: Fraction of true positives among positive predictions.</a:t>
            </a:r>
          </a:p>
          <a:p>
            <a:pPr marL="457200" indent="-457200">
              <a:lnSpc>
                <a:spcPct val="150000"/>
              </a:lnSpc>
              <a:buAutoNum type="arabicPeriod"/>
            </a:pPr>
            <a:r>
              <a:rPr lang="en-US" sz="2200" b="1" dirty="0">
                <a:solidFill>
                  <a:srgbClr val="374151"/>
                </a:solidFill>
              </a:rPr>
              <a:t>Recall (Sensitivity)</a:t>
            </a:r>
            <a:r>
              <a:rPr lang="en-US" sz="2200" dirty="0">
                <a:solidFill>
                  <a:srgbClr val="374151"/>
                </a:solidFill>
              </a:rPr>
              <a:t>: Fraction of true positives among actual positives.</a:t>
            </a:r>
          </a:p>
          <a:p>
            <a:pPr marL="457200" indent="-457200">
              <a:lnSpc>
                <a:spcPct val="150000"/>
              </a:lnSpc>
              <a:buAutoNum type="arabicPeriod"/>
            </a:pPr>
            <a:r>
              <a:rPr lang="en-US" sz="2200" b="1" dirty="0">
                <a:solidFill>
                  <a:srgbClr val="374151"/>
                </a:solidFill>
              </a:rPr>
              <a:t>F1 Score</a:t>
            </a:r>
            <a:r>
              <a:rPr lang="en-US" sz="2200" dirty="0">
                <a:solidFill>
                  <a:srgbClr val="374151"/>
                </a:solidFill>
              </a:rPr>
              <a:t>: Harmonic mean of precision and recall.</a:t>
            </a:r>
          </a:p>
          <a:p>
            <a:pPr marL="457200" indent="-457200">
              <a:lnSpc>
                <a:spcPct val="150000"/>
              </a:lnSpc>
              <a:buAutoNum type="arabicPeriod"/>
            </a:pPr>
            <a:r>
              <a:rPr lang="en-US" sz="2200" b="1" dirty="0">
                <a:solidFill>
                  <a:srgbClr val="374151"/>
                </a:solidFill>
              </a:rPr>
              <a:t>Specificity</a:t>
            </a:r>
            <a:r>
              <a:rPr lang="en-US" sz="2200" dirty="0">
                <a:solidFill>
                  <a:srgbClr val="374151"/>
                </a:solidFill>
              </a:rPr>
              <a:t>: Proportion of true negatives among actual negatives.</a:t>
            </a:r>
          </a:p>
          <a:p>
            <a:pPr marL="457200" indent="-457200">
              <a:lnSpc>
                <a:spcPct val="150000"/>
              </a:lnSpc>
              <a:buAutoNum type="arabicPeriod"/>
            </a:pPr>
            <a:r>
              <a:rPr lang="en-US" sz="2200" b="1" dirty="0">
                <a:solidFill>
                  <a:srgbClr val="374151"/>
                </a:solidFill>
              </a:rPr>
              <a:t>AUC-ROC</a:t>
            </a:r>
            <a:r>
              <a:rPr lang="en-US" sz="2200" dirty="0">
                <a:solidFill>
                  <a:srgbClr val="374151"/>
                </a:solidFill>
              </a:rPr>
              <a:t>: Measures model performance across different thresholds.</a:t>
            </a:r>
          </a:p>
          <a:p>
            <a:pPr marL="457200" indent="-457200">
              <a:lnSpc>
                <a:spcPct val="150000"/>
              </a:lnSpc>
              <a:buAutoNum type="arabicPeriod"/>
            </a:pPr>
            <a:r>
              <a:rPr lang="en-US" sz="2200" b="1" dirty="0">
                <a:solidFill>
                  <a:srgbClr val="374151"/>
                </a:solidFill>
              </a:rPr>
              <a:t>MAE (Mean Absolute Error)</a:t>
            </a:r>
            <a:r>
              <a:rPr lang="en-US" sz="2200" dirty="0">
                <a:solidFill>
                  <a:srgbClr val="374151"/>
                </a:solidFill>
              </a:rPr>
              <a:t>: Average absolute difference for regression.</a:t>
            </a:r>
          </a:p>
          <a:p>
            <a:pPr marL="457200" indent="-457200">
              <a:lnSpc>
                <a:spcPct val="150000"/>
              </a:lnSpc>
              <a:buAutoNum type="arabicPeriod"/>
            </a:pPr>
            <a:r>
              <a:rPr lang="en-US" sz="2200" b="1" dirty="0">
                <a:solidFill>
                  <a:srgbClr val="374151"/>
                </a:solidFill>
              </a:rPr>
              <a:t>MSE (Mean Squared Error)</a:t>
            </a:r>
            <a:r>
              <a:rPr lang="en-US" sz="2200" dirty="0">
                <a:solidFill>
                  <a:srgbClr val="374151"/>
                </a:solidFill>
              </a:rPr>
              <a:t>: Average squared difference for regression</a:t>
            </a:r>
          </a:p>
        </p:txBody>
      </p:sp>
    </p:spTree>
    <p:extLst>
      <p:ext uri="{BB962C8B-B14F-4D97-AF65-F5344CB8AC3E}">
        <p14:creationId xmlns:p14="http://schemas.microsoft.com/office/powerpoint/2010/main" val="10830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658881" y="784090"/>
            <a:ext cx="6312890"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mn-lt"/>
                <a:cs typeface="Times New Roman"/>
              </a:rPr>
              <a:t>Hyperparameter Tuning</a:t>
            </a:r>
            <a:endParaRPr lang="en-US" b="1" spc="-30" dirty="0">
              <a:solidFill>
                <a:schemeClr val="accent1">
                  <a:lumMod val="50000"/>
                </a:schemeClr>
              </a:solidFill>
              <a:latin typeface="+mn-lt"/>
              <a:cs typeface="Times New Roman"/>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TextBox 2">
            <a:extLst>
              <a:ext uri="{FF2B5EF4-FFF2-40B4-BE49-F238E27FC236}">
                <a16:creationId xmlns:a16="http://schemas.microsoft.com/office/drawing/2014/main" id="{167BA64A-39CB-F2E7-1606-A25055FEDF1E}"/>
              </a:ext>
            </a:extLst>
          </p:cNvPr>
          <p:cNvSpPr txBox="1"/>
          <p:nvPr/>
        </p:nvSpPr>
        <p:spPr>
          <a:xfrm>
            <a:off x="623888" y="1544423"/>
            <a:ext cx="10349947" cy="46612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000" b="1" dirty="0">
                <a:solidFill>
                  <a:srgbClr val="374151"/>
                </a:solidFill>
                <a:ea typeface="Söhne"/>
                <a:cs typeface="Söhne"/>
              </a:rPr>
              <a:t>Overview of Hyperparameters</a:t>
            </a:r>
            <a:r>
              <a:rPr lang="en-US" sz="2000" dirty="0">
                <a:solidFill>
                  <a:srgbClr val="374151"/>
                </a:solidFill>
                <a:ea typeface="Söhne"/>
                <a:cs typeface="Söhne"/>
              </a:rPr>
              <a:t>:</a:t>
            </a:r>
            <a:endParaRPr lang="en-US" sz="1600" dirty="0">
              <a:cs typeface="Calibri" panose="020F0502020204030204"/>
            </a:endParaRPr>
          </a:p>
          <a:p>
            <a:pPr marL="800100" lvl="1" indent="-342900">
              <a:lnSpc>
                <a:spcPct val="150000"/>
              </a:lnSpc>
              <a:buFont typeface="Arial"/>
              <a:buChar char="•"/>
            </a:pPr>
            <a:r>
              <a:rPr lang="en-US" sz="2000" dirty="0">
                <a:solidFill>
                  <a:srgbClr val="374151"/>
                </a:solidFill>
                <a:ea typeface="Söhne"/>
                <a:cs typeface="Söhne"/>
              </a:rPr>
              <a:t>Control model settings and configurations.</a:t>
            </a:r>
          </a:p>
          <a:p>
            <a:pPr marL="800100" lvl="1" indent="-342900">
              <a:lnSpc>
                <a:spcPct val="150000"/>
              </a:lnSpc>
              <a:buFont typeface="Arial"/>
              <a:buChar char="•"/>
            </a:pPr>
            <a:r>
              <a:rPr lang="en-US" sz="2000" dirty="0">
                <a:solidFill>
                  <a:srgbClr val="374151"/>
                </a:solidFill>
                <a:ea typeface="Söhne"/>
                <a:cs typeface="Söhne"/>
              </a:rPr>
              <a:t>Examples: learning rate, batch size, model complexity.</a:t>
            </a:r>
          </a:p>
          <a:p>
            <a:pPr>
              <a:lnSpc>
                <a:spcPct val="150000"/>
              </a:lnSpc>
            </a:pPr>
            <a:r>
              <a:rPr lang="en-US" sz="2000" b="1" dirty="0">
                <a:solidFill>
                  <a:srgbClr val="374151"/>
                </a:solidFill>
                <a:ea typeface="Söhne"/>
                <a:cs typeface="Söhne"/>
              </a:rPr>
              <a:t>Techniques for Hyperparameter Optimization</a:t>
            </a:r>
            <a:r>
              <a:rPr lang="en-US" sz="2000" dirty="0">
                <a:solidFill>
                  <a:srgbClr val="374151"/>
                </a:solidFill>
                <a:ea typeface="Söhne"/>
                <a:cs typeface="Söhne"/>
              </a:rPr>
              <a:t>:</a:t>
            </a:r>
          </a:p>
          <a:p>
            <a:pPr marL="914400" lvl="1" indent="-457200">
              <a:lnSpc>
                <a:spcPct val="150000"/>
              </a:lnSpc>
              <a:buAutoNum type="arabicPeriod"/>
            </a:pPr>
            <a:r>
              <a:rPr lang="en-US" sz="2000" b="1" dirty="0">
                <a:solidFill>
                  <a:srgbClr val="374151"/>
                </a:solidFill>
                <a:ea typeface="Söhne"/>
                <a:cs typeface="Söhne"/>
              </a:rPr>
              <a:t>Grid Search</a:t>
            </a:r>
            <a:r>
              <a:rPr lang="en-US" sz="2000" dirty="0">
                <a:solidFill>
                  <a:srgbClr val="374151"/>
                </a:solidFill>
                <a:ea typeface="Söhne"/>
                <a:cs typeface="Söhne"/>
              </a:rPr>
              <a:t>: Systematic exploration of predefined values.</a:t>
            </a:r>
          </a:p>
          <a:p>
            <a:pPr marL="914400" lvl="1" indent="-457200">
              <a:lnSpc>
                <a:spcPct val="150000"/>
              </a:lnSpc>
              <a:buAutoNum type="arabicPeriod"/>
            </a:pPr>
            <a:r>
              <a:rPr lang="en-US" sz="2000" b="1" dirty="0">
                <a:solidFill>
                  <a:srgbClr val="374151"/>
                </a:solidFill>
                <a:ea typeface="Söhne"/>
                <a:cs typeface="Söhne"/>
              </a:rPr>
              <a:t>Random Search</a:t>
            </a:r>
            <a:r>
              <a:rPr lang="en-US" sz="2000" dirty="0">
                <a:solidFill>
                  <a:srgbClr val="374151"/>
                </a:solidFill>
                <a:ea typeface="Söhne"/>
                <a:cs typeface="Söhne"/>
              </a:rPr>
              <a:t>: Random sampling from hyperparameter space.</a:t>
            </a:r>
          </a:p>
          <a:p>
            <a:pPr marL="914400" lvl="1" indent="-457200">
              <a:lnSpc>
                <a:spcPct val="150000"/>
              </a:lnSpc>
              <a:buAutoNum type="arabicPeriod"/>
            </a:pPr>
            <a:r>
              <a:rPr lang="en-US" sz="2000" b="1" dirty="0">
                <a:solidFill>
                  <a:srgbClr val="374151"/>
                </a:solidFill>
                <a:ea typeface="Söhne"/>
                <a:cs typeface="Söhne"/>
              </a:rPr>
              <a:t>Bayesian Optimization</a:t>
            </a:r>
            <a:r>
              <a:rPr lang="en-US" sz="2000" dirty="0">
                <a:solidFill>
                  <a:srgbClr val="374151"/>
                </a:solidFill>
                <a:ea typeface="Söhne"/>
                <a:cs typeface="Söhne"/>
              </a:rPr>
              <a:t>: Probabilistic modeling to predict good settings.</a:t>
            </a:r>
          </a:p>
          <a:p>
            <a:pPr marL="914400" lvl="1" indent="-457200">
              <a:lnSpc>
                <a:spcPct val="150000"/>
              </a:lnSpc>
              <a:buAutoNum type="arabicPeriod"/>
            </a:pPr>
            <a:r>
              <a:rPr lang="en-US" sz="2000" b="1" dirty="0">
                <a:solidFill>
                  <a:srgbClr val="374151"/>
                </a:solidFill>
                <a:ea typeface="Söhne"/>
                <a:cs typeface="Söhne"/>
              </a:rPr>
              <a:t>Genetic Algorithms</a:t>
            </a:r>
            <a:r>
              <a:rPr lang="en-US" sz="2000" dirty="0">
                <a:solidFill>
                  <a:srgbClr val="374151"/>
                </a:solidFill>
                <a:ea typeface="Söhne"/>
                <a:cs typeface="Söhne"/>
              </a:rPr>
              <a:t>: Evolution-inspired optimization.</a:t>
            </a:r>
          </a:p>
          <a:p>
            <a:pPr marL="914400" lvl="1" indent="-457200">
              <a:lnSpc>
                <a:spcPct val="150000"/>
              </a:lnSpc>
              <a:buAutoNum type="arabicPeriod"/>
            </a:pPr>
            <a:r>
              <a:rPr lang="en-US" sz="2000" b="1" dirty="0" err="1">
                <a:solidFill>
                  <a:srgbClr val="374151"/>
                </a:solidFill>
                <a:ea typeface="Söhne"/>
                <a:cs typeface="Söhne"/>
              </a:rPr>
              <a:t>AutoML</a:t>
            </a:r>
            <a:r>
              <a:rPr lang="en-US" sz="2000" dirty="0">
                <a:solidFill>
                  <a:srgbClr val="374151"/>
                </a:solidFill>
                <a:ea typeface="Söhne"/>
                <a:cs typeface="Söhne"/>
              </a:rPr>
              <a:t>: Automated hyperparameter tuning.</a:t>
            </a:r>
          </a:p>
          <a:p>
            <a:pPr marL="914400" lvl="1" indent="-457200">
              <a:lnSpc>
                <a:spcPct val="150000"/>
              </a:lnSpc>
              <a:buAutoNum type="arabicPeriod"/>
            </a:pPr>
            <a:r>
              <a:rPr lang="en-US" sz="2000" b="1" dirty="0">
                <a:solidFill>
                  <a:srgbClr val="374151"/>
                </a:solidFill>
                <a:ea typeface="Söhne"/>
                <a:cs typeface="Söhne"/>
              </a:rPr>
              <a:t>Hyperband</a:t>
            </a:r>
            <a:r>
              <a:rPr lang="en-US" sz="2000" dirty="0">
                <a:solidFill>
                  <a:srgbClr val="374151"/>
                </a:solidFill>
                <a:ea typeface="Söhne"/>
                <a:cs typeface="Söhne"/>
              </a:rPr>
              <a:t>: Adaptive allocation of resources for efficient tuning.</a:t>
            </a:r>
            <a:endParaRPr lang="en-US" sz="2000" dirty="0">
              <a:solidFill>
                <a:srgbClr val="374151"/>
              </a:solidFill>
            </a:endParaRPr>
          </a:p>
        </p:txBody>
      </p:sp>
    </p:spTree>
    <p:extLst>
      <p:ext uri="{BB962C8B-B14F-4D97-AF65-F5344CB8AC3E}">
        <p14:creationId xmlns:p14="http://schemas.microsoft.com/office/powerpoint/2010/main" val="2179001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5" name="object 2">
            <a:extLst>
              <a:ext uri="{FF2B5EF4-FFF2-40B4-BE49-F238E27FC236}">
                <a16:creationId xmlns:a16="http://schemas.microsoft.com/office/drawing/2014/main" id="{9D03BB2D-CD52-503A-B59A-F9D3014F1AB4}"/>
              </a:ext>
            </a:extLst>
          </p:cNvPr>
          <p:cNvSpPr txBox="1">
            <a:spLocks/>
          </p:cNvSpPr>
          <p:nvPr/>
        </p:nvSpPr>
        <p:spPr>
          <a:xfrm>
            <a:off x="623888" y="692150"/>
            <a:ext cx="7588961"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mn-lt"/>
                <a:cs typeface="Times New Roman"/>
              </a:rPr>
              <a:t>Hands-on: RNN, LSTM, GRU</a:t>
            </a:r>
          </a:p>
        </p:txBody>
      </p:sp>
      <p:sp>
        <p:nvSpPr>
          <p:cNvPr id="4" name="TextBox 3">
            <a:extLst>
              <a:ext uri="{FF2B5EF4-FFF2-40B4-BE49-F238E27FC236}">
                <a16:creationId xmlns:a16="http://schemas.microsoft.com/office/drawing/2014/main" id="{90737A08-D137-FB38-9F03-F4B79E763FA7}"/>
              </a:ext>
            </a:extLst>
          </p:cNvPr>
          <p:cNvSpPr txBox="1"/>
          <p:nvPr/>
        </p:nvSpPr>
        <p:spPr>
          <a:xfrm>
            <a:off x="623888" y="1621697"/>
            <a:ext cx="10720551" cy="17081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400" b="1" dirty="0">
                <a:solidFill>
                  <a:srgbClr val="374151"/>
                </a:solidFill>
                <a:ea typeface="+mn-lt"/>
                <a:cs typeface="+mn-lt"/>
              </a:rPr>
              <a:t>Dataset: </a:t>
            </a:r>
            <a:r>
              <a:rPr lang="en-US" sz="2400" b="1" dirty="0">
                <a:solidFill>
                  <a:srgbClr val="FF0000"/>
                </a:solidFill>
                <a:ea typeface="+mn-lt"/>
                <a:cs typeface="+mn-lt"/>
              </a:rPr>
              <a:t>New York Taxi Dataset</a:t>
            </a:r>
            <a:endParaRPr lang="en-US" sz="2400" b="1" dirty="0">
              <a:solidFill>
                <a:srgbClr val="FF0000"/>
              </a:solidFill>
              <a:ea typeface="Calibri"/>
              <a:cs typeface="Calibri"/>
            </a:endParaRPr>
          </a:p>
          <a:p>
            <a:pPr>
              <a:lnSpc>
                <a:spcPct val="150000"/>
              </a:lnSpc>
            </a:pPr>
            <a:endParaRPr lang="en-US" sz="2400" b="1" dirty="0">
              <a:solidFill>
                <a:srgbClr val="FF0000"/>
              </a:solidFill>
              <a:ea typeface="Calibri"/>
              <a:cs typeface="Calibri"/>
            </a:endParaRPr>
          </a:p>
          <a:p>
            <a:pPr lvl="1">
              <a:lnSpc>
                <a:spcPct val="150000"/>
              </a:lnSpc>
            </a:pPr>
            <a:r>
              <a:rPr lang="en-US" sz="2400" b="1" dirty="0">
                <a:cs typeface="Calibri"/>
              </a:rPr>
              <a:t>Make RNN, LSTM &amp; GRU Model &amp; Evaluate it.</a:t>
            </a:r>
          </a:p>
        </p:txBody>
      </p:sp>
      <p:sp>
        <p:nvSpPr>
          <p:cNvPr id="3" name="TextBox 2">
            <a:extLst>
              <a:ext uri="{FF2B5EF4-FFF2-40B4-BE49-F238E27FC236}">
                <a16:creationId xmlns:a16="http://schemas.microsoft.com/office/drawing/2014/main" id="{3277BFB8-F11B-9E6F-756E-FCD2EEBB5262}"/>
              </a:ext>
            </a:extLst>
          </p:cNvPr>
          <p:cNvSpPr txBox="1"/>
          <p:nvPr/>
        </p:nvSpPr>
        <p:spPr>
          <a:xfrm>
            <a:off x="577748" y="5731788"/>
            <a:ext cx="8637558" cy="369332"/>
          </a:xfrm>
          <a:prstGeom prst="rect">
            <a:avLst/>
          </a:prstGeom>
          <a:noFill/>
        </p:spPr>
        <p:txBody>
          <a:bodyPr wrap="square">
            <a:spAutoFit/>
          </a:bodyPr>
          <a:lstStyle/>
          <a:p>
            <a:r>
              <a:rPr lang="en-US" dirty="0"/>
              <a:t>Note:- Use </a:t>
            </a:r>
            <a:r>
              <a:rPr lang="en-US" dirty="0" err="1"/>
              <a:t>Jupyter</a:t>
            </a:r>
            <a:r>
              <a:rPr lang="en-US" dirty="0"/>
              <a:t> file for this question - </a:t>
            </a:r>
            <a:r>
              <a:rPr lang="en-US" dirty="0">
                <a:hlinkClick r:id="rId4"/>
              </a:rPr>
              <a:t>RNN, LSTM &amp; GRU - </a:t>
            </a:r>
            <a:r>
              <a:rPr lang="en-US" dirty="0" err="1">
                <a:hlinkClick r:id="rId4"/>
              </a:rPr>
              <a:t>Newyork</a:t>
            </a:r>
            <a:r>
              <a:rPr lang="en-US" dirty="0">
                <a:hlinkClick r:id="rId4"/>
              </a:rPr>
              <a:t> Taxi </a:t>
            </a:r>
            <a:r>
              <a:rPr lang="en-US" dirty="0" err="1">
                <a:hlinkClick r:id="rId4"/>
              </a:rPr>
              <a:t>Dataset.ipynb</a:t>
            </a:r>
            <a:endParaRPr lang="en-US" dirty="0">
              <a:cs typeface="Calibri"/>
            </a:endParaRPr>
          </a:p>
        </p:txBody>
      </p:sp>
    </p:spTree>
    <p:extLst>
      <p:ext uri="{BB962C8B-B14F-4D97-AF65-F5344CB8AC3E}">
        <p14:creationId xmlns:p14="http://schemas.microsoft.com/office/powerpoint/2010/main" val="2963322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80C857-4384-387E-D3B0-A675AA2C932C}"/>
              </a:ext>
            </a:extLst>
          </p:cNvPr>
          <p:cNvSpPr>
            <a:spLocks noGrp="1"/>
          </p:cNvSpPr>
          <p:nvPr>
            <p:ph type="title"/>
          </p:nvPr>
        </p:nvSpPr>
        <p:spPr/>
        <p:txBody>
          <a:bodyPr>
            <a:normAutofit/>
          </a:bodyPr>
          <a:lstStyle/>
          <a:p>
            <a:br>
              <a:rPr lang="en-IN" dirty="0"/>
            </a:br>
            <a:r>
              <a:rPr lang="en-IN" dirty="0"/>
              <a:t>Questions ?</a:t>
            </a:r>
          </a:p>
        </p:txBody>
      </p:sp>
    </p:spTree>
    <p:extLst>
      <p:ext uri="{BB962C8B-B14F-4D97-AF65-F5344CB8AC3E}">
        <p14:creationId xmlns:p14="http://schemas.microsoft.com/office/powerpoint/2010/main" val="1173862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658224" y="732841"/>
            <a:ext cx="9245276"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mn-lt"/>
                <a:cs typeface="Times New Roman"/>
              </a:rPr>
              <a:t>Recurrent Neural Networks (RNNs)</a:t>
            </a:r>
            <a:endParaRPr lang="en-US" b="1" spc="-30" dirty="0">
              <a:solidFill>
                <a:schemeClr val="accent1">
                  <a:lumMod val="50000"/>
                </a:schemeClr>
              </a:solidFill>
              <a:latin typeface="+mn-lt"/>
              <a:cs typeface="Times New Roman"/>
            </a:endParaRPr>
          </a:p>
        </p:txBody>
      </p:sp>
      <p:sp>
        <p:nvSpPr>
          <p:cNvPr id="4" name="TextBox 3">
            <a:extLst>
              <a:ext uri="{FF2B5EF4-FFF2-40B4-BE49-F238E27FC236}">
                <a16:creationId xmlns:a16="http://schemas.microsoft.com/office/drawing/2014/main" id="{E3BC2D91-D564-AC43-56B6-80632D333E06}"/>
              </a:ext>
            </a:extLst>
          </p:cNvPr>
          <p:cNvSpPr txBox="1"/>
          <p:nvPr/>
        </p:nvSpPr>
        <p:spPr>
          <a:xfrm>
            <a:off x="609600" y="1628775"/>
            <a:ext cx="10972800"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374151"/>
                </a:solidFill>
              </a:rPr>
              <a:t>RNN is a neural network designed for sequential data, featuring recurrent connections that maintain memory.</a:t>
            </a:r>
            <a:endParaRPr lang="en-US" sz="2000" dirty="0">
              <a:cs typeface="Calibri" panose="020F0502020204030204"/>
            </a:endParaRPr>
          </a:p>
          <a:p>
            <a:endParaRPr lang="en-US" sz="2000" dirty="0">
              <a:solidFill>
                <a:srgbClr val="374151"/>
              </a:solidFill>
            </a:endParaRPr>
          </a:p>
          <a:p>
            <a:pPr marL="342900" indent="-342900">
              <a:buFont typeface="Arial" panose="020B0604020202020204" pitchFamily="34" charset="0"/>
              <a:buChar char="•"/>
            </a:pPr>
            <a:r>
              <a:rPr lang="en-US" sz="2000" b="1" dirty="0">
                <a:solidFill>
                  <a:srgbClr val="374151"/>
                </a:solidFill>
              </a:rPr>
              <a:t>Importance of Sequential Data:</a:t>
            </a:r>
            <a:r>
              <a:rPr lang="en-US" sz="2000" dirty="0">
                <a:solidFill>
                  <a:srgbClr val="374151"/>
                </a:solidFill>
              </a:rPr>
              <a:t> RNNs are essential for tasks like time series analysis, natural language processing, and speech recognition where data order matters.</a:t>
            </a:r>
          </a:p>
          <a:p>
            <a:pPr marL="342900" indent="-342900">
              <a:buFont typeface="Arial" panose="020B0604020202020204" pitchFamily="34" charset="0"/>
              <a:buChar char="•"/>
            </a:pPr>
            <a:endParaRPr lang="en-US" sz="2000" dirty="0">
              <a:solidFill>
                <a:srgbClr val="374151"/>
              </a:solidFill>
            </a:endParaRPr>
          </a:p>
          <a:p>
            <a:pPr marL="342900" indent="-342900">
              <a:buFont typeface="Arial" panose="020B0604020202020204" pitchFamily="34" charset="0"/>
              <a:buChar char="•"/>
            </a:pPr>
            <a:r>
              <a:rPr lang="en-US" sz="2000" b="1" dirty="0">
                <a:solidFill>
                  <a:srgbClr val="374151"/>
                </a:solidFill>
              </a:rPr>
              <a:t>Traditional Feedforward Networks:</a:t>
            </a:r>
            <a:r>
              <a:rPr lang="en-US" sz="2000" dirty="0">
                <a:solidFill>
                  <a:srgbClr val="374151"/>
                </a:solidFill>
              </a:rPr>
              <a:t> Standard neural networks (MLPs) lack memory and struggle with sequences due to fixed input-output sizes.</a:t>
            </a:r>
          </a:p>
          <a:p>
            <a:pPr marL="342900" indent="-342900">
              <a:buFont typeface="Arial" panose="020B0604020202020204" pitchFamily="34" charset="0"/>
              <a:buChar char="•"/>
            </a:pPr>
            <a:endParaRPr lang="en-US" sz="2000" dirty="0">
              <a:solidFill>
                <a:srgbClr val="374151"/>
              </a:solidFill>
            </a:endParaRPr>
          </a:p>
          <a:p>
            <a:pPr marL="342900" indent="-342900">
              <a:buFont typeface="Arial" panose="020B0604020202020204" pitchFamily="34" charset="0"/>
              <a:buChar char="•"/>
            </a:pPr>
            <a:r>
              <a:rPr lang="en-US" sz="2000" b="1" dirty="0">
                <a:solidFill>
                  <a:srgbClr val="374151"/>
                </a:solidFill>
              </a:rPr>
              <a:t>Need for Recurrent Connections:</a:t>
            </a:r>
            <a:r>
              <a:rPr lang="en-US" sz="2000" dirty="0">
                <a:solidFill>
                  <a:srgbClr val="374151"/>
                </a:solidFill>
              </a:rPr>
              <a:t> RNNs use loops to pass information from one step to the next, crucial for maintaining context and dependencies in sequential data.</a:t>
            </a:r>
          </a:p>
          <a:p>
            <a:pPr marL="342900" indent="-342900">
              <a:buFont typeface="Arial" panose="020B0604020202020204" pitchFamily="34" charset="0"/>
              <a:buChar char="•"/>
            </a:pPr>
            <a:endParaRPr lang="en-US" sz="2000" dirty="0">
              <a:solidFill>
                <a:srgbClr val="374151"/>
              </a:solidFill>
            </a:endParaRPr>
          </a:p>
          <a:p>
            <a:pPr marL="342900" indent="-342900">
              <a:buFont typeface="Arial" panose="020B0604020202020204" pitchFamily="34" charset="0"/>
              <a:buChar char="•"/>
            </a:pPr>
            <a:r>
              <a:rPr lang="en-US" sz="2000" b="1" dirty="0">
                <a:solidFill>
                  <a:srgbClr val="374151"/>
                </a:solidFill>
              </a:rPr>
              <a:t>Role of Memory in RNN:</a:t>
            </a:r>
            <a:r>
              <a:rPr lang="en-US" sz="2000" dirty="0">
                <a:solidFill>
                  <a:srgbClr val="374151"/>
                </a:solidFill>
              </a:rPr>
              <a:t> RNNs employ internal memory (hidden state) to remember past inputs, enabling them to process sequences effectively.</a:t>
            </a:r>
          </a:p>
        </p:txBody>
      </p:sp>
    </p:spTree>
    <p:extLst>
      <p:ext uri="{BB962C8B-B14F-4D97-AF65-F5344CB8AC3E}">
        <p14:creationId xmlns:p14="http://schemas.microsoft.com/office/powerpoint/2010/main" val="4225174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658224" y="722372"/>
            <a:ext cx="9245276"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err="1">
                <a:solidFill>
                  <a:schemeClr val="accent1">
                    <a:lumMod val="50000"/>
                  </a:schemeClr>
                </a:solidFill>
                <a:latin typeface="+mn-lt"/>
                <a:cs typeface="Times New Roman"/>
              </a:rPr>
              <a:t>Cont</a:t>
            </a:r>
            <a:r>
              <a:rPr lang="en-IN" b="1" spc="-30" dirty="0">
                <a:solidFill>
                  <a:schemeClr val="accent1">
                    <a:lumMod val="50000"/>
                  </a:schemeClr>
                </a:solidFill>
                <a:latin typeface="+mn-lt"/>
                <a:cs typeface="Times New Roman"/>
              </a:rPr>
              <a:t>…</a:t>
            </a:r>
            <a:endParaRPr lang="en-US" b="1" spc="-30" dirty="0">
              <a:solidFill>
                <a:schemeClr val="accent1">
                  <a:lumMod val="50000"/>
                </a:schemeClr>
              </a:solidFill>
              <a:latin typeface="+mn-lt"/>
              <a:cs typeface="Times New Roman"/>
            </a:endParaRPr>
          </a:p>
        </p:txBody>
      </p:sp>
      <p:sp>
        <p:nvSpPr>
          <p:cNvPr id="2" name="TextBox 1">
            <a:extLst>
              <a:ext uri="{FF2B5EF4-FFF2-40B4-BE49-F238E27FC236}">
                <a16:creationId xmlns:a16="http://schemas.microsoft.com/office/drawing/2014/main" id="{E401CF50-7ED4-E6A1-4F40-048F35EC4155}"/>
              </a:ext>
            </a:extLst>
          </p:cNvPr>
          <p:cNvSpPr txBox="1"/>
          <p:nvPr/>
        </p:nvSpPr>
        <p:spPr>
          <a:xfrm>
            <a:off x="623888" y="1660634"/>
            <a:ext cx="4729654"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dirty="0">
                <a:solidFill>
                  <a:srgbClr val="374151"/>
                </a:solidFill>
                <a:ea typeface="Söhne"/>
                <a:cs typeface="Calibri"/>
              </a:rPr>
              <a:t>Architecture and Components</a:t>
            </a:r>
            <a:r>
              <a:rPr lang="en-US" sz="2200" dirty="0">
                <a:solidFill>
                  <a:srgbClr val="374151"/>
                </a:solidFill>
                <a:ea typeface="Söhne"/>
                <a:cs typeface="Calibri"/>
              </a:rPr>
              <a:t>:</a:t>
            </a:r>
            <a:endParaRPr lang="en-US" dirty="0"/>
          </a:p>
          <a:p>
            <a:endParaRPr lang="en-US" sz="2200" dirty="0">
              <a:solidFill>
                <a:srgbClr val="374151"/>
              </a:solidFill>
              <a:ea typeface="Söhne"/>
              <a:cs typeface="Calibri"/>
            </a:endParaRPr>
          </a:p>
          <a:p>
            <a:pPr marL="800100" lvl="1" indent="-342900">
              <a:buFont typeface="Arial"/>
              <a:buChar char="•"/>
            </a:pPr>
            <a:r>
              <a:rPr lang="en-US" sz="2200" dirty="0">
                <a:solidFill>
                  <a:srgbClr val="374151"/>
                </a:solidFill>
                <a:ea typeface="Söhne"/>
                <a:cs typeface="Calibri"/>
              </a:rPr>
              <a:t>Recurrent Layers: Maintain hidden states for sequential context.</a:t>
            </a:r>
          </a:p>
          <a:p>
            <a:pPr marL="800100" lvl="1" indent="-342900">
              <a:buFont typeface="Arial"/>
              <a:buChar char="•"/>
            </a:pPr>
            <a:r>
              <a:rPr lang="en-US" sz="2200" dirty="0">
                <a:solidFill>
                  <a:srgbClr val="374151"/>
                </a:solidFill>
                <a:ea typeface="Söhne"/>
                <a:cs typeface="Calibri"/>
              </a:rPr>
              <a:t>Input Sequences: Process data sequentially.</a:t>
            </a:r>
          </a:p>
          <a:p>
            <a:pPr marL="800100" lvl="1" indent="-342900">
              <a:buFont typeface="Arial"/>
              <a:buChar char="•"/>
            </a:pPr>
            <a:r>
              <a:rPr lang="en-US" sz="2200" dirty="0">
                <a:solidFill>
                  <a:srgbClr val="374151"/>
                </a:solidFill>
                <a:ea typeface="Söhne"/>
                <a:cs typeface="Calibri"/>
              </a:rPr>
              <a:t>Output Sequences: Can generate sequences as output.</a:t>
            </a:r>
            <a:endParaRPr lang="en-US" sz="2200" dirty="0">
              <a:cs typeface="Calibri"/>
            </a:endParaRPr>
          </a:p>
        </p:txBody>
      </p:sp>
      <p:pic>
        <p:nvPicPr>
          <p:cNvPr id="3" name="Picture 2" descr="Simple Explanation of Recurrent Neural Network (RNN) | by Omar Boufeloussen  | The Startup | Medium">
            <a:extLst>
              <a:ext uri="{FF2B5EF4-FFF2-40B4-BE49-F238E27FC236}">
                <a16:creationId xmlns:a16="http://schemas.microsoft.com/office/drawing/2014/main" id="{859F936D-35A7-99EE-54AA-048CDB32E52C}"/>
              </a:ext>
            </a:extLst>
          </p:cNvPr>
          <p:cNvPicPr>
            <a:picLocks noChangeAspect="1"/>
          </p:cNvPicPr>
          <p:nvPr/>
        </p:nvPicPr>
        <p:blipFill rotWithShape="1">
          <a:blip r:embed="rId2"/>
          <a:srcRect l="6397" r="7036" b="-138"/>
          <a:stretch/>
        </p:blipFill>
        <p:spPr>
          <a:xfrm>
            <a:off x="6006517" y="1489713"/>
            <a:ext cx="4697603" cy="3188901"/>
          </a:xfrm>
          <a:prstGeom prst="rect">
            <a:avLst/>
          </a:prstGeom>
        </p:spPr>
      </p:pic>
    </p:spTree>
    <p:extLst>
      <p:ext uri="{BB962C8B-B14F-4D97-AF65-F5344CB8AC3E}">
        <p14:creationId xmlns:p14="http://schemas.microsoft.com/office/powerpoint/2010/main" val="3068661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01CF50-7ED4-E6A1-4F40-048F35EC4155}"/>
              </a:ext>
            </a:extLst>
          </p:cNvPr>
          <p:cNvSpPr txBox="1"/>
          <p:nvPr/>
        </p:nvSpPr>
        <p:spPr>
          <a:xfrm>
            <a:off x="580865" y="1698722"/>
            <a:ext cx="10620702" cy="38164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dirty="0">
                <a:solidFill>
                  <a:srgbClr val="374151"/>
                </a:solidFill>
                <a:ea typeface="Söhne"/>
                <a:cs typeface="Söhne"/>
              </a:rPr>
              <a:t>Use Cases in Sequential Data Analysis</a:t>
            </a:r>
            <a:r>
              <a:rPr lang="en-US" sz="2200" dirty="0">
                <a:solidFill>
                  <a:srgbClr val="374151"/>
                </a:solidFill>
                <a:ea typeface="Söhne"/>
                <a:cs typeface="Söhne"/>
              </a:rPr>
              <a:t>: </a:t>
            </a:r>
            <a:endParaRPr lang="en-US" dirty="0">
              <a:cs typeface="Calibri" panose="020F0502020204030204"/>
            </a:endParaRPr>
          </a:p>
          <a:p>
            <a:endParaRPr lang="en-US" sz="2200" dirty="0">
              <a:solidFill>
                <a:srgbClr val="374151"/>
              </a:solidFill>
              <a:ea typeface="Söhne"/>
              <a:cs typeface="Söhne"/>
            </a:endParaRPr>
          </a:p>
          <a:p>
            <a:pPr marL="914400" lvl="1" indent="-457200">
              <a:buAutoNum type="arabicPeriod"/>
            </a:pPr>
            <a:r>
              <a:rPr lang="en-US" sz="2200" dirty="0">
                <a:solidFill>
                  <a:srgbClr val="374151"/>
                </a:solidFill>
                <a:ea typeface="Söhne"/>
                <a:cs typeface="Söhne"/>
              </a:rPr>
              <a:t>NLP (Text analysis)</a:t>
            </a:r>
          </a:p>
          <a:p>
            <a:pPr marL="914400" lvl="1" indent="-457200">
              <a:buAutoNum type="arabicPeriod"/>
            </a:pPr>
            <a:r>
              <a:rPr lang="en-US" sz="2200" dirty="0">
                <a:solidFill>
                  <a:srgbClr val="374151"/>
                </a:solidFill>
                <a:ea typeface="Söhne"/>
                <a:cs typeface="Söhne"/>
              </a:rPr>
              <a:t>Time Series Forecasting</a:t>
            </a:r>
          </a:p>
          <a:p>
            <a:pPr marL="914400" lvl="1" indent="-457200">
              <a:buAutoNum type="arabicPeriod"/>
            </a:pPr>
            <a:r>
              <a:rPr lang="en-US" sz="2200" dirty="0">
                <a:solidFill>
                  <a:srgbClr val="374151"/>
                </a:solidFill>
                <a:ea typeface="Söhne"/>
                <a:cs typeface="Söhne"/>
              </a:rPr>
              <a:t>Speech Recognition</a:t>
            </a:r>
          </a:p>
          <a:p>
            <a:pPr marL="914400" lvl="1" indent="-457200">
              <a:buAutoNum type="arabicPeriod"/>
            </a:pPr>
            <a:r>
              <a:rPr lang="en-US" sz="2200" dirty="0">
                <a:solidFill>
                  <a:srgbClr val="374151"/>
                </a:solidFill>
                <a:ea typeface="Söhne"/>
                <a:cs typeface="Söhne"/>
              </a:rPr>
              <a:t>Handwriting Recognition</a:t>
            </a:r>
          </a:p>
          <a:p>
            <a:pPr marL="914400" lvl="1" indent="-457200">
              <a:buAutoNum type="arabicPeriod"/>
            </a:pPr>
            <a:r>
              <a:rPr lang="en-US" sz="2200" dirty="0">
                <a:solidFill>
                  <a:srgbClr val="374151"/>
                </a:solidFill>
                <a:ea typeface="Söhne"/>
                <a:cs typeface="Söhne"/>
              </a:rPr>
              <a:t>Video Analysis</a:t>
            </a:r>
          </a:p>
          <a:p>
            <a:pPr marL="914400" lvl="1" indent="-457200">
              <a:buAutoNum type="arabicPeriod"/>
            </a:pPr>
            <a:r>
              <a:rPr lang="en-US" sz="2200" dirty="0">
                <a:solidFill>
                  <a:srgbClr val="374151"/>
                </a:solidFill>
                <a:ea typeface="Söhne"/>
                <a:cs typeface="Söhne"/>
              </a:rPr>
              <a:t>Music Generation</a:t>
            </a:r>
          </a:p>
          <a:p>
            <a:pPr marL="914400" lvl="1" indent="-457200">
              <a:buAutoNum type="arabicPeriod"/>
            </a:pPr>
            <a:r>
              <a:rPr lang="en-US" sz="2200" dirty="0">
                <a:solidFill>
                  <a:srgbClr val="374151"/>
                </a:solidFill>
                <a:ea typeface="Söhne"/>
                <a:cs typeface="Söhne"/>
              </a:rPr>
              <a:t>Autonomous Systems</a:t>
            </a:r>
          </a:p>
          <a:p>
            <a:pPr marL="914400" lvl="1" indent="-457200">
              <a:buAutoNum type="arabicPeriod"/>
            </a:pPr>
            <a:endParaRPr lang="en-US" sz="2200" dirty="0">
              <a:solidFill>
                <a:srgbClr val="374151"/>
              </a:solidFill>
              <a:ea typeface="Söhne"/>
              <a:cs typeface="Söhne"/>
            </a:endParaRPr>
          </a:p>
          <a:p>
            <a:r>
              <a:rPr lang="en-US" sz="2200" dirty="0">
                <a:solidFill>
                  <a:srgbClr val="374151"/>
                </a:solidFill>
                <a:ea typeface="Söhne"/>
                <a:cs typeface="Söhne"/>
              </a:rPr>
              <a:t>RNNs are crucial for tasks involving temporal relationships and dependencies in data.</a:t>
            </a:r>
            <a:endParaRPr lang="en-US" sz="2200" dirty="0">
              <a:cs typeface="Calibri"/>
            </a:endParaRPr>
          </a:p>
        </p:txBody>
      </p:sp>
      <p:sp>
        <p:nvSpPr>
          <p:cNvPr id="3" name="object 2">
            <a:extLst>
              <a:ext uri="{FF2B5EF4-FFF2-40B4-BE49-F238E27FC236}">
                <a16:creationId xmlns:a16="http://schemas.microsoft.com/office/drawing/2014/main" id="{AA36AB23-2EB1-3625-B000-8C139A5DD1F7}"/>
              </a:ext>
            </a:extLst>
          </p:cNvPr>
          <p:cNvSpPr txBox="1">
            <a:spLocks/>
          </p:cNvSpPr>
          <p:nvPr/>
        </p:nvSpPr>
        <p:spPr>
          <a:xfrm>
            <a:off x="658224" y="722372"/>
            <a:ext cx="9245276"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err="1">
                <a:solidFill>
                  <a:schemeClr val="accent1">
                    <a:lumMod val="50000"/>
                  </a:schemeClr>
                </a:solidFill>
                <a:latin typeface="+mn-lt"/>
                <a:cs typeface="Times New Roman"/>
              </a:rPr>
              <a:t>Cont</a:t>
            </a:r>
            <a:r>
              <a:rPr lang="en-IN" b="1" spc="-30" dirty="0">
                <a:solidFill>
                  <a:schemeClr val="accent1">
                    <a:lumMod val="50000"/>
                  </a:schemeClr>
                </a:solidFill>
                <a:latin typeface="+mn-lt"/>
                <a:cs typeface="Times New Roman"/>
              </a:rPr>
              <a:t>…</a:t>
            </a:r>
            <a:endParaRPr lang="en-US" b="1" spc="-30" dirty="0">
              <a:solidFill>
                <a:schemeClr val="accent1">
                  <a:lumMod val="50000"/>
                </a:schemeClr>
              </a:solidFill>
              <a:latin typeface="+mn-lt"/>
              <a:cs typeface="Times New Roman"/>
            </a:endParaRPr>
          </a:p>
        </p:txBody>
      </p:sp>
    </p:spTree>
    <p:extLst>
      <p:ext uri="{BB962C8B-B14F-4D97-AF65-F5344CB8AC3E}">
        <p14:creationId xmlns:p14="http://schemas.microsoft.com/office/powerpoint/2010/main" val="25968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691763" y="782881"/>
            <a:ext cx="5067414"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mn-lt"/>
                <a:ea typeface="+mj-lt"/>
                <a:cs typeface="Times New Roman"/>
              </a:rPr>
              <a:t>Recurrent Neurons</a:t>
            </a:r>
            <a:endParaRPr lang="en-US" b="1" spc="-30" dirty="0">
              <a:solidFill>
                <a:schemeClr val="accent1">
                  <a:lumMod val="50000"/>
                </a:schemeClr>
              </a:solidFill>
              <a:latin typeface="+mn-lt"/>
              <a:ea typeface="+mj-lt"/>
              <a:cs typeface="Times New Roman"/>
            </a:endParaRPr>
          </a:p>
        </p:txBody>
      </p:sp>
      <p:sp>
        <p:nvSpPr>
          <p:cNvPr id="4" name="TextBox 3">
            <a:extLst>
              <a:ext uri="{FF2B5EF4-FFF2-40B4-BE49-F238E27FC236}">
                <a16:creationId xmlns:a16="http://schemas.microsoft.com/office/drawing/2014/main" id="{DC522827-19CE-F460-0B93-5C61A557CBA1}"/>
              </a:ext>
            </a:extLst>
          </p:cNvPr>
          <p:cNvSpPr txBox="1"/>
          <p:nvPr/>
        </p:nvSpPr>
        <p:spPr>
          <a:xfrm>
            <a:off x="623888" y="1510742"/>
            <a:ext cx="11035861" cy="46204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50000"/>
              </a:lnSpc>
              <a:buFont typeface="Arial" panose="020B0604020202020204" pitchFamily="34" charset="0"/>
              <a:buChar char="•"/>
            </a:pPr>
            <a:r>
              <a:rPr lang="en-US" sz="2200" b="1" dirty="0"/>
              <a:t>Architecture:</a:t>
            </a:r>
            <a:r>
              <a:rPr lang="en-US" sz="2200" dirty="0"/>
              <a:t> Recurrent neurons are part of RNNs with cyclic connections to maintain hidden states over time.</a:t>
            </a:r>
            <a:endParaRPr lang="en-US" dirty="0">
              <a:cs typeface="Calibri" panose="020F0502020204030204"/>
            </a:endParaRPr>
          </a:p>
          <a:p>
            <a:pPr marL="342900" indent="-342900">
              <a:lnSpc>
                <a:spcPct val="150000"/>
              </a:lnSpc>
              <a:buFont typeface="Arial" panose="020B0604020202020204" pitchFamily="34" charset="0"/>
              <a:buChar char="•"/>
            </a:pPr>
            <a:r>
              <a:rPr lang="en-US" sz="2200" b="1" dirty="0"/>
              <a:t>Hidden State:</a:t>
            </a:r>
            <a:r>
              <a:rPr lang="en-US" sz="2200" dirty="0"/>
              <a:t> Represents memory and context, updated using an activation function applied to input and previous hidden state.</a:t>
            </a:r>
          </a:p>
          <a:p>
            <a:pPr marL="342900" indent="-342900">
              <a:lnSpc>
                <a:spcPct val="150000"/>
              </a:lnSpc>
              <a:buFont typeface="Arial" panose="020B0604020202020204" pitchFamily="34" charset="0"/>
              <a:buChar char="•"/>
            </a:pPr>
            <a:r>
              <a:rPr lang="en-US" sz="2200" b="1" dirty="0"/>
              <a:t>Forward Pass:</a:t>
            </a:r>
            <a:r>
              <a:rPr lang="en-US" sz="2200" dirty="0"/>
              <a:t> In the forward pass, they process input, update the hidden state, and produce an output.</a:t>
            </a:r>
          </a:p>
          <a:p>
            <a:pPr marL="342900" indent="-342900">
              <a:lnSpc>
                <a:spcPct val="150000"/>
              </a:lnSpc>
              <a:buFont typeface="Arial" panose="020B0604020202020204" pitchFamily="34" charset="0"/>
              <a:buChar char="•"/>
            </a:pPr>
            <a:r>
              <a:rPr lang="en-US" sz="2200" b="1" dirty="0"/>
              <a:t>Backward Pass:</a:t>
            </a:r>
            <a:r>
              <a:rPr lang="en-US" sz="2200" dirty="0"/>
              <a:t> During training, gradients are computed for weight updates.</a:t>
            </a:r>
          </a:p>
          <a:p>
            <a:pPr marL="342900" indent="-342900">
              <a:lnSpc>
                <a:spcPct val="150000"/>
              </a:lnSpc>
              <a:buFont typeface="Arial" panose="020B0604020202020204" pitchFamily="34" charset="0"/>
              <a:buChar char="•"/>
            </a:pPr>
            <a:r>
              <a:rPr lang="en-US" sz="2200" b="1" dirty="0"/>
              <a:t>Vanishing and Exploding Gradients:</a:t>
            </a:r>
            <a:r>
              <a:rPr lang="en-US" sz="2200" dirty="0"/>
              <a:t> RNNs can face vanishing (small gradients) and exploding (large gradients) gradient issues, impacting long-term dependencies.</a:t>
            </a:r>
          </a:p>
        </p:txBody>
      </p:sp>
    </p:spTree>
    <p:extLst>
      <p:ext uri="{BB962C8B-B14F-4D97-AF65-F5344CB8AC3E}">
        <p14:creationId xmlns:p14="http://schemas.microsoft.com/office/powerpoint/2010/main" val="100862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660858" y="743254"/>
            <a:ext cx="7332393" cy="63857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mn-lt"/>
                <a:cs typeface="Times New Roman"/>
              </a:rPr>
              <a:t>Vanishing Gradient Problem</a:t>
            </a:r>
            <a:endParaRPr lang="en-US" dirty="0">
              <a:latin typeface="+mn-lt"/>
            </a:endParaRPr>
          </a:p>
        </p:txBody>
      </p:sp>
      <p:sp>
        <p:nvSpPr>
          <p:cNvPr id="5" name="TextBox 4">
            <a:extLst>
              <a:ext uri="{FF2B5EF4-FFF2-40B4-BE49-F238E27FC236}">
                <a16:creationId xmlns:a16="http://schemas.microsoft.com/office/drawing/2014/main" id="{80BCBC76-971A-CFB2-AB28-A6003F490F09}"/>
              </a:ext>
            </a:extLst>
          </p:cNvPr>
          <p:cNvSpPr txBox="1"/>
          <p:nvPr/>
        </p:nvSpPr>
        <p:spPr>
          <a:xfrm>
            <a:off x="562304" y="1544423"/>
            <a:ext cx="11067392" cy="37379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50000"/>
              </a:lnSpc>
              <a:buFont typeface="Arial"/>
              <a:buChar char="•"/>
            </a:pPr>
            <a:r>
              <a:rPr lang="en-US" sz="2000" dirty="0">
                <a:solidFill>
                  <a:srgbClr val="374151"/>
                </a:solidFill>
              </a:rPr>
              <a:t>Gradients become very small during backpropagation in deep networks, especially in RNNs.</a:t>
            </a:r>
            <a:endParaRPr lang="en-US" sz="1600" dirty="0">
              <a:cs typeface="Calibri" panose="020F0502020204030204"/>
            </a:endParaRPr>
          </a:p>
          <a:p>
            <a:pPr>
              <a:lnSpc>
                <a:spcPct val="150000"/>
              </a:lnSpc>
            </a:pPr>
            <a:r>
              <a:rPr lang="en-US" sz="2000" b="1" dirty="0">
                <a:solidFill>
                  <a:srgbClr val="374151"/>
                </a:solidFill>
              </a:rPr>
              <a:t>Implications:</a:t>
            </a:r>
            <a:r>
              <a:rPr lang="en-US" sz="2000" dirty="0">
                <a:solidFill>
                  <a:srgbClr val="374151"/>
                </a:solidFill>
              </a:rPr>
              <a:t> It hampers RNNs' ability to capture long-term dependencies, limiting their performance.</a:t>
            </a:r>
          </a:p>
          <a:p>
            <a:pPr>
              <a:lnSpc>
                <a:spcPct val="150000"/>
              </a:lnSpc>
            </a:pPr>
            <a:endParaRPr lang="en-US" sz="2000" dirty="0">
              <a:solidFill>
                <a:srgbClr val="374151"/>
              </a:solidFill>
            </a:endParaRPr>
          </a:p>
          <a:p>
            <a:pPr>
              <a:lnSpc>
                <a:spcPct val="150000"/>
              </a:lnSpc>
            </a:pPr>
            <a:r>
              <a:rPr lang="en-US" sz="2000" b="1" dirty="0">
                <a:solidFill>
                  <a:srgbClr val="374151"/>
                </a:solidFill>
              </a:rPr>
              <a:t>Solutions: LSTM and GRU</a:t>
            </a:r>
          </a:p>
          <a:p>
            <a:pPr marL="800100" lvl="1" indent="-342900">
              <a:lnSpc>
                <a:spcPct val="150000"/>
              </a:lnSpc>
              <a:buFont typeface="Arial"/>
              <a:buChar char="•"/>
            </a:pPr>
            <a:r>
              <a:rPr lang="en-US" sz="2000" b="1" dirty="0">
                <a:solidFill>
                  <a:srgbClr val="374151"/>
                </a:solidFill>
              </a:rPr>
              <a:t>LSTM (Long Short-Term Memory):</a:t>
            </a:r>
            <a:r>
              <a:rPr lang="en-US" sz="2000" dirty="0">
                <a:solidFill>
                  <a:srgbClr val="374151"/>
                </a:solidFill>
              </a:rPr>
              <a:t> Uses specialized gates to mitigate vanishing gradients and handle long sequences effectively.</a:t>
            </a:r>
          </a:p>
          <a:p>
            <a:pPr marL="800100" lvl="1" indent="-342900">
              <a:lnSpc>
                <a:spcPct val="150000"/>
              </a:lnSpc>
              <a:buFont typeface="Arial"/>
              <a:buChar char="•"/>
            </a:pPr>
            <a:r>
              <a:rPr lang="en-US" sz="2000" b="1" dirty="0">
                <a:solidFill>
                  <a:srgbClr val="374151"/>
                </a:solidFill>
              </a:rPr>
              <a:t>GRU (Gated Recurrent Unit):</a:t>
            </a:r>
            <a:r>
              <a:rPr lang="en-US" sz="2000" dirty="0">
                <a:solidFill>
                  <a:srgbClr val="374151"/>
                </a:solidFill>
              </a:rPr>
              <a:t> A more compact architecture with reset and update gates, addressing the vanishing gradient problem in a simpler way.</a:t>
            </a:r>
          </a:p>
        </p:txBody>
      </p:sp>
    </p:spTree>
    <p:extLst>
      <p:ext uri="{BB962C8B-B14F-4D97-AF65-F5344CB8AC3E}">
        <p14:creationId xmlns:p14="http://schemas.microsoft.com/office/powerpoint/2010/main" val="2837337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658881" y="765238"/>
            <a:ext cx="9050833" cy="63857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mn-lt"/>
                <a:cs typeface="Times New Roman"/>
              </a:rPr>
              <a:t>LSTM (Long Short-Term Memory)</a:t>
            </a:r>
            <a:endParaRPr lang="en-US" dirty="0">
              <a:solidFill>
                <a:schemeClr val="accent1">
                  <a:lumMod val="50000"/>
                </a:schemeClr>
              </a:solidFill>
              <a:latin typeface="+mn-lt"/>
            </a:endParaRPr>
          </a:p>
        </p:txBody>
      </p:sp>
      <p:sp>
        <p:nvSpPr>
          <p:cNvPr id="5" name="TextBox 4">
            <a:extLst>
              <a:ext uri="{FF2B5EF4-FFF2-40B4-BE49-F238E27FC236}">
                <a16:creationId xmlns:a16="http://schemas.microsoft.com/office/drawing/2014/main" id="{80BCBC76-971A-CFB2-AB28-A6003F490F09}"/>
              </a:ext>
            </a:extLst>
          </p:cNvPr>
          <p:cNvSpPr txBox="1"/>
          <p:nvPr/>
        </p:nvSpPr>
        <p:spPr>
          <a:xfrm>
            <a:off x="623888" y="1628775"/>
            <a:ext cx="11067392" cy="41996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50000"/>
              </a:lnSpc>
              <a:buFont typeface="Arial" panose="020B0604020202020204" pitchFamily="34" charset="0"/>
              <a:buChar char="•"/>
            </a:pPr>
            <a:r>
              <a:rPr lang="en-US" sz="2000" dirty="0">
                <a:solidFill>
                  <a:srgbClr val="374151"/>
                </a:solidFill>
                <a:ea typeface="+mn-lt"/>
                <a:cs typeface="+mn-lt"/>
              </a:rPr>
              <a:t>LSTM is an RNN architecture for handling long sequences and mitigating vanishing gradient problems.</a:t>
            </a:r>
            <a:endParaRPr lang="en-US" sz="2000" dirty="0"/>
          </a:p>
          <a:p>
            <a:pPr marL="342900" indent="-342900">
              <a:lnSpc>
                <a:spcPct val="150000"/>
              </a:lnSpc>
              <a:buFont typeface="Arial" panose="020B0604020202020204" pitchFamily="34" charset="0"/>
              <a:buChar char="•"/>
            </a:pPr>
            <a:endParaRPr lang="en-US" sz="2000" dirty="0">
              <a:solidFill>
                <a:srgbClr val="374151"/>
              </a:solidFill>
              <a:ea typeface="+mn-lt"/>
              <a:cs typeface="+mn-lt"/>
            </a:endParaRPr>
          </a:p>
          <a:p>
            <a:pPr marL="342900" indent="-342900">
              <a:lnSpc>
                <a:spcPct val="150000"/>
              </a:lnSpc>
              <a:buFont typeface="Arial" panose="020B0604020202020204" pitchFamily="34" charset="0"/>
              <a:buChar char="•"/>
            </a:pPr>
            <a:r>
              <a:rPr lang="en-US" sz="2000" b="1" dirty="0">
                <a:solidFill>
                  <a:srgbClr val="374151"/>
                </a:solidFill>
                <a:ea typeface="+mn-lt"/>
                <a:cs typeface="+mn-lt"/>
              </a:rPr>
              <a:t>Long-Term and Short-Term Memory Cells:</a:t>
            </a:r>
            <a:r>
              <a:rPr lang="en-US" sz="2000" dirty="0">
                <a:solidFill>
                  <a:srgbClr val="374151"/>
                </a:solidFill>
                <a:ea typeface="+mn-lt"/>
                <a:cs typeface="+mn-lt"/>
              </a:rPr>
              <a:t> LSTMs have long-term (c) and short-term (h) memory cells for retaining and managing information.</a:t>
            </a:r>
            <a:endParaRPr lang="en-US" sz="2000" dirty="0"/>
          </a:p>
          <a:p>
            <a:pPr marL="342900" indent="-342900">
              <a:lnSpc>
                <a:spcPct val="150000"/>
              </a:lnSpc>
              <a:buFont typeface="Arial" panose="020B0604020202020204" pitchFamily="34" charset="0"/>
              <a:buChar char="•"/>
            </a:pPr>
            <a:endParaRPr lang="en-US" sz="2000" dirty="0">
              <a:solidFill>
                <a:srgbClr val="374151"/>
              </a:solidFill>
              <a:ea typeface="+mn-lt"/>
              <a:cs typeface="+mn-lt"/>
            </a:endParaRPr>
          </a:p>
          <a:p>
            <a:pPr marL="342900" indent="-342900">
              <a:lnSpc>
                <a:spcPct val="150000"/>
              </a:lnSpc>
              <a:buFont typeface="Arial" panose="020B0604020202020204" pitchFamily="34" charset="0"/>
              <a:buChar char="•"/>
            </a:pPr>
            <a:r>
              <a:rPr lang="en-US" sz="2000" b="1" dirty="0">
                <a:solidFill>
                  <a:srgbClr val="374151"/>
                </a:solidFill>
                <a:ea typeface="+mn-lt"/>
                <a:cs typeface="+mn-lt"/>
              </a:rPr>
              <a:t>Gate Mechanisms:</a:t>
            </a:r>
            <a:r>
              <a:rPr lang="en-US" sz="2000" dirty="0">
                <a:solidFill>
                  <a:srgbClr val="374151"/>
                </a:solidFill>
                <a:ea typeface="+mn-lt"/>
                <a:cs typeface="+mn-lt"/>
              </a:rPr>
              <a:t> LSTMs use three gate mechanisms:</a:t>
            </a:r>
            <a:endParaRPr lang="en-US" sz="2000" dirty="0"/>
          </a:p>
          <a:p>
            <a:pPr marL="800100" lvl="1" indent="-342900">
              <a:lnSpc>
                <a:spcPct val="150000"/>
              </a:lnSpc>
              <a:buFont typeface="Arial" panose="020B0604020202020204" pitchFamily="34" charset="0"/>
              <a:buChar char="•"/>
            </a:pPr>
            <a:r>
              <a:rPr lang="en-US" sz="2000" b="1" dirty="0">
                <a:solidFill>
                  <a:srgbClr val="374151"/>
                </a:solidFill>
                <a:ea typeface="+mn-lt"/>
                <a:cs typeface="+mn-lt"/>
              </a:rPr>
              <a:t>Forget Gate:</a:t>
            </a:r>
            <a:r>
              <a:rPr lang="en-US" sz="2000" dirty="0">
                <a:solidFill>
                  <a:srgbClr val="374151"/>
                </a:solidFill>
                <a:ea typeface="+mn-lt"/>
                <a:cs typeface="+mn-lt"/>
              </a:rPr>
              <a:t> Decides what to forget from long-term memory.</a:t>
            </a:r>
            <a:endParaRPr lang="en-US" sz="2000" dirty="0"/>
          </a:p>
          <a:p>
            <a:pPr marL="800100" lvl="1" indent="-342900">
              <a:lnSpc>
                <a:spcPct val="150000"/>
              </a:lnSpc>
              <a:buFont typeface="Arial" panose="020B0604020202020204" pitchFamily="34" charset="0"/>
              <a:buChar char="•"/>
            </a:pPr>
            <a:r>
              <a:rPr lang="en-US" sz="2000" b="1" dirty="0">
                <a:solidFill>
                  <a:srgbClr val="374151"/>
                </a:solidFill>
                <a:ea typeface="+mn-lt"/>
                <a:cs typeface="+mn-lt"/>
              </a:rPr>
              <a:t>Input Gate:</a:t>
            </a:r>
            <a:r>
              <a:rPr lang="en-US" sz="2000" dirty="0">
                <a:solidFill>
                  <a:srgbClr val="374151"/>
                </a:solidFill>
                <a:ea typeface="+mn-lt"/>
                <a:cs typeface="+mn-lt"/>
              </a:rPr>
              <a:t> Determines what to store in long-term memory.</a:t>
            </a:r>
            <a:endParaRPr lang="en-US" sz="2000" dirty="0"/>
          </a:p>
          <a:p>
            <a:pPr marL="800100" lvl="1" indent="-342900">
              <a:lnSpc>
                <a:spcPct val="150000"/>
              </a:lnSpc>
              <a:buFont typeface="Arial" panose="020B0604020202020204" pitchFamily="34" charset="0"/>
              <a:buChar char="•"/>
            </a:pPr>
            <a:r>
              <a:rPr lang="en-US" sz="2000" b="1" dirty="0">
                <a:solidFill>
                  <a:srgbClr val="374151"/>
                </a:solidFill>
                <a:ea typeface="+mn-lt"/>
                <a:cs typeface="+mn-lt"/>
              </a:rPr>
              <a:t>Output Gate:</a:t>
            </a:r>
            <a:r>
              <a:rPr lang="en-US" sz="2000" dirty="0">
                <a:solidFill>
                  <a:srgbClr val="374151"/>
                </a:solidFill>
                <a:ea typeface="+mn-lt"/>
                <a:cs typeface="+mn-lt"/>
              </a:rPr>
              <a:t> Regulates information for short-term memory and output.</a:t>
            </a:r>
            <a:endParaRPr lang="en-US" sz="2000" dirty="0"/>
          </a:p>
        </p:txBody>
      </p:sp>
    </p:spTree>
    <p:extLst>
      <p:ext uri="{BB962C8B-B14F-4D97-AF65-F5344CB8AC3E}">
        <p14:creationId xmlns:p14="http://schemas.microsoft.com/office/powerpoint/2010/main" val="1912853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BCBC76-971A-CFB2-AB28-A6003F490F09}"/>
              </a:ext>
            </a:extLst>
          </p:cNvPr>
          <p:cNvSpPr txBox="1"/>
          <p:nvPr/>
        </p:nvSpPr>
        <p:spPr>
          <a:xfrm>
            <a:off x="623888" y="1566138"/>
            <a:ext cx="11067392" cy="35947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50000"/>
              </a:lnSpc>
              <a:buFont typeface="Arial" panose="020B0604020202020204" pitchFamily="34" charset="0"/>
              <a:buChar char="•"/>
            </a:pPr>
            <a:r>
              <a:rPr lang="en-US" sz="2200" b="1" dirty="0">
                <a:solidFill>
                  <a:srgbClr val="374151"/>
                </a:solidFill>
                <a:ea typeface="+mn-lt"/>
                <a:cs typeface="+mn-lt"/>
              </a:rPr>
              <a:t>Update and Reset Gates:</a:t>
            </a:r>
            <a:r>
              <a:rPr lang="en-US" sz="2200" dirty="0">
                <a:solidFill>
                  <a:srgbClr val="374151"/>
                </a:solidFill>
                <a:ea typeface="+mn-lt"/>
                <a:cs typeface="+mn-lt"/>
              </a:rPr>
              <a:t> </a:t>
            </a:r>
            <a:endParaRPr lang="en-US" sz="2200" dirty="0">
              <a:solidFill>
                <a:srgbClr val="000000"/>
              </a:solidFill>
              <a:ea typeface="+mn-lt"/>
              <a:cs typeface="+mn-lt"/>
            </a:endParaRPr>
          </a:p>
          <a:p>
            <a:pPr marL="800100" lvl="1" indent="-342900">
              <a:lnSpc>
                <a:spcPct val="150000"/>
              </a:lnSpc>
              <a:buFont typeface="Arial" panose="020B0604020202020204" pitchFamily="34" charset="0"/>
              <a:buChar char="•"/>
            </a:pPr>
            <a:r>
              <a:rPr lang="en-US" sz="2200" b="1" dirty="0">
                <a:solidFill>
                  <a:srgbClr val="374151"/>
                </a:solidFill>
                <a:ea typeface="+mn-lt"/>
                <a:cs typeface="+mn-lt"/>
              </a:rPr>
              <a:t>Update Gate:</a:t>
            </a:r>
            <a:r>
              <a:rPr lang="en-US" sz="2200" dirty="0">
                <a:solidFill>
                  <a:srgbClr val="374151"/>
                </a:solidFill>
                <a:ea typeface="+mn-lt"/>
                <a:cs typeface="+mn-lt"/>
              </a:rPr>
              <a:t> Controls how much current short-term memory is added to long-term memory.</a:t>
            </a:r>
            <a:endParaRPr lang="en-US" sz="2200" dirty="0">
              <a:ea typeface="+mn-lt"/>
              <a:cs typeface="+mn-lt"/>
            </a:endParaRPr>
          </a:p>
          <a:p>
            <a:pPr marL="800100" lvl="1" indent="-342900">
              <a:lnSpc>
                <a:spcPct val="150000"/>
              </a:lnSpc>
              <a:buFont typeface="Arial" panose="020B0604020202020204" pitchFamily="34" charset="0"/>
              <a:buChar char="•"/>
            </a:pPr>
            <a:r>
              <a:rPr lang="en-US" sz="2200" b="1" dirty="0">
                <a:solidFill>
                  <a:srgbClr val="374151"/>
                </a:solidFill>
                <a:ea typeface="+mn-lt"/>
                <a:cs typeface="+mn-lt"/>
              </a:rPr>
              <a:t>Reset Gate:</a:t>
            </a:r>
            <a:r>
              <a:rPr lang="en-US" sz="2200" dirty="0">
                <a:solidFill>
                  <a:srgbClr val="374151"/>
                </a:solidFill>
                <a:ea typeface="+mn-lt"/>
                <a:cs typeface="+mn-lt"/>
              </a:rPr>
              <a:t> Decides how much of the previous long-term memory to forget.</a:t>
            </a:r>
            <a:endParaRPr lang="en-US" sz="2200" dirty="0">
              <a:ea typeface="+mn-lt"/>
              <a:cs typeface="+mn-lt"/>
            </a:endParaRPr>
          </a:p>
          <a:p>
            <a:pPr marL="800100" lvl="1" indent="-342900">
              <a:lnSpc>
                <a:spcPct val="150000"/>
              </a:lnSpc>
              <a:buFont typeface="Arial" panose="020B0604020202020204" pitchFamily="34" charset="0"/>
              <a:buChar char="•"/>
            </a:pPr>
            <a:endParaRPr lang="en-US" sz="2200" dirty="0">
              <a:solidFill>
                <a:srgbClr val="374151"/>
              </a:solidFill>
              <a:ea typeface="+mn-lt"/>
              <a:cs typeface="+mn-lt"/>
            </a:endParaRPr>
          </a:p>
          <a:p>
            <a:pPr marL="342900" indent="-342900">
              <a:lnSpc>
                <a:spcPct val="150000"/>
              </a:lnSpc>
              <a:buFont typeface="Arial" panose="020B0604020202020204" pitchFamily="34" charset="0"/>
              <a:buChar char="•"/>
            </a:pPr>
            <a:r>
              <a:rPr lang="en-US" sz="2200" b="1" dirty="0">
                <a:solidFill>
                  <a:srgbClr val="374151"/>
                </a:solidFill>
                <a:ea typeface="+mn-lt"/>
                <a:cs typeface="+mn-lt"/>
              </a:rPr>
              <a:t>Equations and Pictorial Representation:</a:t>
            </a:r>
            <a:r>
              <a:rPr lang="en-US" sz="2200" dirty="0">
                <a:solidFill>
                  <a:srgbClr val="374151"/>
                </a:solidFill>
                <a:ea typeface="+mn-lt"/>
                <a:cs typeface="+mn-lt"/>
              </a:rPr>
              <a:t> LSTMs are defined by equations describing information flow, and diagrams illustrate gate and memory cell interactions.</a:t>
            </a:r>
            <a:endParaRPr lang="en-US" sz="2200" dirty="0">
              <a:ea typeface="+mn-lt"/>
              <a:cs typeface="+mn-lt"/>
            </a:endParaRPr>
          </a:p>
        </p:txBody>
      </p:sp>
      <p:sp>
        <p:nvSpPr>
          <p:cNvPr id="2" name="object 2">
            <a:extLst>
              <a:ext uri="{FF2B5EF4-FFF2-40B4-BE49-F238E27FC236}">
                <a16:creationId xmlns:a16="http://schemas.microsoft.com/office/drawing/2014/main" id="{F3749370-1F99-08F7-73A7-ADFAFE32462D}"/>
              </a:ext>
            </a:extLst>
          </p:cNvPr>
          <p:cNvSpPr txBox="1">
            <a:spLocks/>
          </p:cNvSpPr>
          <p:nvPr/>
        </p:nvSpPr>
        <p:spPr>
          <a:xfrm>
            <a:off x="658224" y="722372"/>
            <a:ext cx="9245276"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err="1">
                <a:solidFill>
                  <a:schemeClr val="accent1">
                    <a:lumMod val="50000"/>
                  </a:schemeClr>
                </a:solidFill>
                <a:latin typeface="+mn-lt"/>
                <a:cs typeface="Times New Roman"/>
              </a:rPr>
              <a:t>Cont</a:t>
            </a:r>
            <a:r>
              <a:rPr lang="en-IN" b="1" spc="-30" dirty="0">
                <a:solidFill>
                  <a:schemeClr val="accent1">
                    <a:lumMod val="50000"/>
                  </a:schemeClr>
                </a:solidFill>
                <a:latin typeface="+mn-lt"/>
                <a:cs typeface="Times New Roman"/>
              </a:rPr>
              <a:t>…</a:t>
            </a:r>
            <a:endParaRPr lang="en-US" b="1" spc="-30" dirty="0">
              <a:solidFill>
                <a:schemeClr val="accent1">
                  <a:lumMod val="50000"/>
                </a:schemeClr>
              </a:solidFill>
              <a:latin typeface="+mn-lt"/>
              <a:cs typeface="Times New Roman"/>
            </a:endParaRPr>
          </a:p>
        </p:txBody>
      </p:sp>
    </p:spTree>
    <p:extLst>
      <p:ext uri="{BB962C8B-B14F-4D97-AF65-F5344CB8AC3E}">
        <p14:creationId xmlns:p14="http://schemas.microsoft.com/office/powerpoint/2010/main" val="1572108691"/>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7674</TotalTime>
  <Words>1361</Words>
  <Application>Microsoft Office PowerPoint</Application>
  <PresentationFormat>Widescreen</PresentationFormat>
  <Paragraphs>169</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Arial,Sans-Serif</vt:lpstr>
      <vt:lpstr>Calibri</vt:lpstr>
      <vt:lpstr>Roboto Slab</vt:lpstr>
      <vt:lpstr>Söhne</vt:lpstr>
      <vt:lpstr>BIA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Questions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priyanka.raninga@portpro.io</cp:lastModifiedBy>
  <cp:revision>2255</cp:revision>
  <cp:lastPrinted>2024-05-02T09:10:15Z</cp:lastPrinted>
  <dcterms:created xsi:type="dcterms:W3CDTF">2020-12-23T13:36:00Z</dcterms:created>
  <dcterms:modified xsi:type="dcterms:W3CDTF">2024-10-13T16:29:59Z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