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257" r:id="rId2"/>
    <p:sldId id="484" r:id="rId3"/>
    <p:sldId id="499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8" r:id="rId13"/>
    <p:sldId id="519" r:id="rId14"/>
    <p:sldId id="521" r:id="rId15"/>
    <p:sldId id="522" r:id="rId16"/>
    <p:sldId id="283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F1D2B-53AA-6ADE-167B-F3376F0E876B}" v="2380" dt="2023-10-05T13:51:56.032"/>
    <p1510:client id="{07D6206A-01FE-69F2-EC07-98360DEF3651}" v="49" dt="2023-10-10T10:55:00.278"/>
    <p1510:client id="{39DB501E-FFF4-78BA-F345-54CE7B5191BB}" v="1075" dt="2023-10-10T08:52:44.046"/>
    <p1510:client id="{42544C3E-FB58-70A6-CC1F-8FE66E61D5EE}" v="525" dt="2023-10-09T10:16:04.061"/>
    <p1510:client id="{42A6E2D6-91D0-59DF-ED35-F9C2F00ACF86}" v="2428" dt="2023-10-05T10:24:48.730"/>
    <p1510:client id="{6014D375-978A-3D61-3F67-6AD4F1C1FE5A}" v="1481" dt="2023-10-07T12:25:32.502"/>
    <p1510:client id="{65AAD561-CDAA-5BAC-CA6E-ACD9F36B29A7}" v="134" dt="2023-10-05T13:57:47.433"/>
    <p1510:client id="{6A013C22-3411-2CB4-64D5-9F83FB4D13A1}" v="60" dt="2023-10-10T07:04:28.310"/>
    <p1510:client id="{6C10DBF1-E01B-70F2-C362-AB92AB362718}" v="1737" dt="2023-10-05T12:01:09.013"/>
    <p1510:client id="{72D73C5D-A962-D16B-43A2-2FFC204EC97B}" v="33" dt="2023-10-09T11:05:59.794"/>
    <p1510:client id="{76BFD89A-ED1D-5ED1-8D3E-5B8CE3909530}" v="227" dt="2023-10-10T13:15:22.141"/>
    <p1510:client id="{79E99A0B-E89E-FE9B-ACD5-3761BDB18D36}" v="2586" dt="2023-10-06T09:30:43.619"/>
    <p1510:client id="{871277BA-B0EF-046E-6F77-0D76881C4ACF}" v="1040" dt="2023-10-09T13:46:25.333"/>
    <p1510:client id="{9461D074-1CD4-7D5E-CEA2-63DB3B209737}" v="2" dt="2023-10-09T05:59:41.153"/>
    <p1510:client id="{99E76ED9-459D-F8D6-E8C2-93E71ECEB899}" v="79" dt="2023-10-11T06:09:56.302"/>
    <p1510:client id="{A8A5AB48-3311-B43A-3631-9F462C1E44C8}" v="3089" dt="2023-10-06T13:39:54.319"/>
    <p1510:client id="{E08E5B7E-1FFB-5E1D-1293-C8FADAC46D7F}" v="162" dt="2023-10-09T11:48:56.108"/>
    <p1510:client id="{EB6028C9-3CE6-72C2-31FE-0226BAD6DA27}" v="6" dt="2023-10-10T10:58:26.876"/>
    <p1510:client id="{EC140BA5-AD7F-6FF0-5881-4B652472B751}" v="159" dt="2023-10-10T06:59:42.373"/>
    <p1510:client id="{F40DA15E-598D-BB49-473A-9EE42B5E0076}" v="247" dt="2023-10-10T12:06:04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Model%20Evaluation%20-%20Breast%20Cancer%20Dataset.ipynb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K-Fold%20Cross-Validation%20-%20Titanic%20Dataset.ipyn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Grid%20Search%20(Hyperparameter%20Turning)%20-%20Titanic%20Dataset.ipynb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39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5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8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Model Evaluation - Breast Cancer Dataset.ipynb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8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9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1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3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Note:- Use </a:t>
            </a:r>
            <a:r>
              <a:rPr lang="en-US" err="1">
                <a:ea typeface="Calibri"/>
                <a:cs typeface="Calibri"/>
              </a:rPr>
              <a:t>Jupyter</a:t>
            </a:r>
            <a:r>
              <a:rPr lang="en-US">
                <a:ea typeface="Calibri"/>
                <a:cs typeface="Calibri"/>
              </a:rPr>
              <a:t> file for this question - </a:t>
            </a:r>
            <a:r>
              <a:rPr lang="en-US">
                <a:hlinkClick r:id="rId3"/>
              </a:rPr>
              <a:t>K-Fold Cross-Validation - Titanic Dataset.ipynb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4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3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5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6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Note:- Use </a:t>
            </a:r>
            <a:r>
              <a:rPr lang="en-US" err="1"/>
              <a:t>Jupyter</a:t>
            </a:r>
            <a:r>
              <a:rPr lang="en-US"/>
              <a:t> file for this question -</a:t>
            </a:r>
            <a:r>
              <a:rPr lang="en-US">
                <a:hlinkClick r:id="rId3"/>
              </a:rPr>
              <a:t>Grid Search (Hyperparameter Turning) - Titanic Dataset.ipynb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4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7D00DA-6E47-3C9B-8B48-F4CEC894D0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136525"/>
            <a:ext cx="734509" cy="8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60473" y="373956"/>
            <a:ext cx="5276547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Grid Search Process</a:t>
            </a: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25AE7-7DBF-6823-BEAE-512AFE04201B}"/>
              </a:ext>
            </a:extLst>
          </p:cNvPr>
          <p:cNvSpPr txBox="1"/>
          <p:nvPr/>
        </p:nvSpPr>
        <p:spPr>
          <a:xfrm>
            <a:off x="887896" y="1192696"/>
            <a:ext cx="10416208" cy="2816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374151"/>
                </a:solidFill>
                <a:latin typeface="Nunito"/>
              </a:rPr>
              <a:t>Selecting Hyperparameters and Ranges:</a:t>
            </a:r>
            <a:endParaRPr lang="en-US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374151"/>
                </a:solidFill>
                <a:latin typeface="Nunito"/>
              </a:rPr>
              <a:t>Identify critical hyperparameters based on model behavior.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374151"/>
                </a:solidFill>
                <a:latin typeface="Nunito"/>
              </a:rPr>
              <a:t>Define appropriate value ranges guided by domain knowledge or experimentation.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374151"/>
                </a:solidFill>
                <a:latin typeface="Nunito"/>
              </a:rPr>
              <a:t>Ensure ranges cover a broad spectrum for comprehensive exploration.</a:t>
            </a:r>
          </a:p>
        </p:txBody>
      </p:sp>
    </p:spTree>
    <p:extLst>
      <p:ext uri="{BB962C8B-B14F-4D97-AF65-F5344CB8AC3E}">
        <p14:creationId xmlns:p14="http://schemas.microsoft.com/office/powerpoint/2010/main" val="336667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810782" y="424382"/>
            <a:ext cx="2570328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Question</a:t>
            </a:r>
            <a:endParaRPr lang="en-US"/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25AE7-7DBF-6823-BEAE-512AFE04201B}"/>
              </a:ext>
            </a:extLst>
          </p:cNvPr>
          <p:cNvSpPr txBox="1"/>
          <p:nvPr/>
        </p:nvSpPr>
        <p:spPr>
          <a:xfrm>
            <a:off x="887896" y="1192696"/>
            <a:ext cx="10416208" cy="2081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Write Python code to perform 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Grid Search hyperparameter tuning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for a Decision Tree classifier on the 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Titanic dataset (</a:t>
            </a:r>
            <a:r>
              <a:rPr lang="en-US" sz="2200" b="1">
                <a:solidFill>
                  <a:srgbClr val="374151"/>
                </a:solidFill>
                <a:latin typeface="Nunito"/>
              </a:rPr>
              <a:t>titanic.csv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)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using a </a:t>
            </a: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5-fold cross-validation (K=5)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. Your code should find the best hyperparameters for the Decision Tree model and print the results.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044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12165" y="133780"/>
            <a:ext cx="815993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Classification Metrics (Revision)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527940" y="707870"/>
            <a:ext cx="11129269" cy="60555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Common classification metrics beyond accuracy include: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Precision: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The proportion of true positive predictions among all positive predictions. It measures the model's ability to avoid false positives.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Recall (Sensitivity or True Positive Rate):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The proportion of true positive predictions among all actual positive instances. It assesses the model's ability to capture all positive instances.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F1-Score: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The harmonic mean of precision and recall. It balances precision and recall and is useful when there is an uneven class distribution.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Specificity (True Negative Rate):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The proportion of true negative predictions among all actual negative instances. It measures the model's ability to avoid false negatives.</a:t>
            </a:r>
            <a:endParaRPr lang="en-US" sz="2000">
              <a:latin typeface="Nunito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Area Under the ROC Curve (AUC-ROC):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A measure of a model's ability to distinguish between classes, particularly in imbalanced datasets. It considers different threshold levels.</a:t>
            </a:r>
            <a:endParaRPr lang="en-US" sz="2000">
              <a:latin typeface="Nunito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Area Under the Precision-Recall Curve (AUC-PRC):</a:t>
            </a: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Similar to AUC-ROC but focuses on the precision-recall trade-off, making it useful when there is a class imbalance.</a:t>
            </a:r>
            <a:endParaRPr lang="en-US" sz="20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DE31D7F8-5D15-F8F2-B0A3-76CC70425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5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423856" y="530108"/>
            <a:ext cx="734490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Confusion Metrics (Revision)</a:t>
            </a:r>
          </a:p>
        </p:txBody>
      </p:sp>
      <p:pic>
        <p:nvPicPr>
          <p:cNvPr id="3" name="Picture 2" descr="Confusion Matrix | Applied Deep Learning with Keras">
            <a:extLst>
              <a:ext uri="{FF2B5EF4-FFF2-40B4-BE49-F238E27FC236}">
                <a16:creationId xmlns:a16="http://schemas.microsoft.com/office/drawing/2014/main" id="{DDA6036D-54ED-65EF-7441-1B8AC008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7" y="1538500"/>
            <a:ext cx="9193739" cy="4759956"/>
          </a:xfrm>
          <a:prstGeom prst="rect">
            <a:avLst/>
          </a:prstGeom>
        </p:spPr>
      </p:pic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4102BC3F-BAC8-024F-4623-B02D3DB5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249931" y="292311"/>
            <a:ext cx="351938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ROC &amp; AUC</a:t>
            </a:r>
          </a:p>
        </p:txBody>
      </p:sp>
      <p:pic>
        <p:nvPicPr>
          <p:cNvPr id="3" name="Picture 2" descr="Understanding AUC - ROC Curve | by Sarang Narkhede | Towards Data Science">
            <a:extLst>
              <a:ext uri="{FF2B5EF4-FFF2-40B4-BE49-F238E27FC236}">
                <a16:creationId xmlns:a16="http://schemas.microsoft.com/office/drawing/2014/main" id="{2931CF51-275B-A00D-D039-EFD88578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66" y="1335565"/>
            <a:ext cx="5702142" cy="5229418"/>
          </a:xfrm>
          <a:prstGeom prst="rect">
            <a:avLst/>
          </a:prstGeom>
        </p:spPr>
      </p:pic>
      <p:pic>
        <p:nvPicPr>
          <p:cNvPr id="4" name="Picture 3" descr="Receiver Operating Characteristic curve - Neural Networks with R [Book]">
            <a:extLst>
              <a:ext uri="{FF2B5EF4-FFF2-40B4-BE49-F238E27FC236}">
                <a16:creationId xmlns:a16="http://schemas.microsoft.com/office/drawing/2014/main" id="{57C87234-10B9-12D9-87F2-82821B19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14" y="1320378"/>
            <a:ext cx="5753898" cy="5357578"/>
          </a:xfrm>
          <a:prstGeom prst="rect">
            <a:avLst/>
          </a:prstGeom>
        </p:spPr>
      </p:pic>
      <p:pic>
        <p:nvPicPr>
          <p:cNvPr id="5" name="Picture 4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41D0F105-E4C4-0C36-F76E-13869D92A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249931" y="292311"/>
            <a:ext cx="351938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Questions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3B0C1-F922-01C3-6003-270A6D8D391A}"/>
              </a:ext>
            </a:extLst>
          </p:cNvPr>
          <p:cNvSpPr txBox="1"/>
          <p:nvPr/>
        </p:nvSpPr>
        <p:spPr>
          <a:xfrm>
            <a:off x="915086" y="1102443"/>
            <a:ext cx="10925503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Using the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built-in Breast Cancer dataset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provided by scikit-learn, perform the following tasks:</a:t>
            </a:r>
            <a:endParaRPr lang="en-US"/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Develop a machine learning model using K-Fold Cross-Validation to evaluate its performance.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Implement Grid Search for hyperparameter tuning to optimize the model.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Compare the performance of the initial model and the tuned model, and provide insights based on the results.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Share your findings and conclusions from this analysis.</a:t>
            </a:r>
          </a:p>
        </p:txBody>
      </p:sp>
      <p:pic>
        <p:nvPicPr>
          <p:cNvPr id="6" name="Picture 5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03C1B9C5-9DED-0129-7DAE-23DCB7D9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216411" y="1350560"/>
            <a:ext cx="9042002" cy="36048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Model Evaluation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K-Fold Cross-Validation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Hyperparameter Tuning Using Grid Search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Classification Metrics Overview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Precision, Recall, and F1-Score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ROC Curves and AUC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Practical Interpretation and Usage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Day 5: Agenda</a:t>
            </a:r>
          </a:p>
        </p:txBody>
      </p:sp>
    </p:spTree>
    <p:extLst>
      <p:ext uri="{BB962C8B-B14F-4D97-AF65-F5344CB8AC3E}">
        <p14:creationId xmlns:p14="http://schemas.microsoft.com/office/powerpoint/2010/main" val="407657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251066" y="298991"/>
            <a:ext cx="720696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Evaluation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517064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Model evaluation helps assess how well a trained model performs on unseen data. It impacts model selection and performance optimization by allowing us to choose the best-performing model, tune hyperparameters, and avoid overfitting. </a:t>
            </a:r>
            <a:endParaRPr lang="en-US" sz="220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endParaRPr lang="en-US" sz="220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Model Selection: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Helps choose the best-fitting machine learning algorithm.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Guides the selection of optimal hyperparameters.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Enables comparisons between different models.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endParaRPr lang="en-US" sz="220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Performance Optimization: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Facilitates fine-tuning for better results.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Prevents overfitting by evaluating on unseen data.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Identifies and addresses issues like bias and underfitting.</a:t>
            </a:r>
            <a:endParaRPr lang="en-US" sz="2200">
              <a:latin typeface="Nunit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Provides quantifiable metrics for tracking model improvements.</a:t>
            </a:r>
            <a:endParaRPr lang="en-US" sz="2200">
              <a:latin typeface="Nunito"/>
            </a:endParaRPr>
          </a:p>
          <a:p>
            <a:endParaRPr lang="en-US" sz="2200">
              <a:solidFill>
                <a:srgbClr val="374151"/>
              </a:solidFill>
              <a:latin typeface="Nunito"/>
              <a:cs typeface="Calibri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840380" y="396962"/>
            <a:ext cx="451275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Cross-Validation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Cross-validation is a technique in machine learning that systematically divides data into multiple subsets to assess a model's performance.</a:t>
            </a:r>
            <a:endParaRPr lang="en-US" sz="200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endParaRPr lang="en-US" sz="2000" b="1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>
                <a:solidFill>
                  <a:srgbClr val="374151"/>
                </a:solidFill>
                <a:latin typeface="Segoe UI"/>
                <a:ea typeface="+mn-lt"/>
                <a:cs typeface="Segoe UI"/>
              </a:rPr>
              <a:t>Role:</a:t>
            </a:r>
            <a:endParaRPr lang="en-US" sz="2000">
              <a:solidFill>
                <a:srgbClr val="374151"/>
              </a:solidFill>
              <a:latin typeface="Segoe UI"/>
              <a:ea typeface="+mn-lt"/>
              <a:cs typeface="Segoe U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Segoe UI"/>
                <a:ea typeface="+mn-lt"/>
                <a:cs typeface="Segoe UI"/>
              </a:rPr>
              <a:t>Provides robust performance assessment.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Segoe UI"/>
                <a:ea typeface="+mn-lt"/>
                <a:cs typeface="Segoe UI"/>
              </a:rPr>
              <a:t>Addresses overfitting and underfitting.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Segoe UI"/>
                <a:ea typeface="+mn-lt"/>
                <a:cs typeface="Segoe UI"/>
              </a:rPr>
              <a:t>Optimizes hyperparameters.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Segoe UI"/>
                <a:ea typeface="+mn-lt"/>
                <a:cs typeface="Segoe UI"/>
              </a:rPr>
              <a:t>Enhances model selection.</a:t>
            </a:r>
          </a:p>
          <a:p>
            <a:endParaRPr lang="en-US" sz="2000" b="1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Addressing Train-Test Split Issues: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Reduces variability in performance evaluation.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Efficiently utilizes limited data.</a:t>
            </a:r>
            <a:endParaRPr lang="en-US" sz="20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Ensures diverse data assessment.</a:t>
            </a:r>
            <a:endParaRPr lang="en-US" sz="2000">
              <a:latin typeface="Nunito"/>
              <a:ea typeface="+mn-lt"/>
              <a:cs typeface="+mn-lt"/>
            </a:endParaRPr>
          </a:p>
          <a:p>
            <a:endParaRPr lang="en-US" sz="200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Cross-validation improves model reliability and evaluation compared to single train-test splits.</a:t>
            </a:r>
            <a:endParaRPr lang="en-US" sz="20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4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876994" y="391519"/>
            <a:ext cx="643952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K-Fold Cross-Validation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Divides data into 'K' subsets, trains and evaluates the model 'K' times, each time using a different subset for validation.</a:t>
            </a:r>
            <a:endParaRPr lang="en-US" sz="2200">
              <a:latin typeface="Nunito"/>
              <a:ea typeface="+mn-lt"/>
              <a:cs typeface="+mn-lt"/>
            </a:endParaRPr>
          </a:p>
          <a:p>
            <a:endParaRPr lang="en-US" sz="220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Benefits: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Robust performance estimation.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Reduces variability.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Efficient data use.</a:t>
            </a:r>
            <a:endParaRPr lang="en-US" sz="2200">
              <a:latin typeface="Nunit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Effective for hyperparameter tuning.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Facilitates model comparison.</a:t>
            </a:r>
            <a:endParaRPr lang="en-US" sz="220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Detects overfitting.</a:t>
            </a:r>
            <a:endParaRPr lang="en-US" sz="2200">
              <a:latin typeface="Nunit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K-Fold Cross-Validation enhances model evaluation and is essential for robust machine learning model development.</a:t>
            </a:r>
            <a:endParaRPr lang="en-US" sz="22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7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876994" y="260890"/>
            <a:ext cx="643952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K-Fold Cross-Validation</a:t>
            </a: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5" name="Picture 4" descr="machine learning - What is the benefit of k-fold cross validation? - Cross  Validated">
            <a:extLst>
              <a:ext uri="{FF2B5EF4-FFF2-40B4-BE49-F238E27FC236}">
                <a16:creationId xmlns:a16="http://schemas.microsoft.com/office/drawing/2014/main" id="{F80007A2-5AB2-2ED4-9533-0FE6ACBB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43" y="1042040"/>
            <a:ext cx="8376557" cy="58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558649" y="407285"/>
            <a:ext cx="259273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Question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Using the </a:t>
            </a:r>
            <a:r>
              <a:rPr lang="en-US" sz="24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Titanic dataset</a:t>
            </a:r>
            <a:r>
              <a:rPr lang="en-US" sz="24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, perform </a:t>
            </a:r>
            <a:r>
              <a:rPr lang="en-US" sz="24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K-Fold Cross-Validation</a:t>
            </a:r>
            <a:r>
              <a:rPr lang="en-US" sz="24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with </a:t>
            </a:r>
            <a:r>
              <a:rPr lang="en-US" sz="24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K=5</a:t>
            </a:r>
            <a:r>
              <a:rPr lang="en-US" sz="24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and evaluate the performance of a Decision Tree classifier. Explain how this approach helps assess the model's performance.</a:t>
            </a:r>
            <a:endParaRPr lang="en-US" sz="24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76061" y="357147"/>
            <a:ext cx="6369120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Hyperparameter Tuning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1010362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Importance: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Hyperparameters are critical settings that significantly impact a model's performance, generalization, and stability.</a:t>
            </a:r>
            <a:endParaRPr lang="en-US" sz="2200">
              <a:latin typeface="Nunito"/>
            </a:endParaRP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Grid Search:</a:t>
            </a: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Grid search is a systematic method for optimizing hyperparameters. It evaluates predefined combinations to identify the best settings, making it easy to use and interpret.</a:t>
            </a:r>
            <a:endParaRPr lang="en-US" sz="22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 descr="Hyperparameter tuning for ML models | Ubuntu">
            <a:extLst>
              <a:ext uri="{FF2B5EF4-FFF2-40B4-BE49-F238E27FC236}">
                <a16:creationId xmlns:a16="http://schemas.microsoft.com/office/drawing/2014/main" id="{515B903B-2191-924E-75A6-D187FFFD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679" y="3845634"/>
            <a:ext cx="5483038" cy="2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6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60473" y="273103"/>
            <a:ext cx="5276547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Grid Search Process</a:t>
            </a: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B2E35-6F5C-F20D-8F7E-8F78E47A8383}"/>
              </a:ext>
            </a:extLst>
          </p:cNvPr>
          <p:cNvSpPr txBox="1"/>
          <p:nvPr/>
        </p:nvSpPr>
        <p:spPr>
          <a:xfrm>
            <a:off x="496956" y="1034986"/>
            <a:ext cx="11204713" cy="56361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Hyperparameter Selection: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Choose critical model settings for optimization.</a:t>
            </a:r>
            <a:endParaRPr lang="en-US" sz="220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Define Hyperparameter Ranges: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Specify value ranges for each selected hyperparameter.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Grid Creation: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Create a matrix of all possible hyperparameter combinations.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Model Training and Evaluation: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Train models for each combination and evaluate using a chosen metric.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Select Best Hyperparameters: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Identify the combination with the best performance.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Model Re-training: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Train a final model with the best hyperparameters on the full dataset.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Model Evaluation: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 Assess the optimized model on a separate test dataset for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08722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revision>21</cp:revision>
  <dcterms:created xsi:type="dcterms:W3CDTF">2020-12-23T13:36:00Z</dcterms:created>
  <dcterms:modified xsi:type="dcterms:W3CDTF">2023-10-11T06:09:56Z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