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3" r:id="rId9"/>
    <p:sldId id="262" r:id="rId10"/>
    <p:sldId id="264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C87C8E-650E-4022-96DD-7FDA846B196E}" type="datetimeFigureOut">
              <a:rPr lang="en-US" smtClean="0"/>
              <a:pPr/>
              <a:t>23/11/2021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D1E40F-528D-4483-A98C-B202C30AA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DIABATES PREDICTION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			</a:t>
            </a:r>
          </a:p>
          <a:p>
            <a:endParaRPr lang="en-US" dirty="0" smtClean="0"/>
          </a:p>
          <a:p>
            <a:r>
              <a:rPr lang="en-US" dirty="0" smtClean="0"/>
              <a:t>					SRUTHI.S</a:t>
            </a:r>
          </a:p>
          <a:p>
            <a:r>
              <a:rPr lang="en-US" dirty="0" smtClean="0"/>
              <a:t>					2019506098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524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(DATA SPLITTING AND MODEL BUILDING)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8382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6400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Here we use </a:t>
            </a:r>
            <a:r>
              <a:rPr lang="en-US" dirty="0" err="1" smtClean="0"/>
              <a:t>scikit</a:t>
            </a:r>
            <a:r>
              <a:rPr lang="en-US" dirty="0" smtClean="0"/>
              <a:t>-learn library for implementing SVM.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have to create SVM classification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Next we have to fit the model with training data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Then we have to predict the model on test data.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Accuracy is calculated.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5,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828800"/>
            <a:ext cx="5486400" cy="112395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6.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505200"/>
            <a:ext cx="5486400" cy="156241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6.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5715000"/>
            <a:ext cx="4191000" cy="80073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0"/>
            <a:ext cx="749808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HYPER – PARAMETER TUNING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7848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Hyper </a:t>
            </a:r>
            <a:r>
              <a:rPr lang="en-US" dirty="0" smtClean="0"/>
              <a:t>parameter tuning is choosing a set of optimal hyper parameter for learning algorithm.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Hyper </a:t>
            </a:r>
            <a:r>
              <a:rPr lang="en-US" dirty="0" smtClean="0"/>
              <a:t>parameters cannot be learned directly from the training process.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is a model argument whose value is set before learning process begins.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controls over-fitting and under-fitting of the model. Optimal hyper parameters often differ according to the dataset.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Not </a:t>
            </a:r>
            <a:r>
              <a:rPr lang="en-US" dirty="0" smtClean="0"/>
              <a:t>all model hyper parameters are equally important. It is desirable to select a minimum subset of model hyper parameters to search because more hyper parameters of an algorithm that you need to tune, slower the training process.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Different </a:t>
            </a:r>
            <a:r>
              <a:rPr lang="en-US" dirty="0" smtClean="0"/>
              <a:t>models have many hyper parameters, for finding the best combination of parameters, we have 2 methods namely: </a:t>
            </a:r>
          </a:p>
          <a:p>
            <a:pPr lvl="0"/>
            <a:r>
              <a:rPr lang="en-US" sz="1600" b="1" dirty="0" err="1" smtClean="0"/>
              <a:t>GridSearchCV</a:t>
            </a:r>
            <a:endParaRPr lang="en-US" sz="1600" b="1" dirty="0" smtClean="0"/>
          </a:p>
          <a:p>
            <a:pPr lvl="0"/>
            <a:r>
              <a:rPr lang="en-US" sz="1600" b="1" dirty="0" err="1" smtClean="0"/>
              <a:t>RandomizedSearchCV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0" y="0"/>
            <a:ext cx="749808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GridSearchCV</a:t>
            </a:r>
            <a:r>
              <a:rPr lang="en-US" sz="3200" noProof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n-US" sz="3200" noProof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RandomizedSearchCV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8382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</a:t>
            </a:r>
            <a:r>
              <a:rPr lang="en-US" dirty="0" err="1" smtClean="0"/>
              <a:t>GridSearchCV</a:t>
            </a:r>
            <a:r>
              <a:rPr lang="en-US" dirty="0" smtClean="0"/>
              <a:t> approach, machine learning model is evaluated for a range of hyper parameter values. This approach is called </a:t>
            </a:r>
            <a:r>
              <a:rPr lang="en-US" dirty="0" err="1" smtClean="0"/>
              <a:t>GridSearchCV</a:t>
            </a:r>
            <a:r>
              <a:rPr lang="en-US" dirty="0" smtClean="0"/>
              <a:t>, because it searches for best set of hyper parameters from a grid of hyper parameters values. </a:t>
            </a:r>
          </a:p>
          <a:p>
            <a:r>
              <a:rPr lang="en-US" b="1" i="1" dirty="0" smtClean="0"/>
              <a:t>Drawback</a:t>
            </a:r>
            <a:r>
              <a:rPr lang="en-US" dirty="0" smtClean="0"/>
              <a:t> : </a:t>
            </a:r>
            <a:r>
              <a:rPr lang="en-US" dirty="0" err="1" smtClean="0"/>
              <a:t>GridSearchCV</a:t>
            </a:r>
            <a:r>
              <a:rPr lang="en-US" dirty="0" smtClean="0"/>
              <a:t> will go through all the intermediate combinations of hyper parameters which makes grid search computationally very expensive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RandomizedSearchCV</a:t>
            </a:r>
            <a:r>
              <a:rPr lang="en-US" dirty="0" smtClean="0"/>
              <a:t> </a:t>
            </a:r>
            <a:r>
              <a:rPr lang="en-US" dirty="0" smtClean="0"/>
              <a:t>solves the drawbacks of </a:t>
            </a:r>
            <a:r>
              <a:rPr lang="en-US" dirty="0" err="1" smtClean="0"/>
              <a:t>GridSearchCV</a:t>
            </a:r>
            <a:r>
              <a:rPr lang="en-US" dirty="0" smtClean="0"/>
              <a:t>, as it goes through only a fixed number of hyper parameter settings. It moves within the grid in random fashion to find the best set hyper parameters. This approach reduces unnecessary computation.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 THE  DATASET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7526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Train </a:t>
            </a:r>
            <a:r>
              <a:rPr lang="en-US" sz="2000" b="1" dirty="0">
                <a:latin typeface="Calibri" pitchFamily="34" charset="0"/>
              </a:rPr>
              <a:t>Dataset</a:t>
            </a:r>
            <a:r>
              <a:rPr lang="en-US" sz="2000" dirty="0">
                <a:latin typeface="Calibri" pitchFamily="34" charset="0"/>
              </a:rPr>
              <a:t>: Used to fit the machine learning model.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Test </a:t>
            </a:r>
            <a:r>
              <a:rPr lang="en-US" sz="2000" b="1" dirty="0">
                <a:latin typeface="Calibri" pitchFamily="34" charset="0"/>
              </a:rPr>
              <a:t>Dataset</a:t>
            </a:r>
            <a:r>
              <a:rPr lang="en-US" sz="2000" dirty="0">
                <a:latin typeface="Calibri" pitchFamily="34" charset="0"/>
              </a:rPr>
              <a:t>: Used to evaluate the fit machine learning model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 The </a:t>
            </a:r>
            <a:r>
              <a:rPr lang="en-US" sz="2000" dirty="0">
                <a:latin typeface="Calibri" pitchFamily="34" charset="0"/>
              </a:rPr>
              <a:t>objective is to estimate the performance of the machine learning model on new data: data not used to train the model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The </a:t>
            </a:r>
            <a:r>
              <a:rPr lang="en-US" sz="2000" dirty="0" err="1">
                <a:latin typeface="Calibri" pitchFamily="34" charset="0"/>
              </a:rPr>
              <a:t>scikit</a:t>
            </a:r>
            <a:r>
              <a:rPr lang="en-US" sz="2000" dirty="0">
                <a:latin typeface="Calibri" pitchFamily="34" charset="0"/>
              </a:rPr>
              <a:t>-learn Python machine learning library provides an implementation of the train-test split evaluation procedure via the </a:t>
            </a:r>
            <a:r>
              <a:rPr lang="en-US" sz="2000" b="1" dirty="0" err="1">
                <a:latin typeface="Calibri" pitchFamily="34" charset="0"/>
              </a:rPr>
              <a:t>train_test_split</a:t>
            </a:r>
            <a:r>
              <a:rPr lang="en-US" sz="2000" b="1" dirty="0">
                <a:latin typeface="Calibri" pitchFamily="34" charset="0"/>
              </a:rPr>
              <a:t>() </a:t>
            </a:r>
            <a:r>
              <a:rPr lang="en-US" sz="2000" dirty="0" smtClean="0">
                <a:latin typeface="Calibri" pitchFamily="34" charset="0"/>
              </a:rPr>
              <a:t>function.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ommon </a:t>
            </a:r>
            <a:r>
              <a:rPr lang="en-US" sz="2000" dirty="0">
                <a:latin typeface="Calibri" pitchFamily="34" charset="0"/>
              </a:rPr>
              <a:t>split percentages include:</a:t>
            </a:r>
          </a:p>
          <a:p>
            <a:pPr fontAlgn="base"/>
            <a:r>
              <a:rPr lang="en-US" sz="2000" dirty="0">
                <a:latin typeface="Calibri" pitchFamily="34" charset="0"/>
              </a:rPr>
              <a:t>Train: 80%, Test: 20</a:t>
            </a:r>
            <a:r>
              <a:rPr lang="en-US" sz="2000" dirty="0" smtClean="0">
                <a:latin typeface="Calibri" pitchFamily="34" charset="0"/>
              </a:rPr>
              <a:t>%                  </a:t>
            </a:r>
          </a:p>
          <a:p>
            <a:pPr fontAlgn="base"/>
            <a:r>
              <a:rPr lang="en-US" sz="2000" dirty="0" smtClean="0">
                <a:latin typeface="Calibri" pitchFamily="34" charset="0"/>
              </a:rPr>
              <a:t>Train: 70%, Test: 30%</a:t>
            </a:r>
            <a:endParaRPr lang="en-US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4" name="Picture 3" descr="4.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5029200"/>
            <a:ext cx="3733800" cy="141033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696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basically a supervised classification algorithm to find the probability of dependent variable. </a:t>
            </a:r>
          </a:p>
          <a:p>
            <a:r>
              <a:rPr lang="en-US" sz="2000" dirty="0" smtClean="0">
                <a:latin typeface="Calibri" pitchFamily="34" charset="0"/>
              </a:rPr>
              <a:t> Logistic regression is usually used for Binary classification problems. Binary Classification refers to predicting the output variable that is discrete in two classes.</a:t>
            </a:r>
          </a:p>
          <a:p>
            <a:r>
              <a:rPr lang="en-US" sz="2000" dirty="0" smtClean="0">
                <a:latin typeface="Calibri" pitchFamily="34" charset="0"/>
              </a:rPr>
              <a:t>a classification problem, the target variable(or output), y, can take only discrete values for given set of features(or inputs), X.</a:t>
            </a:r>
          </a:p>
          <a:p>
            <a:r>
              <a:rPr lang="en-US" sz="2000" b="1" dirty="0" smtClean="0">
                <a:latin typeface="Calibri" pitchFamily="34" charset="0"/>
              </a:rPr>
              <a:t>Types : </a:t>
            </a:r>
            <a:r>
              <a:rPr lang="en-US" sz="2000" dirty="0" smtClean="0">
                <a:latin typeface="Calibri" pitchFamily="34" charset="0"/>
              </a:rPr>
              <a:t>Simple Logistic Regression, Multiple logistic regression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Calibri" pitchFamily="34" charset="0"/>
              </a:rPr>
              <a:t>WHY NOT LINEAR REGRESSION FOR CLASSIFICATION PROBLEM?</a:t>
            </a:r>
            <a:br>
              <a:rPr lang="en-US" sz="3200" b="1" dirty="0" smtClean="0">
                <a:effectLst/>
                <a:latin typeface="Calibri" pitchFamily="34" charset="0"/>
              </a:rPr>
            </a:br>
            <a:endParaRPr lang="en-US" sz="3200" dirty="0">
              <a:effectLst/>
            </a:endParaRPr>
          </a:p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981200"/>
            <a:ext cx="6862245" cy="364489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How does Logistic Regression Works?</a:t>
            </a:r>
            <a:endParaRPr lang="en-US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295400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It uses sigmoid function. It  is useful to map any predicted values of probabilities into another value between 0 and 1.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A linear equation (z) is given to a </a:t>
            </a:r>
            <a:r>
              <a:rPr lang="en-US" sz="2000" dirty="0" err="1" smtClean="0">
                <a:latin typeface="Calibri" pitchFamily="34" charset="0"/>
              </a:rPr>
              <a:t>sigmoidal</a:t>
            </a:r>
            <a:r>
              <a:rPr lang="en-US" sz="2000" dirty="0" smtClean="0">
                <a:latin typeface="Calibri" pitchFamily="34" charset="0"/>
              </a:rPr>
              <a:t> activation function (σ) to predict the output.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6" name="Picture 5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438400"/>
            <a:ext cx="4235499" cy="3200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19200" y="2590800"/>
            <a:ext cx="2514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 It is an S-shaped curve that can take any real-valued number and map it into a value between 0 and 1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In logistic regression, the output is always  a probability value between 0 or 1.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/>
              </a:rPr>
              <a:t>Implementation</a:t>
            </a:r>
            <a:endParaRPr lang="en-US" sz="3600" b="1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0"/>
            <a:ext cx="749808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914400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Here we use </a:t>
            </a:r>
            <a:r>
              <a:rPr lang="en-US" dirty="0" err="1" smtClean="0"/>
              <a:t>scikit</a:t>
            </a:r>
            <a:r>
              <a:rPr lang="en-US" dirty="0" smtClean="0"/>
              <a:t>-learn library for implementing logistic regression.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we have to create Logistic Regression classification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Next we have to fit the model with training data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Then we have to predict the model on test data.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Accuracy is calculated.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 descr="5.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81200"/>
            <a:ext cx="5257800" cy="8382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6.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3581400"/>
            <a:ext cx="5257800" cy="149542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6.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5791200"/>
            <a:ext cx="3886200" cy="8382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 VECTOR 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1534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one of the supervised machine learning algorithm.</a:t>
            </a:r>
          </a:p>
          <a:p>
            <a:r>
              <a:rPr lang="en-US" sz="2000" b="1" dirty="0" smtClean="0">
                <a:latin typeface="Calibri" pitchFamily="34" charset="0"/>
              </a:rPr>
              <a:t>Hyper-plane</a:t>
            </a:r>
            <a:r>
              <a:rPr lang="en-US" sz="2000" dirty="0" smtClean="0">
                <a:latin typeface="Calibri" pitchFamily="34" charset="0"/>
              </a:rPr>
              <a:t> is a decision boundary which is constructed such that the distance between data points closest to hyper-plane in each class is maximum. 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pic>
        <p:nvPicPr>
          <p:cNvPr id="4" name="Picture 3" descr="Support Vector Machine (SVM) Algorithm - Javatpoint"/>
          <p:cNvPicPr/>
          <p:nvPr/>
        </p:nvPicPr>
        <p:blipFill>
          <a:blip r:embed="rId2" cstate="print"/>
          <a:srcRect b="4698"/>
          <a:stretch>
            <a:fillRect/>
          </a:stretch>
        </p:blipFill>
        <p:spPr bwMode="auto">
          <a:xfrm>
            <a:off x="5257800" y="2667000"/>
            <a:ext cx="356235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2667000"/>
            <a:ext cx="396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Support vectors: </a:t>
            </a:r>
            <a:r>
              <a:rPr lang="en-US" sz="2000" dirty="0" smtClean="0">
                <a:latin typeface="Calibri" pitchFamily="34" charset="0"/>
              </a:rPr>
              <a:t>SVM algorithm finds the closest point of lines from both the classes. These points are called support vector and they pass through the marginal plane.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 The hyper-plane with maximum margin is called optimal hyper-plane.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The main goal of SVM is to maximize the margin.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/>
                <a:latin typeface="Calibri" pitchFamily="34" charset="0"/>
              </a:rPr>
              <a:t>HOW  SVM  WORKS?</a:t>
            </a:r>
            <a:endParaRPr lang="en-US" sz="3600" b="1" dirty="0">
              <a:effectLst/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295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Choose the optimal hyper plane.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rcRect l="3686" r="6002"/>
          <a:stretch>
            <a:fillRect/>
          </a:stretch>
        </p:blipFill>
        <p:spPr>
          <a:xfrm>
            <a:off x="1143000" y="1905000"/>
            <a:ext cx="3733800" cy="27234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1905000"/>
            <a:ext cx="3819687" cy="2743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3496163" cy="3581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371600"/>
            <a:ext cx="3581400" cy="35814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275</TotalTime>
  <Words>517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DIABATES PREDICTION  </vt:lpstr>
      <vt:lpstr>SPLITTING  THE  DATASET</vt:lpstr>
      <vt:lpstr>LOGISTIC  REGRESSION</vt:lpstr>
      <vt:lpstr>WHY NOT LINEAR REGRESSION FOR CLASSIFICATION PROBLEM? </vt:lpstr>
      <vt:lpstr>How does Logistic Regression Works?</vt:lpstr>
      <vt:lpstr>Implementation</vt:lpstr>
      <vt:lpstr>SUPPORT  VECTOR  MACHINE</vt:lpstr>
      <vt:lpstr>HOW  SVM  WORKS?</vt:lpstr>
      <vt:lpstr>Slide 9</vt:lpstr>
      <vt:lpstr>Implementation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DIABATES PREDICTION (MODEL BUILDING)</dc:title>
  <dc:creator>ADMIN</dc:creator>
  <cp:lastModifiedBy>ADMIN</cp:lastModifiedBy>
  <cp:revision>3</cp:revision>
  <dcterms:created xsi:type="dcterms:W3CDTF">2021-10-24T15:16:37Z</dcterms:created>
  <dcterms:modified xsi:type="dcterms:W3CDTF">2021-11-23T03:17:54Z</dcterms:modified>
</cp:coreProperties>
</file>