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notesMasterIdLst>
    <p:notesMasterId r:id="rId18"/>
  </p:notesMasterIdLst>
  <p:handoutMasterIdLst>
    <p:handoutMasterId r:id="rId19"/>
  </p:handoutMasterIdLst>
  <p:sldIdLst>
    <p:sldId id="256" r:id="rId5"/>
    <p:sldId id="257" r:id="rId6"/>
    <p:sldId id="301" r:id="rId7"/>
    <p:sldId id="303" r:id="rId8"/>
    <p:sldId id="304" r:id="rId9"/>
    <p:sldId id="305" r:id="rId10"/>
    <p:sldId id="306" r:id="rId11"/>
    <p:sldId id="307" r:id="rId12"/>
    <p:sldId id="309" r:id="rId13"/>
    <p:sldId id="310" r:id="rId14"/>
    <p:sldId id="311" r:id="rId15"/>
    <p:sldId id="308"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showGuides="1">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11/23/2021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11/23/2021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10</a:t>
            </a:fld>
            <a:endParaRPr lang="en-IN"/>
          </a:p>
        </p:txBody>
      </p:sp>
    </p:spTree>
    <p:extLst>
      <p:ext uri="{BB962C8B-B14F-4D97-AF65-F5344CB8AC3E}">
        <p14:creationId xmlns:p14="http://schemas.microsoft.com/office/powerpoint/2010/main" val="41940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11</a:t>
            </a:fld>
            <a:endParaRPr lang="en-IN"/>
          </a:p>
        </p:txBody>
      </p:sp>
    </p:spTree>
    <p:extLst>
      <p:ext uri="{BB962C8B-B14F-4D97-AF65-F5344CB8AC3E}">
        <p14:creationId xmlns:p14="http://schemas.microsoft.com/office/powerpoint/2010/main" val="2186992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12</a:t>
            </a:fld>
            <a:endParaRPr lang="en-IN"/>
          </a:p>
        </p:txBody>
      </p:sp>
    </p:spTree>
    <p:extLst>
      <p:ext uri="{BB962C8B-B14F-4D97-AF65-F5344CB8AC3E}">
        <p14:creationId xmlns:p14="http://schemas.microsoft.com/office/powerpoint/2010/main" val="82848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2</a:t>
            </a:fld>
            <a:endParaRPr lang="en-IN"/>
          </a:p>
        </p:txBody>
      </p:sp>
    </p:spTree>
    <p:extLst>
      <p:ext uri="{BB962C8B-B14F-4D97-AF65-F5344CB8AC3E}">
        <p14:creationId xmlns:p14="http://schemas.microsoft.com/office/powerpoint/2010/main" val="246655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3</a:t>
            </a:fld>
            <a:endParaRPr lang="en-IN"/>
          </a:p>
        </p:txBody>
      </p:sp>
    </p:spTree>
    <p:extLst>
      <p:ext uri="{BB962C8B-B14F-4D97-AF65-F5344CB8AC3E}">
        <p14:creationId xmlns:p14="http://schemas.microsoft.com/office/powerpoint/2010/main" val="108639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4</a:t>
            </a:fld>
            <a:endParaRPr lang="en-IN"/>
          </a:p>
        </p:txBody>
      </p:sp>
    </p:spTree>
    <p:extLst>
      <p:ext uri="{BB962C8B-B14F-4D97-AF65-F5344CB8AC3E}">
        <p14:creationId xmlns:p14="http://schemas.microsoft.com/office/powerpoint/2010/main" val="242990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5</a:t>
            </a:fld>
            <a:endParaRPr lang="en-IN"/>
          </a:p>
        </p:txBody>
      </p:sp>
    </p:spTree>
    <p:extLst>
      <p:ext uri="{BB962C8B-B14F-4D97-AF65-F5344CB8AC3E}">
        <p14:creationId xmlns:p14="http://schemas.microsoft.com/office/powerpoint/2010/main" val="290494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6</a:t>
            </a:fld>
            <a:endParaRPr lang="en-IN"/>
          </a:p>
        </p:txBody>
      </p:sp>
    </p:spTree>
    <p:extLst>
      <p:ext uri="{BB962C8B-B14F-4D97-AF65-F5344CB8AC3E}">
        <p14:creationId xmlns:p14="http://schemas.microsoft.com/office/powerpoint/2010/main" val="117707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7</a:t>
            </a:fld>
            <a:endParaRPr lang="en-IN"/>
          </a:p>
        </p:txBody>
      </p:sp>
    </p:spTree>
    <p:extLst>
      <p:ext uri="{BB962C8B-B14F-4D97-AF65-F5344CB8AC3E}">
        <p14:creationId xmlns:p14="http://schemas.microsoft.com/office/powerpoint/2010/main" val="510117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8</a:t>
            </a:fld>
            <a:endParaRPr lang="en-IN"/>
          </a:p>
        </p:txBody>
      </p:sp>
    </p:spTree>
    <p:extLst>
      <p:ext uri="{BB962C8B-B14F-4D97-AF65-F5344CB8AC3E}">
        <p14:creationId xmlns:p14="http://schemas.microsoft.com/office/powerpoint/2010/main" val="362721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A3C37BE-C303-496D-B5CD-85F2937540FC}" type="slidenum">
              <a:rPr lang="en-IN" smtClean="0"/>
              <a:t>9</a:t>
            </a:fld>
            <a:endParaRPr lang="en-IN"/>
          </a:p>
        </p:txBody>
      </p:sp>
    </p:spTree>
    <p:extLst>
      <p:ext uri="{BB962C8B-B14F-4D97-AF65-F5344CB8AC3E}">
        <p14:creationId xmlns:p14="http://schemas.microsoft.com/office/powerpoint/2010/main" val="95883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1716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C92E6C-B18E-4FC3-B080-0B79E2E40B10}"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99D0E8-A976-4C00-AEB6-1E3283CB0177}" type="slidenum">
              <a:rPr lang="en-IN" smtClean="0"/>
              <a:t>‹#›</a:t>
            </a:fld>
            <a:endParaRPr lang="en-IN"/>
          </a:p>
        </p:txBody>
      </p:sp>
    </p:spTree>
    <p:extLst>
      <p:ext uri="{BB962C8B-B14F-4D97-AF65-F5344CB8AC3E}">
        <p14:creationId xmlns:p14="http://schemas.microsoft.com/office/powerpoint/2010/main" val="215984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C92E6C-B18E-4FC3-B080-0B79E2E40B10}"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9D0E8-A976-4C00-AEB6-1E3283CB0177}" type="slidenum">
              <a:rPr lang="en-IN" smtClean="0"/>
              <a:t>‹#›</a:t>
            </a:fld>
            <a:endParaRPr lang="en-IN"/>
          </a:p>
        </p:txBody>
      </p:sp>
    </p:spTree>
    <p:extLst>
      <p:ext uri="{BB962C8B-B14F-4D97-AF65-F5344CB8AC3E}">
        <p14:creationId xmlns:p14="http://schemas.microsoft.com/office/powerpoint/2010/main" val="3627593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C92E6C-B18E-4FC3-B080-0B79E2E40B10}"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9D0E8-A976-4C00-AEB6-1E3283CB0177}"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12238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92E6C-B18E-4FC3-B080-0B79E2E40B10}"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9D0E8-A976-4C00-AEB6-1E3283CB0177}" type="slidenum">
              <a:rPr lang="en-IN" smtClean="0"/>
              <a:t>‹#›</a:t>
            </a:fld>
            <a:endParaRPr lang="en-IN"/>
          </a:p>
        </p:txBody>
      </p:sp>
    </p:spTree>
    <p:extLst>
      <p:ext uri="{BB962C8B-B14F-4D97-AF65-F5344CB8AC3E}">
        <p14:creationId xmlns:p14="http://schemas.microsoft.com/office/powerpoint/2010/main" val="1297017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C92E6C-B18E-4FC3-B080-0B79E2E40B10}" type="datetimeFigureOut">
              <a:rPr lang="en-IN" smtClean="0"/>
              <a:t>23-11-2021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9D0E8-A976-4C00-AEB6-1E3283CB0177}" type="slidenum">
              <a:rPr lang="en-IN" smtClean="0"/>
              <a:t>‹#›</a:t>
            </a:fld>
            <a:endParaRPr lang="en-IN"/>
          </a:p>
        </p:txBody>
      </p:sp>
    </p:spTree>
    <p:extLst>
      <p:ext uri="{BB962C8B-B14F-4D97-AF65-F5344CB8AC3E}">
        <p14:creationId xmlns:p14="http://schemas.microsoft.com/office/powerpoint/2010/main" val="3862372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C92E6C-B18E-4FC3-B080-0B79E2E40B10}" type="datetimeFigureOut">
              <a:rPr lang="en-IN" smtClean="0"/>
              <a:t>23-11-2021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99D0E8-A976-4C00-AEB6-1E3283CB0177}" type="slidenum">
              <a:rPr lang="en-IN" smtClean="0"/>
              <a:t>‹#›</a:t>
            </a:fld>
            <a:endParaRPr lang="en-IN"/>
          </a:p>
        </p:txBody>
      </p:sp>
    </p:spTree>
    <p:extLst>
      <p:ext uri="{BB962C8B-B14F-4D97-AF65-F5344CB8AC3E}">
        <p14:creationId xmlns:p14="http://schemas.microsoft.com/office/powerpoint/2010/main" val="3336338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3392854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268150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Tree>
    <p:extLst>
      <p:ext uri="{BB962C8B-B14F-4D97-AF65-F5344CB8AC3E}">
        <p14:creationId xmlns:p14="http://schemas.microsoft.com/office/powerpoint/2010/main" val="167905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15132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31729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363427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153118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292633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318640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97884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95EB20-3C7D-4DF3-AEEC-922D1519DE81}" type="datetimeFigureOut">
              <a:rPr lang="en-IN" smtClean="0"/>
              <a:t>23-11-2021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05ACFF6-6CD5-4CD6-A59D-B9C38A6D562B}" type="slidenum">
              <a:rPr lang="en-IN" smtClean="0"/>
              <a:t>‹#›</a:t>
            </a:fld>
            <a:endParaRPr lang="en-IN" dirty="0"/>
          </a:p>
        </p:txBody>
      </p:sp>
    </p:spTree>
    <p:extLst>
      <p:ext uri="{BB962C8B-B14F-4D97-AF65-F5344CB8AC3E}">
        <p14:creationId xmlns:p14="http://schemas.microsoft.com/office/powerpoint/2010/main" val="347145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C92E6C-B18E-4FC3-B080-0B79E2E40B10}" type="datetimeFigureOut">
              <a:rPr lang="en-IN" smtClean="0"/>
              <a:t>23-11-2021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99D0E8-A976-4C00-AEB6-1E3283CB0177}" type="slidenum">
              <a:rPr lang="en-IN" smtClean="0"/>
              <a:t>‹#›</a:t>
            </a:fld>
            <a:endParaRPr lang="en-IN"/>
          </a:p>
        </p:txBody>
      </p:sp>
    </p:spTree>
    <p:extLst>
      <p:ext uri="{BB962C8B-B14F-4D97-AF65-F5344CB8AC3E}">
        <p14:creationId xmlns:p14="http://schemas.microsoft.com/office/powerpoint/2010/main" val="262145791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7577" y="3240350"/>
            <a:ext cx="6669229" cy="992080"/>
          </a:xfrm>
        </p:spPr>
        <p:txBody>
          <a:bodyPr anchor="ctr">
            <a:normAutofit/>
          </a:bodyPr>
          <a:lstStyle/>
          <a:p>
            <a:r>
              <a:rPr lang="en-US" sz="1800" b="1" dirty="0">
                <a:latin typeface="Arial Rounded MT Bold" panose="020F0704030504030204" pitchFamily="34" charset="0"/>
              </a:rPr>
              <a:t>Diabetes classification using machine learning </a:t>
            </a:r>
            <a:br>
              <a:rPr lang="en-US" sz="1800" b="1" dirty="0">
                <a:latin typeface="Arial Rounded MT Bold" panose="020F0704030504030204" pitchFamily="34" charset="0"/>
              </a:rPr>
            </a:br>
            <a:r>
              <a:rPr lang="en-US" sz="1800" b="1" dirty="0">
                <a:latin typeface="Arial Rounded MT Bold" panose="020F0704030504030204" pitchFamily="34" charset="0"/>
              </a:rPr>
              <a:t>		- </a:t>
            </a:r>
            <a:r>
              <a:rPr lang="en-US" sz="1600" b="1" dirty="0">
                <a:latin typeface="Arial Rounded MT Bold" panose="020F0704030504030204" pitchFamily="34" charset="0"/>
              </a:rPr>
              <a:t>Data Splitting and Model Building</a:t>
            </a:r>
          </a:p>
        </p:txBody>
      </p:sp>
      <p:sp>
        <p:nvSpPr>
          <p:cNvPr id="7" name="Subtitle 6"/>
          <p:cNvSpPr>
            <a:spLocks noGrp="1"/>
          </p:cNvSpPr>
          <p:nvPr>
            <p:ph type="subTitle" idx="1"/>
          </p:nvPr>
        </p:nvSpPr>
        <p:spPr>
          <a:xfrm>
            <a:off x="1042756" y="4707092"/>
            <a:ext cx="1815853" cy="575121"/>
          </a:xfrm>
        </p:spPr>
        <p:txBody>
          <a:bodyPr>
            <a:normAutofit lnSpcReduction="10000"/>
          </a:bodyPr>
          <a:lstStyle/>
          <a:p>
            <a:r>
              <a:rPr lang="en-US" dirty="0">
                <a:latin typeface="Arial Rounded MT Bold" panose="020F0704030504030204" pitchFamily="34" charset="0"/>
              </a:rPr>
              <a:t>Pruthiev AS</a:t>
            </a:r>
            <a:br>
              <a:rPr lang="en-US" dirty="0">
                <a:latin typeface="Arial Rounded MT Bold" panose="020F0704030504030204" pitchFamily="34" charset="0"/>
              </a:rPr>
            </a:br>
            <a:r>
              <a:rPr lang="en-US" sz="1600" dirty="0">
                <a:latin typeface="Arial Rounded MT Bold" panose="020F0704030504030204" pitchFamily="34" charset="0"/>
              </a:rPr>
              <a:t>2019506067</a:t>
            </a:r>
            <a:endParaRPr lang="en-US" dirty="0">
              <a:latin typeface="Arial Rounded MT Bold" panose="020F0704030504030204" pitchFamily="34" charset="0"/>
            </a:endParaRPr>
          </a:p>
        </p:txBody>
      </p:sp>
      <p:sp>
        <p:nvSpPr>
          <p:cNvPr id="5" name="Subtitle 6">
            <a:extLst>
              <a:ext uri="{FF2B5EF4-FFF2-40B4-BE49-F238E27FC236}">
                <a16:creationId xmlns:a16="http://schemas.microsoft.com/office/drawing/2014/main" id="{23F4D9E6-1853-455D-89A3-63CBC8835D96}"/>
              </a:ext>
            </a:extLst>
          </p:cNvPr>
          <p:cNvSpPr txBox="1">
            <a:spLocks/>
          </p:cNvSpPr>
          <p:nvPr/>
        </p:nvSpPr>
        <p:spPr>
          <a:xfrm>
            <a:off x="1042756" y="2423313"/>
            <a:ext cx="4940795" cy="575121"/>
          </a:xfrm>
          <a:prstGeom prst="rect">
            <a:avLst/>
          </a:prstGeom>
        </p:spPr>
        <p:txBody>
          <a:bodyPr vert="horz" lIns="0" tIns="45720" rIns="0" bIns="4572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sz="3200" dirty="0">
                <a:latin typeface="Arial Rounded MT Bold" panose="020F0704030504030204" pitchFamily="34" charset="0"/>
              </a:rPr>
              <a:t>Summer Project Team 10</a:t>
            </a:r>
          </a:p>
        </p:txBody>
      </p:sp>
      <p:pic>
        <p:nvPicPr>
          <p:cNvPr id="15" name="Picture Placeholder 14" descr="A picture containing electronics, circuit&#10;&#10;Description automatically generated">
            <a:extLst>
              <a:ext uri="{FF2B5EF4-FFF2-40B4-BE49-F238E27FC236}">
                <a16:creationId xmlns:a16="http://schemas.microsoft.com/office/drawing/2014/main" id="{4FD31CCC-7294-46F7-B4FC-93FA46C7A4A8}"/>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1312" r="11312"/>
          <a:stretch>
            <a:fillRect/>
          </a:stretch>
        </p:blipFill>
        <p:spPr>
          <a:xfrm>
            <a:off x="6776806" y="1324698"/>
            <a:ext cx="5210937" cy="420860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67777" y="308629"/>
            <a:ext cx="9980682" cy="550416"/>
          </a:xfrm>
        </p:spPr>
        <p:txBody>
          <a:bodyPr>
            <a:noAutofit/>
          </a:bodyPr>
          <a:lstStyle/>
          <a:p>
            <a:r>
              <a:rPr lang="en-US" sz="3200" dirty="0">
                <a:latin typeface="Arial Rounded MT Bold" panose="020F0704030504030204" pitchFamily="34" charset="0"/>
              </a:rPr>
              <a:t>MODEL BUILDING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1BE555-F7BE-430E-9BB3-3FDFF9601E52}"/>
                  </a:ext>
                </a:extLst>
              </p:cNvPr>
              <p:cNvSpPr txBox="1"/>
              <p:nvPr/>
            </p:nvSpPr>
            <p:spPr>
              <a:xfrm>
                <a:off x="466164" y="859045"/>
                <a:ext cx="11035553" cy="6043001"/>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Naïve Bayes Classifier:</a:t>
                </a:r>
              </a:p>
              <a:p>
                <a:pPr marL="457200">
                  <a:lnSpc>
                    <a:spcPct val="150000"/>
                  </a:lnSpc>
                </a:pPr>
                <a:r>
                  <a:rPr lang="en-US" sz="1800" dirty="0">
                    <a:effectLst/>
                    <a:latin typeface="Calibri" panose="020F0502020204030204" pitchFamily="34" charset="0"/>
                    <a:ea typeface="Times New Roman" panose="02020603050405020304" pitchFamily="18" charset="0"/>
                    <a:cs typeface="Latha" panose="020B0604020202020204" pitchFamily="34" charset="0"/>
                  </a:rPr>
                  <a:t>To find </a:t>
                </a:r>
                <a:r>
                  <a:rPr lang="en-US" sz="1800" b="1" dirty="0">
                    <a:effectLst/>
                    <a:latin typeface="Calibri" panose="020F0502020204030204" pitchFamily="34" charset="0"/>
                    <a:ea typeface="Times New Roman" panose="02020603050405020304" pitchFamily="18" charset="0"/>
                    <a:cs typeface="Latha" panose="020B0604020202020204" pitchFamily="34" charset="0"/>
                  </a:rPr>
                  <a:t>P(X = x) </a:t>
                </a:r>
                <a:r>
                  <a:rPr lang="en-US" sz="1800" dirty="0">
                    <a:effectLst/>
                    <a:latin typeface="Calibri" panose="020F0502020204030204" pitchFamily="34" charset="0"/>
                    <a:ea typeface="Times New Roman" panose="02020603050405020304" pitchFamily="18" charset="0"/>
                    <a:cs typeface="Latha" panose="020B0604020202020204" pitchFamily="34" charset="0"/>
                  </a:rPr>
                  <a:t>is why it called as </a:t>
                </a:r>
                <a:r>
                  <a:rPr lang="en-US" sz="1800" b="1" dirty="0">
                    <a:effectLst/>
                    <a:latin typeface="Calibri" panose="020F0502020204030204" pitchFamily="34" charset="0"/>
                    <a:ea typeface="Times New Roman" panose="02020603050405020304" pitchFamily="18" charset="0"/>
                    <a:cs typeface="Latha" panose="020B0604020202020204" pitchFamily="34" charset="0"/>
                  </a:rPr>
                  <a:t>Naïve</a:t>
                </a:r>
                <a:r>
                  <a:rPr lang="en-US" sz="1800" dirty="0">
                    <a:effectLst/>
                    <a:latin typeface="Calibri" panose="020F0502020204030204" pitchFamily="34" charset="0"/>
                    <a:ea typeface="Times New Roman" panose="02020603050405020304" pitchFamily="18" charset="0"/>
                    <a:cs typeface="Latha" panose="020B0604020202020204" pitchFamily="34" charset="0"/>
                  </a:rPr>
                  <a:t> Bayes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1800" dirty="0">
                    <a:effectLst/>
                    <a:latin typeface="Calibri" panose="020F0502020204030204" pitchFamily="34" charset="0"/>
                    <a:ea typeface="Times New Roman" panose="02020603050405020304" pitchFamily="18" charset="0"/>
                    <a:cs typeface="Latha" panose="020B0604020202020204" pitchFamily="34" charset="0"/>
                  </a:rPr>
                  <a:t>The Naïve Bayes is </a:t>
                </a:r>
                <a:r>
                  <a:rPr lang="en-US" sz="1800" b="1" dirty="0">
                    <a:effectLst/>
                    <a:latin typeface="Calibri" panose="020F0502020204030204" pitchFamily="34" charset="0"/>
                    <a:ea typeface="Times New Roman" panose="02020603050405020304" pitchFamily="18" charset="0"/>
                    <a:cs typeface="Latha" panose="020B0604020202020204" pitchFamily="34" charset="0"/>
                  </a:rPr>
                  <a:t>Naïve </a:t>
                </a:r>
                <a:r>
                  <a:rPr lang="en-US" sz="1800" dirty="0">
                    <a:effectLst/>
                    <a:latin typeface="Calibri" panose="020F0502020204030204" pitchFamily="34" charset="0"/>
                    <a:ea typeface="Times New Roman" panose="02020603050405020304" pitchFamily="18" charset="0"/>
                    <a:cs typeface="Latha" panose="020B0604020202020204" pitchFamily="34" charset="0"/>
                  </a:rPr>
                  <a:t>because it makes a strong assumption that all the </a:t>
                </a:r>
                <a:r>
                  <a:rPr lang="en-US" sz="1800" b="1" dirty="0">
                    <a:effectLst/>
                    <a:latin typeface="Calibri" panose="020F0502020204030204" pitchFamily="34" charset="0"/>
                    <a:ea typeface="Times New Roman" panose="02020603050405020304" pitchFamily="18" charset="0"/>
                    <a:cs typeface="Latha" panose="020B0604020202020204" pitchFamily="34" charset="0"/>
                  </a:rPr>
                  <a:t>features are independent </a:t>
                </a:r>
                <a:r>
                  <a:rPr lang="en-US" sz="1800" dirty="0">
                    <a:effectLst/>
                    <a:latin typeface="Calibri" panose="020F0502020204030204" pitchFamily="34" charset="0"/>
                    <a:ea typeface="Times New Roman" panose="02020603050405020304" pitchFamily="18" charset="0"/>
                    <a:cs typeface="Latha" panose="020B0604020202020204" pitchFamily="34" charset="0"/>
                  </a:rPr>
                  <a:t>of each other</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The probability of independent events say </a:t>
                </a:r>
                <a:r>
                  <a:rPr lang="en-US" sz="1800" b="1" dirty="0">
                    <a:effectLst/>
                    <a:latin typeface="Calibri" panose="020F0502020204030204" pitchFamily="34" charset="0"/>
                    <a:ea typeface="Times New Roman" panose="02020603050405020304" pitchFamily="18" charset="0"/>
                    <a:cs typeface="Latha" panose="020B0604020202020204" pitchFamily="34" charset="0"/>
                  </a:rPr>
                  <a:t>P(A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1" dirty="0">
                    <a:effectLst/>
                    <a:latin typeface="Calibri" panose="020F0502020204030204" pitchFamily="34" charset="0"/>
                    <a:ea typeface="Times New Roman" panose="02020603050405020304" pitchFamily="18" charset="0"/>
                    <a:cs typeface="Latha" panose="020B0604020202020204" pitchFamily="34" charset="0"/>
                  </a:rPr>
                  <a:t> B)  = P(A) *P(B)</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Thus we apply the same to the term </a:t>
                </a:r>
                <a:r>
                  <a:rPr lang="en-US" sz="1800" b="1" dirty="0">
                    <a:effectLst/>
                    <a:latin typeface="Calibri" panose="020F0502020204030204" pitchFamily="34" charset="0"/>
                    <a:ea typeface="Times New Roman" panose="02020603050405020304" pitchFamily="18" charset="0"/>
                    <a:cs typeface="Latha" panose="020B0604020202020204" pitchFamily="34" charset="0"/>
                  </a:rPr>
                  <a:t>P(X = x)</a:t>
                </a:r>
                <a:r>
                  <a:rPr lang="en-US" sz="1800" dirty="0">
                    <a:effectLst/>
                    <a:latin typeface="Calibri" panose="020F0502020204030204" pitchFamily="34" charset="0"/>
                    <a:ea typeface="Times New Roman" panose="02020603050405020304" pitchFamily="18" charset="0"/>
                    <a:cs typeface="Latha" panose="020B0604020202020204" pitchFamily="34" charset="0"/>
                  </a:rPr>
                  <a:t> it becomes as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P(X = x) = (P(X = x</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i</a:t>
                </a:r>
                <a:r>
                  <a:rPr lang="en-US" sz="1800" b="1" baseline="30000" dirty="0">
                    <a:effectLst/>
                    <a:latin typeface="Calibri" panose="020F0502020204030204" pitchFamily="34" charset="0"/>
                    <a:ea typeface="Times New Roman" panose="02020603050405020304" pitchFamily="18" charset="0"/>
                    <a:cs typeface="Latha" panose="020B0604020202020204" pitchFamily="34" charset="0"/>
                  </a:rPr>
                  <a:t>1</a:t>
                </a:r>
                <a:r>
                  <a:rPr lang="en-US" sz="1800" b="1" dirty="0">
                    <a:effectLst/>
                    <a:latin typeface="Calibri" panose="020F0502020204030204" pitchFamily="34" charset="0"/>
                    <a:ea typeface="Times New Roman" panose="02020603050405020304" pitchFamily="18" charset="0"/>
                    <a:cs typeface="Latha" panose="020B0604020202020204" pitchFamily="34" charset="0"/>
                  </a:rPr>
                  <a:t> | Y = a</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j</a:t>
                </a:r>
                <a:r>
                  <a:rPr lang="en-US" sz="1800" b="1" dirty="0">
                    <a:effectLst/>
                    <a:latin typeface="Calibri" panose="020F0502020204030204" pitchFamily="34" charset="0"/>
                    <a:ea typeface="Times New Roman" panose="02020603050405020304" pitchFamily="18" charset="0"/>
                    <a:cs typeface="Latha" panose="020B0604020202020204" pitchFamily="34" charset="0"/>
                  </a:rPr>
                  <a:t>) *  P(x = x</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i</a:t>
                </a:r>
                <a:r>
                  <a:rPr lang="en-US" sz="1800" b="1" baseline="30000" dirty="0">
                    <a:effectLst/>
                    <a:latin typeface="Calibri" panose="020F0502020204030204" pitchFamily="34" charset="0"/>
                    <a:ea typeface="Times New Roman" panose="02020603050405020304" pitchFamily="18" charset="0"/>
                    <a:cs typeface="Latha" panose="020B0604020202020204" pitchFamily="34" charset="0"/>
                  </a:rPr>
                  <a:t>2</a:t>
                </a:r>
                <a:r>
                  <a:rPr lang="en-US" sz="1800" b="1" dirty="0">
                    <a:effectLst/>
                    <a:latin typeface="Calibri" panose="020F0502020204030204" pitchFamily="34" charset="0"/>
                    <a:ea typeface="Times New Roman" panose="02020603050405020304" pitchFamily="18" charset="0"/>
                    <a:cs typeface="Latha" panose="020B0604020202020204" pitchFamily="34" charset="0"/>
                  </a:rPr>
                  <a:t> | Y = a</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j</a:t>
                </a:r>
                <a:r>
                  <a:rPr lang="en-US" sz="1800" b="1" dirty="0">
                    <a:effectLst/>
                    <a:latin typeface="Calibri" panose="020F0502020204030204" pitchFamily="34" charset="0"/>
                    <a:ea typeface="Times New Roman" panose="02020603050405020304" pitchFamily="18" charset="0"/>
                    <a:cs typeface="Latha" panose="020B0604020202020204" pitchFamily="34" charset="0"/>
                  </a:rPr>
                  <a:t>) ……* P(x = x</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i</a:t>
                </a:r>
                <a:r>
                  <a:rPr lang="en-US" sz="1800" b="1" baseline="30000" dirty="0">
                    <a:effectLst/>
                    <a:latin typeface="Calibri" panose="020F0502020204030204" pitchFamily="34" charset="0"/>
                    <a:ea typeface="Times New Roman" panose="02020603050405020304" pitchFamily="18" charset="0"/>
                    <a:cs typeface="Latha" panose="020B0604020202020204" pitchFamily="34" charset="0"/>
                  </a:rPr>
                  <a:t>N</a:t>
                </a:r>
                <a:r>
                  <a:rPr lang="en-US" sz="1800" b="1" dirty="0">
                    <a:effectLst/>
                    <a:latin typeface="Calibri" panose="020F0502020204030204" pitchFamily="34" charset="0"/>
                    <a:ea typeface="Times New Roman" panose="02020603050405020304" pitchFamily="18" charset="0"/>
                    <a:cs typeface="Latha" panose="020B0604020202020204" pitchFamily="34" charset="0"/>
                  </a:rPr>
                  <a:t> | Y = a</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j</a:t>
                </a:r>
                <a:r>
                  <a:rPr lang="en-US" sz="1800" b="1" dirty="0">
                    <a:effectLst/>
                    <a:latin typeface="Calibri" panose="020F0502020204030204" pitchFamily="34" charset="0"/>
                    <a:ea typeface="Times New Roman" panose="02020603050405020304" pitchFamily="18" charset="0"/>
                    <a:cs typeface="Latha" panose="020B0604020202020204" pitchFamily="34" charset="0"/>
                  </a:rPr>
                  <a:t>)) * P(Y = a</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j</a:t>
                </a:r>
                <a:r>
                  <a:rPr lang="en-US" sz="1800" b="1" dirty="0">
                    <a:effectLst/>
                    <a:latin typeface="Calibri" panose="020F0502020204030204" pitchFamily="34" charset="0"/>
                    <a:ea typeface="Times New Roman" panose="02020603050405020304" pitchFamily="18" charset="0"/>
                    <a:cs typeface="Latha" panose="020B060402020202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X</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i</a:t>
                </a:r>
                <a:r>
                  <a:rPr lang="en-US" sz="1800" baseline="-25000" dirty="0">
                    <a:effectLst/>
                    <a:latin typeface="Calibri" panose="020F0502020204030204" pitchFamily="34" charset="0"/>
                    <a:ea typeface="Times New Roman" panose="02020603050405020304" pitchFamily="18" charset="0"/>
                    <a:cs typeface="Latha" panose="020B0604020202020204" pitchFamily="34" charset="0"/>
                  </a:rPr>
                  <a:t> </a:t>
                </a:r>
                <a:r>
                  <a:rPr lang="en-US" sz="1800" dirty="0">
                    <a:effectLst/>
                    <a:latin typeface="Calibri" panose="020F0502020204030204" pitchFamily="34" charset="0"/>
                    <a:ea typeface="Times New Roman" panose="02020603050405020304" pitchFamily="18" charset="0"/>
                    <a:cs typeface="Latha" panose="020B0604020202020204" pitchFamily="34" charset="0"/>
                  </a:rPr>
                  <a:t>denotes </a:t>
                </a:r>
                <a:r>
                  <a:rPr lang="en-US" sz="1800" b="1" dirty="0">
                    <a:effectLst/>
                    <a:latin typeface="Calibri" panose="020F0502020204030204" pitchFamily="34" charset="0"/>
                    <a:ea typeface="Times New Roman" panose="02020603050405020304" pitchFamily="18" charset="0"/>
                    <a:cs typeface="Latha" panose="020B0604020202020204" pitchFamily="34" charset="0"/>
                  </a:rPr>
                  <a:t>the i</a:t>
                </a:r>
                <a:r>
                  <a:rPr lang="en-US" sz="1800" b="1" baseline="30000" dirty="0">
                    <a:effectLst/>
                    <a:latin typeface="Calibri" panose="020F0502020204030204" pitchFamily="34" charset="0"/>
                    <a:ea typeface="Times New Roman" panose="02020603050405020304" pitchFamily="18" charset="0"/>
                    <a:cs typeface="Latha" panose="020B0604020202020204" pitchFamily="34" charset="0"/>
                  </a:rPr>
                  <a:t>th </a:t>
                </a:r>
                <a:r>
                  <a:rPr lang="en-US" sz="1800" b="1" dirty="0">
                    <a:effectLst/>
                    <a:latin typeface="Calibri" panose="020F0502020204030204" pitchFamily="34" charset="0"/>
                    <a:ea typeface="Times New Roman" panose="02020603050405020304" pitchFamily="18" charset="0"/>
                    <a:cs typeface="Latha" panose="020B0604020202020204" pitchFamily="34" charset="0"/>
                  </a:rPr>
                  <a:t>data point</a:t>
                </a:r>
                <a:r>
                  <a:rPr lang="en-US" sz="1800" dirty="0">
                    <a:effectLst/>
                    <a:latin typeface="Calibri" panose="020F0502020204030204" pitchFamily="34" charset="0"/>
                    <a:ea typeface="Times New Roman" panose="02020603050405020304" pitchFamily="18" charset="0"/>
                    <a:cs typeface="Latha" panose="020B0604020202020204" pitchFamily="34" charset="0"/>
                  </a:rPr>
                  <a:t> and </a:t>
                </a:r>
                <a:r>
                  <a:rPr lang="en-US" sz="1800" b="1" dirty="0">
                    <a:effectLst/>
                    <a:latin typeface="Calibri" panose="020F0502020204030204" pitchFamily="34" charset="0"/>
                    <a:ea typeface="Times New Roman" panose="02020603050405020304" pitchFamily="18" charset="0"/>
                    <a:cs typeface="Latha" panose="020B0604020202020204" pitchFamily="34" charset="0"/>
                  </a:rPr>
                  <a:t>X</a:t>
                </a:r>
                <a:r>
                  <a:rPr lang="en-US" sz="1800" b="1" baseline="30000" dirty="0">
                    <a:effectLst/>
                    <a:latin typeface="Calibri" panose="020F0502020204030204" pitchFamily="34" charset="0"/>
                    <a:ea typeface="Times New Roman" panose="02020603050405020304" pitchFamily="18" charset="0"/>
                    <a:cs typeface="Latha" panose="020B0604020202020204" pitchFamily="34" charset="0"/>
                  </a:rPr>
                  <a:t>n</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i</a:t>
                </a:r>
                <a:r>
                  <a:rPr lang="en-US" sz="1800" baseline="30000" dirty="0">
                    <a:effectLst/>
                    <a:latin typeface="Calibri" panose="020F0502020204030204" pitchFamily="34" charset="0"/>
                    <a:ea typeface="Times New Roman" panose="02020603050405020304" pitchFamily="18" charset="0"/>
                    <a:cs typeface="Latha" panose="020B0604020202020204" pitchFamily="34" charset="0"/>
                  </a:rPr>
                  <a:t> </a:t>
                </a:r>
                <a:r>
                  <a:rPr lang="en-US" sz="1800" dirty="0">
                    <a:effectLst/>
                    <a:latin typeface="Calibri" panose="020F0502020204030204" pitchFamily="34" charset="0"/>
                    <a:ea typeface="Times New Roman" panose="02020603050405020304" pitchFamily="18" charset="0"/>
                    <a:cs typeface="Latha" panose="020B0604020202020204" pitchFamily="34" charset="0"/>
                  </a:rPr>
                  <a:t>denotes the </a:t>
                </a:r>
                <a:r>
                  <a:rPr lang="en-US" sz="1800" b="1" dirty="0">
                    <a:effectLst/>
                    <a:latin typeface="Calibri" panose="020F0502020204030204" pitchFamily="34" charset="0"/>
                    <a:ea typeface="Times New Roman" panose="02020603050405020304" pitchFamily="18" charset="0"/>
                    <a:cs typeface="Latha" panose="020B0604020202020204" pitchFamily="34" charset="0"/>
                  </a:rPr>
                  <a:t>nth feature</a:t>
                </a:r>
                <a:r>
                  <a:rPr lang="en-US" sz="1800" dirty="0">
                    <a:effectLst/>
                    <a:latin typeface="Calibri" panose="020F0502020204030204" pitchFamily="34" charset="0"/>
                    <a:ea typeface="Times New Roman" panose="02020603050405020304" pitchFamily="18" charset="0"/>
                    <a:cs typeface="Latha" panose="020B0604020202020204" pitchFamily="34" charset="0"/>
                  </a:rPr>
                  <a:t> in i</a:t>
                </a:r>
                <a:r>
                  <a:rPr lang="en-US" sz="1800" baseline="30000" dirty="0">
                    <a:effectLst/>
                    <a:latin typeface="Calibri" panose="020F0502020204030204" pitchFamily="34" charset="0"/>
                    <a:ea typeface="Times New Roman" panose="02020603050405020304" pitchFamily="18" charset="0"/>
                    <a:cs typeface="Latha" panose="020B0604020202020204" pitchFamily="34" charset="0"/>
                  </a:rPr>
                  <a:t>th</a:t>
                </a:r>
                <a:r>
                  <a:rPr lang="en-US" sz="1800" dirty="0">
                    <a:effectLst/>
                    <a:latin typeface="Calibri" panose="020F0502020204030204" pitchFamily="34" charset="0"/>
                    <a:ea typeface="Times New Roman" panose="02020603050405020304" pitchFamily="18" charset="0"/>
                    <a:cs typeface="Latha" panose="020B0604020202020204" pitchFamily="34" charset="0"/>
                  </a:rPr>
                  <a:t> data point in the dataset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We can remove the denominator as it a </a:t>
                </a:r>
                <a:r>
                  <a:rPr lang="en-US" sz="1800" b="1" dirty="0">
                    <a:effectLst/>
                    <a:latin typeface="Calibri" panose="020F0502020204030204" pitchFamily="34" charset="0"/>
                    <a:ea typeface="Times New Roman" panose="02020603050405020304" pitchFamily="18" charset="0"/>
                    <a:cs typeface="Latha" panose="020B0604020202020204" pitchFamily="34" charset="0"/>
                  </a:rPr>
                  <a:t>constant value</a:t>
                </a:r>
                <a:r>
                  <a:rPr lang="en-US" sz="1800" dirty="0">
                    <a:effectLst/>
                    <a:latin typeface="Calibri" panose="020F0502020204030204" pitchFamily="34" charset="0"/>
                    <a:ea typeface="Times New Roman" panose="02020603050405020304" pitchFamily="18" charset="0"/>
                    <a:cs typeface="Latha" panose="020B0604020202020204" pitchFamily="34" charset="0"/>
                  </a:rPr>
                  <a:t> for all the </a:t>
                </a:r>
                <a:r>
                  <a:rPr lang="en-US" sz="1800" dirty="0" err="1">
                    <a:effectLst/>
                    <a:latin typeface="Calibri" panose="020F0502020204030204" pitchFamily="34" charset="0"/>
                    <a:ea typeface="Times New Roman" panose="02020603050405020304" pitchFamily="18" charset="0"/>
                    <a:cs typeface="Latha" panose="020B0604020202020204" pitchFamily="34" charset="0"/>
                  </a:rPr>
                  <a:t>i</a:t>
                </a:r>
                <a:r>
                  <a:rPr lang="en-US" sz="1800" dirty="0">
                    <a:effectLst/>
                    <a:latin typeface="Calibri" panose="020F0502020204030204" pitchFamily="34" charset="0"/>
                    <a:ea typeface="Times New Roman" panose="02020603050405020304" pitchFamily="18" charset="0"/>
                    <a:cs typeface="Latha" panose="020B0604020202020204" pitchFamily="34" charset="0"/>
                  </a:rPr>
                  <a:t> data points in the dataset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P(y = ai | X = x)</a:t>
                </a:r>
                <a:r>
                  <a:rPr lang="en-US" sz="1800" dirty="0">
                    <a:effectLst/>
                    <a:latin typeface="Calibri" panose="020F0502020204030204" pitchFamily="34" charset="0"/>
                    <a:ea typeface="Times New Roman" panose="02020603050405020304" pitchFamily="18" charset="0"/>
                    <a:cs typeface="Latha" panose="020B0604020202020204" pitchFamily="34" charset="0"/>
                  </a:rPr>
                  <a:t> = </a:t>
                </a:r>
                <a14:m>
                  <m:oMath xmlns:m="http://schemas.openxmlformats.org/officeDocument/2006/math">
                    <m:nary>
                      <m:naryPr>
                        <m:chr m:val="∏"/>
                        <m:limLoc m:val="undOv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naryPr>
                      <m:sub>
                        <m:r>
                          <a:rPr lang="en-US" sz="1800" b="1" i="1">
                            <a:effectLst/>
                            <a:latin typeface="Cambria Math" panose="02040503050406030204" pitchFamily="18" charset="0"/>
                            <a:ea typeface="Times New Roman" panose="02020603050405020304" pitchFamily="18" charset="0"/>
                            <a:cs typeface="Latha" panose="020B0604020202020204" pitchFamily="34" charset="0"/>
                          </a:rPr>
                          <m:t>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𝟏</m:t>
                        </m:r>
                      </m:sub>
                      <m:sup>
                        <m:r>
                          <a:rPr lang="en-US" sz="1800" b="1" i="1">
                            <a:effectLst/>
                            <a:latin typeface="Cambria Math" panose="02040503050406030204" pitchFamily="18" charset="0"/>
                            <a:ea typeface="Times New Roman" panose="02020603050405020304" pitchFamily="18" charset="0"/>
                            <a:cs typeface="Latha" panose="020B0604020202020204" pitchFamily="34" charset="0"/>
                          </a:rPr>
                          <m:t>𝒏</m:t>
                        </m:r>
                      </m:sup>
                      <m:e>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d>
                          <m:dPr>
                            <m:endChr m:val="|"/>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dPr>
                          <m:e>
                            <m:r>
                              <a:rPr lang="en-US" sz="1800" b="1" i="1">
                                <a:effectLst/>
                                <a:latin typeface="Cambria Math" panose="02040503050406030204" pitchFamily="18" charset="0"/>
                                <a:ea typeface="Times New Roman" panose="02020603050405020304" pitchFamily="18" charset="0"/>
                                <a:cs typeface="Latha" panose="020B0604020202020204" pitchFamily="34" charset="0"/>
                              </a:rPr>
                              <m:t>𝒙</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𝒙𝒊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e>
                        </m:d>
                        <m:r>
                          <a:rPr lang="en-US" sz="1800" b="1" i="1">
                            <a:effectLst/>
                            <a:latin typeface="Cambria Math" panose="02040503050406030204" pitchFamily="18" charset="0"/>
                            <a:ea typeface="Times New Roman" panose="02020603050405020304" pitchFamily="18" charset="0"/>
                            <a:cs typeface="Latha" panose="020B0604020202020204" pitchFamily="34" charset="0"/>
                          </a:rPr>
                          <m:t>𝒀</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𝒀</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𝒂𝒋</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e>
                    </m:nary>
                  </m:oMath>
                </a14:m>
                <a:r>
                  <a:rPr lang="en-US" sz="1800" dirty="0">
                    <a:effectLst/>
                    <a:latin typeface="Calibri" panose="020F0502020204030204" pitchFamily="34"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indent="457200">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where j refers to the j the classification class and ranges form 1 to k classes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P(X = xi | Y = aj)</a:t>
                </a:r>
                <a:r>
                  <a:rPr lang="en-US" sz="1800" dirty="0">
                    <a:effectLst/>
                    <a:latin typeface="Calibri" panose="020F0502020204030204" pitchFamily="34" charset="0"/>
                    <a:ea typeface="Times New Roman" panose="02020603050405020304" pitchFamily="18" charset="0"/>
                    <a:cs typeface="Latha" panose="020B0604020202020204" pitchFamily="34"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fPr>
                      <m:num>
                        <m:r>
                          <a:rPr lang="en-US" sz="1800" b="1" i="1">
                            <a:effectLst/>
                            <a:latin typeface="Cambria Math" panose="02040503050406030204" pitchFamily="18" charset="0"/>
                            <a:ea typeface="Times New Roman" panose="02020603050405020304" pitchFamily="18" charset="0"/>
                            <a:cs typeface="Latha" panose="020B0604020202020204" pitchFamily="34" charset="0"/>
                          </a:rPr>
                          <m:t>𝑵𝒖𝒎𝒃𝒆𝒓</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𝒗𝒂𝒍𝒖𝒆𝒔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𝒕𝒉𝒆</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𝒅𝒂𝒕𝒂</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𝒔𝒆𝒕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𝒕𝒉𝒂𝒕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𝒉𝒐𝒍𝒅𝒔</m:t>
                        </m:r>
                        <m:d>
                          <m:dP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dPr>
                          <m:e>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𝒙</m:t>
                            </m:r>
                            <m:r>
                              <a:rPr lang="en-US" sz="1800" b="1" i="1">
                                <a:effectLst/>
                                <a:latin typeface="Cambria Math" panose="02040503050406030204" pitchFamily="18" charset="0"/>
                                <a:ea typeface="Times New Roman" panose="02020603050405020304" pitchFamily="18" charset="0"/>
                                <a:cs typeface="Latha" panose="020B0604020202020204" pitchFamily="34" charset="0"/>
                              </a:rPr>
                              <m:t> =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𝒙𝒊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 &amp;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𝒚</m:t>
                            </m:r>
                            <m:r>
                              <a:rPr lang="en-US" sz="1800" b="1" i="1">
                                <a:effectLst/>
                                <a:latin typeface="Cambria Math" panose="02040503050406030204" pitchFamily="18" charset="0"/>
                                <a:ea typeface="Times New Roman" panose="02020603050405020304" pitchFamily="18" charset="0"/>
                                <a:cs typeface="Latha" panose="020B0604020202020204" pitchFamily="34" charset="0"/>
                              </a:rPr>
                              <m:t> =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𝒂𝒋</m:t>
                            </m:r>
                          </m:e>
                        </m:d>
                        <m:r>
                          <a:rPr lang="en-US" sz="1800" b="1" i="1">
                            <a:effectLst/>
                            <a:latin typeface="Cambria Math" panose="02040503050406030204" pitchFamily="18" charset="0"/>
                            <a:ea typeface="Times New Roman" panose="02020603050405020304" pitchFamily="18" charset="0"/>
                            <a:cs typeface="Latha" panose="020B0604020202020204" pitchFamily="34" charset="0"/>
                          </a:rPr>
                          <m:t>𝑻𝒓𝒖𝒆</m:t>
                        </m:r>
                      </m:num>
                      <m:den>
                        <m:r>
                          <a:rPr lang="en-US" sz="1800" b="1" i="1">
                            <a:effectLst/>
                            <a:latin typeface="Cambria Math" panose="02040503050406030204" pitchFamily="18" charset="0"/>
                            <a:ea typeface="Times New Roman" panose="02020603050405020304" pitchFamily="18" charset="0"/>
                            <a:cs typeface="Latha" panose="020B0604020202020204" pitchFamily="34" charset="0"/>
                          </a:rPr>
                          <m:t>𝑵𝒖𝒎𝒃𝒆𝒓</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𝒗𝒂𝒍𝒖𝒆𝒔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𝒕𝒉𝒆</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𝒕𝒉𝒂𝒕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𝒉𝒐𝒍𝒅</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𝒚</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𝒕𝒓𝒖𝒆</m:t>
                        </m:r>
                      </m:den>
                    </m:f>
                  </m:oMath>
                </a14:m>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mc:Choice>
        <mc:Fallback xmlns="">
          <p:sp>
            <p:nvSpPr>
              <p:cNvPr id="5" name="TextBox 4">
                <a:extLst>
                  <a:ext uri="{FF2B5EF4-FFF2-40B4-BE49-F238E27FC236}">
                    <a16:creationId xmlns:a16="http://schemas.microsoft.com/office/drawing/2014/main" id="{FC1BE555-F7BE-430E-9BB3-3FDFF9601E52}"/>
                  </a:ext>
                </a:extLst>
              </p:cNvPr>
              <p:cNvSpPr txBox="1">
                <a:spLocks noRot="1" noChangeAspect="1" noMove="1" noResize="1" noEditPoints="1" noAdjustHandles="1" noChangeArrowheads="1" noChangeShapeType="1" noTextEdit="1"/>
              </p:cNvSpPr>
              <p:nvPr/>
            </p:nvSpPr>
            <p:spPr>
              <a:xfrm>
                <a:off x="466164" y="859045"/>
                <a:ext cx="11035553" cy="6043001"/>
              </a:xfrm>
              <a:prstGeom prst="rect">
                <a:avLst/>
              </a:prstGeom>
              <a:blipFill>
                <a:blip r:embed="rId3"/>
                <a:stretch>
                  <a:fillRect l="-552"/>
                </a:stretch>
              </a:blipFill>
            </p:spPr>
            <p:txBody>
              <a:bodyPr/>
              <a:lstStyle/>
              <a:p>
                <a:r>
                  <a:rPr lang="en-IN">
                    <a:noFill/>
                  </a:rPr>
                  <a:t> </a:t>
                </a:r>
              </a:p>
            </p:txBody>
          </p:sp>
        </mc:Fallback>
      </mc:AlternateContent>
    </p:spTree>
    <p:extLst>
      <p:ext uri="{BB962C8B-B14F-4D97-AF65-F5344CB8AC3E}">
        <p14:creationId xmlns:p14="http://schemas.microsoft.com/office/powerpoint/2010/main" val="41403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67777" y="308629"/>
            <a:ext cx="9980682" cy="550416"/>
          </a:xfrm>
        </p:spPr>
        <p:txBody>
          <a:bodyPr>
            <a:noAutofit/>
          </a:bodyPr>
          <a:lstStyle/>
          <a:p>
            <a:r>
              <a:rPr lang="en-US" sz="3200" dirty="0">
                <a:latin typeface="Arial Rounded MT Bold" panose="020F0704030504030204" pitchFamily="34" charset="0"/>
              </a:rPr>
              <a:t>MODEL BUILDING</a:t>
            </a:r>
          </a:p>
        </p:txBody>
      </p:sp>
      <p:sp>
        <p:nvSpPr>
          <p:cNvPr id="5" name="TextBox 4">
            <a:extLst>
              <a:ext uri="{FF2B5EF4-FFF2-40B4-BE49-F238E27FC236}">
                <a16:creationId xmlns:a16="http://schemas.microsoft.com/office/drawing/2014/main" id="{FC1BE555-F7BE-430E-9BB3-3FDFF9601E52}"/>
              </a:ext>
            </a:extLst>
          </p:cNvPr>
          <p:cNvSpPr txBox="1"/>
          <p:nvPr/>
        </p:nvSpPr>
        <p:spPr>
          <a:xfrm>
            <a:off x="466164" y="859045"/>
            <a:ext cx="11035553" cy="3835024"/>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Naïve Bayes Classifier:</a:t>
            </a:r>
          </a:p>
          <a:p>
            <a:pPr marL="457200">
              <a:lnSpc>
                <a:spcPct val="150000"/>
              </a:lnSpc>
            </a:pPr>
            <a:r>
              <a:rPr lang="en-US" dirty="0">
                <a:latin typeface="Calibri" panose="020F0502020204030204" pitchFamily="34" charset="0"/>
                <a:ea typeface="Calibri" panose="020F0502020204030204" pitchFamily="34" charset="0"/>
                <a:cs typeface="Latha" panose="020B0604020202020204" pitchFamily="34" charset="0"/>
              </a:rPr>
              <a:t>Since it deals with probability the data should be distributed thus it follows a Gaussian Distribution given by</a:t>
            </a:r>
          </a:p>
          <a:p>
            <a:pPr marL="457200">
              <a:lnSpc>
                <a:spcPct val="150000"/>
              </a:lnSpc>
            </a:pPr>
            <a:endParaRPr lang="en-US"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endParaRPr lang="en-US"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endParaRPr lang="en-US"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endParaRPr lang="en-US"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endParaRPr lang="en-US"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endParaRPr lang="en-US" dirty="0">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3" name="Picture 2">
            <a:extLst>
              <a:ext uri="{FF2B5EF4-FFF2-40B4-BE49-F238E27FC236}">
                <a16:creationId xmlns:a16="http://schemas.microsoft.com/office/drawing/2014/main" id="{10E1A7AE-EB9D-4F62-891A-9241B4315B96}"/>
              </a:ext>
            </a:extLst>
          </p:cNvPr>
          <p:cNvPicPr>
            <a:picLocks noChangeAspect="1"/>
          </p:cNvPicPr>
          <p:nvPr/>
        </p:nvPicPr>
        <p:blipFill>
          <a:blip r:embed="rId3"/>
          <a:stretch>
            <a:fillRect/>
          </a:stretch>
        </p:blipFill>
        <p:spPr>
          <a:xfrm>
            <a:off x="3830929" y="1998196"/>
            <a:ext cx="3185436" cy="853514"/>
          </a:xfrm>
          <a:prstGeom prst="rect">
            <a:avLst/>
          </a:prstGeom>
        </p:spPr>
      </p:pic>
      <p:pic>
        <p:nvPicPr>
          <p:cNvPr id="8" name="Picture 7">
            <a:extLst>
              <a:ext uri="{FF2B5EF4-FFF2-40B4-BE49-F238E27FC236}">
                <a16:creationId xmlns:a16="http://schemas.microsoft.com/office/drawing/2014/main" id="{B703C46D-AFBF-40B1-953E-F15AAECCAFAD}"/>
              </a:ext>
            </a:extLst>
          </p:cNvPr>
          <p:cNvPicPr>
            <a:picLocks noChangeAspect="1"/>
          </p:cNvPicPr>
          <p:nvPr/>
        </p:nvPicPr>
        <p:blipFill>
          <a:blip r:embed="rId4"/>
          <a:stretch>
            <a:fillRect/>
          </a:stretch>
        </p:blipFill>
        <p:spPr>
          <a:xfrm>
            <a:off x="817704" y="3086278"/>
            <a:ext cx="2642671" cy="1194871"/>
          </a:xfrm>
          <a:prstGeom prst="rect">
            <a:avLst/>
          </a:prstGeom>
        </p:spPr>
      </p:pic>
    </p:spTree>
    <p:extLst>
      <p:ext uri="{BB962C8B-B14F-4D97-AF65-F5344CB8AC3E}">
        <p14:creationId xmlns:p14="http://schemas.microsoft.com/office/powerpoint/2010/main" val="181670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0883" y="335523"/>
            <a:ext cx="9980682" cy="550416"/>
          </a:xfrm>
        </p:spPr>
        <p:txBody>
          <a:bodyPr>
            <a:noAutofit/>
          </a:bodyPr>
          <a:lstStyle/>
          <a:p>
            <a:r>
              <a:rPr lang="en-US" sz="3200" dirty="0">
                <a:latin typeface="Arial Rounded MT Bold" panose="020F0704030504030204" pitchFamily="34" charset="0"/>
              </a:rPr>
              <a:t>Naïve Bayes - Algorithm and Data structure</a:t>
            </a:r>
          </a:p>
        </p:txBody>
      </p:sp>
      <p:sp>
        <p:nvSpPr>
          <p:cNvPr id="5" name="TextBox 4">
            <a:extLst>
              <a:ext uri="{FF2B5EF4-FFF2-40B4-BE49-F238E27FC236}">
                <a16:creationId xmlns:a16="http://schemas.microsoft.com/office/drawing/2014/main" id="{FC1BE555-F7BE-430E-9BB3-3FDFF9601E52}"/>
              </a:ext>
            </a:extLst>
          </p:cNvPr>
          <p:cNvSpPr txBox="1"/>
          <p:nvPr/>
        </p:nvSpPr>
        <p:spPr>
          <a:xfrm>
            <a:off x="448235" y="1275718"/>
            <a:ext cx="10363200" cy="4768228"/>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ALGORITHM :</a:t>
            </a:r>
          </a:p>
          <a:p>
            <a:pPr>
              <a:lnSpc>
                <a:spcPct val="150000"/>
              </a:lnSpc>
            </a:pPr>
            <a:endParaRPr lang="en-IN" sz="2000" b="1" dirty="0">
              <a:latin typeface="Calibri" panose="020F0502020204030204" pitchFamily="34" charset="0"/>
              <a:cs typeface="Calibri" panose="020F0502020204030204" pitchFamily="34" charset="0"/>
            </a:endParaRPr>
          </a:p>
          <a:p>
            <a:pPr>
              <a:lnSpc>
                <a:spcPct val="150000"/>
              </a:lnSpc>
            </a:pPr>
            <a:r>
              <a:rPr lang="en-US" sz="2000" b="1" dirty="0">
                <a:effectLst/>
                <a:latin typeface="Calibri" panose="020F0502020204030204" pitchFamily="34" charset="0"/>
                <a:ea typeface="Times New Roman" panose="02020603050405020304" pitchFamily="18" charset="0"/>
                <a:cs typeface="Latha" panose="020B0604020202020204" pitchFamily="34" charset="0"/>
              </a:rPr>
              <a:t>STEP 1 </a:t>
            </a:r>
            <a:r>
              <a:rPr lang="en-US" sz="1800" b="1" dirty="0">
                <a:effectLst/>
                <a:latin typeface="Calibri" panose="020F0502020204030204" pitchFamily="34" charset="0"/>
                <a:ea typeface="Times New Roman" panose="02020603050405020304" pitchFamily="18" charset="0"/>
                <a:cs typeface="Latha" panose="020B0604020202020204" pitchFamily="34" charset="0"/>
              </a:rPr>
              <a:t>:  </a:t>
            </a:r>
            <a:r>
              <a:rPr lang="en-US" sz="1800" dirty="0">
                <a:effectLst/>
                <a:latin typeface="Calibri" panose="020F0502020204030204" pitchFamily="34" charset="0"/>
                <a:ea typeface="Times New Roman" panose="02020603050405020304" pitchFamily="18" charset="0"/>
                <a:cs typeface="Latha" panose="020B0604020202020204" pitchFamily="34" charset="0"/>
              </a:rPr>
              <a:t>Import the library GaussianNB from sklearn.naive_bayes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2000" b="1" dirty="0">
                <a:effectLst/>
                <a:latin typeface="Calibri" panose="020F0502020204030204" pitchFamily="34" charset="0"/>
                <a:ea typeface="Times New Roman" panose="02020603050405020304" pitchFamily="18" charset="0"/>
                <a:cs typeface="Latha" panose="020B0604020202020204" pitchFamily="34" charset="0"/>
              </a:rPr>
              <a:t>STEP 2 </a:t>
            </a:r>
            <a:r>
              <a:rPr lang="en-US" sz="1800" b="1" dirty="0">
                <a:effectLst/>
                <a:latin typeface="Calibri" panose="020F0502020204030204" pitchFamily="34" charset="0"/>
                <a:ea typeface="Times New Roman" panose="02020603050405020304" pitchFamily="18" charset="0"/>
                <a:cs typeface="Latha" panose="020B0604020202020204" pitchFamily="34" charset="0"/>
              </a:rPr>
              <a:t>:  </a:t>
            </a:r>
            <a:r>
              <a:rPr lang="en-US" sz="1800" dirty="0">
                <a:effectLst/>
                <a:latin typeface="Calibri" panose="020F0502020204030204" pitchFamily="34" charset="0"/>
                <a:ea typeface="Times New Roman" panose="02020603050405020304" pitchFamily="18" charset="0"/>
                <a:cs typeface="Latha" panose="020B0604020202020204" pitchFamily="34" charset="0"/>
              </a:rPr>
              <a:t>Create an instance of the class GaussianNB as naïve_bayes</a:t>
            </a:r>
          </a:p>
          <a:p>
            <a:pPr>
              <a:lnSpc>
                <a:spcPct val="150000"/>
              </a:lnSpc>
              <a:spcAft>
                <a:spcPts val="800"/>
              </a:spcAft>
            </a:pPr>
            <a:r>
              <a:rPr lang="en-US" sz="2000" b="1" dirty="0">
                <a:effectLst/>
                <a:latin typeface="Calibri" panose="020F0502020204030204" pitchFamily="34" charset="0"/>
                <a:ea typeface="Times New Roman" panose="02020603050405020304" pitchFamily="18" charset="0"/>
                <a:cs typeface="Latha" panose="020B0604020202020204" pitchFamily="34" charset="0"/>
              </a:rPr>
              <a:t>STEP 3 :  </a:t>
            </a:r>
            <a:r>
              <a:rPr lang="en-US" sz="1800" dirty="0">
                <a:effectLst/>
                <a:latin typeface="Calibri" panose="020F0502020204030204" pitchFamily="34" charset="0"/>
                <a:ea typeface="Times New Roman" panose="02020603050405020304" pitchFamily="18" charset="0"/>
                <a:cs typeface="Latha" panose="020B0604020202020204" pitchFamily="34" charset="0"/>
              </a:rPr>
              <a:t>Train the model using the fit function which accepts two parameters X_train ,     Y_train </a:t>
            </a:r>
          </a:p>
          <a:p>
            <a:pPr>
              <a:lnSpc>
                <a:spcPct val="150000"/>
              </a:lnSpc>
              <a:spcAft>
                <a:spcPts val="800"/>
              </a:spcAft>
            </a:pPr>
            <a:r>
              <a:rPr lang="en-US" sz="2000" b="1" dirty="0">
                <a:effectLst/>
                <a:latin typeface="Calibri" panose="020F0502020204030204" pitchFamily="34" charset="0"/>
                <a:ea typeface="Times New Roman" panose="02020603050405020304" pitchFamily="18" charset="0"/>
                <a:cs typeface="Latha" panose="020B0604020202020204" pitchFamily="34" charset="0"/>
              </a:rPr>
              <a:t>STEP 4 : </a:t>
            </a:r>
            <a:r>
              <a:rPr lang="en-US" sz="2000" dirty="0">
                <a:effectLst/>
                <a:latin typeface="Calibri" panose="020F0502020204030204" pitchFamily="34" charset="0"/>
                <a:ea typeface="Times New Roman" panose="02020603050405020304" pitchFamily="18" charset="0"/>
                <a:cs typeface="Latha" panose="020B0604020202020204" pitchFamily="34" charset="0"/>
              </a:rPr>
              <a:t> </a:t>
            </a:r>
            <a:r>
              <a:rPr lang="en-US" sz="1800" dirty="0">
                <a:effectLst/>
                <a:latin typeface="Calibri" panose="020F0502020204030204" pitchFamily="34" charset="0"/>
                <a:ea typeface="Times New Roman" panose="02020603050405020304" pitchFamily="18" charset="0"/>
                <a:cs typeface="Latha" panose="020B0604020202020204" pitchFamily="34" charset="0"/>
              </a:rPr>
              <a:t>Classify the data using the predict function which accepts a X_test as paramter and store in y_pred_naive_bayes to compare it with Y_test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pPr>
            <a:endParaRPr lang="en-IN" sz="2000" b="1" dirty="0">
              <a:latin typeface="Calibri" panose="020F0502020204030204" pitchFamily="34" charset="0"/>
              <a:cs typeface="Calibri" panose="020F0502020204030204" pitchFamily="34" charset="0"/>
            </a:endParaRPr>
          </a:p>
          <a:p>
            <a:pPr>
              <a:lnSpc>
                <a:spcPct val="115000"/>
              </a:lnSpc>
              <a:spcAft>
                <a:spcPts val="800"/>
              </a:spcAft>
            </a:pPr>
            <a:r>
              <a:rPr lang="en-US" sz="1800" b="1" dirty="0">
                <a:effectLst/>
                <a:latin typeface="Calibri" panose="020F0502020204030204" pitchFamily="34" charset="0"/>
                <a:ea typeface="Calibri" panose="020F0502020204030204" pitchFamily="34" charset="0"/>
                <a:cs typeface="Latha" panose="020B0604020202020204" pitchFamily="34" charset="0"/>
              </a:rPr>
              <a:t>DATA STRUCTURE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US" sz="1800" dirty="0">
                <a:effectLst/>
                <a:latin typeface="Calibri" panose="020F0502020204030204" pitchFamily="34" charset="0"/>
                <a:ea typeface="Calibri" panose="020F0502020204030204" pitchFamily="34" charset="0"/>
                <a:cs typeface="Latha" panose="020B0604020202020204" pitchFamily="34" charset="0"/>
              </a:rPr>
              <a:t>	1 ) numpy array       2 )DataFrame in pandas</a:t>
            </a:r>
          </a:p>
        </p:txBody>
      </p:sp>
    </p:spTree>
    <p:extLst>
      <p:ext uri="{BB962C8B-B14F-4D97-AF65-F5344CB8AC3E}">
        <p14:creationId xmlns:p14="http://schemas.microsoft.com/office/powerpoint/2010/main" val="101077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DE79-5760-4883-9B5F-6644748B2AD9}"/>
              </a:ext>
            </a:extLst>
          </p:cNvPr>
          <p:cNvSpPr>
            <a:spLocks noGrp="1"/>
          </p:cNvSpPr>
          <p:nvPr>
            <p:ph type="title"/>
          </p:nvPr>
        </p:nvSpPr>
        <p:spPr>
          <a:xfrm>
            <a:off x="1539906" y="2969950"/>
            <a:ext cx="9980682" cy="918099"/>
          </a:xfrm>
        </p:spPr>
        <p:txBody>
          <a:bodyPr/>
          <a:lstStyle/>
          <a:p>
            <a:pPr algn="ctr"/>
            <a:r>
              <a:rPr lang="en-US" dirty="0">
                <a:latin typeface="Arial Rounded MT Bold" panose="020F0704030504030204" pitchFamily="34" charset="0"/>
              </a:rPr>
              <a:t>THANK YOU</a:t>
            </a:r>
            <a:endParaRPr lang="en-IN" dirty="0">
              <a:latin typeface="Arial Rounded MT Bold" panose="020F0704030504030204" pitchFamily="34" charset="0"/>
            </a:endParaRPr>
          </a:p>
        </p:txBody>
      </p:sp>
      <p:sp>
        <p:nvSpPr>
          <p:cNvPr id="9" name="TextBox 8">
            <a:extLst>
              <a:ext uri="{FF2B5EF4-FFF2-40B4-BE49-F238E27FC236}">
                <a16:creationId xmlns:a16="http://schemas.microsoft.com/office/drawing/2014/main" id="{979BF950-017B-435F-84E6-0C8C4B72225B}"/>
              </a:ext>
            </a:extLst>
          </p:cNvPr>
          <p:cNvSpPr txBox="1"/>
          <p:nvPr/>
        </p:nvSpPr>
        <p:spPr>
          <a:xfrm>
            <a:off x="1387135" y="716417"/>
            <a:ext cx="6094520" cy="523220"/>
          </a:xfrm>
          <a:prstGeom prst="rect">
            <a:avLst/>
          </a:prstGeom>
          <a:noFill/>
        </p:spPr>
        <p:txBody>
          <a:bodyPr wrap="square">
            <a:spAutoFit/>
          </a:bodyPr>
          <a:lstStyle/>
          <a:p>
            <a:r>
              <a:rPr lang="en-US" sz="2800" dirty="0">
                <a:latin typeface="Arial Rounded MT Bold" panose="020F0704030504030204" pitchFamily="34" charset="0"/>
              </a:rPr>
              <a:t>SUMMER PROJECT TEAM – 10</a:t>
            </a:r>
            <a:endParaRPr lang="en-IN" sz="2800" dirty="0"/>
          </a:p>
        </p:txBody>
      </p:sp>
    </p:spTree>
    <p:extLst>
      <p:ext uri="{BB962C8B-B14F-4D97-AF65-F5344CB8AC3E}">
        <p14:creationId xmlns:p14="http://schemas.microsoft.com/office/powerpoint/2010/main" val="377552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70823" y="577570"/>
            <a:ext cx="9980682" cy="550416"/>
          </a:xfrm>
        </p:spPr>
        <p:txBody>
          <a:bodyPr>
            <a:noAutofit/>
          </a:bodyPr>
          <a:lstStyle/>
          <a:p>
            <a:r>
              <a:rPr lang="en-US" sz="3200" dirty="0">
                <a:latin typeface="Arial Rounded MT Bold" panose="020F0704030504030204" pitchFamily="34" charset="0"/>
              </a:rPr>
              <a:t>DATA SPLITTING</a:t>
            </a:r>
          </a:p>
        </p:txBody>
      </p:sp>
      <p:sp>
        <p:nvSpPr>
          <p:cNvPr id="5" name="TextBox 4">
            <a:extLst>
              <a:ext uri="{FF2B5EF4-FFF2-40B4-BE49-F238E27FC236}">
                <a16:creationId xmlns:a16="http://schemas.microsoft.com/office/drawing/2014/main" id="{FC1BE555-F7BE-430E-9BB3-3FDFF9601E52}"/>
              </a:ext>
            </a:extLst>
          </p:cNvPr>
          <p:cNvSpPr txBox="1"/>
          <p:nvPr/>
        </p:nvSpPr>
        <p:spPr>
          <a:xfrm>
            <a:off x="493059" y="941293"/>
            <a:ext cx="10363200" cy="4708981"/>
          </a:xfrm>
          <a:prstGeom prst="rect">
            <a:avLst/>
          </a:prstGeom>
          <a:noFill/>
        </p:spPr>
        <p:txBody>
          <a:bodyPr wrap="square">
            <a:spAutoFit/>
          </a:bodyPr>
          <a:lstStyle/>
          <a:p>
            <a:pPr>
              <a:lnSpc>
                <a:spcPct val="150000"/>
              </a:lnSpc>
            </a:pPr>
            <a:endParaRPr lang="en-IN"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ü"/>
            </a:pPr>
            <a:r>
              <a:rPr lang="en-US" sz="2000" b="1" dirty="0">
                <a:effectLst/>
                <a:latin typeface="Calibri" panose="020F0502020204030204" pitchFamily="34" charset="0"/>
                <a:ea typeface="Calibri" panose="020F0502020204030204" pitchFamily="34" charset="0"/>
                <a:cs typeface="Latha" panose="020B0604020202020204" pitchFamily="34" charset="0"/>
              </a:rPr>
              <a:t>Data Splitting</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involves dividing the data for </a:t>
            </a:r>
            <a:r>
              <a:rPr lang="en-US" sz="2000" b="1" dirty="0">
                <a:effectLst/>
                <a:latin typeface="Calibri" panose="020F0502020204030204" pitchFamily="34" charset="0"/>
                <a:ea typeface="Calibri" panose="020F0502020204030204" pitchFamily="34" charset="0"/>
                <a:cs typeface="Latha" panose="020B0604020202020204" pitchFamily="34" charset="0"/>
              </a:rPr>
              <a:t>training</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and</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2000" b="1" dirty="0">
                <a:effectLst/>
                <a:latin typeface="Calibri" panose="020F0502020204030204" pitchFamily="34" charset="0"/>
                <a:ea typeface="Calibri" panose="020F0502020204030204" pitchFamily="34" charset="0"/>
                <a:cs typeface="Latha" panose="020B0604020202020204" pitchFamily="34" charset="0"/>
              </a:rPr>
              <a:t>testing</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purpose </a:t>
            </a:r>
          </a:p>
          <a:p>
            <a:pPr marL="285750" indent="-285750">
              <a:lnSpc>
                <a:spcPct val="150000"/>
              </a:lnSpc>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Latha" panose="020B0604020202020204" pitchFamily="34" charset="0"/>
              </a:rPr>
              <a:t>The machine learning model learns from the training data and then classifies the testing data accordingly</a:t>
            </a:r>
          </a:p>
          <a:p>
            <a:pPr marL="285750" indent="-285750">
              <a:lnSpc>
                <a:spcPct val="150000"/>
              </a:lnSpc>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Latha" panose="020B0604020202020204" pitchFamily="34" charset="0"/>
              </a:rPr>
              <a:t>The testing data is used to test the trained or validated model. The testing data result and the tested data result(from our Machine learning model) are compared to evaluate our model.</a:t>
            </a:r>
          </a:p>
          <a:p>
            <a:pPr marL="285750" indent="-285750">
              <a:lnSpc>
                <a:spcPct val="150000"/>
              </a:lnSpc>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Latha" panose="020B0604020202020204" pitchFamily="34" charset="0"/>
              </a:rPr>
              <a:t>The </a:t>
            </a:r>
            <a:r>
              <a:rPr lang="en-US" sz="2000" b="1" dirty="0">
                <a:effectLst/>
                <a:latin typeface="Calibri" panose="020F0502020204030204" pitchFamily="34" charset="0"/>
                <a:ea typeface="Calibri" panose="020F0502020204030204" pitchFamily="34" charset="0"/>
                <a:cs typeface="Latha" panose="020B0604020202020204" pitchFamily="34" charset="0"/>
              </a:rPr>
              <a:t>Decision Tree </a:t>
            </a:r>
            <a:r>
              <a:rPr lang="en-US" sz="2000" b="1" dirty="0">
                <a:latin typeface="Calibri" panose="020F0502020204030204" pitchFamily="34" charset="0"/>
                <a:ea typeface="Calibri" panose="020F0502020204030204" pitchFamily="34" charset="0"/>
                <a:cs typeface="Latha" panose="020B0604020202020204" pitchFamily="34" charset="0"/>
              </a:rPr>
              <a:t>C</a:t>
            </a:r>
            <a:r>
              <a:rPr lang="en-US" sz="2000" b="1" dirty="0">
                <a:effectLst/>
                <a:latin typeface="Calibri" panose="020F0502020204030204" pitchFamily="34" charset="0"/>
                <a:ea typeface="Calibri" panose="020F0502020204030204" pitchFamily="34" charset="0"/>
                <a:cs typeface="Latha" panose="020B0604020202020204" pitchFamily="34" charset="0"/>
              </a:rPr>
              <a:t>lassifier </a:t>
            </a:r>
            <a:r>
              <a:rPr lang="en-US" sz="1800" dirty="0">
                <a:effectLst/>
                <a:latin typeface="Calibri" panose="020F0502020204030204" pitchFamily="34" charset="0"/>
                <a:ea typeface="Calibri" panose="020F0502020204030204" pitchFamily="34" charset="0"/>
                <a:cs typeface="Latha" panose="020B0604020202020204" pitchFamily="34" charset="0"/>
              </a:rPr>
              <a:t>algorithm builds the </a:t>
            </a:r>
            <a:r>
              <a:rPr lang="en-US" sz="2000" b="1" dirty="0">
                <a:effectLst/>
                <a:latin typeface="Calibri" panose="020F0502020204030204" pitchFamily="34" charset="0"/>
                <a:ea typeface="Calibri" panose="020F0502020204030204" pitchFamily="34" charset="0"/>
                <a:cs typeface="Latha" panose="020B0604020202020204" pitchFamily="34" charset="0"/>
              </a:rPr>
              <a:t>decision tree</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with the help of the training data. The testing data can be applied on that tree which classifies accordingly.</a:t>
            </a:r>
          </a:p>
          <a:p>
            <a:pPr marL="285750" indent="-285750">
              <a:lnSpc>
                <a:spcPct val="150000"/>
              </a:lnSpc>
              <a:buFont typeface="Wingdings" panose="05000000000000000000" pitchFamily="2" charset="2"/>
              <a:buChar char="ü"/>
            </a:pPr>
            <a:r>
              <a:rPr lang="en-US" sz="2000" b="1" dirty="0">
                <a:effectLst/>
                <a:latin typeface="Calibri" panose="020F0502020204030204" pitchFamily="34" charset="0"/>
                <a:ea typeface="Calibri" panose="020F0502020204030204" pitchFamily="34" charset="0"/>
                <a:cs typeface="Latha" panose="020B0604020202020204" pitchFamily="34" charset="0"/>
              </a:rPr>
              <a:t>Naïve Bayes </a:t>
            </a:r>
            <a:r>
              <a:rPr lang="en-US" sz="1800" dirty="0">
                <a:effectLst/>
                <a:latin typeface="Calibri" panose="020F0502020204030204" pitchFamily="34" charset="0"/>
                <a:ea typeface="Calibri" panose="020F0502020204030204" pitchFamily="34" charset="0"/>
                <a:cs typeface="Latha" panose="020B0604020202020204" pitchFamily="34" charset="0"/>
              </a:rPr>
              <a:t>similarly creates a </a:t>
            </a:r>
            <a:r>
              <a:rPr lang="en-US" sz="2000" b="1" dirty="0">
                <a:effectLst/>
                <a:latin typeface="Calibri" panose="020F0502020204030204" pitchFamily="34" charset="0"/>
                <a:ea typeface="Calibri" panose="020F0502020204030204" pitchFamily="34" charset="0"/>
                <a:cs typeface="Latha" panose="020B0604020202020204" pitchFamily="34" charset="0"/>
              </a:rPr>
              <a:t>Multilevel dictionary </a:t>
            </a:r>
            <a:r>
              <a:rPr lang="en-US" sz="1800" dirty="0">
                <a:effectLst/>
                <a:latin typeface="Calibri" panose="020F0502020204030204" pitchFamily="34" charset="0"/>
                <a:ea typeface="Calibri" panose="020F0502020204030204" pitchFamily="34" charset="0"/>
                <a:cs typeface="Latha" panose="020B0604020202020204" pitchFamily="34" charset="0"/>
              </a:rPr>
              <a:t>by storing the </a:t>
            </a:r>
            <a:r>
              <a:rPr lang="en-US" sz="2000" b="1" dirty="0">
                <a:effectLst/>
                <a:latin typeface="Calibri" panose="020F0502020204030204" pitchFamily="34" charset="0"/>
                <a:ea typeface="Calibri" panose="020F0502020204030204" pitchFamily="34" charset="0"/>
                <a:cs typeface="Latha" panose="020B0604020202020204" pitchFamily="34" charset="0"/>
              </a:rPr>
              <a:t>probability</a:t>
            </a:r>
            <a:r>
              <a:rPr lang="en-US" sz="1800" dirty="0">
                <a:effectLst/>
                <a:latin typeface="Calibri" panose="020F0502020204030204" pitchFamily="34" charset="0"/>
                <a:ea typeface="Calibri" panose="020F0502020204030204" pitchFamily="34" charset="0"/>
                <a:cs typeface="Latha" panose="020B0604020202020204" pitchFamily="34" charset="0"/>
              </a:rPr>
              <a:t> of each class </a:t>
            </a:r>
            <a:r>
              <a:rPr lang="en-US" dirty="0">
                <a:latin typeface="Calibri" panose="020F0502020204030204" pitchFamily="34" charset="0"/>
                <a:ea typeface="Calibri" panose="020F0502020204030204" pitchFamily="34" charset="0"/>
                <a:cs typeface="Latha" panose="020B0604020202020204" pitchFamily="34" charset="0"/>
              </a:rPr>
              <a:t>along with </a:t>
            </a:r>
            <a:r>
              <a:rPr lang="en-US" sz="1800" dirty="0">
                <a:effectLst/>
                <a:latin typeface="Calibri" panose="020F0502020204030204" pitchFamily="34" charset="0"/>
                <a:ea typeface="Calibri" panose="020F0502020204030204" pitchFamily="34" charset="0"/>
                <a:cs typeface="Latha" panose="020B0604020202020204" pitchFamily="34" charset="0"/>
              </a:rPr>
              <a:t>feature</a:t>
            </a:r>
            <a:r>
              <a:rPr lang="en-US" dirty="0">
                <a:latin typeface="Calibri" panose="020F0502020204030204" pitchFamily="34" charset="0"/>
                <a:ea typeface="Calibri" panose="020F0502020204030204" pitchFamily="34" charset="0"/>
                <a:cs typeface="Latha" panose="020B0604020202020204" pitchFamily="34" charset="0"/>
              </a:rPr>
              <a:t>s using the training data .The testing data is then applied and classifies the classes which gives </a:t>
            </a:r>
            <a:r>
              <a:rPr lang="en-US" sz="2000" b="1" dirty="0">
                <a:latin typeface="Calibri" panose="020F0502020204030204" pitchFamily="34" charset="0"/>
                <a:ea typeface="Calibri" panose="020F0502020204030204" pitchFamily="34" charset="0"/>
                <a:cs typeface="Latha" panose="020B0604020202020204" pitchFamily="34" charset="0"/>
              </a:rPr>
              <a:t>maximum probability </a:t>
            </a:r>
            <a:r>
              <a:rPr lang="en-US" dirty="0">
                <a:latin typeface="Calibri" panose="020F0502020204030204" pitchFamily="34" charset="0"/>
                <a:ea typeface="Calibri" panose="020F0502020204030204" pitchFamily="34" charset="0"/>
                <a:cs typeface="Latha" panose="020B0604020202020204" pitchFamily="34" charset="0"/>
              </a:rPr>
              <a:t>among the classes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25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64776" y="308629"/>
            <a:ext cx="10521565" cy="550416"/>
          </a:xfrm>
        </p:spPr>
        <p:txBody>
          <a:bodyPr>
            <a:noAutofit/>
          </a:bodyPr>
          <a:lstStyle/>
          <a:p>
            <a:r>
              <a:rPr lang="en-US" sz="3200" dirty="0">
                <a:latin typeface="Arial Rounded MT Bold" panose="020F0704030504030204" pitchFamily="34" charset="0"/>
              </a:rPr>
              <a:t>Data splitting - Algorithm and Data structure</a:t>
            </a:r>
          </a:p>
        </p:txBody>
      </p:sp>
      <p:sp>
        <p:nvSpPr>
          <p:cNvPr id="5" name="TextBox 4">
            <a:extLst>
              <a:ext uri="{FF2B5EF4-FFF2-40B4-BE49-F238E27FC236}">
                <a16:creationId xmlns:a16="http://schemas.microsoft.com/office/drawing/2014/main" id="{FC1BE555-F7BE-430E-9BB3-3FDFF9601E52}"/>
              </a:ext>
            </a:extLst>
          </p:cNvPr>
          <p:cNvSpPr txBox="1"/>
          <p:nvPr/>
        </p:nvSpPr>
        <p:spPr>
          <a:xfrm>
            <a:off x="466165" y="859045"/>
            <a:ext cx="10363200" cy="5486374"/>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ALGORITHM </a:t>
            </a:r>
          </a:p>
          <a:p>
            <a:pPr>
              <a:lnSpc>
                <a:spcPct val="150000"/>
              </a:lnSpc>
            </a:pPr>
            <a:r>
              <a:rPr lang="en-IN" sz="2000" b="1" dirty="0">
                <a:effectLst/>
                <a:latin typeface="Calibri" panose="020F0502020204030204" pitchFamily="34" charset="0"/>
                <a:ea typeface="Calibri" panose="020F0502020204030204" pitchFamily="34" charset="0"/>
                <a:cs typeface="Calibri" panose="020F0502020204030204" pitchFamily="34" charset="0"/>
              </a:rPr>
              <a:t>S</a:t>
            </a:r>
            <a:r>
              <a:rPr lang="en-IN" sz="2000" b="1" dirty="0">
                <a:latin typeface="Calibri" panose="020F0502020204030204" pitchFamily="34" charset="0"/>
                <a:ea typeface="Calibri" panose="020F0502020204030204" pitchFamily="34" charset="0"/>
                <a:cs typeface="Calibri" panose="020F0502020204030204" pitchFamily="34" charset="0"/>
              </a:rPr>
              <a:t>TEP 1 : </a:t>
            </a:r>
            <a:r>
              <a:rPr lang="en-US" sz="1800" dirty="0">
                <a:effectLst/>
                <a:latin typeface="Calibri" panose="020F0502020204030204" pitchFamily="34" charset="0"/>
                <a:ea typeface="Calibri" panose="020F0502020204030204" pitchFamily="34" charset="0"/>
                <a:cs typeface="Latha" panose="020B0604020202020204" pitchFamily="34" charset="0"/>
              </a:rPr>
              <a:t>We split the given dataset into </a:t>
            </a:r>
            <a:r>
              <a:rPr lang="en-US" sz="2000" b="1" dirty="0">
                <a:effectLst/>
                <a:latin typeface="Calibri" panose="020F0502020204030204" pitchFamily="34" charset="0"/>
                <a:ea typeface="Calibri" panose="020F0502020204030204" pitchFamily="34" charset="0"/>
                <a:cs typeface="Latha" panose="020B0604020202020204" pitchFamily="34" charset="0"/>
              </a:rPr>
              <a:t>training data</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and </a:t>
            </a:r>
            <a:r>
              <a:rPr lang="en-US" sz="2000" b="1" dirty="0">
                <a:effectLst/>
                <a:latin typeface="Calibri" panose="020F0502020204030204" pitchFamily="34" charset="0"/>
                <a:ea typeface="Calibri" panose="020F0502020204030204" pitchFamily="34" charset="0"/>
                <a:cs typeface="Latha" panose="020B0604020202020204" pitchFamily="34" charset="0"/>
              </a:rPr>
              <a:t>testing data</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with help of the</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2000" b="1" dirty="0">
                <a:effectLst/>
                <a:latin typeface="Calibri" panose="020F0502020204030204" pitchFamily="34" charset="0"/>
                <a:ea typeface="Calibri" panose="020F0502020204030204" pitchFamily="34" charset="0"/>
                <a:cs typeface="Latha" panose="020B0604020202020204" pitchFamily="34" charset="0"/>
              </a:rPr>
              <a:t>skearn </a:t>
            </a:r>
            <a:r>
              <a:rPr lang="en-US" sz="1800" dirty="0">
                <a:effectLst/>
                <a:latin typeface="Calibri" panose="020F0502020204030204" pitchFamily="34" charset="0"/>
                <a:ea typeface="Calibri" panose="020F0502020204030204" pitchFamily="34" charset="0"/>
                <a:cs typeface="Latha" panose="020B0604020202020204" pitchFamily="34" charset="0"/>
              </a:rPr>
              <a:t>library under </a:t>
            </a:r>
            <a:r>
              <a:rPr lang="en-US" sz="2000" b="1" dirty="0">
                <a:effectLst/>
                <a:latin typeface="Calibri" panose="020F0502020204030204" pitchFamily="34" charset="0"/>
                <a:ea typeface="Calibri" panose="020F0502020204030204" pitchFamily="34" charset="0"/>
                <a:cs typeface="Latha" panose="020B0604020202020204" pitchFamily="34" charset="0"/>
              </a:rPr>
              <a:t>model_selection</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function </a:t>
            </a:r>
            <a:r>
              <a:rPr lang="en-US" sz="2000" b="1" dirty="0">
                <a:effectLst/>
                <a:latin typeface="Calibri" panose="020F0502020204030204" pitchFamily="34" charset="0"/>
                <a:ea typeface="Calibri" panose="020F0502020204030204" pitchFamily="34" charset="0"/>
                <a:cs typeface="Latha" panose="020B0604020202020204" pitchFamily="34" charset="0"/>
              </a:rPr>
              <a:t>train_test_split(input_features , outcome)</a:t>
            </a:r>
            <a:r>
              <a:rPr lang="en-US" sz="2000" dirty="0">
                <a:effectLst/>
                <a:latin typeface="Calibri" panose="020F0502020204030204" pitchFamily="34" charset="0"/>
                <a:ea typeface="Calibri" panose="020F0502020204030204" pitchFamily="34" charset="0"/>
                <a:cs typeface="Latha" panose="020B0604020202020204" pitchFamily="34" charset="0"/>
              </a:rPr>
              <a:t> </a:t>
            </a:r>
            <a:r>
              <a:rPr lang="en-US" sz="1800" dirty="0">
                <a:effectLst/>
                <a:latin typeface="Calibri" panose="020F0502020204030204" pitchFamily="34" charset="0"/>
                <a:ea typeface="Calibri" panose="020F0502020204030204" pitchFamily="34" charset="0"/>
                <a:cs typeface="Latha" panose="020B0604020202020204" pitchFamily="34" charset="0"/>
              </a:rPr>
              <a:t>is used</a:t>
            </a:r>
          </a:p>
          <a:p>
            <a:pPr>
              <a:lnSpc>
                <a:spcPct val="150000"/>
              </a:lnSpc>
            </a:pPr>
            <a:r>
              <a:rPr lang="en-US" sz="2000" b="1" dirty="0">
                <a:latin typeface="Calibri" panose="020F0502020204030204" pitchFamily="34" charset="0"/>
                <a:ea typeface="Calibri" panose="020F0502020204030204" pitchFamily="34" charset="0"/>
                <a:cs typeface="Latha" panose="020B0604020202020204" pitchFamily="34" charset="0"/>
              </a:rPr>
              <a:t>STEP 2 :</a:t>
            </a:r>
            <a:r>
              <a:rPr lang="en-US" dirty="0">
                <a:latin typeface="Calibri" panose="020F0502020204030204" pitchFamily="34" charset="0"/>
                <a:ea typeface="Calibri" panose="020F0502020204030204" pitchFamily="34" charset="0"/>
                <a:cs typeface="Latha" panose="020B0604020202020204" pitchFamily="34" charset="0"/>
              </a:rPr>
              <a:t> By default, this functions splits the data as </a:t>
            </a:r>
            <a:r>
              <a:rPr lang="en-US" sz="2000" b="1" dirty="0">
                <a:latin typeface="Calibri" panose="020F0502020204030204" pitchFamily="34" charset="0"/>
                <a:ea typeface="Calibri" panose="020F0502020204030204" pitchFamily="34" charset="0"/>
                <a:cs typeface="Latha" panose="020B0604020202020204" pitchFamily="34" charset="0"/>
              </a:rPr>
              <a:t>Testing Data : 75% </a:t>
            </a:r>
            <a:r>
              <a:rPr lang="en-US" dirty="0">
                <a:latin typeface="Calibri" panose="020F0502020204030204" pitchFamily="34" charset="0"/>
                <a:ea typeface="Calibri" panose="020F0502020204030204" pitchFamily="34" charset="0"/>
                <a:cs typeface="Latha" panose="020B0604020202020204" pitchFamily="34" charset="0"/>
              </a:rPr>
              <a:t>and </a:t>
            </a:r>
            <a:r>
              <a:rPr lang="en-US" sz="2000" b="1" dirty="0">
                <a:latin typeface="Calibri" panose="020F0502020204030204" pitchFamily="34" charset="0"/>
                <a:ea typeface="Calibri" panose="020F0502020204030204" pitchFamily="34" charset="0"/>
                <a:cs typeface="Latha" panose="020B0604020202020204" pitchFamily="34" charset="0"/>
              </a:rPr>
              <a:t>Training Data : 25%</a:t>
            </a:r>
            <a:endParaRPr lang="en-US" sz="2000" b="1" dirty="0">
              <a:effectLst/>
              <a:latin typeface="Calibri" panose="020F0502020204030204" pitchFamily="34" charset="0"/>
              <a:ea typeface="Calibri" panose="020F0502020204030204" pitchFamily="34" charset="0"/>
              <a:cs typeface="Latha" panose="020B0604020202020204" pitchFamily="34" charset="0"/>
            </a:endParaRPr>
          </a:p>
          <a:p>
            <a:pPr lvl="0">
              <a:lnSpc>
                <a:spcPct val="150000"/>
              </a:lnSpc>
            </a:pPr>
            <a:r>
              <a:rPr lang="en-US" sz="2000" b="1" dirty="0">
                <a:latin typeface="Calibri" panose="020F0502020204030204" pitchFamily="34" charset="0"/>
                <a:ea typeface="Calibri" panose="020F0502020204030204" pitchFamily="34" charset="0"/>
                <a:cs typeface="Latha" panose="020B0604020202020204" pitchFamily="34" charset="0"/>
              </a:rPr>
              <a:t>STEP 3 :</a:t>
            </a:r>
            <a:r>
              <a:rPr lang="en-US" dirty="0">
                <a:latin typeface="Calibri" panose="020F0502020204030204" pitchFamily="34" charset="0"/>
                <a:ea typeface="Calibri" panose="020F0502020204030204" pitchFamily="34" charset="0"/>
                <a:cs typeface="Latha" panose="020B0604020202020204" pitchFamily="34" charset="0"/>
              </a:rPr>
              <a:t> t</a:t>
            </a:r>
            <a:r>
              <a:rPr lang="en-US" sz="1800" dirty="0">
                <a:effectLst/>
                <a:latin typeface="Calibri" panose="020F0502020204030204" pitchFamily="34" charset="0"/>
                <a:ea typeface="Calibri" panose="020F0502020204030204" pitchFamily="34" charset="0"/>
                <a:cs typeface="Latha" panose="020B0604020202020204" pitchFamily="34" charset="0"/>
              </a:rPr>
              <a:t>rain_test_split() function return four list </a:t>
            </a:r>
            <a:r>
              <a:rPr lang="en-US" sz="2000" b="1" dirty="0">
                <a:effectLst/>
                <a:latin typeface="Calibri" panose="020F0502020204030204" pitchFamily="34" charset="0"/>
                <a:ea typeface="Calibri" panose="020F0502020204030204" pitchFamily="34" charset="0"/>
                <a:cs typeface="Latha" panose="020B0604020202020204" pitchFamily="34" charset="0"/>
              </a:rPr>
              <a:t>X_train , X_test , Y_train , Y_test,</a:t>
            </a:r>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2000" dirty="0">
                <a:effectLst/>
                <a:latin typeface="Calibri" panose="020F0502020204030204" pitchFamily="34" charset="0"/>
                <a:ea typeface="Calibri" panose="020F0502020204030204" pitchFamily="34" charset="0"/>
                <a:cs typeface="Latha" panose="020B0604020202020204" pitchFamily="34" charset="0"/>
              </a:rPr>
              <a:t>X_train   </a:t>
            </a:r>
            <a:r>
              <a:rPr lang="en-US" sz="1800" dirty="0">
                <a:effectLst/>
                <a:latin typeface="Calibri" panose="020F0502020204030204" pitchFamily="34" charset="0"/>
                <a:ea typeface="Calibri" panose="020F0502020204030204" pitchFamily="34" charset="0"/>
                <a:cs typeface="Latha" panose="020B0604020202020204" pitchFamily="34" charset="0"/>
              </a:rPr>
              <a:t>–   training dataset with input / independent variables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2000" dirty="0">
                <a:effectLst/>
                <a:latin typeface="Calibri" panose="020F0502020204030204" pitchFamily="34" charset="0"/>
                <a:ea typeface="Calibri" panose="020F0502020204030204" pitchFamily="34" charset="0"/>
                <a:cs typeface="Latha" panose="020B0604020202020204" pitchFamily="34" charset="0"/>
              </a:rPr>
              <a:t>X_test     </a:t>
            </a:r>
            <a:r>
              <a:rPr lang="en-US" sz="1800" dirty="0">
                <a:effectLst/>
                <a:latin typeface="Calibri" panose="020F0502020204030204" pitchFamily="34" charset="0"/>
                <a:ea typeface="Calibri" panose="020F0502020204030204" pitchFamily="34" charset="0"/>
                <a:cs typeface="Latha" panose="020B0604020202020204" pitchFamily="34" charset="0"/>
              </a:rPr>
              <a:t>–   testing dataset with input/independent varaibles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pPr>
            <a:r>
              <a:rPr lang="en-US" sz="2000" dirty="0">
                <a:effectLst/>
                <a:latin typeface="Calibri" panose="020F0502020204030204" pitchFamily="34" charset="0"/>
                <a:ea typeface="Calibri" panose="020F0502020204030204" pitchFamily="34" charset="0"/>
                <a:cs typeface="Latha" panose="020B0604020202020204" pitchFamily="34" charset="0"/>
              </a:rPr>
              <a:t>Y_train    </a:t>
            </a:r>
            <a:r>
              <a:rPr lang="en-US" sz="1800" dirty="0">
                <a:effectLst/>
                <a:latin typeface="Calibri" panose="020F0502020204030204" pitchFamily="34" charset="0"/>
                <a:ea typeface="Calibri" panose="020F0502020204030204" pitchFamily="34" charset="0"/>
                <a:cs typeface="Latha" panose="020B0604020202020204" pitchFamily="34" charset="0"/>
              </a:rPr>
              <a:t>–    training dataset with output / dependent varaibles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1350645" indent="-893445">
              <a:lnSpc>
                <a:spcPct val="150000"/>
              </a:lnSpc>
              <a:spcAft>
                <a:spcPts val="800"/>
              </a:spcAft>
            </a:pPr>
            <a:r>
              <a:rPr lang="en-US" sz="2000" dirty="0">
                <a:effectLst/>
                <a:latin typeface="Calibri" panose="020F0502020204030204" pitchFamily="34" charset="0"/>
                <a:ea typeface="Calibri" panose="020F0502020204030204" pitchFamily="34" charset="0"/>
                <a:cs typeface="Latha" panose="020B0604020202020204" pitchFamily="34" charset="0"/>
              </a:rPr>
              <a:t>Y_test      </a:t>
            </a:r>
            <a:r>
              <a:rPr lang="en-US" sz="1800" dirty="0">
                <a:effectLst/>
                <a:latin typeface="Calibri" panose="020F0502020204030204" pitchFamily="34" charset="0"/>
                <a:ea typeface="Calibri" panose="020F0502020204030204" pitchFamily="34" charset="0"/>
                <a:cs typeface="Latha" panose="020B0604020202020204" pitchFamily="34" charset="0"/>
              </a:rPr>
              <a:t>–    Once we predict / classify the X_test we compare with this to check the         performance     	of the model</a:t>
            </a:r>
          </a:p>
          <a:p>
            <a:pPr>
              <a:lnSpc>
                <a:spcPct val="115000"/>
              </a:lnSpc>
              <a:spcAft>
                <a:spcPts val="800"/>
              </a:spcAft>
            </a:pPr>
            <a:r>
              <a:rPr lang="en-US" sz="1800" b="1" dirty="0">
                <a:effectLst/>
                <a:latin typeface="Calibri" panose="020F0502020204030204" pitchFamily="34" charset="0"/>
                <a:ea typeface="Calibri" panose="020F0502020204030204" pitchFamily="34" charset="0"/>
                <a:cs typeface="Latha" panose="020B0604020202020204" pitchFamily="34" charset="0"/>
              </a:rPr>
              <a:t>DATA STRUCTURE FOR SPLITTING :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US" sz="1800" dirty="0">
                <a:effectLst/>
                <a:latin typeface="Calibri" panose="020F0502020204030204" pitchFamily="34" charset="0"/>
                <a:ea typeface="Calibri" panose="020F0502020204030204" pitchFamily="34" charset="0"/>
                <a:cs typeface="Latha" panose="020B0604020202020204" pitchFamily="34" charset="0"/>
              </a:rPr>
              <a:t>	1 ) List              2 )DataFrame in pandas</a:t>
            </a:r>
          </a:p>
        </p:txBody>
      </p:sp>
    </p:spTree>
    <p:extLst>
      <p:ext uri="{BB962C8B-B14F-4D97-AF65-F5344CB8AC3E}">
        <p14:creationId xmlns:p14="http://schemas.microsoft.com/office/powerpoint/2010/main" val="342416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0882" y="308629"/>
            <a:ext cx="9980682" cy="550416"/>
          </a:xfrm>
        </p:spPr>
        <p:txBody>
          <a:bodyPr>
            <a:noAutofit/>
          </a:bodyPr>
          <a:lstStyle/>
          <a:p>
            <a:r>
              <a:rPr lang="en-US" sz="3200" dirty="0">
                <a:latin typeface="Arial Rounded MT Bold" panose="020F0704030504030204" pitchFamily="34" charset="0"/>
              </a:rPr>
              <a:t>MODEL BUILDING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1BE555-F7BE-430E-9BB3-3FDFF9601E52}"/>
                  </a:ext>
                </a:extLst>
              </p:cNvPr>
              <p:cNvSpPr txBox="1"/>
              <p:nvPr/>
            </p:nvSpPr>
            <p:spPr>
              <a:xfrm>
                <a:off x="466164" y="859045"/>
                <a:ext cx="11035553" cy="5825890"/>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DECISION TREE CLASSIFIER :</a:t>
                </a: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The </a:t>
                </a:r>
                <a:r>
                  <a:rPr lang="en-US" sz="1800" b="1" dirty="0">
                    <a:effectLst/>
                    <a:latin typeface="Calibri" panose="020F0502020204030204" pitchFamily="34" charset="0"/>
                    <a:ea typeface="Calibri" panose="020F0502020204030204" pitchFamily="34" charset="0"/>
                    <a:cs typeface="Latha" panose="020B0604020202020204" pitchFamily="34" charset="0"/>
                  </a:rPr>
                  <a:t>decision tree classifier</a:t>
                </a:r>
                <a:r>
                  <a:rPr lang="en-US" sz="1800" dirty="0">
                    <a:effectLst/>
                    <a:latin typeface="Calibri" panose="020F0502020204030204" pitchFamily="34" charset="0"/>
                    <a:ea typeface="Calibri" panose="020F0502020204030204" pitchFamily="34" charset="0"/>
                    <a:cs typeface="Latha" panose="020B0604020202020204" pitchFamily="34" charset="0"/>
                  </a:rPr>
                  <a:t> comes under </a:t>
                </a:r>
                <a:r>
                  <a:rPr lang="en-US" sz="1800" b="1" dirty="0">
                    <a:effectLst/>
                    <a:latin typeface="Calibri" panose="020F0502020204030204" pitchFamily="34" charset="0"/>
                    <a:ea typeface="Calibri" panose="020F0502020204030204" pitchFamily="34" charset="0"/>
                    <a:cs typeface="Latha" panose="020B0604020202020204" pitchFamily="34" charset="0"/>
                  </a:rPr>
                  <a:t>supervised machine learning</a:t>
                </a:r>
                <a:r>
                  <a:rPr lang="en-US" sz="1800" dirty="0">
                    <a:effectLst/>
                    <a:latin typeface="Calibri" panose="020F0502020204030204" pitchFamily="34" charset="0"/>
                    <a:ea typeface="Calibri" panose="020F0502020204030204" pitchFamily="34" charset="0"/>
                    <a:cs typeface="Latha" panose="020B0604020202020204" pitchFamily="34" charset="0"/>
                  </a:rPr>
                  <a:t> model that can be used </a:t>
                </a:r>
                <a:r>
                  <a:rPr lang="en-US" sz="1800" b="1" dirty="0">
                    <a:effectLst/>
                    <a:latin typeface="Calibri" panose="020F0502020204030204" pitchFamily="34" charset="0"/>
                    <a:ea typeface="Calibri" panose="020F0502020204030204" pitchFamily="34" charset="0"/>
                    <a:cs typeface="Latha" panose="020B0604020202020204" pitchFamily="34" charset="0"/>
                  </a:rPr>
                  <a:t>for prediction and classification</a:t>
                </a:r>
                <a:r>
                  <a:rPr lang="en-US" sz="1800" dirty="0">
                    <a:effectLst/>
                    <a:latin typeface="Calibri" panose="020F0502020204030204" pitchFamily="34" charset="0"/>
                    <a:ea typeface="Calibri" panose="020F0502020204030204" pitchFamily="34" charset="0"/>
                    <a:cs typeface="Latha" panose="020B0604020202020204" pitchFamily="34" charset="0"/>
                  </a:rPr>
                  <a:t>(Binary or multiclass classification) problems. A decision tree is </a:t>
                </a:r>
                <a:r>
                  <a:rPr lang="en-US" sz="1800" b="1" dirty="0">
                    <a:effectLst/>
                    <a:latin typeface="Calibri" panose="020F0502020204030204" pitchFamily="34" charset="0"/>
                    <a:ea typeface="Calibri" panose="020F0502020204030204" pitchFamily="34" charset="0"/>
                    <a:cs typeface="Latha" panose="020B0604020202020204" pitchFamily="34" charset="0"/>
                  </a:rPr>
                  <a:t>built top-down</a:t>
                </a:r>
                <a:r>
                  <a:rPr lang="en-US" sz="1800" dirty="0">
                    <a:effectLst/>
                    <a:latin typeface="Calibri" panose="020F0502020204030204" pitchFamily="34" charset="0"/>
                    <a:ea typeface="Calibri" panose="020F0502020204030204" pitchFamily="34" charset="0"/>
                    <a:cs typeface="Latha" panose="020B0604020202020204" pitchFamily="34" charset="0"/>
                  </a:rPr>
                  <a:t> from a root node and involves partitioning the data into subsets that contain instances with similar values (homogenous).</a:t>
                </a:r>
              </a:p>
              <a:p>
                <a:pPr>
                  <a:lnSpc>
                    <a:spcPct val="115000"/>
                  </a:lnSpc>
                  <a:spcAft>
                    <a:spcPts val="800"/>
                  </a:spcAft>
                </a:pPr>
                <a:r>
                  <a:rPr lang="en-US" b="1" dirty="0">
                    <a:latin typeface="Calibri" panose="020F0502020204030204" pitchFamily="34" charset="0"/>
                    <a:ea typeface="Calibri" panose="020F0502020204030204" pitchFamily="34" charset="0"/>
                    <a:cs typeface="Latha" panose="020B0604020202020204" pitchFamily="34" charset="0"/>
                  </a:rPr>
                  <a:t>Deciding which feature to split the tree depends on </a:t>
                </a:r>
                <a:r>
                  <a:rPr lang="en-US" sz="1800" b="1" dirty="0">
                    <a:effectLst/>
                    <a:latin typeface="Calibri" panose="020F050202020403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US" sz="1800" dirty="0">
                    <a:effectLst/>
                    <a:latin typeface="Calibri" panose="020F0502020204030204" pitchFamily="34" charset="0"/>
                    <a:ea typeface="Calibri" panose="020F0502020204030204" pitchFamily="34" charset="0"/>
                    <a:cs typeface="Latha" panose="020B0604020202020204" pitchFamily="34" charset="0"/>
                  </a:rPr>
                  <a:t>	1 ) Gini Index        2 )Entropy        3) Information Gain</a:t>
                </a:r>
              </a:p>
              <a:p>
                <a:pPr>
                  <a:lnSpc>
                    <a:spcPct val="115000"/>
                  </a:lnSpc>
                  <a:spcAft>
                    <a:spcPts val="800"/>
                  </a:spcAft>
                </a:pPr>
                <a:r>
                  <a:rPr lang="en-US" b="1" dirty="0">
                    <a:latin typeface="Calibri" panose="020F0502020204030204" pitchFamily="34" charset="0"/>
                    <a:ea typeface="Calibri" panose="020F0502020204030204" pitchFamily="34" charset="0"/>
                    <a:cs typeface="Latha" panose="020B0604020202020204" pitchFamily="34" charset="0"/>
                  </a:rPr>
                  <a:t>GINI INDEX :</a:t>
                </a: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The gini index calculates the amount of </a:t>
                </a:r>
                <a:r>
                  <a:rPr lang="en-US" sz="1800" b="1" dirty="0">
                    <a:effectLst/>
                    <a:latin typeface="Calibri" panose="020F0502020204030204" pitchFamily="34" charset="0"/>
                    <a:ea typeface="Calibri" panose="020F0502020204030204" pitchFamily="34" charset="0"/>
                    <a:cs typeface="Latha" panose="020B0604020202020204" pitchFamily="34" charset="0"/>
                  </a:rPr>
                  <a:t>probability </a:t>
                </a:r>
                <a:r>
                  <a:rPr lang="en-US" sz="1800" dirty="0">
                    <a:effectLst/>
                    <a:latin typeface="Calibri" panose="020F0502020204030204" pitchFamily="34" charset="0"/>
                    <a:ea typeface="Calibri" panose="020F0502020204030204" pitchFamily="34" charset="0"/>
                    <a:cs typeface="Latha" panose="020B0604020202020204" pitchFamily="34" charset="0"/>
                  </a:rPr>
                  <a:t>of a specific feature that is classified as </a:t>
                </a:r>
                <a:r>
                  <a:rPr lang="en-US" sz="1800" b="1" dirty="0">
                    <a:effectLst/>
                    <a:latin typeface="Calibri" panose="020F0502020204030204" pitchFamily="34" charset="0"/>
                    <a:ea typeface="Calibri" panose="020F0502020204030204" pitchFamily="34" charset="0"/>
                    <a:cs typeface="Latha" panose="020B0604020202020204" pitchFamily="34" charset="0"/>
                  </a:rPr>
                  <a:t>incorrectly </a:t>
                </a:r>
                <a:endParaRPr lang="en-US" b="1" dirty="0">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Latha" panose="020B0604020202020204" pitchFamily="34" charset="0"/>
                  </a:rPr>
                  <a:t>The gini index formula is given Gini Index = </a:t>
                </a:r>
                <a:r>
                  <a:rPr lang="en-US" sz="1800" b="1" dirty="0">
                    <a:effectLst/>
                    <a:latin typeface="Calibri" panose="020F0502020204030204" pitchFamily="34" charset="0"/>
                    <a:ea typeface="Calibri" panose="020F0502020204030204" pitchFamily="34" charset="0"/>
                    <a:cs typeface="Latha" panose="020B0604020202020204" pitchFamily="34" charset="0"/>
                  </a:rPr>
                  <a:t>1 – </a:t>
                </a:r>
                <a14:m>
                  <m:oMath xmlns:m="http://schemas.openxmlformats.org/officeDocument/2006/math">
                    <m:nary>
                      <m:naryPr>
                        <m:chr m:val="∑"/>
                        <m:limLoc m:val="undOvr"/>
                        <m:ctrlPr>
                          <a:rPr lang="en-IN" sz="1800" b="1" i="1">
                            <a:effectLst/>
                            <a:latin typeface="Cambria Math" panose="02040503050406030204" pitchFamily="18" charset="0"/>
                            <a:ea typeface="Calibri" panose="020F0502020204030204" pitchFamily="34" charset="0"/>
                            <a:cs typeface="Latha" panose="020B0604020202020204" pitchFamily="34" charset="0"/>
                          </a:rPr>
                        </m:ctrlPr>
                      </m:naryPr>
                      <m:sub>
                        <m:r>
                          <a:rPr lang="en-US" sz="1800" b="1" i="1">
                            <a:effectLst/>
                            <a:latin typeface="Cambria Math" panose="02040503050406030204" pitchFamily="18" charset="0"/>
                            <a:ea typeface="Calibri" panose="020F0502020204030204" pitchFamily="34" charset="0"/>
                            <a:cs typeface="Latha" panose="020B0604020202020204" pitchFamily="34" charset="0"/>
                          </a:rPr>
                          <m:t>𝒊</m:t>
                        </m:r>
                      </m:sub>
                      <m:sup>
                        <m:r>
                          <a:rPr lang="en-US" sz="1800" b="1" i="1">
                            <a:effectLst/>
                            <a:latin typeface="Cambria Math" panose="02040503050406030204" pitchFamily="18" charset="0"/>
                            <a:ea typeface="Calibri" panose="020F0502020204030204" pitchFamily="34" charset="0"/>
                            <a:cs typeface="Latha" panose="020B0604020202020204" pitchFamily="34" charset="0"/>
                          </a:rPr>
                          <m:t>𝒄</m:t>
                        </m:r>
                      </m:sup>
                      <m:e>
                        <m:r>
                          <a:rPr lang="en-US" sz="1800" b="1" i="1">
                            <a:effectLst/>
                            <a:latin typeface="Cambria Math" panose="02040503050406030204" pitchFamily="18" charset="0"/>
                            <a:ea typeface="Calibri" panose="020F0502020204030204" pitchFamily="34" charset="0"/>
                            <a:cs typeface="Latha" panose="020B0604020202020204" pitchFamily="34" charset="0"/>
                          </a:rPr>
                          <m:t>(</m:t>
                        </m:r>
                        <m:r>
                          <a:rPr lang="en-US" sz="1800" b="1" i="1">
                            <a:effectLst/>
                            <a:latin typeface="Cambria Math" panose="02040503050406030204" pitchFamily="18" charset="0"/>
                            <a:ea typeface="Calibri" panose="020F0502020204030204" pitchFamily="34" charset="0"/>
                            <a:cs typeface="Latha" panose="020B0604020202020204" pitchFamily="34" charset="0"/>
                          </a:rPr>
                          <m:t>𝒑𝒊</m:t>
                        </m:r>
                      </m:e>
                    </m:nary>
                  </m:oMath>
                </a14:m>
                <a:r>
                  <a:rPr lang="en-US" sz="1800" b="1" dirty="0">
                    <a:effectLst/>
                    <a:latin typeface="Calibri" panose="020F0502020204030204" pitchFamily="34" charset="0"/>
                    <a:ea typeface="Times New Roman" panose="02020603050405020304" pitchFamily="18" charset="0"/>
                    <a:cs typeface="Latha" panose="020B0604020202020204" pitchFamily="34" charset="0"/>
                  </a:rPr>
                  <a:t>)</a:t>
                </a:r>
                <a:r>
                  <a:rPr lang="en-US" sz="1800" b="1" baseline="30000" dirty="0">
                    <a:effectLst/>
                    <a:latin typeface="Calibri" panose="020F0502020204030204" pitchFamily="34" charset="0"/>
                    <a:ea typeface="Times New Roman" panose="02020603050405020304" pitchFamily="18" charset="0"/>
                    <a:cs typeface="Latha" panose="020B0604020202020204" pitchFamily="34" charset="0"/>
                  </a:rPr>
                  <a:t>2</a:t>
                </a:r>
                <a:endParaRPr lang="en-IN" dirty="0">
                  <a:latin typeface="Calibri" panose="020F0502020204030204" pitchFamily="34" charset="0"/>
                  <a:ea typeface="Times New Roman" panose="02020603050405020304" pitchFamily="18" charset="0"/>
                  <a:cs typeface="Latha" panose="020B0604020202020204" pitchFamily="34" charset="0"/>
                </a:endParaRP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Latha" panose="020B0604020202020204" pitchFamily="34" charset="0"/>
                  </a:rPr>
                  <a:t>P</a:t>
                </a:r>
                <a:r>
                  <a:rPr lang="en-US" sz="1800" baseline="-25000" dirty="0">
                    <a:effectLst/>
                    <a:latin typeface="Calibri" panose="020F0502020204030204" pitchFamily="34" charset="0"/>
                    <a:ea typeface="Times New Roman" panose="02020603050405020304" pitchFamily="18" charset="0"/>
                    <a:cs typeface="Latha" panose="020B0604020202020204" pitchFamily="34" charset="0"/>
                  </a:rPr>
                  <a:t>i  </a:t>
                </a:r>
                <a:r>
                  <a:rPr lang="en-US" sz="1800" dirty="0">
                    <a:effectLst/>
                    <a:latin typeface="Calibri" panose="020F0502020204030204" pitchFamily="34" charset="0"/>
                    <a:ea typeface="Times New Roman" panose="02020603050405020304" pitchFamily="18" charset="0"/>
                    <a:cs typeface="Latha" panose="020B0604020202020204" pitchFamily="34" charset="0"/>
                  </a:rPr>
                  <a:t>- Probability of i</a:t>
                </a:r>
                <a:r>
                  <a:rPr lang="en-US" sz="1800" baseline="30000" dirty="0">
                    <a:effectLst/>
                    <a:latin typeface="Calibri" panose="020F0502020204030204" pitchFamily="34" charset="0"/>
                    <a:ea typeface="Times New Roman" panose="02020603050405020304" pitchFamily="18" charset="0"/>
                    <a:cs typeface="Latha" panose="020B0604020202020204" pitchFamily="34" charset="0"/>
                  </a:rPr>
                  <a:t>th</a:t>
                </a:r>
                <a:r>
                  <a:rPr lang="en-US" sz="1800" dirty="0">
                    <a:effectLst/>
                    <a:latin typeface="Calibri" panose="020F0502020204030204" pitchFamily="34" charset="0"/>
                    <a:ea typeface="Times New Roman" panose="02020603050405020304" pitchFamily="18" charset="0"/>
                    <a:cs typeface="Latha" panose="020B0604020202020204" pitchFamily="34" charset="0"/>
                  </a:rPr>
                  <a:t> class </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800" b="1" i="1">
                            <a:effectLst/>
                            <a:latin typeface="Cambria Math" panose="02040503050406030204" pitchFamily="18" charset="0"/>
                            <a:ea typeface="Times New Roman" panose="02020603050405020304" pitchFamily="18" charset="0"/>
                            <a:cs typeface="Calibri" panose="020F0502020204030204" pitchFamily="34" charset="0"/>
                          </a:rPr>
                          <m:t>𝐧𝐨</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𝐨𝐟</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𝐭𝐡𝐞</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𝐞𝐥𝐞𝐦𝐞𝐧𝐭𝐬</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𝐨𝐟</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𝐢</m:t>
                        </m:r>
                        <m:r>
                          <a:rPr lang="en-US" sz="1800" b="1" i="1" baseline="30000">
                            <a:effectLst/>
                            <a:latin typeface="Cambria Math" panose="02040503050406030204" pitchFamily="18" charset="0"/>
                            <a:ea typeface="Times New Roman" panose="02020603050405020304" pitchFamily="18" charset="0"/>
                            <a:cs typeface="Calibri" panose="020F0502020204030204" pitchFamily="34" charset="0"/>
                          </a:rPr>
                          <m:t>𝐭𝐡</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𝐜𝐥𝐚𝐬𝐬</m:t>
                        </m:r>
                      </m:num>
                      <m:den>
                        <m:r>
                          <a:rPr lang="en-US" sz="1800" b="1" i="1">
                            <a:effectLst/>
                            <a:latin typeface="Cambria Math" panose="02040503050406030204" pitchFamily="18" charset="0"/>
                            <a:ea typeface="Times New Roman" panose="02020603050405020304" pitchFamily="18" charset="0"/>
                            <a:cs typeface="Calibri" panose="020F0502020204030204" pitchFamily="34" charset="0"/>
                          </a:rPr>
                          <m:t>𝐭𝐨𝐭𝐚𝐥</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𝐧𝐮𝐦𝐛𝐞𝐫</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𝐨𝐟</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𝐞𝐥𝐞𝐦𝐞𝐧𝐭𝐬</m:t>
                        </m:r>
                      </m:den>
                    </m:f>
                  </m:oMath>
                </a14:m>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50000"/>
                  </a:lnSpc>
                </a:pPr>
                <a:r>
                  <a:rPr lang="en-IN" sz="1800" dirty="0">
                    <a:effectLst/>
                    <a:latin typeface="Calibri" panose="020F0502020204030204" pitchFamily="34" charset="0"/>
                    <a:ea typeface="Calibri" panose="020F0502020204030204" pitchFamily="34" charset="0"/>
                    <a:cs typeface="Latha" panose="020B0604020202020204" pitchFamily="34" charset="0"/>
                  </a:rPr>
                  <a:t>The average is  given by  </a:t>
                </a:r>
                <a:endParaRPr lang="en-IN" sz="1800" b="1" dirty="0">
                  <a:effectLst/>
                  <a:latin typeface="Calibri" panose="020F0502020204030204" pitchFamily="34" charset="0"/>
                  <a:ea typeface="Times New Roman" panose="02020603050405020304" pitchFamily="18" charset="0"/>
                </a:endParaRPr>
              </a:p>
              <a:p>
                <a:pPr>
                  <a:lnSpc>
                    <a:spcPct val="115000"/>
                  </a:lnSpc>
                  <a:spcAft>
                    <a:spcPts val="800"/>
                  </a:spcAft>
                </a:pPr>
                <a14:m>
                  <m:oMath xmlns:m="http://schemas.openxmlformats.org/officeDocument/2006/math">
                    <m:f>
                      <m:fPr>
                        <m:ctrlPr>
                          <a:rPr lang="en-IN" sz="1800" b="1" i="1" smtClean="0">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𝒆𝒍𝒆𝒎𝒆𝒏𝒕𝒔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𝒍𝒆𝒇𝒕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𝒏𝒐𝒅𝒆</m:t>
                        </m:r>
                      </m:num>
                      <m:den>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𝒆𝒍𝒆𝒎𝒆𝒕𝒔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𝒕𝒉𝒆</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𝒑𝒂𝒓𝒆𝒏𝒕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𝒏𝒐𝒅𝒆</m:t>
                        </m:r>
                      </m:den>
                    </m:f>
                  </m:oMath>
                </a14:m>
                <a:r>
                  <a:rPr lang="en-US" sz="1800" dirty="0">
                    <a:effectLst/>
                    <a:latin typeface="Calibri" panose="020F0502020204030204" pitchFamily="34" charset="0"/>
                    <a:ea typeface="Times New Roman" panose="02020603050405020304" pitchFamily="18" charset="0"/>
                    <a:cs typeface="Latha"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Latha" panose="020B0604020202020204" pitchFamily="34" charset="0"/>
                      </a:rPr>
                      <m:t>∗</m:t>
                    </m:r>
                    <m:r>
                      <a:rPr lang="en-US" sz="1600" b="1" i="1">
                        <a:effectLst/>
                        <a:latin typeface="Cambria Math" panose="02040503050406030204" pitchFamily="18" charset="0"/>
                        <a:ea typeface="Times New Roman" panose="02020603050405020304" pitchFamily="18" charset="0"/>
                        <a:cs typeface="Latha" panose="020B0604020202020204" pitchFamily="34" charset="0"/>
                      </a:rPr>
                      <m:t> </m:t>
                    </m:r>
                    <m:r>
                      <a:rPr lang="en-US" sz="1600" b="1" i="1">
                        <a:effectLst/>
                        <a:latin typeface="Cambria Math" panose="02040503050406030204" pitchFamily="18" charset="0"/>
                        <a:ea typeface="Times New Roman" panose="02020603050405020304" pitchFamily="18" charset="0"/>
                        <a:cs typeface="Latha" panose="020B0604020202020204" pitchFamily="34" charset="0"/>
                      </a:rPr>
                      <m:t>𝑮𝒊𝒏𝒊</m:t>
                    </m:r>
                    <m:r>
                      <a:rPr lang="en-US" sz="1600" b="1" i="1">
                        <a:effectLst/>
                        <a:latin typeface="Cambria Math" panose="02040503050406030204" pitchFamily="18" charset="0"/>
                        <a:ea typeface="Times New Roman" panose="02020603050405020304" pitchFamily="18" charset="0"/>
                        <a:cs typeface="Latha" panose="020B0604020202020204" pitchFamily="34" charset="0"/>
                      </a:rPr>
                      <m:t>_</m:t>
                    </m:r>
                    <m:r>
                      <a:rPr lang="en-US" sz="1600" b="1" i="1">
                        <a:effectLst/>
                        <a:latin typeface="Cambria Math" panose="02040503050406030204" pitchFamily="18" charset="0"/>
                        <a:ea typeface="Times New Roman" panose="02020603050405020304" pitchFamily="18" charset="0"/>
                        <a:cs typeface="Latha" panose="020B0604020202020204" pitchFamily="34" charset="0"/>
                      </a:rPr>
                      <m:t>𝒊𝒏𝒅𝒆𝒙</m:t>
                    </m:r>
                    <m:r>
                      <a:rPr lang="en-US" sz="1600" b="1" i="1">
                        <a:effectLst/>
                        <a:latin typeface="Cambria Math" panose="02040503050406030204" pitchFamily="18" charset="0"/>
                        <a:ea typeface="Times New Roman" panose="02020603050405020304" pitchFamily="18" charset="0"/>
                        <a:cs typeface="Latha" panose="020B0604020202020204" pitchFamily="34" charset="0"/>
                      </a:rPr>
                      <m:t>(</m:t>
                    </m:r>
                    <m:r>
                      <a:rPr lang="en-US" sz="1600" b="1" i="1">
                        <a:effectLst/>
                        <a:latin typeface="Cambria Math" panose="02040503050406030204" pitchFamily="18" charset="0"/>
                        <a:ea typeface="Times New Roman" panose="02020603050405020304" pitchFamily="18" charset="0"/>
                        <a:cs typeface="Latha" panose="020B0604020202020204" pitchFamily="34" charset="0"/>
                      </a:rPr>
                      <m:t>𝑳𝒆𝒇𝒕</m:t>
                    </m:r>
                    <m:r>
                      <a:rPr lang="en-US" sz="1600" b="1" i="1">
                        <a:effectLst/>
                        <a:latin typeface="Cambria Math" panose="02040503050406030204" pitchFamily="18" charset="0"/>
                        <a:ea typeface="Times New Roman" panose="02020603050405020304" pitchFamily="18" charset="0"/>
                        <a:cs typeface="Latha" panose="020B0604020202020204" pitchFamily="34" charset="0"/>
                      </a:rPr>
                      <m:t>_</m:t>
                    </m:r>
                    <m:r>
                      <a:rPr lang="en-US" sz="1600" b="1" i="1">
                        <a:effectLst/>
                        <a:latin typeface="Cambria Math" panose="02040503050406030204" pitchFamily="18" charset="0"/>
                        <a:ea typeface="Times New Roman" panose="02020603050405020304" pitchFamily="18" charset="0"/>
                        <a:cs typeface="Latha" panose="020B0604020202020204" pitchFamily="34" charset="0"/>
                      </a:rPr>
                      <m:t>𝒏𝒐𝒅𝒆</m:t>
                    </m:r>
                    <m:r>
                      <a:rPr lang="en-US" sz="1600" b="1" i="1">
                        <a:effectLst/>
                        <a:latin typeface="Cambria Math" panose="02040503050406030204" pitchFamily="18" charset="0"/>
                        <a:ea typeface="Times New Roman" panose="02020603050405020304" pitchFamily="18" charset="0"/>
                        <a:cs typeface="Latha" panose="020B0604020202020204" pitchFamily="34" charset="0"/>
                      </a:rPr>
                      <m:t>)</m:t>
                    </m:r>
                  </m:oMath>
                </a14:m>
                <a:r>
                  <a:rPr lang="en-US" sz="1600" dirty="0">
                    <a:effectLst/>
                    <a:latin typeface="Calibri" panose="020F0502020204030204" pitchFamily="34" charset="0"/>
                    <a:ea typeface="Times New Roman" panose="02020603050405020304" pitchFamily="18" charset="0"/>
                    <a:cs typeface="Latha" panose="020B0604020202020204" pitchFamily="34" charset="0"/>
                  </a:rPr>
                  <a:t>  + </a:t>
                </a:r>
                <a14:m>
                  <m:oMath xmlns:m="http://schemas.openxmlformats.org/officeDocument/2006/math">
                    <m:f>
                      <m:fPr>
                        <m:ctrlPr>
                          <a:rPr lang="en-IN" b="1" i="1">
                            <a:latin typeface="Cambria Math" panose="02040503050406030204" pitchFamily="18" charset="0"/>
                          </a:rPr>
                        </m:ctrlPr>
                      </m:fPr>
                      <m:num>
                        <m:r>
                          <a:rPr lang="en-US" b="1" i="1">
                            <a:latin typeface="Cambria Math" panose="02040503050406030204" pitchFamily="18" charset="0"/>
                          </a:rPr>
                          <m:t>𝒏𝒐</m:t>
                        </m:r>
                        <m:r>
                          <a:rPr lang="en-US" b="1" i="1">
                            <a:latin typeface="Cambria Math" panose="02040503050406030204" pitchFamily="18" charset="0"/>
                          </a:rPr>
                          <m:t>. </m:t>
                        </m:r>
                        <m:r>
                          <a:rPr lang="en-US" b="1" i="1">
                            <a:latin typeface="Cambria Math" panose="02040503050406030204" pitchFamily="18" charset="0"/>
                          </a:rPr>
                          <m:t>𝒐𝒇</m:t>
                        </m:r>
                        <m:r>
                          <a:rPr lang="en-US" b="1" i="1">
                            <a:latin typeface="Cambria Math" panose="02040503050406030204" pitchFamily="18" charset="0"/>
                          </a:rPr>
                          <m:t> </m:t>
                        </m:r>
                        <m:r>
                          <a:rPr lang="en-US" b="1" i="1">
                            <a:latin typeface="Cambria Math" panose="02040503050406030204" pitchFamily="18" charset="0"/>
                          </a:rPr>
                          <m:t>𝒆𝒍𝒆𝒎𝒆𝒏𝒕𝒔</m:t>
                        </m:r>
                        <m:r>
                          <a:rPr lang="en-US" b="1" i="1">
                            <a:latin typeface="Cambria Math" panose="02040503050406030204" pitchFamily="18" charset="0"/>
                          </a:rPr>
                          <m:t> </m:t>
                        </m:r>
                        <m:r>
                          <a:rPr lang="en-US" b="1" i="1">
                            <a:latin typeface="Cambria Math" panose="02040503050406030204" pitchFamily="18" charset="0"/>
                          </a:rPr>
                          <m:t>𝒊𝒏</m:t>
                        </m:r>
                        <m:r>
                          <a:rPr lang="en-US" b="1" i="1">
                            <a:latin typeface="Cambria Math" panose="02040503050406030204" pitchFamily="18" charset="0"/>
                          </a:rPr>
                          <m:t> </m:t>
                        </m:r>
                        <m:r>
                          <a:rPr lang="en-US" b="1" i="1">
                            <a:latin typeface="Cambria Math" panose="02040503050406030204" pitchFamily="18" charset="0"/>
                          </a:rPr>
                          <m:t>𝒓𝒊𝒈𝒉𝒕</m:t>
                        </m:r>
                        <m:r>
                          <a:rPr lang="en-US" b="1" i="1">
                            <a:latin typeface="Cambria Math" panose="02040503050406030204" pitchFamily="18" charset="0"/>
                          </a:rPr>
                          <m:t> </m:t>
                        </m:r>
                        <m:r>
                          <a:rPr lang="en-US" b="1" i="1">
                            <a:latin typeface="Cambria Math" panose="02040503050406030204" pitchFamily="18" charset="0"/>
                          </a:rPr>
                          <m:t>𝒏𝒐𝒅𝒆</m:t>
                        </m:r>
                      </m:num>
                      <m:den>
                        <m:r>
                          <a:rPr lang="en-US" b="1" i="1">
                            <a:latin typeface="Cambria Math" panose="02040503050406030204" pitchFamily="18" charset="0"/>
                          </a:rPr>
                          <m:t>𝒏𝒐</m:t>
                        </m:r>
                        <m:r>
                          <a:rPr lang="en-US" b="1" i="1">
                            <a:latin typeface="Cambria Math" panose="02040503050406030204" pitchFamily="18" charset="0"/>
                          </a:rPr>
                          <m:t>. </m:t>
                        </m:r>
                        <m:r>
                          <a:rPr lang="en-US" b="1" i="1">
                            <a:latin typeface="Cambria Math" panose="02040503050406030204" pitchFamily="18" charset="0"/>
                          </a:rPr>
                          <m:t>𝒐𝒇</m:t>
                        </m:r>
                        <m:r>
                          <a:rPr lang="en-US" b="1" i="1">
                            <a:latin typeface="Cambria Math" panose="02040503050406030204" pitchFamily="18" charset="0"/>
                          </a:rPr>
                          <m:t> </m:t>
                        </m:r>
                        <m:r>
                          <a:rPr lang="en-US" b="1" i="1">
                            <a:latin typeface="Cambria Math" panose="02040503050406030204" pitchFamily="18" charset="0"/>
                          </a:rPr>
                          <m:t>𝒆𝒍𝒆𝒎𝒆𝒕𝒔</m:t>
                        </m:r>
                        <m:r>
                          <a:rPr lang="en-US" b="1" i="1">
                            <a:latin typeface="Cambria Math" panose="02040503050406030204" pitchFamily="18" charset="0"/>
                          </a:rPr>
                          <m:t> </m:t>
                        </m:r>
                        <m:r>
                          <a:rPr lang="en-US" b="1" i="1">
                            <a:latin typeface="Cambria Math" panose="02040503050406030204" pitchFamily="18" charset="0"/>
                          </a:rPr>
                          <m:t>𝒊𝒏</m:t>
                        </m:r>
                        <m:r>
                          <a:rPr lang="en-US" b="1" i="1">
                            <a:latin typeface="Cambria Math" panose="02040503050406030204" pitchFamily="18" charset="0"/>
                          </a:rPr>
                          <m:t> </m:t>
                        </m:r>
                        <m:r>
                          <a:rPr lang="en-US" b="1" i="1">
                            <a:latin typeface="Cambria Math" panose="02040503050406030204" pitchFamily="18" charset="0"/>
                          </a:rPr>
                          <m:t>𝒕𝒉𝒆</m:t>
                        </m:r>
                        <m:r>
                          <a:rPr lang="en-US" b="1" i="1">
                            <a:latin typeface="Cambria Math" panose="02040503050406030204" pitchFamily="18" charset="0"/>
                          </a:rPr>
                          <m:t> </m:t>
                        </m:r>
                        <m:r>
                          <a:rPr lang="en-US" b="1" i="1">
                            <a:latin typeface="Cambria Math" panose="02040503050406030204" pitchFamily="18" charset="0"/>
                          </a:rPr>
                          <m:t>𝒑𝒂𝒓𝒆𝒏𝒕</m:t>
                        </m:r>
                        <m:r>
                          <a:rPr lang="en-US" b="1" i="1">
                            <a:latin typeface="Cambria Math" panose="02040503050406030204" pitchFamily="18" charset="0"/>
                          </a:rPr>
                          <m:t> </m:t>
                        </m:r>
                        <m:r>
                          <a:rPr lang="en-US" b="1" i="1">
                            <a:latin typeface="Cambria Math" panose="02040503050406030204" pitchFamily="18" charset="0"/>
                          </a:rPr>
                          <m:t>𝒏𝒐𝒅𝒆</m:t>
                        </m:r>
                      </m:den>
                    </m:f>
                  </m:oMath>
                </a14:m>
                <a:r>
                  <a:rPr lang="en-US" dirty="0"/>
                  <a:t> </a:t>
                </a:r>
                <a14:m>
                  <m:oMath xmlns:m="http://schemas.openxmlformats.org/officeDocument/2006/math">
                    <m:r>
                      <a:rPr lang="en-US" sz="1400" i="1">
                        <a:latin typeface="Cambria Math" panose="02040503050406030204" pitchFamily="18" charset="0"/>
                      </a:rPr>
                      <m:t>∗</m:t>
                    </m:r>
                    <m:r>
                      <a:rPr lang="en-US" sz="1400" b="1" i="1">
                        <a:latin typeface="Cambria Math" panose="02040503050406030204" pitchFamily="18" charset="0"/>
                      </a:rPr>
                      <m:t>𝑮𝒊𝒏𝒊</m:t>
                    </m:r>
                    <m:r>
                      <a:rPr lang="en-US" sz="1400" b="1" i="1">
                        <a:latin typeface="Cambria Math" panose="02040503050406030204" pitchFamily="18" charset="0"/>
                      </a:rPr>
                      <m:t>_</m:t>
                    </m:r>
                    <m:r>
                      <a:rPr lang="en-US" sz="1400" b="1" i="1">
                        <a:latin typeface="Cambria Math" panose="02040503050406030204" pitchFamily="18" charset="0"/>
                      </a:rPr>
                      <m:t>𝒊𝒏𝒅𝒆𝒙</m:t>
                    </m:r>
                    <m:r>
                      <a:rPr lang="en-US" sz="1400" b="1" i="1">
                        <a:latin typeface="Cambria Math" panose="02040503050406030204" pitchFamily="18" charset="0"/>
                      </a:rPr>
                      <m:t>(</m:t>
                    </m:r>
                    <m:r>
                      <a:rPr lang="en-US" sz="1400" b="1" i="1">
                        <a:latin typeface="Cambria Math" panose="02040503050406030204" pitchFamily="18" charset="0"/>
                      </a:rPr>
                      <m:t>𝑹𝒊𝒈𝒉𝒕</m:t>
                    </m:r>
                    <m:r>
                      <a:rPr lang="en-US" sz="1400" b="1" i="1">
                        <a:latin typeface="Cambria Math" panose="02040503050406030204" pitchFamily="18" charset="0"/>
                      </a:rPr>
                      <m:t>_</m:t>
                    </m:r>
                    <m:r>
                      <a:rPr lang="en-US" sz="1400" b="1" i="1">
                        <a:latin typeface="Cambria Math" panose="02040503050406030204" pitchFamily="18" charset="0"/>
                      </a:rPr>
                      <m:t>𝒏𝒐𝒅𝒆</m:t>
                    </m:r>
                    <m:r>
                      <a:rPr lang="en-US" sz="1400" i="1">
                        <a:latin typeface="Cambria Math" panose="02040503050406030204" pitchFamily="18" charset="0"/>
                      </a:rPr>
                      <m:t>)</m:t>
                    </m:r>
                  </m:oMath>
                </a14:m>
                <a:endParaRPr lang="en-US" b="1" dirty="0">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endParaRPr lang="en-US" sz="1800" dirty="0">
                  <a:effectLst/>
                  <a:latin typeface="Calibri" panose="020F0502020204030204" pitchFamily="34" charset="0"/>
                  <a:ea typeface="Calibri" panose="020F0502020204030204" pitchFamily="34" charset="0"/>
                  <a:cs typeface="Latha" panose="020B0604020202020204" pitchFamily="34" charset="0"/>
                </a:endParaRPr>
              </a:p>
            </p:txBody>
          </p:sp>
        </mc:Choice>
        <mc:Fallback xmlns="">
          <p:sp>
            <p:nvSpPr>
              <p:cNvPr id="5" name="TextBox 4">
                <a:extLst>
                  <a:ext uri="{FF2B5EF4-FFF2-40B4-BE49-F238E27FC236}">
                    <a16:creationId xmlns:a16="http://schemas.microsoft.com/office/drawing/2014/main" id="{FC1BE555-F7BE-430E-9BB3-3FDFF9601E52}"/>
                  </a:ext>
                </a:extLst>
              </p:cNvPr>
              <p:cNvSpPr txBox="1">
                <a:spLocks noRot="1" noChangeAspect="1" noMove="1" noResize="1" noEditPoints="1" noAdjustHandles="1" noChangeArrowheads="1" noChangeShapeType="1" noTextEdit="1"/>
              </p:cNvSpPr>
              <p:nvPr/>
            </p:nvSpPr>
            <p:spPr>
              <a:xfrm>
                <a:off x="466164" y="859045"/>
                <a:ext cx="11035553" cy="5825890"/>
              </a:xfrm>
              <a:prstGeom prst="rect">
                <a:avLst/>
              </a:prstGeom>
              <a:blipFill>
                <a:blip r:embed="rId3"/>
                <a:stretch>
                  <a:fillRect l="-552" r="-883"/>
                </a:stretch>
              </a:blipFill>
            </p:spPr>
            <p:txBody>
              <a:bodyPr/>
              <a:lstStyle/>
              <a:p>
                <a:r>
                  <a:rPr lang="en-IN">
                    <a:noFill/>
                  </a:rPr>
                  <a:t> </a:t>
                </a:r>
              </a:p>
            </p:txBody>
          </p:sp>
        </mc:Fallback>
      </mc:AlternateContent>
    </p:spTree>
    <p:extLst>
      <p:ext uri="{BB962C8B-B14F-4D97-AF65-F5344CB8AC3E}">
        <p14:creationId xmlns:p14="http://schemas.microsoft.com/office/powerpoint/2010/main" val="255481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339065" y="186223"/>
            <a:ext cx="5629222" cy="1400530"/>
          </a:xfrm>
        </p:spPr>
        <p:txBody>
          <a:bodyPr vert="horz" lIns="91440" tIns="45720" rIns="91440" bIns="45720" rtlCol="0" anchor="t">
            <a:normAutofit/>
          </a:bodyPr>
          <a:lstStyle/>
          <a:p>
            <a:r>
              <a:rPr lang="en-US" sz="3200" dirty="0"/>
              <a:t>MODEL BUILDING  Decision Tree Contd.</a:t>
            </a:r>
          </a:p>
        </p:txBody>
      </p:sp>
      <p:sp>
        <p:nvSpPr>
          <p:cNvPr id="57" name="Freeform 7">
            <a:extLst>
              <a:ext uri="{FF2B5EF4-FFF2-40B4-BE49-F238E27FC236}">
                <a16:creationId xmlns:a16="http://schemas.microsoft.com/office/drawing/2014/main" id="{053E741A-7A7D-46A0-ACB7-0736C3293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8" name="Rectangle 51">
            <a:extLst>
              <a:ext uri="{FF2B5EF4-FFF2-40B4-BE49-F238E27FC236}">
                <a16:creationId xmlns:a16="http://schemas.microsoft.com/office/drawing/2014/main" id="{9C61CB9C-DF84-425E-928F-6B6ABABCE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
            <a:extLst>
              <a:ext uri="{FF2B5EF4-FFF2-40B4-BE49-F238E27FC236}">
                <a16:creationId xmlns:a16="http://schemas.microsoft.com/office/drawing/2014/main" id="{F7ECE4AC-C37F-40D5-9FE4-F07DE92F0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1" name="Picture 10">
            <a:extLst>
              <a:ext uri="{FF2B5EF4-FFF2-40B4-BE49-F238E27FC236}">
                <a16:creationId xmlns:a16="http://schemas.microsoft.com/office/drawing/2014/main" id="{683DB899-1A21-47BC-8CB8-BEFD617F9325}"/>
              </a:ext>
            </a:extLst>
          </p:cNvPr>
          <p:cNvPicPr>
            <a:picLocks noChangeAspect="1"/>
          </p:cNvPicPr>
          <p:nvPr/>
        </p:nvPicPr>
        <p:blipFill>
          <a:blip r:embed="rId4"/>
          <a:stretch>
            <a:fillRect/>
          </a:stretch>
        </p:blipFill>
        <p:spPr>
          <a:xfrm>
            <a:off x="8007758" y="3801210"/>
            <a:ext cx="3565887" cy="2683330"/>
          </a:xfrm>
          <a:prstGeom prst="rect">
            <a:avLst/>
          </a:prstGeom>
          <a:effectLst/>
        </p:spPr>
      </p:pic>
      <p:sp>
        <p:nvSpPr>
          <p:cNvPr id="56" name="Rectangle 55">
            <a:extLst>
              <a:ext uri="{FF2B5EF4-FFF2-40B4-BE49-F238E27FC236}">
                <a16:creationId xmlns:a16="http://schemas.microsoft.com/office/drawing/2014/main" id="{7B983088-62B5-4A2F-8098-BBF212104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FC1BE555-F7BE-430E-9BB3-3FDFF9601E52}"/>
              </a:ext>
            </a:extLst>
          </p:cNvPr>
          <p:cNvSpPr txBox="1"/>
          <p:nvPr/>
        </p:nvSpPr>
        <p:spPr>
          <a:xfrm>
            <a:off x="125841" y="1264023"/>
            <a:ext cx="6482067" cy="5334001"/>
          </a:xfrm>
          <a:prstGeom prst="rect">
            <a:avLst/>
          </a:prstGeom>
        </p:spPr>
        <p:txBody>
          <a:bodyPr vert="horz" lIns="91440" tIns="45720" rIns="91440" bIns="45720" rtlCol="0">
            <a:normAutofit fontScale="92500" lnSpcReduction="10000"/>
          </a:bodyPr>
          <a:lstStyle/>
          <a:p>
            <a:pPr marL="285750" indent="-285750" defTabSz="457200">
              <a:lnSpc>
                <a:spcPct val="170000"/>
              </a:lnSpc>
              <a:spcBef>
                <a:spcPts val="1000"/>
              </a:spcBef>
              <a:buClr>
                <a:schemeClr val="accent1"/>
              </a:buClr>
              <a:buSzPct val="80000"/>
              <a:buFont typeface="Wingdings" panose="05000000000000000000" pitchFamily="2" charset="2"/>
              <a:buChar char="ü"/>
            </a:pPr>
            <a:r>
              <a:rPr lang="en-US" sz="1700" dirty="0">
                <a:effectLst/>
                <a:latin typeface="Calibri" panose="020F0502020204030204" pitchFamily="34" charset="0"/>
                <a:ea typeface="+mj-ea"/>
                <a:cs typeface="Calibri" panose="020F0502020204030204" pitchFamily="34" charset="0"/>
              </a:rPr>
              <a:t>Consider a problem in which the output is to classify the input variable to any one of the classes Yes , No.Initially the outcome values are as shown in parent node</a:t>
            </a:r>
            <a:endParaRPr lang="en-US" sz="1700" dirty="0">
              <a:latin typeface="Calibri" panose="020F0502020204030204" pitchFamily="34" charset="0"/>
              <a:ea typeface="+mj-ea"/>
              <a:cs typeface="Calibri" panose="020F0502020204030204" pitchFamily="34" charset="0"/>
            </a:endParaRP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EXAMPLE : 1</a:t>
            </a:r>
          </a:p>
          <a:p>
            <a:pPr marL="285750" lvl="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The gini index of the left node     =    1 – ((35/58)</a:t>
            </a:r>
            <a:r>
              <a:rPr lang="en-US" sz="1600" baseline="30000" dirty="0">
                <a:effectLst/>
                <a:latin typeface="Calibri" panose="020F0502020204030204" pitchFamily="34" charset="0"/>
                <a:ea typeface="+mj-ea"/>
                <a:cs typeface="Calibri" panose="020F0502020204030204" pitchFamily="34" charset="0"/>
              </a:rPr>
              <a:t>2 </a:t>
            </a:r>
            <a:r>
              <a:rPr lang="en-US" sz="1600" dirty="0">
                <a:effectLst/>
                <a:latin typeface="Calibri" panose="020F0502020204030204" pitchFamily="34" charset="0"/>
                <a:ea typeface="+mj-ea"/>
                <a:cs typeface="Calibri" panose="020F0502020204030204" pitchFamily="34" charset="0"/>
              </a:rPr>
              <a:t> + (23/58)</a:t>
            </a:r>
            <a:r>
              <a:rPr lang="en-US" sz="1600" baseline="30000" dirty="0">
                <a:effectLst/>
                <a:latin typeface="Calibri" panose="020F0502020204030204" pitchFamily="34" charset="0"/>
                <a:ea typeface="+mj-ea"/>
                <a:cs typeface="Calibri" panose="020F0502020204030204" pitchFamily="34" charset="0"/>
              </a:rPr>
              <a:t>2</a:t>
            </a:r>
            <a:r>
              <a:rPr lang="en-US" sz="1600" dirty="0">
                <a:effectLst/>
                <a:latin typeface="Calibri" panose="020F0502020204030204" pitchFamily="34" charset="0"/>
                <a:ea typeface="+mj-ea"/>
                <a:cs typeface="Calibri" panose="020F0502020204030204" pitchFamily="34" charset="0"/>
              </a:rPr>
              <a:t>) = 0.49</a:t>
            </a:r>
          </a:p>
          <a:p>
            <a:pPr marL="285750" lvl="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The gini index of the right node   =    1 – ((25/42)</a:t>
            </a:r>
            <a:r>
              <a:rPr lang="en-US" sz="1600" baseline="30000" dirty="0">
                <a:effectLst/>
                <a:latin typeface="Calibri" panose="020F0502020204030204" pitchFamily="34" charset="0"/>
                <a:ea typeface="+mj-ea"/>
                <a:cs typeface="Calibri" panose="020F0502020204030204" pitchFamily="34" charset="0"/>
              </a:rPr>
              <a:t>2</a:t>
            </a:r>
            <a:r>
              <a:rPr lang="en-US" sz="1600" dirty="0">
                <a:effectLst/>
                <a:latin typeface="Calibri" panose="020F0502020204030204" pitchFamily="34" charset="0"/>
                <a:ea typeface="+mj-ea"/>
                <a:cs typeface="Calibri" panose="020F0502020204030204" pitchFamily="34" charset="0"/>
              </a:rPr>
              <a:t> + (17/42)</a:t>
            </a:r>
            <a:r>
              <a:rPr lang="en-US" sz="1600" baseline="30000" dirty="0">
                <a:effectLst/>
                <a:latin typeface="Calibri" panose="020F0502020204030204" pitchFamily="34" charset="0"/>
                <a:ea typeface="+mj-ea"/>
                <a:cs typeface="Calibri" panose="020F0502020204030204" pitchFamily="34" charset="0"/>
              </a:rPr>
              <a:t>2</a:t>
            </a:r>
            <a:r>
              <a:rPr lang="en-US" sz="1600" dirty="0">
                <a:effectLst/>
                <a:latin typeface="Calibri" panose="020F0502020204030204" pitchFamily="34" charset="0"/>
                <a:ea typeface="+mj-ea"/>
                <a:cs typeface="Calibri" panose="020F0502020204030204" pitchFamily="34" charset="0"/>
              </a:rPr>
              <a:t>) = 0.49</a:t>
            </a: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The average in Example 1 is   = (58 / 100) *0.49 + (42/100) * 0.49 = 0.48</a:t>
            </a:r>
          </a:p>
          <a:p>
            <a:pPr lvl="0"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EXAMPLE : 2</a:t>
            </a:r>
          </a:p>
          <a:p>
            <a:pPr marL="285750" lvl="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The gini index of the left node     =    1 – ((35/58)</a:t>
            </a:r>
            <a:r>
              <a:rPr lang="en-US" sz="1600" baseline="30000" dirty="0">
                <a:effectLst/>
                <a:latin typeface="Calibri" panose="020F0502020204030204" pitchFamily="34" charset="0"/>
                <a:ea typeface="+mj-ea"/>
                <a:cs typeface="Calibri" panose="020F0502020204030204" pitchFamily="34" charset="0"/>
              </a:rPr>
              <a:t>2 </a:t>
            </a:r>
            <a:r>
              <a:rPr lang="en-US" sz="1600" dirty="0">
                <a:effectLst/>
                <a:latin typeface="Calibri" panose="020F0502020204030204" pitchFamily="34" charset="0"/>
                <a:ea typeface="+mj-ea"/>
                <a:cs typeface="Calibri" panose="020F0502020204030204" pitchFamily="34" charset="0"/>
              </a:rPr>
              <a:t> + (23/58)</a:t>
            </a:r>
            <a:r>
              <a:rPr lang="en-US" sz="1600" baseline="30000" dirty="0">
                <a:effectLst/>
                <a:latin typeface="Calibri" panose="020F0502020204030204" pitchFamily="34" charset="0"/>
                <a:ea typeface="+mj-ea"/>
                <a:cs typeface="Calibri" panose="020F0502020204030204" pitchFamily="34" charset="0"/>
              </a:rPr>
              <a:t>2</a:t>
            </a:r>
            <a:r>
              <a:rPr lang="en-US" sz="1600" dirty="0">
                <a:effectLst/>
                <a:latin typeface="Calibri" panose="020F0502020204030204" pitchFamily="34" charset="0"/>
                <a:ea typeface="+mj-ea"/>
                <a:cs typeface="Calibri" panose="020F0502020204030204" pitchFamily="34" charset="0"/>
              </a:rPr>
              <a:t>) = 0.49</a:t>
            </a:r>
          </a:p>
          <a:p>
            <a:pPr marL="285750" lvl="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The gini index of the right node   =    1 – ((25/42)</a:t>
            </a:r>
            <a:r>
              <a:rPr lang="en-US" sz="1600" baseline="30000" dirty="0">
                <a:effectLst/>
                <a:latin typeface="Calibri" panose="020F0502020204030204" pitchFamily="34" charset="0"/>
                <a:ea typeface="+mj-ea"/>
                <a:cs typeface="Calibri" panose="020F0502020204030204" pitchFamily="34" charset="0"/>
              </a:rPr>
              <a:t>2</a:t>
            </a:r>
            <a:r>
              <a:rPr lang="en-US" sz="1600" dirty="0">
                <a:effectLst/>
                <a:latin typeface="Calibri" panose="020F0502020204030204" pitchFamily="34" charset="0"/>
                <a:ea typeface="+mj-ea"/>
                <a:cs typeface="Calibri" panose="020F0502020204030204" pitchFamily="34" charset="0"/>
              </a:rPr>
              <a:t> + (17/42)</a:t>
            </a:r>
            <a:r>
              <a:rPr lang="en-US" sz="1600" baseline="30000" dirty="0">
                <a:effectLst/>
                <a:latin typeface="Calibri" panose="020F0502020204030204" pitchFamily="34" charset="0"/>
                <a:ea typeface="+mj-ea"/>
                <a:cs typeface="Calibri" panose="020F0502020204030204" pitchFamily="34" charset="0"/>
              </a:rPr>
              <a:t>2</a:t>
            </a:r>
            <a:r>
              <a:rPr lang="en-US" sz="1600" dirty="0">
                <a:effectLst/>
                <a:latin typeface="Calibri" panose="020F0502020204030204" pitchFamily="34" charset="0"/>
                <a:ea typeface="+mj-ea"/>
                <a:cs typeface="Calibri" panose="020F0502020204030204" pitchFamily="34" charset="0"/>
              </a:rPr>
              <a:t>) = 0.49</a:t>
            </a: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The average in Example 2 is   = (30 / 100) *0 + (70/100) * 0.48 = 0.33</a:t>
            </a:r>
          </a:p>
          <a:p>
            <a:pPr marL="285750" indent="-285750" defTabSz="457200">
              <a:lnSpc>
                <a:spcPct val="160000"/>
              </a:lnSpc>
              <a:spcBef>
                <a:spcPts val="1000"/>
              </a:spcBef>
              <a:buClr>
                <a:schemeClr val="accent1"/>
              </a:buClr>
              <a:buSzPct val="80000"/>
              <a:buFont typeface="Wingdings" panose="05000000000000000000" pitchFamily="2" charset="2"/>
              <a:buChar char="ü"/>
            </a:pPr>
            <a:r>
              <a:rPr lang="en-US" sz="1700" dirty="0">
                <a:effectLst/>
                <a:latin typeface="Calibri" panose="020F0502020204030204" pitchFamily="34" charset="0"/>
                <a:ea typeface="Times New Roman" panose="02020603050405020304" pitchFamily="18" charset="0"/>
                <a:cs typeface="Latha" panose="020B0604020202020204" pitchFamily="34" charset="0"/>
              </a:rPr>
              <a:t>By comparing the gini index by splitting the tree with feature 1 and feature 2 ,splitting the tree with feature 2 is better as the impurity is less when compared to feature 1</a:t>
            </a:r>
            <a:endParaRPr lang="en-IN" sz="1700" dirty="0">
              <a:effectLst/>
              <a:latin typeface="Calibri" panose="020F0502020204030204" pitchFamily="34" charset="0"/>
              <a:ea typeface="Calibri" panose="020F0502020204030204" pitchFamily="34" charset="0"/>
              <a:cs typeface="Latha" panose="020B0604020202020204" pitchFamily="34" charset="0"/>
            </a:endParaRPr>
          </a:p>
          <a:p>
            <a:pPr marL="285750" indent="-285750" defTabSz="457200">
              <a:lnSpc>
                <a:spcPct val="90000"/>
              </a:lnSpc>
              <a:spcBef>
                <a:spcPts val="1000"/>
              </a:spcBef>
              <a:buClr>
                <a:schemeClr val="accent1"/>
              </a:buClr>
              <a:buSzPct val="80000"/>
              <a:buFont typeface="Wingdings" panose="05000000000000000000" pitchFamily="2" charset="2"/>
              <a:buChar char="ü"/>
            </a:pPr>
            <a:endParaRPr lang="en-US" sz="1600" dirty="0">
              <a:effectLst/>
              <a:latin typeface="Calibri" panose="020F0502020204030204" pitchFamily="34" charset="0"/>
              <a:ea typeface="+mj-ea"/>
              <a:cs typeface="Calibri" panose="020F0502020204030204" pitchFamily="34" charset="0"/>
            </a:endParaRPr>
          </a:p>
          <a:p>
            <a:pPr marL="285750" lvl="0" indent="-285750"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a:p>
            <a:pPr defTabSz="457200">
              <a:lnSpc>
                <a:spcPct val="90000"/>
              </a:lnSpc>
              <a:spcBef>
                <a:spcPts val="1000"/>
              </a:spcBef>
              <a:buClr>
                <a:schemeClr val="accent1"/>
              </a:buClr>
              <a:buSzPct val="80000"/>
              <a:buFont typeface="Wingdings 3" charset="2"/>
              <a:buChar char=""/>
            </a:pPr>
            <a:endParaRPr lang="en-US" sz="1100" dirty="0">
              <a:latin typeface="+mj-lt"/>
              <a:ea typeface="+mj-ea"/>
              <a:cs typeface="+mj-cs"/>
            </a:endParaRPr>
          </a:p>
          <a:p>
            <a:pPr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a:p>
            <a:pPr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p:txBody>
      </p:sp>
      <p:pic>
        <p:nvPicPr>
          <p:cNvPr id="19" name="Picture 18">
            <a:extLst>
              <a:ext uri="{FF2B5EF4-FFF2-40B4-BE49-F238E27FC236}">
                <a16:creationId xmlns:a16="http://schemas.microsoft.com/office/drawing/2014/main" id="{5152F1DF-AD5D-4D0C-ABA7-8B89414B6CBA}"/>
              </a:ext>
            </a:extLst>
          </p:cNvPr>
          <p:cNvPicPr>
            <a:picLocks noChangeAspect="1"/>
          </p:cNvPicPr>
          <p:nvPr/>
        </p:nvPicPr>
        <p:blipFill>
          <a:blip r:embed="rId5"/>
          <a:stretch>
            <a:fillRect/>
          </a:stretch>
        </p:blipFill>
        <p:spPr>
          <a:xfrm>
            <a:off x="7900412" y="539892"/>
            <a:ext cx="3500228" cy="2721427"/>
          </a:xfrm>
          <a:prstGeom prst="rect">
            <a:avLst/>
          </a:prstGeom>
          <a:effectLst/>
        </p:spPr>
      </p:pic>
    </p:spTree>
    <p:extLst>
      <p:ext uri="{BB962C8B-B14F-4D97-AF65-F5344CB8AC3E}">
        <p14:creationId xmlns:p14="http://schemas.microsoft.com/office/powerpoint/2010/main" val="152363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69165" y="259582"/>
            <a:ext cx="9980682" cy="550416"/>
          </a:xfrm>
        </p:spPr>
        <p:txBody>
          <a:bodyPr>
            <a:noAutofit/>
          </a:bodyPr>
          <a:lstStyle/>
          <a:p>
            <a:r>
              <a:rPr lang="en-US" sz="3200" dirty="0">
                <a:latin typeface="Arial Rounded MT Bold" panose="020F0704030504030204" pitchFamily="34" charset="0"/>
              </a:rPr>
              <a:t>MODEL BUILDING – Decision Tree Contd.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1BE555-F7BE-430E-9BB3-3FDFF9601E52}"/>
                  </a:ext>
                </a:extLst>
              </p:cNvPr>
              <p:cNvSpPr txBox="1"/>
              <p:nvPr/>
            </p:nvSpPr>
            <p:spPr>
              <a:xfrm>
                <a:off x="372034" y="809998"/>
                <a:ext cx="11035553" cy="6014660"/>
              </a:xfrm>
              <a:prstGeom prst="rect">
                <a:avLst/>
              </a:prstGeom>
              <a:noFill/>
            </p:spPr>
            <p:txBody>
              <a:bodyPr wrap="square">
                <a:spAutoFit/>
              </a:bodyPr>
              <a:lstStyle/>
              <a:p>
                <a:pPr>
                  <a:lnSpc>
                    <a:spcPct val="115000"/>
                  </a:lnSpc>
                  <a:spcAft>
                    <a:spcPts val="800"/>
                  </a:spcAft>
                </a:pPr>
                <a:r>
                  <a:rPr lang="en-US" sz="2000" b="1" dirty="0">
                    <a:effectLst/>
                    <a:latin typeface="Calibri" panose="020F0502020204030204" pitchFamily="34" charset="0"/>
                    <a:ea typeface="Calibri" panose="020F0502020204030204" pitchFamily="34" charset="0"/>
                    <a:cs typeface="Latha" panose="020B0604020202020204" pitchFamily="34" charset="0"/>
                  </a:rPr>
                  <a:t>Entropy:</a:t>
                </a: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Latha" panose="020B0604020202020204" pitchFamily="34" charset="0"/>
                  </a:rPr>
                  <a:t>The entropy gives the measure of </a:t>
                </a:r>
                <a:r>
                  <a:rPr lang="en-US" sz="1800" b="1" dirty="0">
                    <a:effectLst/>
                    <a:latin typeface="Calibri" panose="020F0502020204030204" pitchFamily="34" charset="0"/>
                    <a:ea typeface="Times New Roman" panose="02020603050405020304" pitchFamily="18" charset="0"/>
                    <a:cs typeface="Latha" panose="020B0604020202020204" pitchFamily="34" charset="0"/>
                  </a:rPr>
                  <a:t>uncertainity  , disorder , impurity</a:t>
                </a:r>
                <a:r>
                  <a:rPr lang="en-US" sz="1800" dirty="0">
                    <a:effectLst/>
                    <a:latin typeface="Calibri" panose="020F0502020204030204" pitchFamily="34" charset="0"/>
                    <a:ea typeface="Times New Roman" panose="02020603050405020304" pitchFamily="18" charset="0"/>
                    <a:cs typeface="Latha" panose="020B0604020202020204" pitchFamily="34" charset="0"/>
                  </a:rPr>
                  <a:t> in a node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Latha" panose="020B0604020202020204" pitchFamily="34" charset="0"/>
                  </a:rPr>
                  <a:t>The entropy is given by the formula </a:t>
                </a:r>
                <a:r>
                  <a:rPr lang="en-US" sz="1800" b="1" dirty="0">
                    <a:effectLst/>
                    <a:latin typeface="Calibri" panose="020F0502020204030204" pitchFamily="34" charset="0"/>
                    <a:ea typeface="Times New Roman" panose="02020603050405020304" pitchFamily="18" charset="0"/>
                    <a:cs typeface="Latha" panose="020B0604020202020204" pitchFamily="34" charset="0"/>
                  </a:rPr>
                  <a:t>Entropy =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nary>
                      <m:naryPr>
                        <m:chr m:val="∑"/>
                        <m:limLoc m:val="undOvr"/>
                        <m:ctrlPr>
                          <a:rPr lang="en-IN" sz="1800" b="1" i="1">
                            <a:effectLst/>
                            <a:latin typeface="Cambria Math" panose="02040503050406030204" pitchFamily="18" charset="0"/>
                            <a:ea typeface="Calibri" panose="020F0502020204030204" pitchFamily="34" charset="0"/>
                            <a:cs typeface="Latha" panose="020B0604020202020204" pitchFamily="34" charset="0"/>
                          </a:rPr>
                        </m:ctrlPr>
                      </m:naryPr>
                      <m:sub>
                        <m:r>
                          <a:rPr lang="en-US" sz="1800" b="1" i="1">
                            <a:effectLst/>
                            <a:latin typeface="Cambria Math" panose="02040503050406030204" pitchFamily="18" charset="0"/>
                            <a:ea typeface="Calibri" panose="020F0502020204030204" pitchFamily="34" charset="0"/>
                            <a:cs typeface="Latha" panose="020B0604020202020204" pitchFamily="34" charset="0"/>
                          </a:rPr>
                          <m:t>𝒊</m:t>
                        </m:r>
                      </m:sub>
                      <m:sup>
                        <m:r>
                          <a:rPr lang="en-US" sz="1800" b="1" i="1">
                            <a:effectLst/>
                            <a:latin typeface="Cambria Math" panose="02040503050406030204" pitchFamily="18" charset="0"/>
                            <a:ea typeface="Calibri" panose="020F0502020204030204" pitchFamily="34" charset="0"/>
                            <a:cs typeface="Latha" panose="020B0604020202020204" pitchFamily="34" charset="0"/>
                          </a:rPr>
                          <m:t>𝒄</m:t>
                        </m:r>
                      </m:sup>
                      <m:e>
                        <m:r>
                          <a:rPr lang="en-US" sz="1800" b="1" i="1">
                            <a:effectLst/>
                            <a:latin typeface="Cambria Math" panose="02040503050406030204" pitchFamily="18" charset="0"/>
                            <a:ea typeface="Calibri" panose="020F0502020204030204" pitchFamily="34" charset="0"/>
                            <a:cs typeface="Latha" panose="020B0604020202020204" pitchFamily="34" charset="0"/>
                          </a:rPr>
                          <m:t>(</m:t>
                        </m:r>
                        <m:r>
                          <a:rPr lang="en-US" sz="1800" b="1" i="1">
                            <a:effectLst/>
                            <a:latin typeface="Cambria Math" panose="02040503050406030204" pitchFamily="18" charset="0"/>
                            <a:ea typeface="Calibri" panose="020F0502020204030204" pitchFamily="34" charset="0"/>
                            <a:cs typeface="Latha" panose="020B0604020202020204" pitchFamily="34" charset="0"/>
                          </a:rPr>
                          <m:t>𝒑𝒊</m:t>
                        </m:r>
                      </m:e>
                    </m:nary>
                  </m:oMath>
                </a14:m>
                <a:r>
                  <a:rPr lang="en-US" sz="1800" b="1" dirty="0">
                    <a:effectLst/>
                    <a:latin typeface="Calibri" panose="020F0502020204030204" pitchFamily="34" charset="0"/>
                    <a:ea typeface="Times New Roman" panose="02020603050405020304" pitchFamily="18" charset="0"/>
                    <a:cs typeface="Latha" panose="020B0604020202020204" pitchFamily="34" charset="0"/>
                  </a:rPr>
                  <a:t> * log(pi))</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Latha" panose="020B0604020202020204" pitchFamily="34" charset="0"/>
                  </a:rPr>
                  <a:t>P</a:t>
                </a:r>
                <a:r>
                  <a:rPr lang="en-US" sz="1800" baseline="-25000" dirty="0">
                    <a:effectLst/>
                    <a:latin typeface="Calibri" panose="020F0502020204030204" pitchFamily="34" charset="0"/>
                    <a:ea typeface="Times New Roman" panose="02020603050405020304" pitchFamily="18" charset="0"/>
                    <a:cs typeface="Latha" panose="020B0604020202020204" pitchFamily="34" charset="0"/>
                  </a:rPr>
                  <a:t>i  </a:t>
                </a:r>
                <a:r>
                  <a:rPr lang="en-US" sz="1800" dirty="0">
                    <a:effectLst/>
                    <a:latin typeface="Calibri" panose="020F0502020204030204" pitchFamily="34" charset="0"/>
                    <a:ea typeface="Times New Roman" panose="02020603050405020304" pitchFamily="18" charset="0"/>
                    <a:cs typeface="Latha" panose="020B0604020202020204" pitchFamily="34" charset="0"/>
                  </a:rPr>
                  <a:t>- Probability of i</a:t>
                </a:r>
                <a:r>
                  <a:rPr lang="en-US" sz="1800" baseline="30000" dirty="0">
                    <a:effectLst/>
                    <a:latin typeface="Calibri" panose="020F0502020204030204" pitchFamily="34" charset="0"/>
                    <a:ea typeface="Times New Roman" panose="02020603050405020304" pitchFamily="18" charset="0"/>
                    <a:cs typeface="Latha" panose="020B0604020202020204" pitchFamily="34" charset="0"/>
                  </a:rPr>
                  <a:t>th</a:t>
                </a:r>
                <a:r>
                  <a:rPr lang="en-US" sz="1800" dirty="0">
                    <a:effectLst/>
                    <a:latin typeface="Calibri" panose="020F0502020204030204" pitchFamily="34" charset="0"/>
                    <a:ea typeface="Times New Roman" panose="02020603050405020304" pitchFamily="18" charset="0"/>
                    <a:cs typeface="Latha" panose="020B0604020202020204" pitchFamily="34" charset="0"/>
                  </a:rPr>
                  <a:t> class </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1800" b="1" i="1">
                            <a:effectLst/>
                            <a:latin typeface="Cambria Math" panose="02040503050406030204" pitchFamily="18" charset="0"/>
                            <a:ea typeface="Times New Roman" panose="02020603050405020304" pitchFamily="18" charset="0"/>
                            <a:cs typeface="Calibri" panose="020F0502020204030204" pitchFamily="34" charset="0"/>
                          </a:rPr>
                          <m:t>𝐧𝐨</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𝐨𝐟</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𝐭𝐡𝐞</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𝐞𝐥𝐞𝐦𝐞𝐧𝐭𝐬</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𝐨𝐟</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𝐢</m:t>
                        </m:r>
                        <m:r>
                          <a:rPr lang="en-US" sz="1800" b="1" i="1" baseline="30000">
                            <a:effectLst/>
                            <a:latin typeface="Cambria Math" panose="02040503050406030204" pitchFamily="18" charset="0"/>
                            <a:ea typeface="Times New Roman" panose="02020603050405020304" pitchFamily="18" charset="0"/>
                            <a:cs typeface="Calibri" panose="020F0502020204030204" pitchFamily="34" charset="0"/>
                          </a:rPr>
                          <m:t>𝐭𝐡</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𝐜𝐥𝐚𝐬𝐬</m:t>
                        </m:r>
                      </m:num>
                      <m:den>
                        <m:r>
                          <a:rPr lang="en-US" sz="1800" b="1" i="1">
                            <a:effectLst/>
                            <a:latin typeface="Cambria Math" panose="02040503050406030204" pitchFamily="18" charset="0"/>
                            <a:ea typeface="Times New Roman" panose="02020603050405020304" pitchFamily="18" charset="0"/>
                            <a:cs typeface="Calibri" panose="020F0502020204030204" pitchFamily="34" charset="0"/>
                          </a:rPr>
                          <m:t>𝐭𝐨𝐭𝐚𝐥</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𝐧𝐮𝐦𝐛𝐞𝐫</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𝐨𝐟</m:t>
                        </m:r>
                        <m:r>
                          <a:rPr lang="en-US" sz="1800" b="1">
                            <a:effectLst/>
                            <a:latin typeface="Cambria Math" panose="02040503050406030204" pitchFamily="18" charset="0"/>
                            <a:ea typeface="Times New Roman" panose="02020603050405020304" pitchFamily="18" charset="0"/>
                            <a:cs typeface="Calibri" panose="020F0502020204030204" pitchFamily="34" charset="0"/>
                          </a:rPr>
                          <m:t> </m:t>
                        </m:r>
                        <m:r>
                          <a:rPr lang="en-US" sz="1800" b="1" i="1">
                            <a:effectLst/>
                            <a:latin typeface="Cambria Math" panose="02040503050406030204" pitchFamily="18" charset="0"/>
                            <a:ea typeface="Times New Roman" panose="02020603050405020304" pitchFamily="18" charset="0"/>
                            <a:cs typeface="Calibri" panose="020F0502020204030204" pitchFamily="34" charset="0"/>
                          </a:rPr>
                          <m:t>𝐞𝐥𝐞𝐦𝐞𝐧𝐭𝐬</m:t>
                        </m:r>
                      </m:den>
                    </m:f>
                  </m:oMath>
                </a14:m>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spcAft>
                    <a:spcPts val="8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Latha" panose="020B0604020202020204" pitchFamily="34" charset="0"/>
                  </a:rPr>
                  <a:t>The summation goes on for c number of classes</a:t>
                </a:r>
              </a:p>
              <a:p>
                <a:pPr lvl="0">
                  <a:lnSpc>
                    <a:spcPct val="150000"/>
                  </a:lnSpc>
                </a:pPr>
                <a:r>
                  <a:rPr lang="en-IN" sz="1800" dirty="0">
                    <a:effectLst/>
                    <a:latin typeface="Calibri" panose="020F0502020204030204" pitchFamily="34" charset="0"/>
                    <a:ea typeface="Calibri" panose="020F0502020204030204" pitchFamily="34" charset="0"/>
                    <a:cs typeface="Latha" panose="020B0604020202020204" pitchFamily="34" charset="0"/>
                  </a:rPr>
                  <a:t>The average is  given by  ,</a:t>
                </a:r>
                <a:endParaRPr lang="en-IN" sz="1800" b="1" dirty="0">
                  <a:effectLst/>
                  <a:latin typeface="Calibri" panose="020F0502020204030204" pitchFamily="34" charset="0"/>
                  <a:ea typeface="Times New Roman" panose="02020603050405020304" pitchFamily="18" charset="0"/>
                </a:endParaRPr>
              </a:p>
              <a:p>
                <a:pPr>
                  <a:lnSpc>
                    <a:spcPct val="115000"/>
                  </a:lnSpc>
                  <a:spcAft>
                    <a:spcPts val="800"/>
                  </a:spcAft>
                </a:pPr>
                <a14:m>
                  <m:oMath xmlns:m="http://schemas.openxmlformats.org/officeDocument/2006/math">
                    <m:f>
                      <m:fPr>
                        <m:ctrlPr>
                          <a:rPr lang="en-IN" sz="1800" b="1" i="1" smtClean="0">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𝒆𝒍𝒆𝒎𝒆𝒏𝒕𝒔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𝒍𝒆𝒇𝒕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𝒏𝒐𝒅𝒆</m:t>
                        </m:r>
                      </m:num>
                      <m:den>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𝒆𝒍𝒆𝒎𝒆𝒕𝒔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𝒕𝒉𝒆</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𝒑𝒂𝒓𝒆𝒏𝒕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𝒏𝒐𝒅𝒆</m:t>
                        </m:r>
                      </m:den>
                    </m:f>
                  </m:oMath>
                </a14:m>
                <a:r>
                  <a:rPr lang="en-US" sz="1800" dirty="0">
                    <a:effectLst/>
                    <a:latin typeface="Calibri" panose="020F0502020204030204" pitchFamily="34" charset="0"/>
                    <a:ea typeface="Times New Roman" panose="02020603050405020304" pitchFamily="18" charset="0"/>
                    <a:cs typeface="Latha" panose="020B0604020202020204" pitchFamily="34"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Latha" panose="020B0604020202020204" pitchFamily="34" charset="0"/>
                      </a:rPr>
                      <m:t>∗</m:t>
                    </m:r>
                    <m:r>
                      <a:rPr lang="en-IN" sz="1600" b="1" i="1" smtClean="0">
                        <a:effectLst/>
                        <a:latin typeface="Cambria Math" panose="02040503050406030204" pitchFamily="18" charset="0"/>
                        <a:ea typeface="Times New Roman" panose="02020603050405020304" pitchFamily="18" charset="0"/>
                        <a:cs typeface="Latha" panose="020B0604020202020204" pitchFamily="34" charset="0"/>
                      </a:rPr>
                      <m:t>𝑬𝒏𝒕𝒓𝒐𝒑𝒚</m:t>
                    </m:r>
                    <m:r>
                      <a:rPr lang="en-US" sz="1600" b="1" i="1">
                        <a:effectLst/>
                        <a:latin typeface="Cambria Math" panose="02040503050406030204" pitchFamily="18" charset="0"/>
                        <a:ea typeface="Times New Roman" panose="02020603050405020304" pitchFamily="18" charset="0"/>
                        <a:cs typeface="Latha" panose="020B0604020202020204" pitchFamily="34" charset="0"/>
                      </a:rPr>
                      <m:t>(</m:t>
                    </m:r>
                    <m:r>
                      <a:rPr lang="en-US" sz="1600" b="1" i="1">
                        <a:effectLst/>
                        <a:latin typeface="Cambria Math" panose="02040503050406030204" pitchFamily="18" charset="0"/>
                        <a:ea typeface="Times New Roman" panose="02020603050405020304" pitchFamily="18" charset="0"/>
                        <a:cs typeface="Latha" panose="020B0604020202020204" pitchFamily="34" charset="0"/>
                      </a:rPr>
                      <m:t>𝑳𝒆𝒇𝒕</m:t>
                    </m:r>
                    <m:r>
                      <a:rPr lang="en-US" sz="1600" b="1" i="1">
                        <a:effectLst/>
                        <a:latin typeface="Cambria Math" panose="02040503050406030204" pitchFamily="18" charset="0"/>
                        <a:ea typeface="Times New Roman" panose="02020603050405020304" pitchFamily="18" charset="0"/>
                        <a:cs typeface="Latha" panose="020B0604020202020204" pitchFamily="34" charset="0"/>
                      </a:rPr>
                      <m:t>_</m:t>
                    </m:r>
                    <m:r>
                      <a:rPr lang="en-US" sz="1600" b="1" i="1">
                        <a:effectLst/>
                        <a:latin typeface="Cambria Math" panose="02040503050406030204" pitchFamily="18" charset="0"/>
                        <a:ea typeface="Times New Roman" panose="02020603050405020304" pitchFamily="18" charset="0"/>
                        <a:cs typeface="Latha" panose="020B0604020202020204" pitchFamily="34" charset="0"/>
                      </a:rPr>
                      <m:t>𝒏𝒐𝒅𝒆</m:t>
                    </m:r>
                    <m:r>
                      <a:rPr lang="en-US" sz="1600" b="1" i="1">
                        <a:effectLst/>
                        <a:latin typeface="Cambria Math" panose="02040503050406030204" pitchFamily="18" charset="0"/>
                        <a:ea typeface="Times New Roman" panose="02020603050405020304" pitchFamily="18" charset="0"/>
                        <a:cs typeface="Latha" panose="020B0604020202020204" pitchFamily="34" charset="0"/>
                      </a:rPr>
                      <m:t>)</m:t>
                    </m:r>
                  </m:oMath>
                </a14:m>
                <a:r>
                  <a:rPr lang="en-US" sz="1600" dirty="0">
                    <a:effectLst/>
                    <a:latin typeface="Calibri" panose="020F0502020204030204" pitchFamily="34" charset="0"/>
                    <a:ea typeface="Times New Roman" panose="02020603050405020304" pitchFamily="18" charset="0"/>
                    <a:cs typeface="Latha" panose="020B0604020202020204" pitchFamily="34" charset="0"/>
                  </a:rPr>
                  <a:t>  + </a:t>
                </a:r>
                <a14:m>
                  <m:oMath xmlns:m="http://schemas.openxmlformats.org/officeDocument/2006/math">
                    <m:f>
                      <m:fPr>
                        <m:ctrlPr>
                          <a:rPr lang="en-IN" b="1" i="1">
                            <a:latin typeface="Cambria Math" panose="02040503050406030204" pitchFamily="18" charset="0"/>
                          </a:rPr>
                        </m:ctrlPr>
                      </m:fPr>
                      <m:num>
                        <m:r>
                          <a:rPr lang="en-US" b="1" i="1">
                            <a:latin typeface="Cambria Math" panose="02040503050406030204" pitchFamily="18" charset="0"/>
                          </a:rPr>
                          <m:t>𝒏𝒐</m:t>
                        </m:r>
                        <m:r>
                          <a:rPr lang="en-US" b="1" i="1">
                            <a:latin typeface="Cambria Math" panose="02040503050406030204" pitchFamily="18" charset="0"/>
                          </a:rPr>
                          <m:t>. </m:t>
                        </m:r>
                        <m:r>
                          <a:rPr lang="en-US" b="1" i="1">
                            <a:latin typeface="Cambria Math" panose="02040503050406030204" pitchFamily="18" charset="0"/>
                          </a:rPr>
                          <m:t>𝒐𝒇</m:t>
                        </m:r>
                        <m:r>
                          <a:rPr lang="en-US" b="1" i="1">
                            <a:latin typeface="Cambria Math" panose="02040503050406030204" pitchFamily="18" charset="0"/>
                          </a:rPr>
                          <m:t> </m:t>
                        </m:r>
                        <m:r>
                          <a:rPr lang="en-US" b="1" i="1">
                            <a:latin typeface="Cambria Math" panose="02040503050406030204" pitchFamily="18" charset="0"/>
                          </a:rPr>
                          <m:t>𝒆𝒍𝒆𝒎𝒆𝒏𝒕𝒔</m:t>
                        </m:r>
                        <m:r>
                          <a:rPr lang="en-US" b="1" i="1">
                            <a:latin typeface="Cambria Math" panose="02040503050406030204" pitchFamily="18" charset="0"/>
                          </a:rPr>
                          <m:t> </m:t>
                        </m:r>
                        <m:r>
                          <a:rPr lang="en-US" b="1" i="1">
                            <a:latin typeface="Cambria Math" panose="02040503050406030204" pitchFamily="18" charset="0"/>
                          </a:rPr>
                          <m:t>𝒊𝒏</m:t>
                        </m:r>
                        <m:r>
                          <a:rPr lang="en-US" b="1" i="1">
                            <a:latin typeface="Cambria Math" panose="02040503050406030204" pitchFamily="18" charset="0"/>
                          </a:rPr>
                          <m:t> </m:t>
                        </m:r>
                        <m:r>
                          <a:rPr lang="en-US" b="1" i="1">
                            <a:latin typeface="Cambria Math" panose="02040503050406030204" pitchFamily="18" charset="0"/>
                          </a:rPr>
                          <m:t>𝒓𝒊𝒈𝒉𝒕</m:t>
                        </m:r>
                        <m:r>
                          <a:rPr lang="en-US" b="1" i="1">
                            <a:latin typeface="Cambria Math" panose="02040503050406030204" pitchFamily="18" charset="0"/>
                          </a:rPr>
                          <m:t> </m:t>
                        </m:r>
                        <m:r>
                          <a:rPr lang="en-US" b="1" i="1">
                            <a:latin typeface="Cambria Math" panose="02040503050406030204" pitchFamily="18" charset="0"/>
                          </a:rPr>
                          <m:t>𝒏𝒐𝒅𝒆</m:t>
                        </m:r>
                      </m:num>
                      <m:den>
                        <m:r>
                          <a:rPr lang="en-US" b="1" i="1">
                            <a:latin typeface="Cambria Math" panose="02040503050406030204" pitchFamily="18" charset="0"/>
                          </a:rPr>
                          <m:t>𝒏𝒐</m:t>
                        </m:r>
                        <m:r>
                          <a:rPr lang="en-US" b="1" i="1">
                            <a:latin typeface="Cambria Math" panose="02040503050406030204" pitchFamily="18" charset="0"/>
                          </a:rPr>
                          <m:t>. </m:t>
                        </m:r>
                        <m:r>
                          <a:rPr lang="en-US" b="1" i="1">
                            <a:latin typeface="Cambria Math" panose="02040503050406030204" pitchFamily="18" charset="0"/>
                          </a:rPr>
                          <m:t>𝒐𝒇</m:t>
                        </m:r>
                        <m:r>
                          <a:rPr lang="en-US" b="1" i="1">
                            <a:latin typeface="Cambria Math" panose="02040503050406030204" pitchFamily="18" charset="0"/>
                          </a:rPr>
                          <m:t> </m:t>
                        </m:r>
                        <m:r>
                          <a:rPr lang="en-US" b="1" i="1">
                            <a:latin typeface="Cambria Math" panose="02040503050406030204" pitchFamily="18" charset="0"/>
                          </a:rPr>
                          <m:t>𝒆𝒍𝒆𝒎𝒆𝒕𝒔</m:t>
                        </m:r>
                        <m:r>
                          <a:rPr lang="en-US" b="1" i="1">
                            <a:latin typeface="Cambria Math" panose="02040503050406030204" pitchFamily="18" charset="0"/>
                          </a:rPr>
                          <m:t> </m:t>
                        </m:r>
                        <m:r>
                          <a:rPr lang="en-US" b="1" i="1">
                            <a:latin typeface="Cambria Math" panose="02040503050406030204" pitchFamily="18" charset="0"/>
                          </a:rPr>
                          <m:t>𝒊𝒏</m:t>
                        </m:r>
                        <m:r>
                          <a:rPr lang="en-US" b="1" i="1">
                            <a:latin typeface="Cambria Math" panose="02040503050406030204" pitchFamily="18" charset="0"/>
                          </a:rPr>
                          <m:t> </m:t>
                        </m:r>
                        <m:r>
                          <a:rPr lang="en-US" b="1" i="1">
                            <a:latin typeface="Cambria Math" panose="02040503050406030204" pitchFamily="18" charset="0"/>
                          </a:rPr>
                          <m:t>𝒕𝒉𝒆</m:t>
                        </m:r>
                        <m:r>
                          <a:rPr lang="en-US" b="1" i="1">
                            <a:latin typeface="Cambria Math" panose="02040503050406030204" pitchFamily="18" charset="0"/>
                          </a:rPr>
                          <m:t> </m:t>
                        </m:r>
                        <m:r>
                          <a:rPr lang="en-US" b="1" i="1">
                            <a:latin typeface="Cambria Math" panose="02040503050406030204" pitchFamily="18" charset="0"/>
                          </a:rPr>
                          <m:t>𝒑𝒂𝒓𝒆𝒏𝒕</m:t>
                        </m:r>
                        <m:r>
                          <a:rPr lang="en-US" b="1" i="1">
                            <a:latin typeface="Cambria Math" panose="02040503050406030204" pitchFamily="18" charset="0"/>
                          </a:rPr>
                          <m:t> </m:t>
                        </m:r>
                        <m:r>
                          <a:rPr lang="en-US" b="1" i="1">
                            <a:latin typeface="Cambria Math" panose="02040503050406030204" pitchFamily="18" charset="0"/>
                          </a:rPr>
                          <m:t>𝒏𝒐𝒅𝒆</m:t>
                        </m:r>
                      </m:den>
                    </m:f>
                  </m:oMath>
                </a14:m>
                <a:r>
                  <a:rPr lang="en-US" dirty="0"/>
                  <a:t> </a:t>
                </a:r>
                <a14:m>
                  <m:oMath xmlns:m="http://schemas.openxmlformats.org/officeDocument/2006/math">
                    <m:r>
                      <a:rPr lang="en-US" sz="1400" i="1">
                        <a:latin typeface="Cambria Math" panose="02040503050406030204" pitchFamily="18" charset="0"/>
                      </a:rPr>
                      <m:t>∗</m:t>
                    </m:r>
                    <m:r>
                      <a:rPr lang="en-IN" sz="1400" b="1" i="1" smtClean="0">
                        <a:latin typeface="Cambria Math" panose="02040503050406030204" pitchFamily="18" charset="0"/>
                      </a:rPr>
                      <m:t>𝑬𝒏𝒕𝒓𝒐𝒑𝒚</m:t>
                    </m:r>
                    <m:r>
                      <a:rPr lang="en-US" sz="1400" b="1" i="1">
                        <a:latin typeface="Cambria Math" panose="02040503050406030204" pitchFamily="18" charset="0"/>
                      </a:rPr>
                      <m:t>(</m:t>
                    </m:r>
                    <m:r>
                      <a:rPr lang="en-US" sz="1400" b="1" i="1">
                        <a:latin typeface="Cambria Math" panose="02040503050406030204" pitchFamily="18" charset="0"/>
                      </a:rPr>
                      <m:t>𝑹𝒊𝒈𝒉𝒕</m:t>
                    </m:r>
                    <m:r>
                      <a:rPr lang="en-US" sz="1400" b="1" i="1">
                        <a:latin typeface="Cambria Math" panose="02040503050406030204" pitchFamily="18" charset="0"/>
                      </a:rPr>
                      <m:t>_</m:t>
                    </m:r>
                    <m:r>
                      <a:rPr lang="en-US" sz="1400" b="1" i="1">
                        <a:latin typeface="Cambria Math" panose="02040503050406030204" pitchFamily="18" charset="0"/>
                      </a:rPr>
                      <m:t>𝒏𝒐𝒅𝒆</m:t>
                    </m:r>
                    <m:r>
                      <a:rPr lang="en-US" sz="1400" i="1">
                        <a:latin typeface="Cambria Math" panose="02040503050406030204" pitchFamily="18" charset="0"/>
                      </a:rPr>
                      <m:t>)</m:t>
                    </m:r>
                  </m:oMath>
                </a14:m>
                <a:endParaRPr lang="en-US" sz="1800" dirty="0">
                  <a:effectLst/>
                  <a:latin typeface="Calibri" panose="020F0502020204030204" pitchFamily="34" charset="0"/>
                  <a:ea typeface="Times New Roman" panose="02020603050405020304" pitchFamily="18" charset="0"/>
                  <a:cs typeface="Latha" panose="020B0604020202020204" pitchFamily="34" charset="0"/>
                </a:endParaRPr>
              </a:p>
              <a:p>
                <a:pPr>
                  <a:lnSpc>
                    <a:spcPct val="150000"/>
                  </a:lnSpc>
                  <a:spcAft>
                    <a:spcPts val="800"/>
                  </a:spcAft>
                </a:pPr>
                <a:r>
                  <a:rPr lang="en-US" sz="2000" b="1" dirty="0">
                    <a:latin typeface="Calibri" panose="020F0502020204030204" pitchFamily="34" charset="0"/>
                    <a:ea typeface="Times New Roman" panose="02020603050405020304" pitchFamily="18" charset="0"/>
                    <a:cs typeface="Latha" panose="020B0604020202020204" pitchFamily="34" charset="0"/>
                  </a:rPr>
                  <a:t>Information Gain :</a:t>
                </a:r>
                <a:endParaRPr lang="en-US" sz="2000" b="1" dirty="0">
                  <a:effectLst/>
                  <a:latin typeface="Calibri" panose="020F0502020204030204" pitchFamily="34" charset="0"/>
                  <a:ea typeface="Times New Roman" panose="02020603050405020304" pitchFamily="18" charset="0"/>
                  <a:cs typeface="Latha" panose="020B0604020202020204" pitchFamily="34" charset="0"/>
                </a:endParaRPr>
              </a:p>
              <a:p>
                <a:pPr marL="285750" indent="-285750">
                  <a:lnSpc>
                    <a:spcPct val="150000"/>
                  </a:lnSpc>
                  <a:spcAft>
                    <a:spcPts val="8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Latha" panose="020B0604020202020204" pitchFamily="34" charset="0"/>
                  </a:rPr>
                  <a:t>The information gain is based on the </a:t>
                </a:r>
                <a:r>
                  <a:rPr lang="en-US" sz="1800" b="1" dirty="0">
                    <a:effectLst/>
                    <a:latin typeface="Calibri" panose="020F0502020204030204" pitchFamily="34" charset="0"/>
                    <a:ea typeface="Times New Roman" panose="02020603050405020304" pitchFamily="18" charset="0"/>
                    <a:cs typeface="Latha" panose="020B0604020202020204" pitchFamily="34" charset="0"/>
                  </a:rPr>
                  <a:t>decrease in entropy</a:t>
                </a:r>
                <a:r>
                  <a:rPr lang="en-US" sz="1800" dirty="0">
                    <a:effectLst/>
                    <a:latin typeface="Calibri" panose="020F0502020204030204" pitchFamily="34" charset="0"/>
                    <a:ea typeface="Times New Roman" panose="02020603050405020304" pitchFamily="18" charset="0"/>
                    <a:cs typeface="Latha" panose="020B0604020202020204" pitchFamily="34" charset="0"/>
                  </a:rPr>
                  <a:t> after a dataset is split on an attribute. Constructing a decision tree is all about finding attribute that returns the </a:t>
                </a:r>
                <a:r>
                  <a:rPr lang="en-US" sz="1800" b="1" dirty="0">
                    <a:effectLst/>
                    <a:latin typeface="Calibri" panose="020F0502020204030204" pitchFamily="34" charset="0"/>
                    <a:ea typeface="Times New Roman" panose="02020603050405020304" pitchFamily="18" charset="0"/>
                    <a:cs typeface="Latha" panose="020B0604020202020204" pitchFamily="34" charset="0"/>
                  </a:rPr>
                  <a:t>highest </a:t>
                </a:r>
                <a:r>
                  <a:rPr lang="en-US" sz="1800" dirty="0">
                    <a:effectLst/>
                    <a:latin typeface="Calibri" panose="020F0502020204030204" pitchFamily="34" charset="0"/>
                    <a:ea typeface="Times New Roman" panose="02020603050405020304" pitchFamily="18" charset="0"/>
                    <a:cs typeface="Latha" panose="020B0604020202020204" pitchFamily="34" charset="0"/>
                  </a:rPr>
                  <a:t>information gain (i.e., the most homogeneous branches).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nSpc>
                    <a:spcPct val="115000"/>
                  </a:lnSpc>
                  <a:spcAft>
                    <a:spcPts val="800"/>
                  </a:spcAft>
                  <a:buFont typeface="Wingdings" panose="05000000000000000000" pitchFamily="2" charset="2"/>
                  <a:buChar char="ü"/>
                </a:pPr>
                <a:r>
                  <a:rPr lang="en-US" sz="1800" b="1" dirty="0">
                    <a:effectLst/>
                    <a:latin typeface="Calibri" panose="020F0502020204030204" pitchFamily="34" charset="0"/>
                    <a:ea typeface="Times New Roman" panose="02020603050405020304" pitchFamily="18" charset="0"/>
                    <a:cs typeface="Latha" panose="020B0604020202020204" pitchFamily="34" charset="0"/>
                  </a:rPr>
                  <a:t>Maximizing (Entropy_before_split – Entropy_After_split)</a:t>
                </a:r>
                <a:r>
                  <a:rPr lang="en-US" sz="1800" dirty="0">
                    <a:effectLst/>
                    <a:latin typeface="Calibri" panose="020F0502020204030204" pitchFamily="34" charset="0"/>
                    <a:ea typeface="Times New Roman" panose="02020603050405020304" pitchFamily="18" charset="0"/>
                    <a:cs typeface="Latha" panose="020B0604020202020204" pitchFamily="34" charset="0"/>
                  </a:rPr>
                  <a:t> is information gain as we are going towards more pure or homogeneous nodes. The information gain </a:t>
                </a:r>
                <a:r>
                  <a:rPr lang="en-US" sz="1800" b="1" dirty="0">
                    <a:effectLst/>
                    <a:latin typeface="Calibri" panose="020F0502020204030204" pitchFamily="34" charset="0"/>
                    <a:ea typeface="Times New Roman" panose="02020603050405020304" pitchFamily="18" charset="0"/>
                    <a:cs typeface="Latha" panose="020B0604020202020204" pitchFamily="34" charset="0"/>
                  </a:rPr>
                  <a:t>= E</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(old) </a:t>
                </a:r>
                <a:r>
                  <a:rPr lang="en-US" sz="1800" b="1" dirty="0">
                    <a:effectLst/>
                    <a:latin typeface="Calibri" panose="020F0502020204030204" pitchFamily="34" charset="0"/>
                    <a:ea typeface="Times New Roman" panose="02020603050405020304" pitchFamily="18" charset="0"/>
                    <a:cs typeface="Latha" panose="020B0604020202020204" pitchFamily="34" charset="0"/>
                  </a:rPr>
                  <a:t>– E</a:t>
                </a:r>
                <a:r>
                  <a:rPr lang="en-US" sz="1800" b="1" baseline="-25000" dirty="0">
                    <a:effectLst/>
                    <a:latin typeface="Calibri" panose="020F0502020204030204" pitchFamily="34" charset="0"/>
                    <a:ea typeface="Times New Roman" panose="02020603050405020304" pitchFamily="18" charset="0"/>
                    <a:cs typeface="Latha" panose="020B0604020202020204" pitchFamily="34" charset="0"/>
                  </a:rPr>
                  <a:t>(new)</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mc:Choice>
        <mc:Fallback xmlns="">
          <p:sp>
            <p:nvSpPr>
              <p:cNvPr id="5" name="TextBox 4">
                <a:extLst>
                  <a:ext uri="{FF2B5EF4-FFF2-40B4-BE49-F238E27FC236}">
                    <a16:creationId xmlns:a16="http://schemas.microsoft.com/office/drawing/2014/main" id="{FC1BE555-F7BE-430E-9BB3-3FDFF9601E52}"/>
                  </a:ext>
                </a:extLst>
              </p:cNvPr>
              <p:cNvSpPr txBox="1">
                <a:spLocks noRot="1" noChangeAspect="1" noMove="1" noResize="1" noEditPoints="1" noAdjustHandles="1" noChangeArrowheads="1" noChangeShapeType="1" noTextEdit="1"/>
              </p:cNvSpPr>
              <p:nvPr/>
            </p:nvSpPr>
            <p:spPr>
              <a:xfrm>
                <a:off x="372034" y="809998"/>
                <a:ext cx="11035553" cy="6014660"/>
              </a:xfrm>
              <a:prstGeom prst="rect">
                <a:avLst/>
              </a:prstGeom>
              <a:blipFill>
                <a:blip r:embed="rId3"/>
                <a:stretch>
                  <a:fillRect l="-552" t="-203" b="-1418"/>
                </a:stretch>
              </a:blipFill>
            </p:spPr>
            <p:txBody>
              <a:bodyPr/>
              <a:lstStyle/>
              <a:p>
                <a:r>
                  <a:rPr lang="en-IN">
                    <a:noFill/>
                  </a:rPr>
                  <a:t> </a:t>
                </a:r>
              </a:p>
            </p:txBody>
          </p:sp>
        </mc:Fallback>
      </mc:AlternateContent>
    </p:spTree>
    <p:extLst>
      <p:ext uri="{BB962C8B-B14F-4D97-AF65-F5344CB8AC3E}">
        <p14:creationId xmlns:p14="http://schemas.microsoft.com/office/powerpoint/2010/main" val="247887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47178" y="195188"/>
            <a:ext cx="7458022" cy="781965"/>
          </a:xfrm>
        </p:spPr>
        <p:txBody>
          <a:bodyPr vert="horz" lIns="91440" tIns="45720" rIns="91440" bIns="45720" rtlCol="0" anchor="t">
            <a:normAutofit fontScale="90000"/>
          </a:bodyPr>
          <a:lstStyle/>
          <a:p>
            <a:r>
              <a:rPr lang="en-US" sz="3200" dirty="0"/>
              <a:t>MODEL BUILDING  Decision Tree Contd.</a:t>
            </a:r>
          </a:p>
        </p:txBody>
      </p:sp>
      <p:pic>
        <p:nvPicPr>
          <p:cNvPr id="11" name="Picture 10">
            <a:extLst>
              <a:ext uri="{FF2B5EF4-FFF2-40B4-BE49-F238E27FC236}">
                <a16:creationId xmlns:a16="http://schemas.microsoft.com/office/drawing/2014/main" id="{683DB899-1A21-47BC-8CB8-BEFD617F9325}"/>
              </a:ext>
            </a:extLst>
          </p:cNvPr>
          <p:cNvPicPr>
            <a:picLocks noChangeAspect="1"/>
          </p:cNvPicPr>
          <p:nvPr/>
        </p:nvPicPr>
        <p:blipFill>
          <a:blip r:embed="rId3"/>
          <a:stretch>
            <a:fillRect/>
          </a:stretch>
        </p:blipFill>
        <p:spPr>
          <a:xfrm>
            <a:off x="8261116" y="3954393"/>
            <a:ext cx="3565887" cy="2683330"/>
          </a:xfrm>
          <a:prstGeom prst="rect">
            <a:avLst/>
          </a:prstGeom>
          <a:effectLst/>
        </p:spPr>
      </p:pic>
      <p:sp>
        <p:nvSpPr>
          <p:cNvPr id="5" name="TextBox 4">
            <a:extLst>
              <a:ext uri="{FF2B5EF4-FFF2-40B4-BE49-F238E27FC236}">
                <a16:creationId xmlns:a16="http://schemas.microsoft.com/office/drawing/2014/main" id="{FC1BE555-F7BE-430E-9BB3-3FDFF9601E52}"/>
              </a:ext>
            </a:extLst>
          </p:cNvPr>
          <p:cNvSpPr txBox="1"/>
          <p:nvPr/>
        </p:nvSpPr>
        <p:spPr>
          <a:xfrm>
            <a:off x="130462" y="824749"/>
            <a:ext cx="8130654" cy="5620873"/>
          </a:xfrm>
          <a:prstGeom prst="rect">
            <a:avLst/>
          </a:prstGeom>
        </p:spPr>
        <p:txBody>
          <a:bodyPr vert="horz" lIns="91440" tIns="45720" rIns="91440" bIns="45720" rtlCol="0">
            <a:normAutofit fontScale="85000" lnSpcReduction="20000"/>
          </a:bodyPr>
          <a:lstStyle/>
          <a:p>
            <a:pPr marL="285750" indent="-285750" defTabSz="457200">
              <a:lnSpc>
                <a:spcPct val="170000"/>
              </a:lnSpc>
              <a:spcBef>
                <a:spcPts val="1000"/>
              </a:spcBef>
              <a:buClr>
                <a:schemeClr val="accent1"/>
              </a:buClr>
              <a:buSzPct val="80000"/>
              <a:buFont typeface="Wingdings" panose="05000000000000000000" pitchFamily="2" charset="2"/>
              <a:buChar char="ü"/>
            </a:pPr>
            <a:r>
              <a:rPr lang="en-US" sz="1700" dirty="0">
                <a:effectLst/>
                <a:latin typeface="Calibri" panose="020F0502020204030204" pitchFamily="34" charset="0"/>
                <a:ea typeface="+mj-ea"/>
                <a:cs typeface="Calibri" panose="020F0502020204030204" pitchFamily="34" charset="0"/>
              </a:rPr>
              <a:t>Considering the same example </a:t>
            </a:r>
          </a:p>
          <a:p>
            <a:pPr marL="285750" indent="-285750" defTabSz="457200">
              <a:lnSpc>
                <a:spcPct val="17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EXAMPLE : 1</a:t>
            </a:r>
          </a:p>
          <a:p>
            <a:pPr marL="285750" indent="-285750" defTabSz="457200">
              <a:spcBef>
                <a:spcPts val="1000"/>
              </a:spcBef>
              <a:buClr>
                <a:schemeClr val="accent1"/>
              </a:buClr>
              <a:buSzPct val="80000"/>
              <a:buFont typeface="Wingdings" panose="05000000000000000000" pitchFamily="2" charset="2"/>
              <a:buChar char="ü"/>
            </a:pPr>
            <a:r>
              <a:rPr lang="en-US" dirty="0">
                <a:latin typeface="Calibri" panose="020F0502020204030204" pitchFamily="34" charset="0"/>
                <a:ea typeface="+mj-ea"/>
                <a:cs typeface="Calibri" panose="020F0502020204030204" pitchFamily="34" charset="0"/>
              </a:rPr>
              <a:t>T</a:t>
            </a:r>
            <a:r>
              <a:rPr lang="en-US" dirty="0">
                <a:effectLst/>
                <a:latin typeface="Calibri" panose="020F0502020204030204" pitchFamily="34" charset="0"/>
                <a:ea typeface="+mj-ea"/>
                <a:cs typeface="Calibri" panose="020F0502020204030204" pitchFamily="34" charset="0"/>
              </a:rPr>
              <a:t>he </a:t>
            </a:r>
            <a:r>
              <a:rPr lang="en-US" dirty="0">
                <a:effectLst/>
                <a:latin typeface="Calibri" panose="020F0502020204030204" pitchFamily="34" charset="0"/>
                <a:ea typeface="Times New Roman" panose="02020603050405020304" pitchFamily="18" charset="0"/>
                <a:cs typeface="Latha" panose="020B0604020202020204" pitchFamily="34" charset="0"/>
              </a:rPr>
              <a:t>entropy of the left node is            =  - </a:t>
            </a:r>
            <a:r>
              <a:rPr lang="en-US" b="1" dirty="0">
                <a:effectLst/>
                <a:latin typeface="Calibri" panose="020F0502020204030204" pitchFamily="34" charset="0"/>
                <a:ea typeface="Times New Roman" panose="02020603050405020304" pitchFamily="18" charset="0"/>
                <a:cs typeface="Latha" panose="020B0604020202020204" pitchFamily="34" charset="0"/>
              </a:rPr>
              <a:t>35/58 * log(35/58) – 23/58 * log(23/58) = 0.96</a:t>
            </a:r>
            <a:r>
              <a:rPr lang="en-US" dirty="0">
                <a:effectLst/>
                <a:latin typeface="Calibri" panose="020F0502020204030204" pitchFamily="34" charset="0"/>
                <a:ea typeface="Times New Roman" panose="02020603050405020304" pitchFamily="18" charset="0"/>
                <a:cs typeface="Latha" panose="020B0604020202020204" pitchFamily="34" charset="0"/>
              </a:rPr>
              <a:t> </a:t>
            </a:r>
          </a:p>
          <a:p>
            <a:pPr marL="285750" indent="-285750" defTabSz="457200">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Times New Roman" panose="02020603050405020304" pitchFamily="18" charset="0"/>
                <a:cs typeface="Latha" panose="020B0604020202020204" pitchFamily="34" charset="0"/>
              </a:rPr>
              <a:t>The entropy of the right node is          =   -</a:t>
            </a:r>
            <a:r>
              <a:rPr lang="en-US" sz="1600" b="1" dirty="0">
                <a:effectLst/>
                <a:latin typeface="Calibri" panose="020F0502020204030204" pitchFamily="34" charset="0"/>
                <a:ea typeface="Times New Roman" panose="02020603050405020304" pitchFamily="18" charset="0"/>
                <a:cs typeface="Latha" panose="020B0604020202020204" pitchFamily="34" charset="0"/>
              </a:rPr>
              <a:t>25/42 * log(25/42) -  17/42 * log(42) = 0.97</a:t>
            </a:r>
          </a:p>
          <a:p>
            <a:pPr marL="285750" indent="-285750" defTabSz="457200">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Times New Roman" panose="02020603050405020304" pitchFamily="18" charset="0"/>
                <a:cs typeface="Latha" panose="020B0604020202020204" pitchFamily="34" charset="0"/>
              </a:rPr>
              <a:t>The average entropy in Example 1 is   =  (58 / 100) *0.96 + (42/100) * 0.97 =  </a:t>
            </a:r>
            <a:r>
              <a:rPr lang="en-US" sz="1600" b="1" dirty="0">
                <a:effectLst/>
                <a:latin typeface="Calibri" panose="020F0502020204030204" pitchFamily="34" charset="0"/>
                <a:ea typeface="Times New Roman" panose="02020603050405020304" pitchFamily="18" charset="0"/>
                <a:cs typeface="Latha" panose="020B0604020202020204" pitchFamily="34" charset="0"/>
              </a:rPr>
              <a:t>0.96</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lvl="0" defTabSz="457200">
              <a:lnSpc>
                <a:spcPct val="90000"/>
              </a:lnSpc>
              <a:spcBef>
                <a:spcPts val="1000"/>
              </a:spcBef>
              <a:buClr>
                <a:schemeClr val="accent1"/>
              </a:buClr>
              <a:buSzPct val="80000"/>
            </a:pPr>
            <a:endParaRPr lang="en-US" sz="1100" dirty="0">
              <a:effectLst/>
              <a:latin typeface="+mj-lt"/>
              <a:ea typeface="+mj-ea"/>
              <a:cs typeface="+mj-cs"/>
            </a:endParaRP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600" dirty="0">
                <a:effectLst/>
                <a:latin typeface="Calibri" panose="020F0502020204030204" pitchFamily="34" charset="0"/>
                <a:ea typeface="+mj-ea"/>
                <a:cs typeface="Calibri" panose="020F0502020204030204" pitchFamily="34" charset="0"/>
              </a:rPr>
              <a:t>EXAMPLE : 2</a:t>
            </a: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dirty="0">
                <a:effectLst/>
                <a:latin typeface="Calibri" panose="020F0502020204030204" pitchFamily="34" charset="0"/>
                <a:ea typeface="Times New Roman" panose="02020603050405020304" pitchFamily="18" charset="0"/>
                <a:cs typeface="Latha" panose="020B0604020202020204" pitchFamily="34" charset="0"/>
              </a:rPr>
              <a:t>The entropy of the left node is            =  - </a:t>
            </a:r>
            <a:r>
              <a:rPr lang="en-US" b="1" dirty="0">
                <a:effectLst/>
                <a:latin typeface="Calibri" panose="020F0502020204030204" pitchFamily="34" charset="0"/>
                <a:ea typeface="Times New Roman" panose="02020603050405020304" pitchFamily="18" charset="0"/>
                <a:cs typeface="Latha" panose="020B0604020202020204" pitchFamily="34" charset="0"/>
              </a:rPr>
              <a:t>30/30 * log(30/30) – 0/30 * log(0/30) = 0</a:t>
            </a: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dirty="0">
                <a:effectLst/>
                <a:latin typeface="Calibri" panose="020F0502020204030204" pitchFamily="34" charset="0"/>
                <a:ea typeface="Times New Roman" panose="02020603050405020304" pitchFamily="18" charset="0"/>
                <a:cs typeface="Latha" panose="020B0604020202020204" pitchFamily="34" charset="0"/>
              </a:rPr>
              <a:t>The entropy of the right node is          =   -</a:t>
            </a:r>
            <a:r>
              <a:rPr lang="en-US" b="1" dirty="0">
                <a:effectLst/>
                <a:latin typeface="Calibri" panose="020F0502020204030204" pitchFamily="34" charset="0"/>
                <a:ea typeface="Times New Roman" panose="02020603050405020304" pitchFamily="18" charset="0"/>
                <a:cs typeface="Latha" panose="020B0604020202020204" pitchFamily="34" charset="0"/>
              </a:rPr>
              <a:t>30/70 * log(30/70) - 40/70 *log(40/70) = 0.98</a:t>
            </a: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dirty="0">
                <a:effectLst/>
                <a:latin typeface="Calibri" panose="020F0502020204030204" pitchFamily="34" charset="0"/>
                <a:ea typeface="Times New Roman" panose="02020603050405020304" pitchFamily="18" charset="0"/>
                <a:cs typeface="Latha" panose="020B0604020202020204" pitchFamily="34" charset="0"/>
              </a:rPr>
              <a:t>The average entropy in Example 2 is   =  (30 / 100) *0 + (70/100) * 0.98 =  </a:t>
            </a:r>
            <a:r>
              <a:rPr lang="en-US" b="1" dirty="0">
                <a:effectLst/>
                <a:latin typeface="Calibri" panose="020F0502020204030204" pitchFamily="34" charset="0"/>
                <a:ea typeface="Times New Roman" panose="02020603050405020304" pitchFamily="18" charset="0"/>
                <a:cs typeface="Latha" panose="020B0604020202020204" pitchFamily="34" charset="0"/>
              </a:rPr>
              <a:t>0.68</a:t>
            </a:r>
          </a:p>
          <a:p>
            <a:pPr defTabSz="457200">
              <a:lnSpc>
                <a:spcPct val="90000"/>
              </a:lnSpc>
              <a:spcBef>
                <a:spcPts val="1000"/>
              </a:spcBef>
              <a:buClr>
                <a:schemeClr val="accent1"/>
              </a:buClr>
              <a:buSzPct val="80000"/>
            </a:pPr>
            <a:endParaRPr lang="en-US" b="1" dirty="0">
              <a:effectLst/>
              <a:latin typeface="Calibri" panose="020F0502020204030204" pitchFamily="34" charset="0"/>
              <a:ea typeface="Times New Roman" panose="02020603050405020304" pitchFamily="18" charset="0"/>
              <a:cs typeface="Latha" panose="020B0604020202020204" pitchFamily="34" charset="0"/>
            </a:endParaRP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Latha" panose="020B0604020202020204" pitchFamily="34" charset="0"/>
              </a:rPr>
              <a:t>The Entropy before the split is    =  </a:t>
            </a:r>
            <a:r>
              <a:rPr lang="en-US" sz="1800" b="1" dirty="0">
                <a:effectLst/>
                <a:latin typeface="Calibri" panose="020F0502020204030204" pitchFamily="34" charset="0"/>
                <a:ea typeface="Times New Roman" panose="02020603050405020304" pitchFamily="18" charset="0"/>
                <a:cs typeface="Latha" panose="020B0604020202020204" pitchFamily="34" charset="0"/>
              </a:rPr>
              <a:t>-</a:t>
            </a:r>
            <a:r>
              <a:rPr lang="en-US" sz="1700" b="1" dirty="0">
                <a:effectLst/>
                <a:latin typeface="Calibri" panose="020F0502020204030204" pitchFamily="34" charset="0"/>
                <a:ea typeface="Times New Roman" panose="02020603050405020304" pitchFamily="18" charset="0"/>
                <a:cs typeface="Latha" panose="020B0604020202020204" pitchFamily="34" charset="0"/>
              </a:rPr>
              <a:t>60/100 * log2(60/100) – 40/100 * log2(40/100)</a:t>
            </a:r>
          </a:p>
          <a:p>
            <a:pPr defTabSz="457200">
              <a:lnSpc>
                <a:spcPct val="90000"/>
              </a:lnSpc>
              <a:spcBef>
                <a:spcPts val="1000"/>
              </a:spcBef>
              <a:buClr>
                <a:schemeClr val="accent1"/>
              </a:buClr>
              <a:buSzPct val="80000"/>
            </a:pPr>
            <a:r>
              <a:rPr lang="en-US" sz="1700" b="1" dirty="0">
                <a:latin typeface="Calibri" panose="020F0502020204030204" pitchFamily="34" charset="0"/>
                <a:ea typeface="Times New Roman" panose="02020603050405020304" pitchFamily="18" charset="0"/>
                <a:cs typeface="Latha" panose="020B0604020202020204" pitchFamily="34" charset="0"/>
              </a:rPr>
              <a:t>                                                               </a:t>
            </a:r>
            <a:r>
              <a:rPr lang="en-US" b="1" dirty="0">
                <a:effectLst/>
                <a:latin typeface="Calibri" panose="020F0502020204030204" pitchFamily="34" charset="0"/>
                <a:ea typeface="Times New Roman" panose="02020603050405020304" pitchFamily="18" charset="0"/>
                <a:cs typeface="Latha" panose="020B0604020202020204" pitchFamily="34" charset="0"/>
              </a:rPr>
              <a:t>     = 0.97</a:t>
            </a:r>
            <a:endParaRPr lang="en-IN" b="1" dirty="0">
              <a:latin typeface="Calibri" panose="020F0502020204030204" pitchFamily="34" charset="0"/>
              <a:ea typeface="Times New Roman" panose="02020603050405020304" pitchFamily="18" charset="0"/>
              <a:cs typeface="Latha" panose="020B0604020202020204" pitchFamily="34" charset="0"/>
            </a:endParaRP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Latha" panose="020B0604020202020204" pitchFamily="34" charset="0"/>
              </a:rPr>
              <a:t>The information gain in Example 1 is  = </a:t>
            </a:r>
            <a:r>
              <a:rPr lang="en-US" sz="1800" b="1" dirty="0">
                <a:effectLst/>
                <a:latin typeface="Calibri" panose="020F0502020204030204" pitchFamily="34" charset="0"/>
                <a:ea typeface="Times New Roman" panose="02020603050405020304" pitchFamily="18" charset="0"/>
                <a:cs typeface="Latha" panose="020B0604020202020204" pitchFamily="34" charset="0"/>
              </a:rPr>
              <a:t>0.97 – 0.96 = 0.01</a:t>
            </a:r>
          </a:p>
          <a:p>
            <a:pPr marL="285750" indent="-285750" defTabSz="457200">
              <a:lnSpc>
                <a:spcPct val="90000"/>
              </a:lnSpc>
              <a:spcBef>
                <a:spcPts val="1000"/>
              </a:spcBef>
              <a:buClr>
                <a:schemeClr val="accent1"/>
              </a:buClr>
              <a:buSzPct val="80000"/>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Latha" panose="020B0604020202020204" pitchFamily="34" charset="0"/>
              </a:rPr>
              <a:t>The information gain in Example 2 is  = </a:t>
            </a:r>
            <a:r>
              <a:rPr lang="en-US" sz="1800" b="1" dirty="0">
                <a:effectLst/>
                <a:latin typeface="Calibri" panose="020F0502020204030204" pitchFamily="34" charset="0"/>
                <a:ea typeface="Times New Roman" panose="02020603050405020304" pitchFamily="18" charset="0"/>
                <a:cs typeface="Latha" panose="020B0604020202020204" pitchFamily="34" charset="0"/>
              </a:rPr>
              <a:t>0.97 – 0.68 = 0.29</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285750" indent="-285750" defTabSz="457200">
              <a:lnSpc>
                <a:spcPct val="170000"/>
              </a:lnSpc>
              <a:spcBef>
                <a:spcPts val="1000"/>
              </a:spcBef>
              <a:buClr>
                <a:schemeClr val="accent1"/>
              </a:buClr>
              <a:buSzPct val="80000"/>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Latha" panose="020B0604020202020204" pitchFamily="34" charset="0"/>
              </a:rPr>
              <a:t>Thus, splitting the tree with feature 2 is the best split as we gain more information when compared with splitting with feature 1</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285750" indent="-285750" defTabSz="457200">
              <a:lnSpc>
                <a:spcPct val="90000"/>
              </a:lnSpc>
              <a:spcBef>
                <a:spcPts val="1000"/>
              </a:spcBef>
              <a:buClr>
                <a:schemeClr val="accent1"/>
              </a:buClr>
              <a:buSzPct val="80000"/>
              <a:buFont typeface="Wingdings" panose="05000000000000000000" pitchFamily="2" charset="2"/>
              <a:buChar char="ü"/>
            </a:pPr>
            <a:endParaRPr lang="en-US" sz="1600" b="1" dirty="0">
              <a:effectLst/>
              <a:latin typeface="Calibri" panose="020F0502020204030204" pitchFamily="34" charset="0"/>
              <a:ea typeface="Times New Roman" panose="02020603050405020304" pitchFamily="18" charset="0"/>
              <a:cs typeface="Latha" panose="020B0604020202020204" pitchFamily="34" charset="0"/>
            </a:endParaRPr>
          </a:p>
          <a:p>
            <a:pPr defTabSz="457200">
              <a:lnSpc>
                <a:spcPct val="90000"/>
              </a:lnSpc>
              <a:spcBef>
                <a:spcPts val="1000"/>
              </a:spcBef>
              <a:buClr>
                <a:schemeClr val="accent1"/>
              </a:buClr>
              <a:buSzPct val="80000"/>
            </a:pPr>
            <a:endParaRPr lang="en-US" sz="1600" dirty="0">
              <a:effectLst/>
              <a:latin typeface="Calibri" panose="020F0502020204030204" pitchFamily="34" charset="0"/>
              <a:ea typeface="+mj-ea"/>
              <a:cs typeface="Calibri" panose="020F0502020204030204" pitchFamily="34" charset="0"/>
            </a:endParaRPr>
          </a:p>
          <a:p>
            <a:pPr marL="285750" lvl="0" indent="-285750"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a:p>
            <a:pPr defTabSz="457200">
              <a:lnSpc>
                <a:spcPct val="90000"/>
              </a:lnSpc>
              <a:spcBef>
                <a:spcPts val="1000"/>
              </a:spcBef>
              <a:buClr>
                <a:schemeClr val="accent1"/>
              </a:buClr>
              <a:buSzPct val="80000"/>
              <a:buFont typeface="Wingdings 3" charset="2"/>
              <a:buChar char=""/>
            </a:pPr>
            <a:endParaRPr lang="en-US" sz="1100" dirty="0">
              <a:latin typeface="+mj-lt"/>
              <a:ea typeface="+mj-ea"/>
              <a:cs typeface="+mj-cs"/>
            </a:endParaRPr>
          </a:p>
          <a:p>
            <a:pPr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a:p>
            <a:pPr defTabSz="457200">
              <a:lnSpc>
                <a:spcPct val="90000"/>
              </a:lnSpc>
              <a:spcBef>
                <a:spcPts val="1000"/>
              </a:spcBef>
              <a:buClr>
                <a:schemeClr val="accent1"/>
              </a:buClr>
              <a:buSzPct val="80000"/>
              <a:buFont typeface="Wingdings 3" charset="2"/>
              <a:buChar char=""/>
            </a:pPr>
            <a:endParaRPr lang="en-US" sz="1100" dirty="0">
              <a:effectLst/>
              <a:latin typeface="+mj-lt"/>
              <a:ea typeface="+mj-ea"/>
              <a:cs typeface="+mj-cs"/>
            </a:endParaRPr>
          </a:p>
        </p:txBody>
      </p:sp>
      <p:pic>
        <p:nvPicPr>
          <p:cNvPr id="19" name="Picture 18">
            <a:extLst>
              <a:ext uri="{FF2B5EF4-FFF2-40B4-BE49-F238E27FC236}">
                <a16:creationId xmlns:a16="http://schemas.microsoft.com/office/drawing/2014/main" id="{5152F1DF-AD5D-4D0C-ABA7-8B89414B6CBA}"/>
              </a:ext>
            </a:extLst>
          </p:cNvPr>
          <p:cNvPicPr>
            <a:picLocks noChangeAspect="1"/>
          </p:cNvPicPr>
          <p:nvPr/>
        </p:nvPicPr>
        <p:blipFill>
          <a:blip r:embed="rId4"/>
          <a:stretch>
            <a:fillRect/>
          </a:stretch>
        </p:blipFill>
        <p:spPr>
          <a:xfrm>
            <a:off x="8261116" y="824749"/>
            <a:ext cx="3500228" cy="2721427"/>
          </a:xfrm>
          <a:prstGeom prst="rect">
            <a:avLst/>
          </a:prstGeom>
          <a:effectLst/>
        </p:spPr>
      </p:pic>
    </p:spTree>
    <p:extLst>
      <p:ext uri="{BB962C8B-B14F-4D97-AF65-F5344CB8AC3E}">
        <p14:creationId xmlns:p14="http://schemas.microsoft.com/office/powerpoint/2010/main" val="283534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12600" y="407240"/>
            <a:ext cx="9980682" cy="550416"/>
          </a:xfrm>
        </p:spPr>
        <p:txBody>
          <a:bodyPr>
            <a:noAutofit/>
          </a:bodyPr>
          <a:lstStyle/>
          <a:p>
            <a:r>
              <a:rPr lang="en-US" sz="3200" dirty="0">
                <a:latin typeface="Arial Rounded MT Bold" panose="020F0704030504030204" pitchFamily="34" charset="0"/>
              </a:rPr>
              <a:t>Decision Tree - Algorithm and Data structure</a:t>
            </a:r>
          </a:p>
        </p:txBody>
      </p:sp>
      <p:sp>
        <p:nvSpPr>
          <p:cNvPr id="5" name="TextBox 4">
            <a:extLst>
              <a:ext uri="{FF2B5EF4-FFF2-40B4-BE49-F238E27FC236}">
                <a16:creationId xmlns:a16="http://schemas.microsoft.com/office/drawing/2014/main" id="{FC1BE555-F7BE-430E-9BB3-3FDFF9601E52}"/>
              </a:ext>
            </a:extLst>
          </p:cNvPr>
          <p:cNvSpPr txBox="1"/>
          <p:nvPr/>
        </p:nvSpPr>
        <p:spPr>
          <a:xfrm>
            <a:off x="546847" y="1378998"/>
            <a:ext cx="10363200" cy="4686155"/>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ALGORITHM :</a:t>
            </a:r>
          </a:p>
          <a:p>
            <a:pPr>
              <a:lnSpc>
                <a:spcPct val="150000"/>
              </a:lnSpc>
            </a:pPr>
            <a:endParaRPr lang="en-IN" sz="2000" b="1" dirty="0">
              <a:latin typeface="Calibri" panose="020F0502020204030204" pitchFamily="34" charset="0"/>
              <a:cs typeface="Calibri" panose="020F0502020204030204" pitchFamily="34" charset="0"/>
            </a:endParaRPr>
          </a:p>
          <a:p>
            <a:pPr>
              <a:lnSpc>
                <a:spcPct val="150000"/>
              </a:lnSpc>
              <a:spcAft>
                <a:spcPts val="800"/>
              </a:spcAft>
            </a:pPr>
            <a:r>
              <a:rPr lang="en-US" sz="1800" b="1" dirty="0">
                <a:effectLst/>
                <a:latin typeface="Calibri" panose="020F0502020204030204" pitchFamily="34" charset="0"/>
                <a:ea typeface="Times New Roman" panose="02020603050405020304" pitchFamily="18" charset="0"/>
                <a:cs typeface="Latha" panose="020B0604020202020204" pitchFamily="34" charset="0"/>
              </a:rPr>
              <a:t>STEP 1  :  </a:t>
            </a:r>
            <a:r>
              <a:rPr lang="en-US" sz="1800" dirty="0">
                <a:effectLst/>
                <a:latin typeface="Calibri" panose="020F0502020204030204" pitchFamily="34" charset="0"/>
                <a:ea typeface="Times New Roman" panose="02020603050405020304" pitchFamily="18" charset="0"/>
                <a:cs typeface="Latha" panose="020B0604020202020204" pitchFamily="34" charset="0"/>
              </a:rPr>
              <a:t>Import the library DecisionTreeClassifier from sklearn.tree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b="1" dirty="0">
                <a:effectLst/>
                <a:latin typeface="Calibri" panose="020F0502020204030204" pitchFamily="34" charset="0"/>
                <a:ea typeface="Times New Roman" panose="02020603050405020304" pitchFamily="18" charset="0"/>
                <a:cs typeface="Latha" panose="020B0604020202020204" pitchFamily="34" charset="0"/>
              </a:rPr>
              <a:t>STEP 2  :  </a:t>
            </a:r>
            <a:r>
              <a:rPr lang="en-US" sz="1800" dirty="0">
                <a:effectLst/>
                <a:latin typeface="Calibri" panose="020F0502020204030204" pitchFamily="34" charset="0"/>
                <a:ea typeface="Times New Roman" panose="02020603050405020304" pitchFamily="18" charset="0"/>
                <a:cs typeface="Latha" panose="020B0604020202020204" pitchFamily="34" charset="0"/>
              </a:rPr>
              <a:t>Create an instance of the class DecisionTreeClassifier as decisionTree</a:t>
            </a:r>
            <a:endParaRPr lang="en-IN" dirty="0">
              <a:latin typeface="Calibri" panose="020F0502020204030204" pitchFamily="34" charset="0"/>
              <a:ea typeface="Times New Roman" panose="02020603050405020304" pitchFamily="18" charset="0"/>
              <a:cs typeface="Latha" panose="020B0604020202020204" pitchFamily="34" charset="0"/>
            </a:endParaRPr>
          </a:p>
          <a:p>
            <a:pPr>
              <a:lnSpc>
                <a:spcPct val="150000"/>
              </a:lnSpc>
              <a:spcAft>
                <a:spcPts val="800"/>
              </a:spcAft>
            </a:pPr>
            <a:r>
              <a:rPr lang="en-US" sz="1800" b="1" dirty="0">
                <a:effectLst/>
                <a:latin typeface="Calibri" panose="020F0502020204030204" pitchFamily="34" charset="0"/>
                <a:ea typeface="Times New Roman" panose="02020603050405020304" pitchFamily="18" charset="0"/>
                <a:cs typeface="Latha" panose="020B0604020202020204" pitchFamily="34" charset="0"/>
              </a:rPr>
              <a:t>STEP 3  :  </a:t>
            </a:r>
            <a:r>
              <a:rPr lang="en-US" sz="1800" dirty="0">
                <a:effectLst/>
                <a:latin typeface="Calibri" panose="020F0502020204030204" pitchFamily="34" charset="0"/>
                <a:ea typeface="Times New Roman" panose="02020603050405020304" pitchFamily="18" charset="0"/>
                <a:cs typeface="Latha" panose="020B0604020202020204" pitchFamily="34" charset="0"/>
              </a:rPr>
              <a:t>Train the model using the fit function which accepts two parameters X_train ,     Y_train.</a:t>
            </a:r>
            <a:endParaRPr lang="en-IN" dirty="0">
              <a:latin typeface="Calibri" panose="020F0502020204030204" pitchFamily="34" charset="0"/>
              <a:ea typeface="Times New Roman" panose="02020603050405020304" pitchFamily="18" charset="0"/>
              <a:cs typeface="Latha" panose="020B0604020202020204" pitchFamily="34" charset="0"/>
            </a:endParaRPr>
          </a:p>
          <a:p>
            <a:pPr>
              <a:lnSpc>
                <a:spcPct val="150000"/>
              </a:lnSpc>
              <a:spcAft>
                <a:spcPts val="800"/>
              </a:spcAft>
            </a:pPr>
            <a:r>
              <a:rPr lang="en-US" sz="1800" b="1" dirty="0">
                <a:effectLst/>
                <a:latin typeface="Calibri" panose="020F0502020204030204" pitchFamily="34" charset="0"/>
                <a:ea typeface="Times New Roman" panose="02020603050405020304" pitchFamily="18" charset="0"/>
                <a:cs typeface="Latha" panose="020B0604020202020204" pitchFamily="34" charset="0"/>
              </a:rPr>
              <a:t>STEP 4  :</a:t>
            </a:r>
            <a:r>
              <a:rPr lang="en-US" sz="1800" dirty="0">
                <a:effectLst/>
                <a:latin typeface="Calibri" panose="020F0502020204030204" pitchFamily="34" charset="0"/>
                <a:ea typeface="Times New Roman" panose="02020603050405020304" pitchFamily="18" charset="0"/>
                <a:cs typeface="Latha" panose="020B0604020202020204" pitchFamily="34" charset="0"/>
              </a:rPr>
              <a:t>   Classify the data using the predict function which accepts a X_test as paramter and store in y_pred_decision_tree to compare it with Y_test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pPr>
            <a:endParaRPr lang="en-IN" sz="2000" b="1" dirty="0">
              <a:latin typeface="Calibri" panose="020F0502020204030204" pitchFamily="34" charset="0"/>
              <a:cs typeface="Calibri" panose="020F0502020204030204" pitchFamily="34" charset="0"/>
            </a:endParaRPr>
          </a:p>
          <a:p>
            <a:pPr>
              <a:lnSpc>
                <a:spcPct val="115000"/>
              </a:lnSpc>
              <a:spcAft>
                <a:spcPts val="800"/>
              </a:spcAft>
            </a:pPr>
            <a:r>
              <a:rPr lang="en-US" sz="1800" b="1" dirty="0">
                <a:effectLst/>
                <a:latin typeface="Calibri" panose="020F0502020204030204" pitchFamily="34" charset="0"/>
                <a:ea typeface="Calibri" panose="020F0502020204030204" pitchFamily="34" charset="0"/>
                <a:cs typeface="Latha" panose="020B0604020202020204" pitchFamily="34" charset="0"/>
              </a:rPr>
              <a:t>DATA STRUCTURE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US" sz="1800" dirty="0">
                <a:effectLst/>
                <a:latin typeface="Calibri" panose="020F0502020204030204" pitchFamily="34" charset="0"/>
                <a:ea typeface="Calibri" panose="020F0502020204030204" pitchFamily="34" charset="0"/>
                <a:cs typeface="Latha" panose="020B0604020202020204" pitchFamily="34" charset="0"/>
              </a:rPr>
              <a:t>	1 ) List             2 )DataFrame in pandas</a:t>
            </a:r>
          </a:p>
        </p:txBody>
      </p:sp>
    </p:spTree>
    <p:extLst>
      <p:ext uri="{BB962C8B-B14F-4D97-AF65-F5344CB8AC3E}">
        <p14:creationId xmlns:p14="http://schemas.microsoft.com/office/powerpoint/2010/main" val="340797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67777" y="308629"/>
            <a:ext cx="9980682" cy="550416"/>
          </a:xfrm>
        </p:spPr>
        <p:txBody>
          <a:bodyPr>
            <a:noAutofit/>
          </a:bodyPr>
          <a:lstStyle/>
          <a:p>
            <a:r>
              <a:rPr lang="en-US" sz="3200" dirty="0">
                <a:latin typeface="Arial Rounded MT Bold" panose="020F0704030504030204" pitchFamily="34" charset="0"/>
              </a:rPr>
              <a:t>MODEL BUILDING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1BE555-F7BE-430E-9BB3-3FDFF9601E52}"/>
                  </a:ext>
                </a:extLst>
              </p:cNvPr>
              <p:cNvSpPr txBox="1"/>
              <p:nvPr/>
            </p:nvSpPr>
            <p:spPr>
              <a:xfrm>
                <a:off x="466164" y="859045"/>
                <a:ext cx="11035553" cy="6028125"/>
              </a:xfrm>
              <a:prstGeom prst="rect">
                <a:avLst/>
              </a:prstGeom>
              <a:noFill/>
            </p:spPr>
            <p:txBody>
              <a:bodyPr wrap="square">
                <a:spAutoFit/>
              </a:bodyPr>
              <a:lstStyle/>
              <a:p>
                <a:pPr>
                  <a:lnSpc>
                    <a:spcPct val="150000"/>
                  </a:lnSpc>
                </a:pPr>
                <a:r>
                  <a:rPr lang="en-IN" sz="2000" b="1" dirty="0">
                    <a:latin typeface="Calibri" panose="020F0502020204030204" pitchFamily="34" charset="0"/>
                    <a:cs typeface="Calibri" panose="020F0502020204030204" pitchFamily="34" charset="0"/>
                  </a:rPr>
                  <a:t>Naïve Bayes Classifier:</a:t>
                </a:r>
              </a:p>
              <a:p>
                <a:pPr marL="285750" indent="-285750">
                  <a:lnSpc>
                    <a:spcPct val="150000"/>
                  </a:lnSpc>
                  <a:spcAft>
                    <a:spcPts val="800"/>
                  </a:spcAft>
                  <a:buFont typeface="Wingdings" panose="05000000000000000000" pitchFamily="2" charset="2"/>
                  <a:buChar char="ü"/>
                </a:pPr>
                <a:r>
                  <a:rPr lang="en-US" sz="1800" b="1" dirty="0">
                    <a:effectLst/>
                    <a:latin typeface="Calibri" panose="020F0502020204030204" pitchFamily="34" charset="0"/>
                    <a:ea typeface="Times New Roman" panose="02020603050405020304" pitchFamily="18" charset="0"/>
                    <a:cs typeface="Latha" panose="020B0604020202020204" pitchFamily="34" charset="0"/>
                  </a:rPr>
                  <a:t>Naïve Bayes classifier</a:t>
                </a:r>
                <a:r>
                  <a:rPr lang="en-US" sz="1800" dirty="0">
                    <a:effectLst/>
                    <a:latin typeface="Calibri" panose="020F0502020204030204" pitchFamily="34" charset="0"/>
                    <a:ea typeface="Times New Roman" panose="02020603050405020304" pitchFamily="18" charset="0"/>
                    <a:cs typeface="Latha" panose="020B0604020202020204" pitchFamily="34" charset="0"/>
                  </a:rPr>
                  <a:t> is</a:t>
                </a:r>
                <a:r>
                  <a:rPr lang="en-US" sz="1800" b="1" dirty="0">
                    <a:effectLst/>
                    <a:latin typeface="Calibri" panose="020F0502020204030204" pitchFamily="34" charset="0"/>
                    <a:ea typeface="Times New Roman" panose="02020603050405020304" pitchFamily="18" charset="0"/>
                    <a:cs typeface="Latha" panose="020B0604020202020204" pitchFamily="34" charset="0"/>
                  </a:rPr>
                  <a:t> probabilistic</a:t>
                </a:r>
                <a:r>
                  <a:rPr lang="en-US" sz="1800" dirty="0">
                    <a:effectLst/>
                    <a:latin typeface="Calibri" panose="020F0502020204030204" pitchFamily="34" charset="0"/>
                    <a:ea typeface="Times New Roman" panose="02020603050405020304" pitchFamily="18" charset="0"/>
                    <a:cs typeface="Latha" panose="020B0604020202020204" pitchFamily="34" charset="0"/>
                  </a:rPr>
                  <a:t> based machine learning algorithm which works based on </a:t>
                </a:r>
                <a:r>
                  <a:rPr lang="en-US" sz="1800" b="1" dirty="0">
                    <a:effectLst/>
                    <a:latin typeface="Calibri" panose="020F0502020204030204" pitchFamily="34" charset="0"/>
                    <a:ea typeface="Times New Roman" panose="02020603050405020304" pitchFamily="18" charset="0"/>
                    <a:cs typeface="Latha" panose="020B0604020202020204" pitchFamily="34" charset="0"/>
                  </a:rPr>
                  <a:t>Bayes theorem</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Bayes theorem states that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probability of dependent event</a:t>
                </a:r>
                <a:r>
                  <a:rPr lang="en-US" sz="1800" dirty="0">
                    <a:effectLst/>
                    <a:latin typeface="Calibri" panose="020F0502020204030204" pitchFamily="34" charset="0"/>
                    <a:ea typeface="Times New Roman" panose="02020603050405020304" pitchFamily="18" charset="0"/>
                    <a:cs typeface="Latha" panose="020B0604020202020204" pitchFamily="34" charset="0"/>
                  </a:rPr>
                  <a:t> is given by</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P(A | B)</a:t>
                </a:r>
                <a:r>
                  <a:rPr lang="en-US" sz="1800" dirty="0">
                    <a:effectLst/>
                    <a:latin typeface="Calibri" panose="020F0502020204030204" pitchFamily="34" charset="0"/>
                    <a:ea typeface="Times New Roman" panose="02020603050405020304" pitchFamily="18" charset="0"/>
                    <a:cs typeface="Latha" panose="020B0604020202020204" pitchFamily="34" charset="0"/>
                  </a:rPr>
                  <a:t>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fPr>
                      <m:num>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d>
                          <m:dPr>
                            <m:endChr m:val="|"/>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dPr>
                          <m:e>
                            <m:r>
                              <a:rPr lang="en-US" sz="1800" b="1" i="1">
                                <a:effectLst/>
                                <a:latin typeface="Cambria Math" panose="02040503050406030204" pitchFamily="18" charset="0"/>
                                <a:ea typeface="Times New Roman" panose="02020603050405020304" pitchFamily="18" charset="0"/>
                                <a:cs typeface="Latha" panose="020B0604020202020204" pitchFamily="34" charset="0"/>
                              </a:rPr>
                              <m:t>𝑩</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e>
                        </m:d>
                        <m:r>
                          <a:rPr lang="en-US" sz="1800" b="1" i="1">
                            <a:effectLst/>
                            <a:latin typeface="Cambria Math" panose="02040503050406030204" pitchFamily="18" charset="0"/>
                            <a:ea typeface="Times New Roman" panose="02020603050405020304" pitchFamily="18" charset="0"/>
                            <a:cs typeface="Latha" panose="020B0604020202020204" pitchFamily="34" charset="0"/>
                          </a:rPr>
                          <m:t>𝑨</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𝑨</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num>
                      <m:den>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𝑩</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den>
                    </m:f>
                  </m:oMath>
                </a14:m>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buFont typeface="Wingdings" panose="05000000000000000000" pitchFamily="2" charset="2"/>
                  <a:buChar char=""/>
                </a:pPr>
                <a:r>
                  <a:rPr lang="en-US" sz="1800" b="1" dirty="0">
                    <a:effectLst/>
                    <a:latin typeface="Calibri" panose="020F0502020204030204" pitchFamily="34" charset="0"/>
                    <a:ea typeface="Times New Roman" panose="02020603050405020304" pitchFamily="18" charset="0"/>
                    <a:cs typeface="Latha" panose="020B0604020202020204" pitchFamily="34" charset="0"/>
                  </a:rPr>
                  <a:t>P(A | B)</a:t>
                </a:r>
                <a:r>
                  <a:rPr lang="en-US" sz="1800" dirty="0">
                    <a:effectLst/>
                    <a:latin typeface="Calibri" panose="020F0502020204030204" pitchFamily="34" charset="0"/>
                    <a:ea typeface="Times New Roman" panose="02020603050405020304" pitchFamily="18" charset="0"/>
                    <a:cs typeface="Latha" panose="020B0604020202020204" pitchFamily="34" charset="0"/>
                  </a:rPr>
                  <a:t> – is a </a:t>
                </a:r>
                <a:r>
                  <a:rPr lang="en-US" sz="1800" b="1" dirty="0">
                    <a:effectLst/>
                    <a:latin typeface="Calibri" panose="020F0502020204030204" pitchFamily="34" charset="0"/>
                    <a:ea typeface="Times New Roman" panose="02020603050405020304" pitchFamily="18" charset="0"/>
                    <a:cs typeface="Latha" panose="020B0604020202020204" pitchFamily="34" charset="0"/>
                  </a:rPr>
                  <a:t>conditional probability</a:t>
                </a:r>
                <a:r>
                  <a:rPr lang="en-US" sz="1800" dirty="0">
                    <a:effectLst/>
                    <a:latin typeface="Calibri" panose="020F0502020204030204" pitchFamily="34" charset="0"/>
                    <a:ea typeface="Times New Roman" panose="02020603050405020304" pitchFamily="18" charset="0"/>
                    <a:cs typeface="Latha" panose="020B0604020202020204" pitchFamily="34" charset="0"/>
                  </a:rPr>
                  <a:t> that the </a:t>
                </a:r>
                <a:r>
                  <a:rPr lang="en-US" sz="1800" b="1" dirty="0">
                    <a:effectLst/>
                    <a:latin typeface="Calibri" panose="020F0502020204030204" pitchFamily="34" charset="0"/>
                    <a:ea typeface="Times New Roman" panose="02020603050405020304" pitchFamily="18" charset="0"/>
                    <a:cs typeface="Latha" panose="020B0604020202020204" pitchFamily="34" charset="0"/>
                  </a:rPr>
                  <a:t>event A</a:t>
                </a:r>
                <a:r>
                  <a:rPr lang="en-US" sz="1800" dirty="0">
                    <a:effectLst/>
                    <a:latin typeface="Calibri" panose="020F0502020204030204" pitchFamily="34" charset="0"/>
                    <a:ea typeface="Times New Roman" panose="02020603050405020304" pitchFamily="18" charset="0"/>
                    <a:cs typeface="Latha" panose="020B0604020202020204" pitchFamily="34" charset="0"/>
                  </a:rPr>
                  <a:t> occurring given that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event B</a:t>
                </a:r>
                <a:r>
                  <a:rPr lang="en-US" sz="1800" dirty="0">
                    <a:effectLst/>
                    <a:latin typeface="Calibri" panose="020F0502020204030204" pitchFamily="34" charset="0"/>
                    <a:ea typeface="Times New Roman" panose="02020603050405020304" pitchFamily="18" charset="0"/>
                    <a:cs typeface="Latha" panose="020B0604020202020204" pitchFamily="34" charset="0"/>
                  </a:rPr>
                  <a:t> has already occurred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buFont typeface="Wingdings" panose="05000000000000000000" pitchFamily="2" charset="2"/>
                  <a:buChar char=""/>
                </a:pPr>
                <a:r>
                  <a:rPr lang="en-US" sz="1800" b="1" dirty="0">
                    <a:effectLst/>
                    <a:latin typeface="Calibri" panose="020F0502020204030204" pitchFamily="34" charset="0"/>
                    <a:ea typeface="Times New Roman" panose="02020603050405020304" pitchFamily="18" charset="0"/>
                    <a:cs typeface="Latha" panose="020B0604020202020204" pitchFamily="34" charset="0"/>
                  </a:rPr>
                  <a:t>P(B | A)</a:t>
                </a:r>
                <a:r>
                  <a:rPr lang="en-US" sz="1800" dirty="0">
                    <a:effectLst/>
                    <a:latin typeface="Calibri" panose="020F0502020204030204" pitchFamily="34" charset="0"/>
                    <a:ea typeface="Times New Roman" panose="02020603050405020304" pitchFamily="18" charset="0"/>
                    <a:cs typeface="Latha" panose="020B0604020202020204" pitchFamily="34" charset="0"/>
                  </a:rPr>
                  <a:t> - is a </a:t>
                </a:r>
                <a:r>
                  <a:rPr lang="en-US" sz="1800" b="1" dirty="0">
                    <a:effectLst/>
                    <a:latin typeface="Calibri" panose="020F0502020204030204" pitchFamily="34" charset="0"/>
                    <a:ea typeface="Times New Roman" panose="02020603050405020304" pitchFamily="18" charset="0"/>
                    <a:cs typeface="Latha" panose="020B0604020202020204" pitchFamily="34" charset="0"/>
                  </a:rPr>
                  <a:t>conditional probability</a:t>
                </a:r>
                <a:r>
                  <a:rPr lang="en-US" sz="1800" dirty="0">
                    <a:effectLst/>
                    <a:latin typeface="Calibri" panose="020F0502020204030204" pitchFamily="34" charset="0"/>
                    <a:ea typeface="Times New Roman" panose="02020603050405020304" pitchFamily="18" charset="0"/>
                    <a:cs typeface="Latha" panose="020B0604020202020204" pitchFamily="34" charset="0"/>
                  </a:rPr>
                  <a:t> that the </a:t>
                </a:r>
                <a:r>
                  <a:rPr lang="en-US" sz="1800" b="1" dirty="0">
                    <a:effectLst/>
                    <a:latin typeface="Calibri" panose="020F0502020204030204" pitchFamily="34" charset="0"/>
                    <a:ea typeface="Times New Roman" panose="02020603050405020304" pitchFamily="18" charset="0"/>
                    <a:cs typeface="Latha" panose="020B0604020202020204" pitchFamily="34" charset="0"/>
                  </a:rPr>
                  <a:t>event B</a:t>
                </a:r>
                <a:r>
                  <a:rPr lang="en-US" sz="1800" dirty="0">
                    <a:effectLst/>
                    <a:latin typeface="Calibri" panose="020F0502020204030204" pitchFamily="34" charset="0"/>
                    <a:ea typeface="Times New Roman" panose="02020603050405020304" pitchFamily="18" charset="0"/>
                    <a:cs typeface="Latha" panose="020B0604020202020204" pitchFamily="34" charset="0"/>
                  </a:rPr>
                  <a:t> occurring given that </a:t>
                </a:r>
                <a:r>
                  <a:rPr lang="en-US" sz="1800" b="1" dirty="0">
                    <a:effectLst/>
                    <a:latin typeface="Calibri" panose="020F0502020204030204" pitchFamily="34" charset="0"/>
                    <a:ea typeface="Times New Roman" panose="02020603050405020304" pitchFamily="18" charset="0"/>
                    <a:cs typeface="Latha" panose="020B0604020202020204" pitchFamily="34" charset="0"/>
                  </a:rPr>
                  <a:t>event A</a:t>
                </a:r>
                <a:r>
                  <a:rPr lang="en-US" sz="1800" dirty="0">
                    <a:effectLst/>
                    <a:latin typeface="Calibri" panose="020F0502020204030204" pitchFamily="34" charset="0"/>
                    <a:ea typeface="Times New Roman" panose="02020603050405020304" pitchFamily="18" charset="0"/>
                    <a:cs typeface="Latha" panose="020B0604020202020204" pitchFamily="34" charset="0"/>
                  </a:rPr>
                  <a:t> has already occurred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spcAft>
                    <a:spcPts val="800"/>
                  </a:spcAft>
                  <a:buFont typeface="Wingdings" panose="05000000000000000000" pitchFamily="2" charset="2"/>
                  <a:buChar char=""/>
                </a:pPr>
                <a:r>
                  <a:rPr lang="en-US" sz="1800" b="1" dirty="0">
                    <a:effectLst/>
                    <a:latin typeface="Calibri" panose="020F0502020204030204" pitchFamily="34" charset="0"/>
                    <a:ea typeface="Times New Roman" panose="02020603050405020304" pitchFamily="18" charset="0"/>
                    <a:cs typeface="Latha" panose="020B0604020202020204" pitchFamily="34" charset="0"/>
                  </a:rPr>
                  <a:t>P(B)</a:t>
                </a:r>
                <a:r>
                  <a:rPr lang="en-US" sz="1800" dirty="0">
                    <a:effectLst/>
                    <a:latin typeface="Calibri" panose="020F0502020204030204" pitchFamily="34" charset="0"/>
                    <a:ea typeface="Times New Roman" panose="02020603050405020304" pitchFamily="18" charset="0"/>
                    <a:cs typeface="Latha" panose="020B0604020202020204" pitchFamily="34" charset="0"/>
                  </a:rPr>
                  <a:t> , </a:t>
                </a:r>
                <a:r>
                  <a:rPr lang="en-US" sz="1800" b="1" dirty="0">
                    <a:effectLst/>
                    <a:latin typeface="Calibri" panose="020F0502020204030204" pitchFamily="34" charset="0"/>
                    <a:ea typeface="Times New Roman" panose="02020603050405020304" pitchFamily="18" charset="0"/>
                    <a:cs typeface="Latha" panose="020B0604020202020204" pitchFamily="34" charset="0"/>
                  </a:rPr>
                  <a:t>P(A)</a:t>
                </a:r>
                <a:r>
                  <a:rPr lang="en-US" sz="1800" dirty="0">
                    <a:effectLst/>
                    <a:latin typeface="Calibri" panose="020F0502020204030204" pitchFamily="34" charset="0"/>
                    <a:ea typeface="Times New Roman" panose="02020603050405020304" pitchFamily="18" charset="0"/>
                    <a:cs typeface="Latha" panose="020B0604020202020204" pitchFamily="34" charset="0"/>
                  </a:rPr>
                  <a:t> are the probabilities of </a:t>
                </a:r>
                <a:r>
                  <a:rPr lang="en-US" sz="1800" b="1" dirty="0">
                    <a:effectLst/>
                    <a:latin typeface="Calibri" panose="020F0502020204030204" pitchFamily="34" charset="0"/>
                    <a:ea typeface="Times New Roman" panose="02020603050405020304" pitchFamily="18" charset="0"/>
                    <a:cs typeface="Latha" panose="020B0604020202020204" pitchFamily="34" charset="0"/>
                  </a:rPr>
                  <a:t>event A , B</a:t>
                </a:r>
                <a:r>
                  <a:rPr lang="en-US" sz="1800" dirty="0">
                    <a:effectLst/>
                    <a:latin typeface="Calibri" panose="020F0502020204030204" pitchFamily="34" charset="0"/>
                    <a:ea typeface="Times New Roman" panose="02020603050405020304" pitchFamily="18" charset="0"/>
                    <a:cs typeface="Latha" panose="020B0604020202020204" pitchFamily="34" charset="0"/>
                  </a:rPr>
                  <a:t> occurring independently each other</a:t>
                </a:r>
              </a:p>
              <a:p>
                <a:pPr indent="228600">
                  <a:lnSpc>
                    <a:spcPct val="150000"/>
                  </a:lnSpc>
                  <a:spcAft>
                    <a:spcPts val="800"/>
                  </a:spcAft>
                </a:pPr>
                <a:r>
                  <a:rPr lang="en-US" sz="1800" dirty="0">
                    <a:effectLst/>
                    <a:latin typeface="Calibri" panose="020F0502020204030204" pitchFamily="34" charset="0"/>
                    <a:ea typeface="Times New Roman" panose="02020603050405020304" pitchFamily="18" charset="0"/>
                    <a:cs typeface="Latha" panose="020B0604020202020204" pitchFamily="34" charset="0"/>
                  </a:rPr>
                  <a:t>In general ,suppose there are </a:t>
                </a:r>
                <a:r>
                  <a:rPr lang="en-US" sz="1800" b="1" dirty="0">
                    <a:effectLst/>
                    <a:latin typeface="Calibri" panose="020F0502020204030204" pitchFamily="34" charset="0"/>
                    <a:ea typeface="Times New Roman" panose="02020603050405020304" pitchFamily="18" charset="0"/>
                    <a:cs typeface="Latha" panose="020B0604020202020204" pitchFamily="34" charset="0"/>
                  </a:rPr>
                  <a:t>n features</a:t>
                </a:r>
                <a:r>
                  <a:rPr lang="en-US" sz="1800" dirty="0">
                    <a:effectLst/>
                    <a:latin typeface="Calibri" panose="020F0502020204030204" pitchFamily="34" charset="0"/>
                    <a:ea typeface="Times New Roman" panose="02020603050405020304" pitchFamily="18" charset="0"/>
                    <a:cs typeface="Latha" panose="020B0604020202020204" pitchFamily="34" charset="0"/>
                  </a:rPr>
                  <a:t> independent variable(features) denoted by</a:t>
                </a:r>
                <a:r>
                  <a:rPr lang="en-US" sz="1800" b="1" dirty="0">
                    <a:effectLst/>
                    <a:latin typeface="Calibri" panose="020F0502020204030204" pitchFamily="34" charset="0"/>
                    <a:ea typeface="Times New Roman" panose="02020603050405020304" pitchFamily="18" charset="0"/>
                    <a:cs typeface="Latha" panose="020B0604020202020204" pitchFamily="34" charset="0"/>
                  </a:rPr>
                  <a:t> X</a:t>
                </a:r>
                <a:r>
                  <a:rPr lang="en-US" sz="1800" dirty="0">
                    <a:effectLst/>
                    <a:latin typeface="Calibri" panose="020F0502020204030204" pitchFamily="34" charset="0"/>
                    <a:ea typeface="Times New Roman" panose="02020603050405020304" pitchFamily="18" charset="0"/>
                    <a:cs typeface="Latha" panose="020B0604020202020204" pitchFamily="34" charset="0"/>
                  </a:rPr>
                  <a:t> and the outcome varaible denoted by </a:t>
                </a:r>
                <a:r>
                  <a:rPr lang="en-US" sz="1800" b="1" dirty="0">
                    <a:effectLst/>
                    <a:latin typeface="Calibri" panose="020F0502020204030204" pitchFamily="34" charset="0"/>
                    <a:ea typeface="Times New Roman" panose="02020603050405020304" pitchFamily="18" charset="0"/>
                    <a:cs typeface="Latha" panose="020B0604020202020204" pitchFamily="34" charset="0"/>
                  </a:rPr>
                  <a:t>Y</a:t>
                </a:r>
                <a:r>
                  <a:rPr lang="en-US" sz="1800" dirty="0">
                    <a:effectLst/>
                    <a:latin typeface="Calibri" panose="020F0502020204030204" pitchFamily="34" charset="0"/>
                    <a:ea typeface="Times New Roman" panose="02020603050405020304" pitchFamily="18" charset="0"/>
                    <a:cs typeface="Latha" panose="020B0604020202020204" pitchFamily="34" charset="0"/>
                  </a:rPr>
                  <a:t> and there are</a:t>
                </a:r>
                <a:r>
                  <a:rPr lang="en-US" sz="1800" b="1" dirty="0">
                    <a:effectLst/>
                    <a:latin typeface="Calibri" panose="020F0502020204030204" pitchFamily="34" charset="0"/>
                    <a:ea typeface="Times New Roman" panose="02020603050405020304" pitchFamily="18" charset="0"/>
                    <a:cs typeface="Latha" panose="020B0604020202020204" pitchFamily="34" charset="0"/>
                  </a:rPr>
                  <a:t> k</a:t>
                </a:r>
                <a:r>
                  <a:rPr lang="en-US" sz="1800" dirty="0">
                    <a:effectLst/>
                    <a:latin typeface="Calibri" panose="020F0502020204030204" pitchFamily="34" charset="0"/>
                    <a:ea typeface="Times New Roman" panose="02020603050405020304" pitchFamily="18" charset="0"/>
                    <a:cs typeface="Latha" panose="020B0604020202020204" pitchFamily="34" charset="0"/>
                  </a:rPr>
                  <a:t> different classification then,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indent="457200">
                  <a:lnSpc>
                    <a:spcPct val="150000"/>
                  </a:lnSpc>
                  <a:spcAft>
                    <a:spcPts val="800"/>
                  </a:spcAft>
                </a:pPr>
                <a:r>
                  <a:rPr lang="en-US" sz="1800" b="1" dirty="0">
                    <a:effectLst/>
                    <a:latin typeface="Calibri" panose="020F0502020204030204" pitchFamily="34" charset="0"/>
                    <a:ea typeface="Times New Roman" panose="02020603050405020304" pitchFamily="18" charset="0"/>
                    <a:cs typeface="Latha" panose="020B0604020202020204" pitchFamily="34" charset="0"/>
                  </a:rPr>
                  <a:t>P(Y = ai | X = x)</a:t>
                </a:r>
                <a:r>
                  <a:rPr lang="en-US" sz="1800" dirty="0">
                    <a:effectLst/>
                    <a:latin typeface="Calibri" panose="020F0502020204030204" pitchFamily="34" charset="0"/>
                    <a:ea typeface="Times New Roman" panose="02020603050405020304" pitchFamily="18" charset="0"/>
                    <a:cs typeface="Latha" panose="020B0604020202020204" pitchFamily="34" charset="0"/>
                  </a:rPr>
                  <a:t>   =    </a:t>
                </a:r>
                <a14:m>
                  <m:oMath xmlns:m="http://schemas.openxmlformats.org/officeDocument/2006/math">
                    <m:nary>
                      <m:naryPr>
                        <m:chr m:val="∑"/>
                        <m:limLoc m:val="undOv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naryPr>
                      <m:sub>
                        <m:r>
                          <a:rPr lang="en-US" sz="1800" b="1" i="1">
                            <a:effectLst/>
                            <a:latin typeface="Cambria Math" panose="02040503050406030204" pitchFamily="18" charset="0"/>
                            <a:ea typeface="Times New Roman" panose="02020603050405020304" pitchFamily="18" charset="0"/>
                            <a:cs typeface="Latha" panose="020B0604020202020204" pitchFamily="34" charset="0"/>
                          </a:rPr>
                          <m:t>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𝟏</m:t>
                        </m:r>
                      </m:sub>
                      <m:sup>
                        <m:r>
                          <a:rPr lang="en-US" sz="1800" b="1" i="1">
                            <a:effectLst/>
                            <a:latin typeface="Cambria Math" panose="02040503050406030204" pitchFamily="18" charset="0"/>
                            <a:ea typeface="Times New Roman" panose="02020603050405020304" pitchFamily="18" charset="0"/>
                            <a:cs typeface="Latha" panose="020B0604020202020204" pitchFamily="34" charset="0"/>
                          </a:rPr>
                          <m:t>𝒌</m:t>
                        </m:r>
                      </m:sup>
                      <m:e>
                        <m:f>
                          <m:fP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fPr>
                          <m:num>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d>
                              <m:dPr>
                                <m:endChr m:val="|"/>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dPr>
                              <m:e>
                                <m:r>
                                  <a:rPr lang="en-US" sz="1800" b="1" i="1">
                                    <a:effectLst/>
                                    <a:latin typeface="Cambria Math" panose="02040503050406030204" pitchFamily="18" charset="0"/>
                                    <a:ea typeface="Times New Roman" panose="02020603050405020304" pitchFamily="18" charset="0"/>
                                    <a:cs typeface="Latha" panose="020B0604020202020204" pitchFamily="34" charset="0"/>
                                  </a:rPr>
                                  <m:t>𝑿</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𝒙</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e>
                            </m:d>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𝒀</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 ∗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d>
                              <m:dP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dPr>
                              <m:e>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𝒀</m:t>
                                </m:r>
                                <m:r>
                                  <a:rPr lang="en-US" sz="1800" b="1" i="1">
                                    <a:effectLst/>
                                    <a:latin typeface="Cambria Math" panose="02040503050406030204" pitchFamily="18" charset="0"/>
                                    <a:ea typeface="Times New Roman" panose="02020603050405020304" pitchFamily="18" charset="0"/>
                                    <a:cs typeface="Latha" panose="020B0604020202020204" pitchFamily="34" charset="0"/>
                                  </a:rPr>
                                  <m:t> =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𝒂𝒊</m:t>
                                </m:r>
                              </m:e>
                            </m:d>
                          </m:num>
                          <m:den>
                            <m:r>
                              <a:rPr lang="en-US" sz="1800" b="1" i="1">
                                <a:effectLst/>
                                <a:latin typeface="Cambria Math" panose="02040503050406030204" pitchFamily="18" charset="0"/>
                                <a:ea typeface="Times New Roman" panose="02020603050405020304" pitchFamily="18" charset="0"/>
                                <a:cs typeface="Latha" panose="020B0604020202020204" pitchFamily="34" charset="0"/>
                              </a:rPr>
                              <m:t>𝑷</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𝑿</m:t>
                            </m:r>
                            <m:r>
                              <a:rPr lang="en-US" sz="1800" b="1" i="1">
                                <a:effectLst/>
                                <a:latin typeface="Cambria Math" panose="02040503050406030204" pitchFamily="18" charset="0"/>
                                <a:ea typeface="Times New Roman" panose="02020603050405020304" pitchFamily="18" charset="0"/>
                                <a:cs typeface="Latha" panose="020B0604020202020204" pitchFamily="34" charset="0"/>
                              </a:rPr>
                              <m:t> =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𝒙</m:t>
                            </m:r>
                            <m:r>
                              <a:rPr lang="en-US" sz="1800" b="1" i="1">
                                <a:effectLst/>
                                <a:latin typeface="Cambria Math" panose="02040503050406030204" pitchFamily="18" charset="0"/>
                                <a:ea typeface="Times New Roman" panose="02020603050405020304" pitchFamily="18" charset="0"/>
                                <a:cs typeface="Latha" panose="020B0604020202020204" pitchFamily="34" charset="0"/>
                              </a:rPr>
                              <m:t>)</m:t>
                            </m:r>
                          </m:den>
                        </m:f>
                      </m:e>
                    </m:nary>
                  </m:oMath>
                </a14:m>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indent="457200">
                  <a:lnSpc>
                    <a:spcPct val="150000"/>
                  </a:lnSpc>
                  <a:spcAft>
                    <a:spcPts val="800"/>
                  </a:spcAft>
                </a:pPr>
                <a:r>
                  <a:rPr lang="en-US" sz="1800" b="1" dirty="0">
                    <a:effectLst/>
                    <a:latin typeface="Calibri" panose="020F0502020204030204" pitchFamily="34" charset="0"/>
                    <a:ea typeface="Times New Roman" panose="02020603050405020304" pitchFamily="18" charset="0"/>
                    <a:cs typeface="Latha" panose="020B0604020202020204" pitchFamily="34" charset="0"/>
                  </a:rPr>
                  <a:t>P(Y = ai) =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cs typeface="Latha" panose="020B0604020202020204" pitchFamily="34" charset="0"/>
                          </a:rPr>
                        </m:ctrlPr>
                      </m:fPr>
                      <m:num>
                        <m:r>
                          <a:rPr lang="en-US" sz="1800" b="1" i="1">
                            <a:effectLst/>
                            <a:latin typeface="Cambria Math" panose="02040503050406030204" pitchFamily="18" charset="0"/>
                            <a:ea typeface="Times New Roman" panose="02020603050405020304" pitchFamily="18" charset="0"/>
                            <a:cs typeface="Latha" panose="020B0604020202020204" pitchFamily="34" charset="0"/>
                          </a:rPr>
                          <m:t>𝑵𝒖𝒎𝒃𝒆𝒓</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𝒗𝒂𝒍𝒖𝒆𝒔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𝒕𝒉𝒂𝒕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𝒄𝒐𝒎𝒆𝒔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𝒖𝒏𝒅𝒆𝒓</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𝒂𝒊</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𝒄𝒍𝒂𝒔𝒔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𝒅𝒆𝒑𝒆𝒏𝒅𝒆𝒏𝒕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𝒗𝒂𝒓𝒂𝒊𝒃𝒍𝒆</m:t>
                        </m:r>
                      </m:num>
                      <m:den>
                        <m:r>
                          <a:rPr lang="en-US" sz="1800" b="1" i="1">
                            <a:effectLst/>
                            <a:latin typeface="Cambria Math" panose="02040503050406030204" pitchFamily="18" charset="0"/>
                            <a:ea typeface="Times New Roman" panose="02020603050405020304" pitchFamily="18" charset="0"/>
                            <a:cs typeface="Latha" panose="020B0604020202020204" pitchFamily="34" charset="0"/>
                          </a:rPr>
                          <m:t>𝑻𝒐𝒕𝒂𝒍</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𝒏𝒖𝒎𝒃𝒆𝒓</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𝒐𝒇</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𝒗𝒂𝒍𝒖𝒆𝒔</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𝒊𝒏</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𝒕𝒉𝒆</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𝒅𝒆𝒑𝒆𝒏𝒅𝒆𝒏𝒕</m:t>
                        </m:r>
                        <m:r>
                          <a:rPr lang="en-US" sz="1800" b="1" i="1">
                            <a:effectLst/>
                            <a:latin typeface="Cambria Math" panose="02040503050406030204" pitchFamily="18" charset="0"/>
                            <a:ea typeface="Times New Roman" panose="02020603050405020304" pitchFamily="18" charset="0"/>
                            <a:cs typeface="Latha" panose="020B0604020202020204" pitchFamily="34" charset="0"/>
                          </a:rPr>
                          <m:t> </m:t>
                        </m:r>
                        <m:r>
                          <a:rPr lang="en-US" sz="1800" b="1" i="1">
                            <a:effectLst/>
                            <a:latin typeface="Cambria Math" panose="02040503050406030204" pitchFamily="18" charset="0"/>
                            <a:ea typeface="Times New Roman" panose="02020603050405020304" pitchFamily="18" charset="0"/>
                            <a:cs typeface="Latha" panose="020B0604020202020204" pitchFamily="34" charset="0"/>
                          </a:rPr>
                          <m:t>𝒗𝒂𝒓𝒂𝒊𝒃𝒍𝒆</m:t>
                        </m:r>
                      </m:den>
                    </m:f>
                  </m:oMath>
                </a14:m>
                <a:endParaRPr lang="en-US" b="1" dirty="0">
                  <a:latin typeface="Calibri" panose="020F0502020204030204" pitchFamily="34" charset="0"/>
                  <a:ea typeface="Calibri" panose="020F0502020204030204" pitchFamily="34" charset="0"/>
                  <a:cs typeface="Latha" panose="020B0604020202020204" pitchFamily="34" charset="0"/>
                </a:endParaRPr>
              </a:p>
            </p:txBody>
          </p:sp>
        </mc:Choice>
        <mc:Fallback xmlns="">
          <p:sp>
            <p:nvSpPr>
              <p:cNvPr id="5" name="TextBox 4">
                <a:extLst>
                  <a:ext uri="{FF2B5EF4-FFF2-40B4-BE49-F238E27FC236}">
                    <a16:creationId xmlns:a16="http://schemas.microsoft.com/office/drawing/2014/main" id="{FC1BE555-F7BE-430E-9BB3-3FDFF9601E52}"/>
                  </a:ext>
                </a:extLst>
              </p:cNvPr>
              <p:cNvSpPr txBox="1">
                <a:spLocks noRot="1" noChangeAspect="1" noMove="1" noResize="1" noEditPoints="1" noAdjustHandles="1" noChangeArrowheads="1" noChangeShapeType="1" noTextEdit="1"/>
              </p:cNvSpPr>
              <p:nvPr/>
            </p:nvSpPr>
            <p:spPr>
              <a:xfrm>
                <a:off x="466164" y="859045"/>
                <a:ext cx="11035553" cy="6028125"/>
              </a:xfrm>
              <a:prstGeom prst="rect">
                <a:avLst/>
              </a:prstGeom>
              <a:blipFill>
                <a:blip r:embed="rId3"/>
                <a:stretch>
                  <a:fillRect l="-552"/>
                </a:stretch>
              </a:blipFill>
            </p:spPr>
            <p:txBody>
              <a:bodyPr/>
              <a:lstStyle/>
              <a:p>
                <a:r>
                  <a:rPr lang="en-IN">
                    <a:noFill/>
                  </a:rPr>
                  <a:t> </a:t>
                </a:r>
              </a:p>
            </p:txBody>
          </p:sp>
        </mc:Fallback>
      </mc:AlternateContent>
    </p:spTree>
    <p:extLst>
      <p:ext uri="{BB962C8B-B14F-4D97-AF65-F5344CB8AC3E}">
        <p14:creationId xmlns:p14="http://schemas.microsoft.com/office/powerpoint/2010/main" val="152373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555</TotalTime>
  <Words>1716</Words>
  <Application>Microsoft Office PowerPoint</Application>
  <PresentationFormat>Widescreen</PresentationFormat>
  <Paragraphs>146</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Rounded MT Bold</vt:lpstr>
      <vt:lpstr>Calibri</vt:lpstr>
      <vt:lpstr>Cambria Math</vt:lpstr>
      <vt:lpstr>Century Gothic</vt:lpstr>
      <vt:lpstr>Euphemia</vt:lpstr>
      <vt:lpstr>Wingdings</vt:lpstr>
      <vt:lpstr>Wingdings 3</vt:lpstr>
      <vt:lpstr>Ion</vt:lpstr>
      <vt:lpstr>Diabetes classification using machine learning    - Data Splitting and Model Building</vt:lpstr>
      <vt:lpstr>DATA SPLITTING</vt:lpstr>
      <vt:lpstr>Data splitting - Algorithm and Data structure</vt:lpstr>
      <vt:lpstr>MODEL BUILDING</vt:lpstr>
      <vt:lpstr>MODEL BUILDING  Decision Tree Contd.</vt:lpstr>
      <vt:lpstr>MODEL BUILDING – Decision Tree Contd.</vt:lpstr>
      <vt:lpstr>MODEL BUILDING  Decision Tree Contd.</vt:lpstr>
      <vt:lpstr>Decision Tree - Algorithm and Data structure</vt:lpstr>
      <vt:lpstr>MODEL BUILDING</vt:lpstr>
      <vt:lpstr>MODEL BUILDING</vt:lpstr>
      <vt:lpstr>MODEL BUILDING</vt:lpstr>
      <vt:lpstr>Naïve Bayes - Algorithm and Data structure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classification using machine learning </dc:title>
  <dc:creator>Pruthiev Saravanan</dc:creator>
  <cp:lastModifiedBy>PRUTHIEV A S</cp:lastModifiedBy>
  <cp:revision>18</cp:revision>
  <dcterms:created xsi:type="dcterms:W3CDTF">2021-09-27T16:08:19Z</dcterms:created>
  <dcterms:modified xsi:type="dcterms:W3CDTF">2021-11-23T02:51:34Z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