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79AA"/>
    <a:srgbClr val="FFFFFF"/>
    <a:srgbClr val="1F497D"/>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50A7E9-CB84-4BF0-AD9D-B7BA5EC23CA2}" v="3" dt="2021-05-24T05:32:37.184"/>
    <p1510:client id="{BDA56503-2F5F-4890-A981-3E802E3B1002}" v="206" dt="2021-05-23T16:16:25.1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67" d="100"/>
          <a:sy n="67" d="100"/>
        </p:scale>
        <p:origin x="604" y="60"/>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15/09/2022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15/09/2022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28.xml"/><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30.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1.emf"/><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4.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2.xml"/><Relationship Id="rId1" Type="http://schemas.openxmlformats.org/officeDocument/2006/relationships/tags" Target="../tags/tag32.xml"/><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2.xml"/><Relationship Id="rId1" Type="http://schemas.openxmlformats.org/officeDocument/2006/relationships/tags" Target="../tags/tag33.xml"/><Relationship Id="rId4" Type="http://schemas.openxmlformats.org/officeDocument/2006/relationships/image" Target="../media/image2.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2.xml"/><Relationship Id="rId1" Type="http://schemas.openxmlformats.org/officeDocument/2006/relationships/tags" Target="../tags/tag34.xml"/><Relationship Id="rId4" Type="http://schemas.openxmlformats.org/officeDocument/2006/relationships/image" Target="../media/image2.emf"/></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1.emf"/><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18.xml"/></Relationships>
</file>

<file path=ppt/slideLayouts/_rels/slideLayout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21.xml"/><Relationship Id="rId7"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9"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27.xml"/><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5" imgW="360" imgH="360" progId="">
                  <p:embed/>
                </p:oleObj>
              </mc:Choice>
              <mc:Fallback>
                <p:oleObj name="think-cell Slide" r:id="rId5" imgW="360" imgH="36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4"/>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9" name="Object 8"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5" name="Object 4"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8" imgW="360" imgH="360" progId="">
                  <p:embed/>
                </p:oleObj>
              </mc:Choice>
              <mc:Fallback>
                <p:oleObj name="think-cell Slide" r:id="rId8" imgW="360" imgH="360" progId="">
                  <p:embed/>
                  <p:pic>
                    <p:nvPicPr>
                      <p:cNvPr id="8" name="Object 7"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5"/>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6"/>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4" imgW="360" imgH="360" progId="">
                  <p:embed/>
                </p:oleObj>
              </mc:Choice>
              <mc:Fallback>
                <p:oleObj name="think-cell Slide" r:id="rId4" imgW="360" imgH="360" progId="">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2" name="Object 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9/15/2022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oleObject" Target="../embeddings/oleObject11.bin"/><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ags" Target="../tags/tag31.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8"/>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name="think-cell Slide" r:id="rId24" imgW="360" imgH="360" progId="">
                  <p:embed/>
                </p:oleObj>
              </mc:Choice>
              <mc:Fallback>
                <p:oleObj name="think-cell Slide" r:id="rId24" imgW="360" imgH="360" progId="">
                  <p:embed/>
                  <p:pic>
                    <p:nvPicPr>
                      <p:cNvPr id="8" name="Object 7" hidden="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9"/>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0"/>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1"/>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2"/>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3"/>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3" imgW="270" imgH="270" progId="TCLayout.ActiveDocument.1">
                  <p:embed/>
                </p:oleObj>
              </mc:Choice>
              <mc:Fallback>
                <p:oleObj name="think-cell Slide" r:id="rId13" imgW="270" imgH="270" progId="TCLayout.ActiveDocument.1">
                  <p:embed/>
                  <p:pic>
                    <p:nvPicPr>
                      <p:cNvPr id="21" name="Object 20" hidden="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hyperlink" Target="https://github.com/Pradumnya9/On-Demand-Car-Wash-System" TargetMode="External"/><Relationship Id="rId7"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5.png"/><Relationship Id="rId5" Type="http://schemas.openxmlformats.org/officeDocument/2006/relationships/hyperlink" Target="https://drive.google.com/file/d/1Grnqfes9I3qh_qHb8uOXkuKgLUT36dtz/view?usp=sharing" TargetMode="Externa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2942573250"/>
              </p:ext>
            </p:extLst>
          </p:nvPr>
        </p:nvGraphicFramePr>
        <p:xfrm>
          <a:off x="9192130" y="1694911"/>
          <a:ext cx="3038686" cy="4728114"/>
        </p:xfrm>
        <a:graphic>
          <a:graphicData uri="http://schemas.openxmlformats.org/drawingml/2006/table">
            <a:tbl>
              <a:tblPr firstRow="1" bandRow="1">
                <a:tableStyleId>{0E3FDE45-AF77-4B5C-9715-49D594BDF05E}</a:tableStyleId>
              </a:tblPr>
              <a:tblGrid>
                <a:gridCol w="752686">
                  <a:extLst>
                    <a:ext uri="{9D8B030D-6E8A-4147-A177-3AD203B41FA5}">
                      <a16:colId xmlns:a16="http://schemas.microsoft.com/office/drawing/2014/main" val="3331298770"/>
                    </a:ext>
                  </a:extLst>
                </a:gridCol>
                <a:gridCol w="2286000">
                  <a:extLst>
                    <a:ext uri="{9D8B030D-6E8A-4147-A177-3AD203B41FA5}">
                      <a16:colId xmlns:a16="http://schemas.microsoft.com/office/drawing/2014/main" val="879084521"/>
                    </a:ext>
                  </a:extLst>
                </a:gridCol>
              </a:tblGrid>
              <a:tr h="444183">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u="none" strike="noStrike" kern="1200" cap="none" spc="0" normalizeH="0" baseline="0" noProof="0" dirty="0">
                          <a:ln>
                            <a:noFill/>
                          </a:ln>
                          <a:effectLst/>
                          <a:uLnTx/>
                          <a:uFillTx/>
                        </a:rPr>
                        <a:t>Java Basics, OOPS, Generics, Collections, Arrays, Loops, Lambda Exp, Stream API</a:t>
                      </a:r>
                    </a:p>
                    <a:p>
                      <a:r>
                        <a:rPr kumimoji="0" lang="en-US" sz="700" b="0" u="none" strike="noStrike" kern="1200" cap="none" spc="0" normalizeH="0" baseline="0" dirty="0">
                          <a:ln>
                            <a:noFill/>
                          </a:ln>
                          <a:effectLst/>
                          <a:uLnTx/>
                          <a:uFillTx/>
                        </a:rPr>
                        <a:t>Junit, Mockito, Servlets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3257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IOC &amp; Dependency Injection, </a:t>
                      </a:r>
                      <a:r>
                        <a:rPr kumimoji="0" lang="en-US" sz="700" u="none" strike="noStrike" kern="1200" cap="none" spc="0" normalizeH="0" baseline="0" dirty="0" err="1">
                          <a:ln>
                            <a:noFill/>
                          </a:ln>
                          <a:effectLst/>
                          <a:uLnTx/>
                          <a:uFillTx/>
                        </a:rPr>
                        <a:t>Autowire</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5626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REST controllers, Implementation of GET, POST, PUT &amp; DELETE, Bean Validation &amp; Exception Handling, Testing Services, Controller &amp; Repository layer</a:t>
                      </a:r>
                      <a:endParaRPr lang="en-US" sz="700" dirty="0">
                        <a:solidFill>
                          <a:schemeClr val="tx1"/>
                        </a:solidFill>
                      </a:endParaRPr>
                    </a:p>
                  </a:txBody>
                  <a:tcPr/>
                </a:tc>
                <a:extLst>
                  <a:ext uri="{0D108BD9-81ED-4DB2-BD59-A6C34878D82A}">
                    <a16:rowId xmlns:a16="http://schemas.microsoft.com/office/drawing/2014/main" val="3229840877"/>
                  </a:ext>
                </a:extLst>
              </a:tr>
              <a:tr h="444183">
                <a:tc>
                  <a:txBody>
                    <a:bodyPr/>
                    <a:lstStyle/>
                    <a:p>
                      <a:r>
                        <a:rPr kumimoji="0" lang="en-US" sz="800" u="none" strike="noStrike" kern="1200" cap="none" spc="0" normalizeH="0" baseline="0" dirty="0">
                          <a:ln>
                            <a:noFill/>
                          </a:ln>
                          <a:effectLst/>
                          <a:uLnTx/>
                          <a:uFillTx/>
                        </a:rPr>
                        <a:t>Spring Data JPA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Implement DAO layer using spring Data repositories, Transaction Management</a:t>
                      </a:r>
                      <a:endParaRPr lang="en-US" sz="700" dirty="0">
                        <a:solidFill>
                          <a:schemeClr val="tx1"/>
                        </a:solidFill>
                      </a:endParaRPr>
                    </a:p>
                  </a:txBody>
                  <a:tcPr/>
                </a:tc>
                <a:extLst>
                  <a:ext uri="{0D108BD9-81ED-4DB2-BD59-A6C34878D82A}">
                    <a16:rowId xmlns:a16="http://schemas.microsoft.com/office/drawing/2014/main" val="668073409"/>
                  </a:ext>
                </a:extLst>
              </a:tr>
              <a:tr h="562631">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Spring Boot Starters, annotations, Messaging Service, Sync/Async comms, Swagger API documents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Eureka, Netflix Ribbon, Feign Client, Netflix Hystrix, Netflix Zuul &amp; Config Server</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978295346"/>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Angular</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Components, Services, Modules, Routing, Forms &amp; Validation</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158575213"/>
                  </a:ext>
                </a:extLst>
              </a:tr>
              <a:tr h="325734">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No </a:t>
                      </a:r>
                      <a:r>
                        <a:rPr kumimoji="0" lang="en-US" sz="7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Sql</a:t>
                      </a:r>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 Basics</a:t>
                      </a:r>
                    </a:p>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My SQL Basics</a:t>
                      </a:r>
                    </a:p>
                  </a:txBody>
                  <a:tcPr/>
                </a:tc>
                <a:extLst>
                  <a:ext uri="{0D108BD9-81ED-4DB2-BD59-A6C34878D82A}">
                    <a16:rowId xmlns:a16="http://schemas.microsoft.com/office/drawing/2014/main" val="2298680090"/>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HTML 5 &amp; CSS 3,JavaScript, ES6 &amp; </a:t>
                      </a:r>
                      <a:r>
                        <a:rPr kumimoji="0" lang="en-US" sz="700" u="none" strike="noStrike" kern="1200" cap="none" spc="0" normalizeH="0" baseline="0" dirty="0" err="1">
                          <a:ln>
                            <a:noFill/>
                          </a:ln>
                          <a:solidFill>
                            <a:schemeClr val="tx1"/>
                          </a:solidFill>
                          <a:effectLst/>
                          <a:uLnTx/>
                          <a:uFillTx/>
                          <a:latin typeface="+mn-lt"/>
                          <a:ea typeface="+mn-ea"/>
                          <a:cs typeface="+mn-cs"/>
                        </a:rPr>
                        <a:t>TypeScript</a:t>
                      </a:r>
                      <a:endParaRPr kumimoji="0" lang="en-US" sz="700" u="none" strike="noStrike" kern="1200" cap="none" spc="0" normalizeH="0" baseline="0" dirty="0">
                        <a:ln>
                          <a:noFill/>
                        </a:ln>
                        <a:solidFill>
                          <a:schemeClr val="tx1"/>
                        </a:solidFill>
                        <a:effectLst/>
                        <a:uLnTx/>
                        <a:uFillTx/>
                        <a:latin typeface="+mn-lt"/>
                        <a:ea typeface="+mn-ea"/>
                        <a:cs typeface="+mn-cs"/>
                      </a:endParaRPr>
                    </a:p>
                  </a:txBody>
                  <a:tcPr/>
                </a:tc>
                <a:extLst>
                  <a:ext uri="{0D108BD9-81ED-4DB2-BD59-A6C34878D82A}">
                    <a16:rowId xmlns:a16="http://schemas.microsoft.com/office/drawing/2014/main" val="9512774"/>
                  </a:ext>
                </a:extLst>
              </a:tr>
              <a:tr h="260251">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IDE</a:t>
                      </a:r>
                    </a:p>
                  </a:txBody>
                  <a:tcPr/>
                </a:tc>
                <a:extLst>
                  <a:ext uri="{0D108BD9-81ED-4DB2-BD59-A6C34878D82A}">
                    <a16:rowId xmlns:a16="http://schemas.microsoft.com/office/drawing/2014/main" val="645317192"/>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txBody>
                  <a:tcPr/>
                </a:tc>
                <a:extLst>
                  <a:ext uri="{0D108BD9-81ED-4DB2-BD59-A6C34878D82A}">
                    <a16:rowId xmlns:a16="http://schemas.microsoft.com/office/drawing/2014/main" val="2840432058"/>
                  </a:ext>
                </a:extLst>
              </a:tr>
            </a:tbl>
          </a:graphicData>
        </a:graphic>
      </p:graphicFrame>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2995613"/>
            <a:ext cx="4008437" cy="3202825"/>
          </a:xfrm>
        </p:spPr>
        <p:txBody>
          <a:bodyPr/>
          <a:lstStyle/>
          <a:p>
            <a:pPr eaLnBrk="1" hangingPunct="1">
              <a:lnSpc>
                <a:spcPct val="114000"/>
              </a:lnSpc>
            </a:pPr>
            <a:r>
              <a:rPr lang="en-IN" altLang="en-US" dirty="0"/>
              <a:t>On Demand Car Wash Application</a:t>
            </a:r>
          </a:p>
          <a:p>
            <a:pPr eaLnBrk="1" hangingPunct="1">
              <a:lnSpc>
                <a:spcPct val="114000"/>
              </a:lnSpc>
            </a:pPr>
            <a:r>
              <a:rPr lang="en-IN" altLang="en-US" dirty="0"/>
              <a:t>Completed end to end case study of On Demand Car Wash along with JWT authentication, Swagger and payment testing using </a:t>
            </a:r>
            <a:r>
              <a:rPr lang="en-IN" altLang="en-US" dirty="0" err="1"/>
              <a:t>Razorpay</a:t>
            </a:r>
            <a:r>
              <a:rPr lang="en-IN" altLang="en-US" dirty="0"/>
              <a:t>, responsive UI with </a:t>
            </a:r>
            <a:r>
              <a:rPr lang="en-US" altLang="en-US" dirty="0"/>
              <a:t>Angular used for user interface.</a:t>
            </a:r>
            <a:endParaRPr lang="en-US" altLang="nl-NL" b="1" dirty="0"/>
          </a:p>
          <a:p>
            <a:pPr eaLnBrk="1" hangingPunct="1">
              <a:lnSpc>
                <a:spcPct val="114000"/>
              </a:lnSpc>
            </a:pPr>
            <a:r>
              <a:rPr lang="en-IN" altLang="nl-NL" b="1" dirty="0"/>
              <a:t>Completed ”Programming for Everybody“ course at Coursera</a:t>
            </a:r>
          </a:p>
          <a:p>
            <a:pPr eaLnBrk="1" hangingPunct="1">
              <a:lnSpc>
                <a:spcPct val="114000"/>
              </a:lnSpc>
            </a:pPr>
            <a:r>
              <a:rPr lang="en-IN" altLang="en-US" sz="1200" b="1" dirty="0">
                <a:solidFill>
                  <a:srgbClr val="0B79AA"/>
                </a:solidFill>
              </a:rPr>
              <a:t>Work Experience</a:t>
            </a:r>
          </a:p>
          <a:p>
            <a:pPr eaLnBrk="1" hangingPunct="1">
              <a:lnSpc>
                <a:spcPct val="100000"/>
              </a:lnSpc>
            </a:pPr>
            <a:r>
              <a:rPr lang="en-US" altLang="nl-NL" dirty="0"/>
              <a:t>2 months</a:t>
            </a:r>
          </a:p>
          <a:p>
            <a:pPr eaLnBrk="1" hangingPunct="1">
              <a:lnSpc>
                <a:spcPct val="100000"/>
              </a:lnSpc>
            </a:pPr>
            <a:r>
              <a:rPr lang="en-US" altLang="nl-NL" b="1" dirty="0"/>
              <a:t>Project Name: Wabtec Trip Optimizer &amp; MRY</a:t>
            </a:r>
            <a:r>
              <a:rPr lang="en-US" altLang="nl-NL" dirty="0"/>
              <a:t>.</a:t>
            </a:r>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3344"/>
            <a:ext cx="2374900" cy="295275"/>
          </a:xfrm>
        </p:spPr>
        <p:txBody>
          <a:bodyPr/>
          <a:lstStyle/>
          <a:p>
            <a:pPr eaLnBrk="1" hangingPunct="1"/>
            <a:endParaRPr lang="nl-NL" altLang="nl-NL" dirty="0"/>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73425" y="1600200"/>
            <a:ext cx="3576519" cy="188868"/>
          </a:xfrm>
        </p:spPr>
        <p:txBody>
          <a:bodyPr/>
          <a:lstStyle/>
          <a:p>
            <a:pPr eaLnBrk="1" hangingPunct="1"/>
            <a:r>
              <a:rPr lang="nl-NL" altLang="nl-NL" dirty="0"/>
              <a:t>pradumnya.ramdas-ghadole@capgemini.com</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48038" y="1828799"/>
            <a:ext cx="2382837" cy="271463"/>
          </a:xfrm>
        </p:spPr>
        <p:txBody>
          <a:bodyPr/>
          <a:lstStyle/>
          <a:p>
            <a:pPr eaLnBrk="1" hangingPunct="1"/>
            <a:r>
              <a:rPr lang="nl-NL" altLang="nl-NL" dirty="0"/>
              <a:t>+919370009006</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438150" y="2672557"/>
            <a:ext cx="4057650" cy="2509043"/>
          </a:xfrm>
        </p:spPr>
        <p:txBody>
          <a:bodyPr/>
          <a:lstStyle/>
          <a:p>
            <a:r>
              <a:rPr lang="en-US" altLang="en-US" sz="1100" b="1" dirty="0"/>
              <a:t>Full Stack Developer</a:t>
            </a:r>
          </a:p>
          <a:p>
            <a:pPr marL="171450" indent="-171450">
              <a:buFont typeface="Arial" panose="020B0604020202020204" pitchFamily="34" charset="0"/>
              <a:buChar char="•"/>
            </a:pPr>
            <a:r>
              <a:rPr lang="en-US" dirty="0"/>
              <a:t>Hands on experience in creating </a:t>
            </a:r>
            <a:r>
              <a:rPr lang="en-US" b="1" dirty="0"/>
              <a:t>microservices</a:t>
            </a:r>
            <a:r>
              <a:rPr lang="en-US" dirty="0"/>
              <a:t> with </a:t>
            </a:r>
            <a:r>
              <a:rPr lang="en-US" b="1" dirty="0" err="1"/>
              <a:t>Springboot</a:t>
            </a:r>
            <a:r>
              <a:rPr lang="en-US" b="1" dirty="0"/>
              <a:t>, Spring Security, Spring Cloud API Gateway,</a:t>
            </a:r>
            <a:r>
              <a:rPr lang="en-US" dirty="0"/>
              <a:t> Eureka server, resilience 4J, load balancing and Swagger.</a:t>
            </a:r>
          </a:p>
          <a:p>
            <a:pPr marL="171450" indent="-171450">
              <a:buFont typeface="Arial" panose="020B0604020202020204" pitchFamily="34" charset="0"/>
              <a:buChar char="•"/>
            </a:pPr>
            <a:r>
              <a:rPr lang="en-US" dirty="0"/>
              <a:t>Proficient in creating </a:t>
            </a:r>
            <a:r>
              <a:rPr lang="en-US" b="1" dirty="0"/>
              <a:t>Single page Web</a:t>
            </a:r>
            <a:r>
              <a:rPr lang="en-US" dirty="0"/>
              <a:t> Application in </a:t>
            </a:r>
            <a:r>
              <a:rPr lang="en-US" b="1" dirty="0"/>
              <a:t>Angular</a:t>
            </a:r>
            <a:r>
              <a:rPr lang="en-US" dirty="0"/>
              <a:t> with Authentication with route guards, Angular reactive forms, angular routing </a:t>
            </a:r>
          </a:p>
          <a:p>
            <a:pPr marL="171450" indent="-171450">
              <a:buFont typeface="Arial" panose="020B0604020202020204" pitchFamily="34" charset="0"/>
              <a:buChar char="•"/>
            </a:pPr>
            <a:r>
              <a:rPr lang="en-US" dirty="0"/>
              <a:t>Experience in creating documentation with Java docs and swagger and in </a:t>
            </a:r>
            <a:r>
              <a:rPr lang="en-US" b="1" dirty="0"/>
              <a:t>unit testing using </a:t>
            </a:r>
            <a:r>
              <a:rPr lang="en-US" b="1" dirty="0" err="1"/>
              <a:t>Junit</a:t>
            </a:r>
            <a:r>
              <a:rPr lang="en-US" b="1" dirty="0"/>
              <a:t> and </a:t>
            </a:r>
            <a:r>
              <a:rPr lang="en-US" b="1" dirty="0" err="1"/>
              <a:t>Mockito</a:t>
            </a:r>
            <a:r>
              <a:rPr lang="en-US" dirty="0"/>
              <a:t> </a:t>
            </a:r>
            <a:br>
              <a:rPr lang="en-US" altLang="nl-NL" dirty="0"/>
            </a:br>
            <a:endParaRPr lang="en-US" altLang="nl-NL"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50757"/>
            <a:ext cx="6223000" cy="306387"/>
          </a:xfrm>
        </p:spPr>
        <p:txBody>
          <a:bodyPr/>
          <a:lstStyle/>
          <a:p>
            <a:r>
              <a:rPr lang="en-US" altLang="en-US" dirty="0"/>
              <a:t>PRADUMNYA R. </a:t>
            </a:r>
            <a:r>
              <a:rPr lang="en-US" altLang="en-US"/>
              <a:t>GHADOLE</a:t>
            </a:r>
            <a:endParaRPr lang="en-IN" altLang="en-US" dirty="0"/>
          </a:p>
        </p:txBody>
      </p:sp>
      <p:pic>
        <p:nvPicPr>
          <p:cNvPr id="7179" name="Picture 7">
            <a:hlinkClick r:id="rId3"/>
            <a:extLst>
              <a:ext uri="{FF2B5EF4-FFF2-40B4-BE49-F238E27FC236}">
                <a16:creationId xmlns:a16="http://schemas.microsoft.com/office/drawing/2014/main" id="{12618B16-99B6-4F89-A145-C5939A93831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l="23582" t="2058" r="24332" b="4875"/>
          <a:stretch>
            <a:fillRect/>
          </a:stretch>
        </p:blipFill>
        <p:spPr bwMode="auto">
          <a:xfrm>
            <a:off x="4460946" y="6221411"/>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4976883" y="6397625"/>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&amp; Video Profile</a:t>
            </a:r>
          </a:p>
        </p:txBody>
      </p:sp>
      <p:pic>
        <p:nvPicPr>
          <p:cNvPr id="7181" name="Picture 6" descr="Movie, play, video icon">
            <a:hlinkClick r:id="rId5"/>
            <a:extLst>
              <a:ext uri="{FF2B5EF4-FFF2-40B4-BE49-F238E27FC236}">
                <a16:creationId xmlns:a16="http://schemas.microsoft.com/office/drawing/2014/main" id="{568E79A1-196A-4599-9F1F-AD39B99F122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468802" y="6227760"/>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4" descr="Free icon download | Linkedin">
            <a:extLst>
              <a:ext uri="{FF2B5EF4-FFF2-40B4-BE49-F238E27FC236}">
                <a16:creationId xmlns:a16="http://schemas.microsoft.com/office/drawing/2014/main" id="{89622B52-B834-40D0-9BA5-24EF14F2A61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46881" y="198913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8092" y="196924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endPar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endParaRPr>
          </a:p>
        </p:txBody>
      </p:sp>
      <p:sp>
        <p:nvSpPr>
          <p:cNvPr id="5" name="Rectangle 4">
            <a:extLst>
              <a:ext uri="{FF2B5EF4-FFF2-40B4-BE49-F238E27FC236}">
                <a16:creationId xmlns:a16="http://schemas.microsoft.com/office/drawing/2014/main" id="{4E726CED-1BAF-414A-893B-4626E9B6F2B4}"/>
              </a:ext>
            </a:extLst>
          </p:cNvPr>
          <p:cNvSpPr/>
          <p:nvPr/>
        </p:nvSpPr>
        <p:spPr>
          <a:xfrm>
            <a:off x="9499417" y="547041"/>
            <a:ext cx="2424112" cy="618631"/>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Engineering </a:t>
            </a:r>
          </a:p>
          <a:p>
            <a:pPr marL="0" marR="0" lvl="0" indent="0" algn="l" defTabSz="914400" rtl="0" eaLnBrk="1" fontAlgn="auto" latinLnBrk="0" hangingPunct="1">
              <a:lnSpc>
                <a:spcPct val="114000"/>
              </a:lnSpc>
              <a:spcBef>
                <a:spcPts val="0"/>
              </a:spcBef>
              <a:spcAft>
                <a:spcPts val="0"/>
              </a:spcAft>
              <a:buClrTx/>
              <a:buSzTx/>
              <a:buFontTx/>
              <a:buNone/>
              <a:tabLst/>
              <a:defRPr/>
            </a:pPr>
            <a:r>
              <a:rPr lang="en-US" altLang="nl-NL" sz="1000" dirty="0">
                <a:solidFill>
                  <a:prstClr val="black"/>
                </a:solidFill>
                <a:latin typeface="Verdana" panose="020B0604030504040204" pitchFamily="34" charset="0"/>
              </a:rPr>
              <a:t>Electronics and Telecommunications</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a:t>
            </a:r>
            <a:r>
              <a:rPr kumimoji="0" lang="en-US" altLang="nl-NL" sz="1000" b="0" i="0" u="none" strike="noStrike" kern="1200" cap="none" spc="0" normalizeH="0" baseline="0" noProof="0">
                <a:ln>
                  <a:noFill/>
                </a:ln>
                <a:solidFill>
                  <a:prstClr val="black"/>
                </a:solidFill>
                <a:effectLst/>
                <a:uLnTx/>
                <a:uFillTx/>
                <a:latin typeface="Verdana" panose="020B0604030504040204" pitchFamily="34" charset="0"/>
                <a:ea typeface="+mn-ea"/>
                <a:cs typeface="+mn-cs"/>
              </a:rPr>
              <a:t>: 2018- 2022</a:t>
            </a:r>
            <a:endPar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p:txBody>
      </p:sp>
      <p:sp>
        <p:nvSpPr>
          <p:cNvPr id="6" name="Rectangle 5">
            <a:extLst>
              <a:ext uri="{FF2B5EF4-FFF2-40B4-BE49-F238E27FC236}">
                <a16:creationId xmlns:a16="http://schemas.microsoft.com/office/drawing/2014/main" id="{1616387D-79C4-4D2C-8F4C-617036B1459A}"/>
              </a:ext>
            </a:extLst>
          </p:cNvPr>
          <p:cNvSpPr/>
          <p:nvPr/>
        </p:nvSpPr>
        <p:spPr>
          <a:xfrm>
            <a:off x="9242029" y="1337522"/>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pic>
        <p:nvPicPr>
          <p:cNvPr id="8" name="Picture Placeholder 7">
            <a:extLst>
              <a:ext uri="{FF2B5EF4-FFF2-40B4-BE49-F238E27FC236}">
                <a16:creationId xmlns:a16="http://schemas.microsoft.com/office/drawing/2014/main" id="{CF27090A-14EA-48EF-87A4-B74E3DBA7292}"/>
              </a:ext>
            </a:extLst>
          </p:cNvPr>
          <p:cNvPicPr>
            <a:picLocks noGrp="1" noChangeAspect="1"/>
          </p:cNvPicPr>
          <p:nvPr>
            <p:ph type="pic" sz="quarter" idx="46"/>
          </p:nvPr>
        </p:nvPicPr>
        <p:blipFill>
          <a:blip r:embed="rId8">
            <a:extLst>
              <a:ext uri="{28A0092B-C50C-407E-A947-70E740481C1C}">
                <a14:useLocalDpi xmlns:a14="http://schemas.microsoft.com/office/drawing/2010/main" val="0"/>
              </a:ext>
            </a:extLst>
          </a:blip>
          <a:srcRect t="11023" b="11023"/>
          <a:stretch>
            <a:fillRect/>
          </a:stretch>
        </p:blipFill>
        <p:spPr>
          <a:xfrm>
            <a:off x="419406" y="302651"/>
            <a:ext cx="1734208" cy="1735628"/>
          </a:xfrm>
        </p:spPr>
      </p:pic>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430857F-5B57-4BA6-87F2-356B3F6438EF}">
  <ds:schemaRefs>
    <ds:schemaRef ds:uri="25289c4b-8fd1-4155-b56f-82d6fa13afd3"/>
    <ds:schemaRef ds:uri="http://purl.org/dc/terms/"/>
    <ds:schemaRef ds:uri="c43bfbf7-b5f8-4451-8464-ef79a2e28ca1"/>
    <ds:schemaRef ds:uri="http://purl.org/dc/dcmitype/"/>
    <ds:schemaRef ds:uri="http://schemas.microsoft.com/office/infopath/2007/PartnerControls"/>
    <ds:schemaRef ds:uri="http://schemas.microsoft.com/office/2006/documentManagement/types"/>
    <ds:schemaRef ds:uri="http://schemas.microsoft.com/office/2006/metadata/properties"/>
    <ds:schemaRef ds:uri="http://schemas.openxmlformats.org/package/2006/metadata/core-properties"/>
    <ds:schemaRef ds:uri="http://www.w3.org/XML/1998/namespace"/>
    <ds:schemaRef ds:uri="http://purl.org/dc/elements/1.1/"/>
  </ds:schemaRefs>
</ds:datastoreItem>
</file>

<file path=customXml/itemProps2.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3.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2167</TotalTime>
  <Words>328</Words>
  <Application>Microsoft Office PowerPoint</Application>
  <PresentationFormat>Widescreen</PresentationFormat>
  <Paragraphs>54</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Pradumnya Ghadole</cp:lastModifiedBy>
  <cp:revision>107</cp:revision>
  <dcterms:created xsi:type="dcterms:W3CDTF">2020-09-22T06:24:34Z</dcterms:created>
  <dcterms:modified xsi:type="dcterms:W3CDTF">2022-09-15T13:59:26Z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