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80" r:id="rId3"/>
    <p:sldId id="28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ED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Μεσαίο στυλ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Μεσαίο στυλ 2 - Έμφαση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Μεσαίο στυλ 2 - Έμφαση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Μεσαίο στυλ 2 - Έμφαση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Μεσαίο στυλ 2 - Έμφαση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Σκούρο στυλ 2 - Έμφαση 5/Έμφαση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FD4443E-F989-4FC4-A0C8-D5A2AF1F390B}" styleName="Σκούρο στυλ 1 - Έμφαση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Μεσαίο στυλ 4 - Έμφαση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Χωρίς στυλ, χωρίς πλέγμα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Στυλ με θέμα 1 - Έμφαση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Χωρίς στυλ, πλέγμα πίνακα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963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CFEC0-687B-4ACB-9EAA-E829CF8D4DC1}" type="datetimeFigureOut">
              <a:rPr lang="el-GR" smtClean="0"/>
              <a:t>13/5/2021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43CB1-F67A-4FAD-A114-F6E94E55390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02304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Roboto" panose="02000000000000000000" pitchFamily="2" charset="0"/>
              </a:rPr>
              <a:t>Choose the nearest impedance</a:t>
            </a: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52F3FA-6252-4B49-BD21-A670B13730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94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Roboto" panose="02000000000000000000" pitchFamily="2" charset="0"/>
              </a:rPr>
              <a:t>Choose the nearest impedance</a:t>
            </a: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52F3FA-6252-4B49-BD21-A670B13730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96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Στυλ κύριου τίτλου</a:t>
            </a:r>
            <a:endParaRPr lang="en-US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Στυλ κύριου υπότιτλου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BFF1-422B-46D2-99F2-6D0532670B23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4CAC-98AB-44AE-8CD5-B3D37452F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43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  <a:endParaRPr lang="en-US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BFF1-422B-46D2-99F2-6D0532670B23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4CAC-98AB-44AE-8CD5-B3D37452F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37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Στυλ κύριου τίτλου</a:t>
            </a:r>
            <a:endParaRPr lang="en-US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BFF1-422B-46D2-99F2-6D0532670B23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4CAC-98AB-44AE-8CD5-B3D37452F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9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  <a:endParaRPr lang="en-US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BFF1-422B-46D2-99F2-6D0532670B23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4CAC-98AB-44AE-8CD5-B3D37452F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84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Στυλ κύριου τίτλου</a:t>
            </a:r>
            <a:endParaRPr lang="en-US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BFF1-422B-46D2-99F2-6D0532670B23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4CAC-98AB-44AE-8CD5-B3D37452F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97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  <a:endParaRPr lang="en-US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/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BFF1-422B-46D2-99F2-6D0532670B23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4CAC-98AB-44AE-8CD5-B3D37452F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11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Στυλ κύριου τίτλου</a:t>
            </a:r>
            <a:endParaRPr lang="en-US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/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/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BFF1-422B-46D2-99F2-6D0532670B23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4CAC-98AB-44AE-8CD5-B3D37452F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81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  <a:endParaRPr lang="en-US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BFF1-422B-46D2-99F2-6D0532670B23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4CAC-98AB-44AE-8CD5-B3D37452F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70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BFF1-422B-46D2-99F2-6D0532670B23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4CAC-98AB-44AE-8CD5-B3D37452F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12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Στυλ κύριου τίτλου</a:t>
            </a:r>
            <a:endParaRPr lang="en-US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BFF1-422B-46D2-99F2-6D0532670B23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4CAC-98AB-44AE-8CD5-B3D37452F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78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Στυλ κύριου τίτλου</a:t>
            </a:r>
            <a:endParaRPr lang="en-US"/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BFF1-422B-46D2-99F2-6D0532670B23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4CAC-98AB-44AE-8CD5-B3D37452F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70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Στυλ κύριου τίτλου</a:t>
            </a:r>
            <a:endParaRPr lang="en-US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DBFF1-422B-46D2-99F2-6D0532670B23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E4CAC-98AB-44AE-8CD5-B3D37452F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30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Εικόνα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34000" cy="6858001"/>
          </a:xfrm>
          <a:prstGeom prst="rect">
            <a:avLst/>
          </a:prstGeom>
        </p:spPr>
      </p:pic>
      <p:cxnSp>
        <p:nvCxnSpPr>
          <p:cNvPr id="6" name="Ευθεία γραμμή σύνδεσης 5"/>
          <p:cNvCxnSpPr/>
          <p:nvPr/>
        </p:nvCxnSpPr>
        <p:spPr>
          <a:xfrm>
            <a:off x="5717331" y="152400"/>
            <a:ext cx="6308598" cy="0"/>
          </a:xfrm>
          <a:prstGeom prst="line">
            <a:avLst/>
          </a:prstGeom>
          <a:ln w="38100">
            <a:solidFill>
              <a:srgbClr val="F3EDE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Ευθεία γραμμή σύνδεσης 8"/>
          <p:cNvCxnSpPr/>
          <p:nvPr/>
        </p:nvCxnSpPr>
        <p:spPr>
          <a:xfrm flipV="1">
            <a:off x="12025929" y="152400"/>
            <a:ext cx="0" cy="5244354"/>
          </a:xfrm>
          <a:prstGeom prst="line">
            <a:avLst/>
          </a:prstGeom>
          <a:ln w="38100">
            <a:solidFill>
              <a:srgbClr val="F3EDE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71882" y="502024"/>
            <a:ext cx="57105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Bookman Old Style" panose="02050604050505020204" pitchFamily="18" charset="0"/>
              </a:rPr>
              <a:t> </a:t>
            </a:r>
            <a:r>
              <a:rPr lang="en-US" dirty="0">
                <a:latin typeface="Bookman Old Style" panose="02050604050505020204" pitchFamily="18" charset="0"/>
              </a:rPr>
              <a:t>Basic Principles of Power Electronics</a:t>
            </a:r>
          </a:p>
          <a:p>
            <a:r>
              <a:rPr lang="el-GR" dirty="0">
                <a:latin typeface="Bookman Old Style" panose="02050604050505020204" pitchFamily="18" charset="0"/>
              </a:rPr>
              <a:t> </a:t>
            </a:r>
            <a:r>
              <a:rPr lang="en-US" dirty="0">
                <a:latin typeface="Bookman Old Style" panose="02050604050505020204" pitchFamily="18" charset="0"/>
              </a:rPr>
              <a:t>Supervisor</a:t>
            </a:r>
            <a:r>
              <a:rPr lang="el-GR" dirty="0">
                <a:latin typeface="Bookman Old Style" panose="02050604050505020204" pitchFamily="18" charset="0"/>
              </a:rPr>
              <a:t>: </a:t>
            </a:r>
            <a:r>
              <a:rPr lang="en-US" dirty="0">
                <a:latin typeface="Bookman Old Style" panose="02050604050505020204" pitchFamily="18" charset="0"/>
              </a:rPr>
              <a:t>Professor Nikolaos Papanikolaou</a:t>
            </a:r>
            <a:endParaRPr lang="el-GR" dirty="0">
              <a:latin typeface="Bookman Old Style" panose="02050604050505020204" pitchFamily="18" charset="0"/>
            </a:endParaRPr>
          </a:p>
          <a:p>
            <a:r>
              <a:rPr lang="el-GR" dirty="0">
                <a:latin typeface="Bookman Old Style" panose="02050604050505020204" pitchFamily="18" charset="0"/>
              </a:rPr>
              <a:t> </a:t>
            </a:r>
          </a:p>
          <a:p>
            <a:endParaRPr lang="el-GR" dirty="0">
              <a:latin typeface="Bookman Old Style" panose="02050604050505020204" pitchFamily="18" charset="0"/>
            </a:endParaRPr>
          </a:p>
          <a:p>
            <a:endParaRPr lang="el-GR" dirty="0">
              <a:latin typeface="Bookman Old Style" panose="02050604050505020204" pitchFamily="18" charset="0"/>
            </a:endParaRPr>
          </a:p>
          <a:p>
            <a:endParaRPr lang="el-GR" dirty="0">
              <a:latin typeface="Bookman Old Style" panose="02050604050505020204" pitchFamily="18" charset="0"/>
            </a:endParaRPr>
          </a:p>
          <a:p>
            <a:endParaRPr lang="el-GR" dirty="0">
              <a:latin typeface="Bookman Old Style" panose="02050604050505020204" pitchFamily="18" charset="0"/>
            </a:endParaRPr>
          </a:p>
          <a:p>
            <a:endParaRPr lang="el-GR" dirty="0">
              <a:latin typeface="Bookman Old Style" panose="02050604050505020204" pitchFamily="18" charset="0"/>
            </a:endParaRPr>
          </a:p>
          <a:p>
            <a:r>
              <a:rPr lang="en-US" dirty="0">
                <a:latin typeface="Bookman Old Style" panose="02050604050505020204" pitchFamily="18" charset="0"/>
              </a:rPr>
              <a:t>Reference Design of a DC/DC Switch Mode Power Supply (SMPS) – Multi Output (Flyback</a:t>
            </a:r>
          </a:p>
          <a:p>
            <a:r>
              <a:rPr lang="en-US" dirty="0">
                <a:latin typeface="Bookman Old Style" panose="02050604050505020204" pitchFamily="18" charset="0"/>
              </a:rPr>
              <a:t>Converter)</a:t>
            </a:r>
            <a:endParaRPr lang="el-GR" dirty="0">
              <a:latin typeface="Bookman Old Style" panose="02050604050505020204" pitchFamily="18" charset="0"/>
            </a:endParaRPr>
          </a:p>
          <a:p>
            <a:endParaRPr lang="el-GR" dirty="0">
              <a:latin typeface="Bookman Old Style" panose="02050604050505020204" pitchFamily="18" charset="0"/>
            </a:endParaRPr>
          </a:p>
          <a:p>
            <a:endParaRPr lang="el-GR" dirty="0">
              <a:latin typeface="Bookman Old Style" panose="02050604050505020204" pitchFamily="18" charset="0"/>
            </a:endParaRPr>
          </a:p>
          <a:p>
            <a:endParaRPr lang="el-GR" dirty="0">
              <a:latin typeface="Bookman Old Style" panose="02050604050505020204" pitchFamily="18" charset="0"/>
            </a:endParaRPr>
          </a:p>
          <a:p>
            <a:r>
              <a:rPr lang="en-US" dirty="0">
                <a:latin typeface="Bookman Old Style" panose="0205060405050502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3954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96770" y="6292427"/>
            <a:ext cx="3734764" cy="291596"/>
          </a:xfrm>
        </p:spPr>
        <p:txBody>
          <a:bodyPr>
            <a:no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Principles of Power Electronics</a:t>
            </a:r>
            <a:endParaRPr lang="el-G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Γωνιακή σύνδεση 8"/>
          <p:cNvCxnSpPr/>
          <p:nvPr/>
        </p:nvCxnSpPr>
        <p:spPr>
          <a:xfrm flipV="1">
            <a:off x="196770" y="157782"/>
            <a:ext cx="11618393" cy="563578"/>
          </a:xfrm>
          <a:prstGeom prst="bentConnector3">
            <a:avLst>
              <a:gd name="adj1" fmla="val 67"/>
            </a:avLst>
          </a:prstGeom>
          <a:ln w="31750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Ευθεία γραμμή σύνδεσης 19"/>
          <p:cNvCxnSpPr/>
          <p:nvPr/>
        </p:nvCxnSpPr>
        <p:spPr>
          <a:xfrm>
            <a:off x="196771" y="6292427"/>
            <a:ext cx="11618392" cy="1"/>
          </a:xfrm>
          <a:prstGeom prst="line">
            <a:avLst/>
          </a:prstGeom>
          <a:ln w="31750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Υπότιτλος 2"/>
          <p:cNvSpPr txBox="1">
            <a:spLocks/>
          </p:cNvSpPr>
          <p:nvPr/>
        </p:nvSpPr>
        <p:spPr>
          <a:xfrm>
            <a:off x="7476565" y="6292427"/>
            <a:ext cx="4831657" cy="2915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</a:t>
            </a:r>
            <a:r>
              <a:rPr lang="el-G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Nikolaos Papanikolaou</a:t>
            </a:r>
            <a:endParaRPr lang="el-G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4F1C813C-4127-4630-8CD0-F7BD9C407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837" y="273977"/>
            <a:ext cx="2341881" cy="615339"/>
          </a:xfrm>
          <a:prstGeom prst="rect">
            <a:avLst/>
          </a:prstGeom>
        </p:spPr>
      </p:pic>
      <p:graphicFrame>
        <p:nvGraphicFramePr>
          <p:cNvPr id="8" name="Πίνακας 7">
            <a:extLst>
              <a:ext uri="{FF2B5EF4-FFF2-40B4-BE49-F238E27FC236}">
                <a16:creationId xmlns:a16="http://schemas.microsoft.com/office/drawing/2014/main" id="{E31CCCE7-6AEA-4939-A552-FB5E654A1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290199"/>
              </p:ext>
            </p:extLst>
          </p:nvPr>
        </p:nvGraphicFramePr>
        <p:xfrm>
          <a:off x="2064152" y="1842270"/>
          <a:ext cx="8065825" cy="3329246"/>
        </p:xfrm>
        <a:graphic>
          <a:graphicData uri="http://schemas.openxmlformats.org/drawingml/2006/table">
            <a:tbl>
              <a:tblPr/>
              <a:tblGrid>
                <a:gridCol w="1555271">
                  <a:extLst>
                    <a:ext uri="{9D8B030D-6E8A-4147-A177-3AD203B41FA5}">
                      <a16:colId xmlns:a16="http://schemas.microsoft.com/office/drawing/2014/main" val="721270518"/>
                    </a:ext>
                  </a:extLst>
                </a:gridCol>
                <a:gridCol w="1555271">
                  <a:extLst>
                    <a:ext uri="{9D8B030D-6E8A-4147-A177-3AD203B41FA5}">
                      <a16:colId xmlns:a16="http://schemas.microsoft.com/office/drawing/2014/main" val="3511590017"/>
                    </a:ext>
                  </a:extLst>
                </a:gridCol>
                <a:gridCol w="1555271">
                  <a:extLst>
                    <a:ext uri="{9D8B030D-6E8A-4147-A177-3AD203B41FA5}">
                      <a16:colId xmlns:a16="http://schemas.microsoft.com/office/drawing/2014/main" val="3511119162"/>
                    </a:ext>
                  </a:extLst>
                </a:gridCol>
                <a:gridCol w="1555271">
                  <a:extLst>
                    <a:ext uri="{9D8B030D-6E8A-4147-A177-3AD203B41FA5}">
                      <a16:colId xmlns:a16="http://schemas.microsoft.com/office/drawing/2014/main" val="3571109226"/>
                    </a:ext>
                  </a:extLst>
                </a:gridCol>
                <a:gridCol w="1844741">
                  <a:extLst>
                    <a:ext uri="{9D8B030D-6E8A-4147-A177-3AD203B41FA5}">
                      <a16:colId xmlns:a16="http://schemas.microsoft.com/office/drawing/2014/main" val="1728028382"/>
                    </a:ext>
                  </a:extLst>
                </a:gridCol>
              </a:tblGrid>
              <a:tr h="3236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</a:rPr>
                        <a:t>First Name</a:t>
                      </a:r>
                      <a:endParaRPr lang="el-GR" sz="14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</a:rPr>
                        <a:t>Last Name</a:t>
                      </a:r>
                      <a:endParaRPr lang="el-GR" sz="14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</a:rPr>
                        <a:t>Register Number</a:t>
                      </a:r>
                      <a:endParaRPr lang="el-GR" sz="14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</a:rPr>
                        <a:t>University e-mail</a:t>
                      </a:r>
                      <a:endParaRPr lang="el-GR" sz="14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</a:rPr>
                        <a:t>Second e-mail</a:t>
                      </a:r>
                      <a:endParaRPr lang="el-GR" sz="14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924247"/>
                  </a:ext>
                </a:extLst>
              </a:tr>
              <a:tr h="6011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</a:rPr>
                        <a:t>Victor</a:t>
                      </a:r>
                      <a:endParaRPr lang="el-GR" sz="1400" b="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dirty="0" err="1">
                          <a:effectLst/>
                          <a:latin typeface="Times New Roman" panose="02020603050405020304" pitchFamily="18" charset="0"/>
                        </a:rPr>
                        <a:t>Michailidis</a:t>
                      </a:r>
                      <a:endParaRPr lang="el-GR" sz="1400" b="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1400" b="0">
                          <a:effectLst/>
                          <a:latin typeface="Times New Roman" panose="02020603050405020304" pitchFamily="18" charset="0"/>
                        </a:rPr>
                        <a:t>57729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>
                          <a:effectLst/>
                          <a:latin typeface="Times New Roman" panose="02020603050405020304" pitchFamily="18" charset="0"/>
                        </a:rPr>
                        <a:t>viktmich3@ee.duth.gr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>
                          <a:effectLst/>
                          <a:latin typeface="Times New Roman" panose="02020603050405020304" pitchFamily="18" charset="0"/>
                        </a:rPr>
                        <a:t>v.michailidis2000@gmail.com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1175696"/>
                  </a:ext>
                </a:extLst>
              </a:tr>
              <a:tr h="6011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</a:rPr>
                        <a:t>Victor</a:t>
                      </a:r>
                      <a:endParaRPr lang="el-GR" sz="1400" b="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dirty="0" err="1">
                          <a:effectLst/>
                          <a:latin typeface="Times New Roman" panose="02020603050405020304" pitchFamily="18" charset="0"/>
                        </a:rPr>
                        <a:t>Siouras</a:t>
                      </a:r>
                      <a:endParaRPr lang="el-GR" sz="1400" b="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1400" b="0">
                          <a:effectLst/>
                          <a:latin typeface="Times New Roman" panose="02020603050405020304" pitchFamily="18" charset="0"/>
                        </a:rPr>
                        <a:t>57990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>
                          <a:effectLst/>
                          <a:latin typeface="Times New Roman" panose="02020603050405020304" pitchFamily="18" charset="0"/>
                        </a:rPr>
                        <a:t>viktsiou1@ee.duth.gr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</a:rPr>
                        <a:t>vsiouras@gmail.com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0257555"/>
                  </a:ext>
                </a:extLst>
              </a:tr>
              <a:tr h="6011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</a:rPr>
                        <a:t>Anastasios</a:t>
                      </a:r>
                      <a:endParaRPr lang="el-GR" sz="1400" b="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dirty="0" err="1">
                          <a:effectLst/>
                          <a:latin typeface="Times New Roman" panose="02020603050405020304" pitchFamily="18" charset="0"/>
                        </a:rPr>
                        <a:t>Karatzoglou</a:t>
                      </a:r>
                      <a:endParaRPr lang="el-GR" sz="1400" b="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1400" b="0" dirty="0">
                          <a:effectLst/>
                          <a:latin typeface="Times New Roman" panose="02020603050405020304" pitchFamily="18" charset="0"/>
                        </a:rPr>
                        <a:t>57825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>
                          <a:effectLst/>
                          <a:latin typeface="Times New Roman" panose="02020603050405020304" pitchFamily="18" charset="0"/>
                        </a:rPr>
                        <a:t>anaskara34@ee.duth.gr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>
                          <a:effectLst/>
                          <a:latin typeface="Times New Roman" panose="02020603050405020304" pitchFamily="18" charset="0"/>
                        </a:rPr>
                        <a:t>mounakos2000@gmail.com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3099526"/>
                  </a:ext>
                </a:extLst>
              </a:tr>
              <a:tr h="6011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</a:rPr>
                        <a:t>Panagiotis</a:t>
                      </a:r>
                      <a:endParaRPr lang="el-GR" sz="1400" b="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</a:rPr>
                        <a:t>Rigas</a:t>
                      </a:r>
                      <a:endParaRPr lang="el-GR" sz="1400" b="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1400" b="0" dirty="0">
                          <a:effectLst/>
                          <a:latin typeface="Times New Roman" panose="02020603050405020304" pitchFamily="18" charset="0"/>
                        </a:rPr>
                        <a:t>56841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</a:rPr>
                        <a:t>panariga@ee.duth.gr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>
                          <a:effectLst/>
                          <a:latin typeface="Times New Roman" panose="02020603050405020304" pitchFamily="18" charset="0"/>
                        </a:rPr>
                        <a:t>wolfmang4@gmail.com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416670"/>
                  </a:ext>
                </a:extLst>
              </a:tr>
              <a:tr h="6011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</a:rPr>
                        <a:t>Panagiotis</a:t>
                      </a:r>
                      <a:endParaRPr lang="el-GR" sz="1400" b="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</a:rPr>
                        <a:t>Christodoulou</a:t>
                      </a:r>
                      <a:endParaRPr lang="el-GR" sz="1400" b="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1400" b="0">
                          <a:effectLst/>
                          <a:latin typeface="Times New Roman" panose="02020603050405020304" pitchFamily="18" charset="0"/>
                        </a:rPr>
                        <a:t>57861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</a:rPr>
                        <a:t>panachri8@ee.duth.gr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</a:rPr>
                        <a:t>panoschr2@gmail.com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519581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CEDB8D8-040B-45C3-8D9E-5A24FFACDE2F}"/>
              </a:ext>
            </a:extLst>
          </p:cNvPr>
          <p:cNvSpPr txBox="1"/>
          <p:nvPr/>
        </p:nvSpPr>
        <p:spPr>
          <a:xfrm>
            <a:off x="2062023" y="1227509"/>
            <a:ext cx="1775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details</a:t>
            </a:r>
          </a:p>
          <a:p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55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96770" y="6292427"/>
            <a:ext cx="3734764" cy="291596"/>
          </a:xfrm>
        </p:spPr>
        <p:txBody>
          <a:bodyPr>
            <a:no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Principles of Power Electronics</a:t>
            </a:r>
            <a:endParaRPr lang="el-G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Γωνιακή σύνδεση 8"/>
          <p:cNvCxnSpPr/>
          <p:nvPr/>
        </p:nvCxnSpPr>
        <p:spPr>
          <a:xfrm flipV="1">
            <a:off x="196770" y="157782"/>
            <a:ext cx="11618393" cy="563578"/>
          </a:xfrm>
          <a:prstGeom prst="bentConnector3">
            <a:avLst>
              <a:gd name="adj1" fmla="val 67"/>
            </a:avLst>
          </a:prstGeom>
          <a:ln w="31750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Ευθεία γραμμή σύνδεσης 19"/>
          <p:cNvCxnSpPr/>
          <p:nvPr/>
        </p:nvCxnSpPr>
        <p:spPr>
          <a:xfrm>
            <a:off x="196771" y="6292427"/>
            <a:ext cx="11618392" cy="1"/>
          </a:xfrm>
          <a:prstGeom prst="line">
            <a:avLst/>
          </a:prstGeom>
          <a:ln w="31750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Υπότιτλος 2"/>
          <p:cNvSpPr txBox="1">
            <a:spLocks/>
          </p:cNvSpPr>
          <p:nvPr/>
        </p:nvSpPr>
        <p:spPr>
          <a:xfrm>
            <a:off x="7476565" y="6292427"/>
            <a:ext cx="4831657" cy="2915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</a:t>
            </a:r>
            <a:r>
              <a:rPr lang="el-G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Nikolaos Papanikolaou</a:t>
            </a:r>
            <a:endParaRPr lang="el-G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4F1C813C-4127-4630-8CD0-F7BD9C407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837" y="273977"/>
            <a:ext cx="2341881" cy="615339"/>
          </a:xfrm>
          <a:prstGeom prst="rect">
            <a:avLst/>
          </a:prstGeom>
        </p:spPr>
      </p:pic>
      <p:graphicFrame>
        <p:nvGraphicFramePr>
          <p:cNvPr id="11" name="Πίνακας 10">
            <a:extLst>
              <a:ext uri="{FF2B5EF4-FFF2-40B4-BE49-F238E27FC236}">
                <a16:creationId xmlns:a16="http://schemas.microsoft.com/office/drawing/2014/main" id="{6B5AF572-50EA-4518-86C6-6B9A5E0EE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964532"/>
              </p:ext>
            </p:extLst>
          </p:nvPr>
        </p:nvGraphicFramePr>
        <p:xfrm>
          <a:off x="1874926" y="1852694"/>
          <a:ext cx="7579151" cy="378859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988584">
                  <a:extLst>
                    <a:ext uri="{9D8B030D-6E8A-4147-A177-3AD203B41FA5}">
                      <a16:colId xmlns:a16="http://schemas.microsoft.com/office/drawing/2014/main" val="1114359767"/>
                    </a:ext>
                  </a:extLst>
                </a:gridCol>
                <a:gridCol w="4590567">
                  <a:extLst>
                    <a:ext uri="{9D8B030D-6E8A-4147-A177-3AD203B41FA5}">
                      <a16:colId xmlns:a16="http://schemas.microsoft.com/office/drawing/2014/main" val="3986820649"/>
                    </a:ext>
                  </a:extLst>
                </a:gridCol>
              </a:tblGrid>
              <a:tr h="3113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Introduction</a:t>
                      </a:r>
                      <a:endParaRPr lang="el-GR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Anastasios Konstantinos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Karatzoglou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 </a:t>
                      </a:r>
                      <a:endParaRPr lang="el-GR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29814653"/>
                  </a:ext>
                </a:extLst>
              </a:tr>
              <a:tr h="3113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 Principles of Flyback Converter</a:t>
                      </a:r>
                      <a:endParaRPr lang="el-GR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Anastasios Konstantinos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Karatzoglou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l-GR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71458684"/>
                  </a:ext>
                </a:extLst>
              </a:tr>
              <a:tr h="3113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IC Basic Function</a:t>
                      </a:r>
                      <a:endParaRPr lang="el-GR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Panagiotis Rigas</a:t>
                      </a:r>
                      <a:endParaRPr lang="el-GR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28702012"/>
                  </a:ext>
                </a:extLst>
              </a:tr>
              <a:tr h="3113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IC Internal Regulator</a:t>
                      </a:r>
                      <a:r>
                        <a:rPr lang="el-G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Soft Start</a:t>
                      </a:r>
                      <a:endParaRPr lang="el-GR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Panagiotis Christodoulou </a:t>
                      </a:r>
                      <a:endParaRPr lang="el-GR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77875145"/>
                  </a:ext>
                </a:extLst>
              </a:tr>
              <a:tr h="3113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IC Compensation and UVLO blocks</a:t>
                      </a:r>
                      <a:endParaRPr lang="el-GR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Victoras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Siouras</a:t>
                      </a:r>
                      <a:endParaRPr lang="el-GR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08487762"/>
                  </a:ext>
                </a:extLst>
              </a:tr>
              <a:tr h="3113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IC Protection  blocks</a:t>
                      </a:r>
                      <a:endParaRPr lang="el-GR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Victor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Michailidis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l-GR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67790747"/>
                  </a:ext>
                </a:extLst>
              </a:tr>
              <a:tr h="3412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Katakleida</a:t>
                      </a:r>
                      <a:endParaRPr lang="el-GR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Victor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Michailidis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</a:t>
                      </a:r>
                      <a:endParaRPr lang="el-GR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50143825"/>
                  </a:ext>
                </a:extLst>
              </a:tr>
              <a:tr h="3113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Intelligent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Controlles</a:t>
                      </a:r>
                      <a:endParaRPr lang="el-GR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Panagiotis Rigas</a:t>
                      </a:r>
                      <a:endParaRPr lang="el-GR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13841938"/>
                  </a:ext>
                </a:extLst>
              </a:tr>
              <a:tr h="3113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l-GR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iscussion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Questions</a:t>
                      </a:r>
                      <a:endParaRPr lang="el-GR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l-GR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4437812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1767AB-3C62-4C54-B476-E7F384D01B87}"/>
              </a:ext>
            </a:extLst>
          </p:cNvPr>
          <p:cNvSpPr txBox="1"/>
          <p:nvPr/>
        </p:nvSpPr>
        <p:spPr>
          <a:xfrm>
            <a:off x="1709849" y="1204539"/>
            <a:ext cx="77442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l-G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912743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206</Words>
  <Application>Microsoft Office PowerPoint</Application>
  <PresentationFormat>Ευρεία οθόνη</PresentationFormat>
  <Paragraphs>72</Paragraphs>
  <Slides>3</Slides>
  <Notes>2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6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3</vt:i4>
      </vt:variant>
    </vt:vector>
  </HeadingPairs>
  <TitlesOfParts>
    <vt:vector size="10" baseType="lpstr">
      <vt:lpstr>Arial</vt:lpstr>
      <vt:lpstr>Bookman Old Style</vt:lpstr>
      <vt:lpstr>Calibri</vt:lpstr>
      <vt:lpstr>Calibri Light</vt:lpstr>
      <vt:lpstr>Roboto</vt:lpstr>
      <vt:lpstr>Times New Roman</vt:lpstr>
      <vt:lpstr>Θέμα του Office</vt:lpstr>
      <vt:lpstr>Παρουσίαση του PowerPoint</vt:lpstr>
      <vt:lpstr>Παρουσίαση του PowerPoint</vt:lpstr>
      <vt:lpstr>Παρουσίαση του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Panos Rigas</dc:creator>
  <cp:lastModifiedBy>Παναγιωτης Ρηγας</cp:lastModifiedBy>
  <cp:revision>14</cp:revision>
  <dcterms:created xsi:type="dcterms:W3CDTF">2021-02-15T14:10:12Z</dcterms:created>
  <dcterms:modified xsi:type="dcterms:W3CDTF">2021-05-13T16:26:03Z</dcterms:modified>
</cp:coreProperties>
</file>