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2" roundtripDataSignature="AMtx7mgVYM8PVoifidV6D9DqktvPiKME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88" name="Google Shape;188;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04" name="Google Shape;204;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19" name="Google Shape;219;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33" name="Google Shape;233;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d8b1701a6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dd8b1701a6_0_1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46" name="Google Shape;246;gdd8b1701a6_0_1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d8b1701a6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dd8b1701a6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60" name="Google Shape;260;gdd8b1701a6_0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dd8b1701a6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gdd8b1701a6_0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74" name="Google Shape;274;gdd8b1701a6_0_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 name="Google Shape;59;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60" name="Google Shape;60;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81" name="Google Shape;81;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98" name="Google Shape;98;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12" name="Google Shape;112;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28" name="Google Shape;128;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41" name="Google Shape;141;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60" name="Google Shape;160;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74" name="Google Shape;174;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0" name="Google Shape;20;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1" name="Google Shape;2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7" name="Google Shape;27;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1" name="Google Shape;3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5" name="Google Shape;35;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7" name="Google Shape;3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0" name="Google Shape;4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3" name="Google Shape;43;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4" name="Google Shape;4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2" name="Google Shape;52;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descr="Εικόνα1.jpg" id="53" name="Google Shape;53;p1"/>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54" name="Google Shape;54;p1"/>
          <p:cNvSpPr txBox="1"/>
          <p:nvPr/>
        </p:nvSpPr>
        <p:spPr>
          <a:xfrm>
            <a:off x="113800" y="295875"/>
            <a:ext cx="33684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a:solidFill>
                  <a:schemeClr val="lt1"/>
                </a:solidFill>
                <a:latin typeface="Times New Roman"/>
                <a:ea typeface="Times New Roman"/>
                <a:cs typeface="Times New Roman"/>
                <a:sym typeface="Times New Roman"/>
              </a:rPr>
              <a:t>INTEGRATED CIRCUIT</a:t>
            </a:r>
            <a:endParaRPr b="1" sz="2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GB" sz="2200">
                <a:solidFill>
                  <a:schemeClr val="lt1"/>
                </a:solidFill>
                <a:latin typeface="Times New Roman"/>
                <a:ea typeface="Times New Roman"/>
                <a:cs typeface="Times New Roman"/>
                <a:sym typeface="Times New Roman"/>
              </a:rPr>
              <a:t>___________________</a:t>
            </a:r>
            <a:endParaRPr b="1" sz="22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GB" sz="2200">
                <a:solidFill>
                  <a:schemeClr val="lt1"/>
                </a:solidFill>
                <a:latin typeface="Times New Roman"/>
                <a:ea typeface="Times New Roman"/>
                <a:cs typeface="Times New Roman"/>
                <a:sym typeface="Times New Roman"/>
              </a:rPr>
              <a:t>BD7F100EFJ</a:t>
            </a:r>
            <a:endParaRPr b="1" sz="2200">
              <a:solidFill>
                <a:schemeClr val="lt1"/>
              </a:solidFill>
              <a:latin typeface="Times New Roman"/>
              <a:ea typeface="Times New Roman"/>
              <a:cs typeface="Times New Roman"/>
              <a:sym typeface="Times New Roman"/>
            </a:endParaRPr>
          </a:p>
        </p:txBody>
      </p:sp>
      <p:sp>
        <p:nvSpPr>
          <p:cNvPr id="55" name="Google Shape;55;p1"/>
          <p:cNvSpPr txBox="1"/>
          <p:nvPr/>
        </p:nvSpPr>
        <p:spPr>
          <a:xfrm>
            <a:off x="68275" y="1740450"/>
            <a:ext cx="33684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solidFill>
                  <a:schemeClr val="lt1"/>
                </a:solidFill>
                <a:latin typeface="Times New Roman"/>
                <a:ea typeface="Times New Roman"/>
                <a:cs typeface="Times New Roman"/>
                <a:sym typeface="Times New Roman"/>
              </a:rPr>
              <a:t>VIN UVLO</a:t>
            </a:r>
            <a:endParaRPr sz="2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GB" sz="2200">
                <a:solidFill>
                  <a:schemeClr val="lt1"/>
                </a:solidFill>
                <a:latin typeface="Times New Roman"/>
                <a:ea typeface="Times New Roman"/>
                <a:cs typeface="Times New Roman"/>
                <a:sym typeface="Times New Roman"/>
              </a:rPr>
              <a:t>LOAD COMPENSATION</a:t>
            </a:r>
            <a:endParaRPr sz="2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GB" sz="2200">
                <a:solidFill>
                  <a:schemeClr val="lt1"/>
                </a:solidFill>
                <a:latin typeface="Times New Roman"/>
                <a:ea typeface="Times New Roman"/>
                <a:cs typeface="Times New Roman"/>
                <a:sym typeface="Times New Roman"/>
              </a:rPr>
              <a:t>_______________</a:t>
            </a:r>
            <a:endParaRPr sz="2200">
              <a:latin typeface="Times New Roman"/>
              <a:ea typeface="Times New Roman"/>
              <a:cs typeface="Times New Roman"/>
              <a:sym typeface="Times New Roman"/>
            </a:endParaRPr>
          </a:p>
        </p:txBody>
      </p:sp>
      <p:sp>
        <p:nvSpPr>
          <p:cNvPr id="56" name="Google Shape;56;p1"/>
          <p:cNvSpPr txBox="1"/>
          <p:nvPr/>
        </p:nvSpPr>
        <p:spPr>
          <a:xfrm>
            <a:off x="113800" y="3116750"/>
            <a:ext cx="2844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00">
                <a:solidFill>
                  <a:schemeClr val="lt1"/>
                </a:solidFill>
                <a:latin typeface="Times New Roman"/>
                <a:ea typeface="Times New Roman"/>
                <a:cs typeface="Times New Roman"/>
                <a:sym typeface="Times New Roman"/>
              </a:rPr>
              <a:t>Siouras Viktoras-Vikentios</a:t>
            </a:r>
            <a:endParaRPr sz="17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0"/>
          <p:cNvSpPr txBox="1"/>
          <p:nvPr>
            <p:ph idx="1" type="subTitle"/>
          </p:nvPr>
        </p:nvSpPr>
        <p:spPr>
          <a:xfrm>
            <a:off x="147577" y="4719320"/>
            <a:ext cx="2801100" cy="2187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200"/>
              <a:buNone/>
            </a:pPr>
            <a:r>
              <a:rPr b="1" lang="en-GB" sz="1200">
                <a:latin typeface="Times New Roman"/>
                <a:ea typeface="Times New Roman"/>
                <a:cs typeface="Times New Roman"/>
                <a:sym typeface="Times New Roman"/>
              </a:rPr>
              <a:t>Basic Principles of Power Electronics</a:t>
            </a:r>
            <a:endParaRPr b="1" sz="1200">
              <a:latin typeface="Times New Roman"/>
              <a:ea typeface="Times New Roman"/>
              <a:cs typeface="Times New Roman"/>
              <a:sym typeface="Times New Roman"/>
            </a:endParaRPr>
          </a:p>
        </p:txBody>
      </p:sp>
      <p:cxnSp>
        <p:nvCxnSpPr>
          <p:cNvPr id="191" name="Google Shape;191;p10"/>
          <p:cNvCxnSpPr/>
          <p:nvPr/>
        </p:nvCxnSpPr>
        <p:spPr>
          <a:xfrm flipH="1" rot="10800000">
            <a:off x="147577" y="118320"/>
            <a:ext cx="8713800" cy="422700"/>
          </a:xfrm>
          <a:prstGeom prst="bentConnector3">
            <a:avLst>
              <a:gd fmla="val 67" name="adj1"/>
            </a:avLst>
          </a:prstGeom>
          <a:noFill/>
          <a:ln cap="flat" cmpd="sng" w="31750">
            <a:solidFill>
              <a:srgbClr val="002060"/>
            </a:solidFill>
            <a:prstDash val="solid"/>
            <a:miter lim="800000"/>
            <a:headEnd len="sm" w="sm" type="none"/>
            <a:tailEnd len="sm" w="sm" type="none"/>
          </a:ln>
        </p:spPr>
      </p:cxnSp>
      <p:cxnSp>
        <p:nvCxnSpPr>
          <p:cNvPr id="192" name="Google Shape;192;p10"/>
          <p:cNvCxnSpPr/>
          <p:nvPr/>
        </p:nvCxnSpPr>
        <p:spPr>
          <a:xfrm>
            <a:off x="147578" y="4719320"/>
            <a:ext cx="8713800" cy="0"/>
          </a:xfrm>
          <a:prstGeom prst="straightConnector1">
            <a:avLst/>
          </a:prstGeom>
          <a:noFill/>
          <a:ln cap="flat" cmpd="sng" w="31750">
            <a:solidFill>
              <a:srgbClr val="002060"/>
            </a:solidFill>
            <a:prstDash val="solid"/>
            <a:miter lim="800000"/>
            <a:headEnd len="sm" w="sm" type="none"/>
            <a:tailEnd len="sm" w="sm" type="none"/>
          </a:ln>
        </p:spPr>
      </p:cxnSp>
      <p:sp>
        <p:nvSpPr>
          <p:cNvPr id="193" name="Google Shape;193;p10"/>
          <p:cNvSpPr txBox="1"/>
          <p:nvPr/>
        </p:nvSpPr>
        <p:spPr>
          <a:xfrm>
            <a:off x="5607424" y="4719320"/>
            <a:ext cx="3624000" cy="2187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200"/>
              <a:buFont typeface="Arial"/>
              <a:buNone/>
            </a:pPr>
            <a:r>
              <a:rPr b="1" i="0" lang="en-GB" sz="1200" u="none" cap="none" strike="noStrike">
                <a:solidFill>
                  <a:schemeClr val="dk1"/>
                </a:solidFill>
                <a:latin typeface="Times New Roman"/>
                <a:ea typeface="Times New Roman"/>
                <a:cs typeface="Times New Roman"/>
                <a:sym typeface="Times New Roman"/>
              </a:rPr>
              <a:t>Supervisor: Professor Nikolaos Papanikolaou</a:t>
            </a:r>
            <a:endParaRPr b="1" i="0" sz="1200" u="none" cap="none" strike="noStrike">
              <a:solidFill>
                <a:schemeClr val="dk1"/>
              </a:solidFill>
              <a:latin typeface="Times New Roman"/>
              <a:ea typeface="Times New Roman"/>
              <a:cs typeface="Times New Roman"/>
              <a:sym typeface="Times New Roman"/>
            </a:endParaRPr>
          </a:p>
        </p:txBody>
      </p:sp>
      <p:pic>
        <p:nvPicPr>
          <p:cNvPr id="194" name="Google Shape;194;p10"/>
          <p:cNvPicPr preferRelativeResize="0"/>
          <p:nvPr/>
        </p:nvPicPr>
        <p:blipFill rotWithShape="1">
          <a:blip r:embed="rId3">
            <a:alphaModFix/>
          </a:blip>
          <a:srcRect b="0" l="0" r="0" t="0"/>
          <a:stretch/>
        </p:blipFill>
        <p:spPr>
          <a:xfrm>
            <a:off x="282628" y="205483"/>
            <a:ext cx="1756412" cy="461505"/>
          </a:xfrm>
          <a:prstGeom prst="rect">
            <a:avLst/>
          </a:prstGeom>
          <a:noFill/>
          <a:ln>
            <a:noFill/>
          </a:ln>
        </p:spPr>
      </p:pic>
      <p:sp>
        <p:nvSpPr>
          <p:cNvPr id="195" name="Google Shape;195;p10"/>
          <p:cNvSpPr txBox="1"/>
          <p:nvPr/>
        </p:nvSpPr>
        <p:spPr>
          <a:xfrm>
            <a:off x="147577" y="939524"/>
            <a:ext cx="28542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196" name="Google Shape;196;p10"/>
          <p:cNvSpPr txBox="1"/>
          <p:nvPr/>
        </p:nvSpPr>
        <p:spPr>
          <a:xfrm>
            <a:off x="4355150" y="1117850"/>
            <a:ext cx="4091700" cy="23451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1"/>
              </a:buClr>
              <a:buSzPts val="1210"/>
              <a:buFont typeface="Arial"/>
              <a:buNone/>
            </a:pPr>
            <a:r>
              <a:rPr lang="en-GB" sz="2000">
                <a:solidFill>
                  <a:schemeClr val="dk1"/>
                </a:solidFill>
                <a:latin typeface="Times New Roman"/>
                <a:ea typeface="Times New Roman"/>
                <a:cs typeface="Times New Roman"/>
                <a:sym typeface="Times New Roman"/>
              </a:rPr>
              <a:t>The operation principle is when the input voltage reaches the setting value, the Q2 switch turns on and provides the normal operated voltage to converter.</a:t>
            </a:r>
            <a:endParaRPr sz="2000">
              <a:solidFill>
                <a:schemeClr val="dk1"/>
              </a:solidFill>
              <a:latin typeface="Times New Roman"/>
              <a:ea typeface="Times New Roman"/>
              <a:cs typeface="Times New Roman"/>
              <a:sym typeface="Times New Roman"/>
            </a:endParaRPr>
          </a:p>
        </p:txBody>
      </p:sp>
      <p:sp>
        <p:nvSpPr>
          <p:cNvPr id="197" name="Google Shape;197;p10"/>
          <p:cNvSpPr txBox="1"/>
          <p:nvPr/>
        </p:nvSpPr>
        <p:spPr>
          <a:xfrm>
            <a:off x="4648675" y="446913"/>
            <a:ext cx="336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rgbClr val="00B0F0"/>
                </a:solidFill>
                <a:latin typeface="Times New Roman"/>
                <a:ea typeface="Times New Roman"/>
                <a:cs typeface="Times New Roman"/>
                <a:sym typeface="Times New Roman"/>
              </a:rPr>
              <a:t>VIN UVLO CIRCUIT</a:t>
            </a:r>
            <a:endParaRPr/>
          </a:p>
        </p:txBody>
      </p:sp>
      <p:sp>
        <p:nvSpPr>
          <p:cNvPr id="198" name="Google Shape;198;p10"/>
          <p:cNvSpPr txBox="1"/>
          <p:nvPr/>
        </p:nvSpPr>
        <p:spPr>
          <a:xfrm>
            <a:off x="4167338" y="939536"/>
            <a:ext cx="409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pic>
        <p:nvPicPr>
          <p:cNvPr id="199" name="Google Shape;199;p10"/>
          <p:cNvPicPr preferRelativeResize="0"/>
          <p:nvPr/>
        </p:nvPicPr>
        <p:blipFill>
          <a:blip r:embed="rId4">
            <a:alphaModFix/>
          </a:blip>
          <a:stretch>
            <a:fillRect/>
          </a:stretch>
        </p:blipFill>
        <p:spPr>
          <a:xfrm>
            <a:off x="147575" y="1283800"/>
            <a:ext cx="3883200" cy="2609950"/>
          </a:xfrm>
          <a:prstGeom prst="rect">
            <a:avLst/>
          </a:prstGeom>
          <a:noFill/>
          <a:ln>
            <a:noFill/>
          </a:ln>
        </p:spPr>
      </p:pic>
      <p:pic>
        <p:nvPicPr>
          <p:cNvPr id="200" name="Google Shape;200;p10"/>
          <p:cNvPicPr preferRelativeResize="0"/>
          <p:nvPr/>
        </p:nvPicPr>
        <p:blipFill>
          <a:blip r:embed="rId5">
            <a:alphaModFix/>
          </a:blip>
          <a:stretch>
            <a:fillRect/>
          </a:stretch>
        </p:blipFill>
        <p:spPr>
          <a:xfrm>
            <a:off x="4648675" y="3462950"/>
            <a:ext cx="3129025" cy="681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2"/>
          <p:cNvSpPr txBox="1"/>
          <p:nvPr>
            <p:ph idx="1" type="subTitle"/>
          </p:nvPr>
        </p:nvSpPr>
        <p:spPr>
          <a:xfrm>
            <a:off x="147577" y="4719320"/>
            <a:ext cx="2801100" cy="2187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200"/>
              <a:buNone/>
            </a:pPr>
            <a:r>
              <a:rPr b="1" lang="en-GB" sz="1200">
                <a:latin typeface="Times New Roman"/>
                <a:ea typeface="Times New Roman"/>
                <a:cs typeface="Times New Roman"/>
                <a:sym typeface="Times New Roman"/>
              </a:rPr>
              <a:t>Basic Principles of Power Electronics</a:t>
            </a:r>
            <a:endParaRPr b="1" sz="1200">
              <a:latin typeface="Times New Roman"/>
              <a:ea typeface="Times New Roman"/>
              <a:cs typeface="Times New Roman"/>
              <a:sym typeface="Times New Roman"/>
            </a:endParaRPr>
          </a:p>
        </p:txBody>
      </p:sp>
      <p:cxnSp>
        <p:nvCxnSpPr>
          <p:cNvPr id="207" name="Google Shape;207;p12"/>
          <p:cNvCxnSpPr/>
          <p:nvPr/>
        </p:nvCxnSpPr>
        <p:spPr>
          <a:xfrm flipH="1" rot="10800000">
            <a:off x="147577" y="118320"/>
            <a:ext cx="8713800" cy="422700"/>
          </a:xfrm>
          <a:prstGeom prst="bentConnector3">
            <a:avLst>
              <a:gd fmla="val 67" name="adj1"/>
            </a:avLst>
          </a:prstGeom>
          <a:noFill/>
          <a:ln cap="flat" cmpd="sng" w="31750">
            <a:solidFill>
              <a:srgbClr val="002060"/>
            </a:solidFill>
            <a:prstDash val="solid"/>
            <a:miter lim="800000"/>
            <a:headEnd len="sm" w="sm" type="none"/>
            <a:tailEnd len="sm" w="sm" type="none"/>
          </a:ln>
        </p:spPr>
      </p:cxnSp>
      <p:cxnSp>
        <p:nvCxnSpPr>
          <p:cNvPr id="208" name="Google Shape;208;p12"/>
          <p:cNvCxnSpPr/>
          <p:nvPr/>
        </p:nvCxnSpPr>
        <p:spPr>
          <a:xfrm>
            <a:off x="147578" y="4719320"/>
            <a:ext cx="8713800" cy="0"/>
          </a:xfrm>
          <a:prstGeom prst="straightConnector1">
            <a:avLst/>
          </a:prstGeom>
          <a:noFill/>
          <a:ln cap="flat" cmpd="sng" w="31750">
            <a:solidFill>
              <a:srgbClr val="002060"/>
            </a:solidFill>
            <a:prstDash val="solid"/>
            <a:miter lim="800000"/>
            <a:headEnd len="sm" w="sm" type="none"/>
            <a:tailEnd len="sm" w="sm" type="none"/>
          </a:ln>
        </p:spPr>
      </p:cxnSp>
      <p:sp>
        <p:nvSpPr>
          <p:cNvPr id="209" name="Google Shape;209;p12"/>
          <p:cNvSpPr txBox="1"/>
          <p:nvPr/>
        </p:nvSpPr>
        <p:spPr>
          <a:xfrm>
            <a:off x="5607424" y="4719320"/>
            <a:ext cx="3624000" cy="2187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200"/>
              <a:buFont typeface="Arial"/>
              <a:buNone/>
            </a:pPr>
            <a:r>
              <a:rPr b="1" i="0" lang="en-GB" sz="1200" u="none" cap="none" strike="noStrike">
                <a:solidFill>
                  <a:schemeClr val="dk1"/>
                </a:solidFill>
                <a:latin typeface="Times New Roman"/>
                <a:ea typeface="Times New Roman"/>
                <a:cs typeface="Times New Roman"/>
                <a:sym typeface="Times New Roman"/>
              </a:rPr>
              <a:t>Supervisor: Professor Nikolaos Papanikolaou</a:t>
            </a:r>
            <a:endParaRPr b="1" i="0" sz="1200" u="none" cap="none" strike="noStrike">
              <a:solidFill>
                <a:schemeClr val="dk1"/>
              </a:solidFill>
              <a:latin typeface="Times New Roman"/>
              <a:ea typeface="Times New Roman"/>
              <a:cs typeface="Times New Roman"/>
              <a:sym typeface="Times New Roman"/>
            </a:endParaRPr>
          </a:p>
        </p:txBody>
      </p:sp>
      <p:pic>
        <p:nvPicPr>
          <p:cNvPr id="210" name="Google Shape;210;p12"/>
          <p:cNvPicPr preferRelativeResize="0"/>
          <p:nvPr/>
        </p:nvPicPr>
        <p:blipFill rotWithShape="1">
          <a:blip r:embed="rId3">
            <a:alphaModFix/>
          </a:blip>
          <a:srcRect b="0" l="0" r="0" t="0"/>
          <a:stretch/>
        </p:blipFill>
        <p:spPr>
          <a:xfrm>
            <a:off x="282628" y="205483"/>
            <a:ext cx="1756412" cy="461505"/>
          </a:xfrm>
          <a:prstGeom prst="rect">
            <a:avLst/>
          </a:prstGeom>
          <a:noFill/>
          <a:ln>
            <a:noFill/>
          </a:ln>
        </p:spPr>
      </p:pic>
      <p:sp>
        <p:nvSpPr>
          <p:cNvPr id="211" name="Google Shape;211;p12"/>
          <p:cNvSpPr txBox="1"/>
          <p:nvPr/>
        </p:nvSpPr>
        <p:spPr>
          <a:xfrm>
            <a:off x="147577" y="939524"/>
            <a:ext cx="28542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212" name="Google Shape;212;p12"/>
          <p:cNvSpPr txBox="1"/>
          <p:nvPr/>
        </p:nvSpPr>
        <p:spPr>
          <a:xfrm>
            <a:off x="4252975" y="666975"/>
            <a:ext cx="4126500" cy="7833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1"/>
              </a:buClr>
              <a:buSzPts val="121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sp>
        <p:nvSpPr>
          <p:cNvPr id="213" name="Google Shape;213;p12"/>
          <p:cNvSpPr txBox="1"/>
          <p:nvPr/>
        </p:nvSpPr>
        <p:spPr>
          <a:xfrm>
            <a:off x="4577275" y="673175"/>
            <a:ext cx="34779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2000">
                <a:solidFill>
                  <a:srgbClr val="00B0F0"/>
                </a:solidFill>
                <a:latin typeface="Times New Roman"/>
                <a:ea typeface="Times New Roman"/>
                <a:cs typeface="Times New Roman"/>
                <a:sym typeface="Times New Roman"/>
              </a:rPr>
              <a:t>LOAD COMPENSATION</a:t>
            </a:r>
            <a:endParaRPr b="1" sz="2000">
              <a:solidFill>
                <a:srgbClr val="00B0F0"/>
              </a:solidFill>
              <a:latin typeface="Times New Roman"/>
              <a:ea typeface="Times New Roman"/>
              <a:cs typeface="Times New Roman"/>
              <a:sym typeface="Times New Roman"/>
            </a:endParaRPr>
          </a:p>
        </p:txBody>
      </p:sp>
      <p:pic>
        <p:nvPicPr>
          <p:cNvPr id="214" name="Google Shape;214;p12"/>
          <p:cNvPicPr preferRelativeResize="0"/>
          <p:nvPr/>
        </p:nvPicPr>
        <p:blipFill>
          <a:blip r:embed="rId4">
            <a:alphaModFix/>
          </a:blip>
          <a:stretch>
            <a:fillRect/>
          </a:stretch>
        </p:blipFill>
        <p:spPr>
          <a:xfrm>
            <a:off x="637500" y="1371250"/>
            <a:ext cx="3177551" cy="2400975"/>
          </a:xfrm>
          <a:prstGeom prst="rect">
            <a:avLst/>
          </a:prstGeom>
          <a:noFill/>
          <a:ln>
            <a:noFill/>
          </a:ln>
        </p:spPr>
      </p:pic>
      <p:sp>
        <p:nvSpPr>
          <p:cNvPr id="215" name="Google Shape;215;p12"/>
          <p:cNvSpPr txBox="1"/>
          <p:nvPr/>
        </p:nvSpPr>
        <p:spPr>
          <a:xfrm>
            <a:off x="4348700" y="1297925"/>
            <a:ext cx="45531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lang="en-GB" sz="2000">
                <a:solidFill>
                  <a:schemeClr val="dk1"/>
                </a:solidFill>
                <a:latin typeface="Times New Roman"/>
                <a:ea typeface="Times New Roman"/>
                <a:cs typeface="Times New Roman"/>
                <a:sym typeface="Times New Roman"/>
              </a:rPr>
              <a:t>This is the block which compensates the output voltage regulation by VF characteristic fluctuation of the secondary side output diode according to the load current.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3"/>
          <p:cNvSpPr txBox="1"/>
          <p:nvPr>
            <p:ph idx="1" type="subTitle"/>
          </p:nvPr>
        </p:nvSpPr>
        <p:spPr>
          <a:xfrm>
            <a:off x="147577" y="4719320"/>
            <a:ext cx="2801100" cy="2187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200"/>
              <a:buNone/>
            </a:pPr>
            <a:r>
              <a:rPr b="1" lang="en-GB" sz="1200">
                <a:latin typeface="Times New Roman"/>
                <a:ea typeface="Times New Roman"/>
                <a:cs typeface="Times New Roman"/>
                <a:sym typeface="Times New Roman"/>
              </a:rPr>
              <a:t>Basic Principles of Power Electronics</a:t>
            </a:r>
            <a:endParaRPr b="1" sz="1200">
              <a:latin typeface="Times New Roman"/>
              <a:ea typeface="Times New Roman"/>
              <a:cs typeface="Times New Roman"/>
              <a:sym typeface="Times New Roman"/>
            </a:endParaRPr>
          </a:p>
        </p:txBody>
      </p:sp>
      <p:cxnSp>
        <p:nvCxnSpPr>
          <p:cNvPr id="222" name="Google Shape;222;p13"/>
          <p:cNvCxnSpPr/>
          <p:nvPr/>
        </p:nvCxnSpPr>
        <p:spPr>
          <a:xfrm flipH="1" rot="10800000">
            <a:off x="147577" y="118320"/>
            <a:ext cx="8713800" cy="422700"/>
          </a:xfrm>
          <a:prstGeom prst="bentConnector3">
            <a:avLst>
              <a:gd fmla="val 67" name="adj1"/>
            </a:avLst>
          </a:prstGeom>
          <a:noFill/>
          <a:ln cap="flat" cmpd="sng" w="31750">
            <a:solidFill>
              <a:srgbClr val="002060"/>
            </a:solidFill>
            <a:prstDash val="solid"/>
            <a:miter lim="800000"/>
            <a:headEnd len="sm" w="sm" type="none"/>
            <a:tailEnd len="sm" w="sm" type="none"/>
          </a:ln>
        </p:spPr>
      </p:cxnSp>
      <p:cxnSp>
        <p:nvCxnSpPr>
          <p:cNvPr id="223" name="Google Shape;223;p13"/>
          <p:cNvCxnSpPr/>
          <p:nvPr/>
        </p:nvCxnSpPr>
        <p:spPr>
          <a:xfrm>
            <a:off x="147578" y="4719320"/>
            <a:ext cx="8713800" cy="0"/>
          </a:xfrm>
          <a:prstGeom prst="straightConnector1">
            <a:avLst/>
          </a:prstGeom>
          <a:noFill/>
          <a:ln cap="flat" cmpd="sng" w="31750">
            <a:solidFill>
              <a:srgbClr val="002060"/>
            </a:solidFill>
            <a:prstDash val="solid"/>
            <a:miter lim="800000"/>
            <a:headEnd len="sm" w="sm" type="none"/>
            <a:tailEnd len="sm" w="sm" type="none"/>
          </a:ln>
        </p:spPr>
      </p:cxnSp>
      <p:sp>
        <p:nvSpPr>
          <p:cNvPr id="224" name="Google Shape;224;p13"/>
          <p:cNvSpPr txBox="1"/>
          <p:nvPr/>
        </p:nvSpPr>
        <p:spPr>
          <a:xfrm>
            <a:off x="5607424" y="4719320"/>
            <a:ext cx="3624000" cy="2187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200"/>
              <a:buFont typeface="Arial"/>
              <a:buNone/>
            </a:pPr>
            <a:r>
              <a:rPr b="1" i="0" lang="en-GB" sz="1200" u="none" cap="none" strike="noStrike">
                <a:solidFill>
                  <a:schemeClr val="dk1"/>
                </a:solidFill>
                <a:latin typeface="Times New Roman"/>
                <a:ea typeface="Times New Roman"/>
                <a:cs typeface="Times New Roman"/>
                <a:sym typeface="Times New Roman"/>
              </a:rPr>
              <a:t>Supervisor: Professor Nikolaos Papanikolaou</a:t>
            </a:r>
            <a:endParaRPr b="1" i="0" sz="1200" u="none" cap="none" strike="noStrike">
              <a:solidFill>
                <a:schemeClr val="dk1"/>
              </a:solidFill>
              <a:latin typeface="Times New Roman"/>
              <a:ea typeface="Times New Roman"/>
              <a:cs typeface="Times New Roman"/>
              <a:sym typeface="Times New Roman"/>
            </a:endParaRPr>
          </a:p>
        </p:txBody>
      </p:sp>
      <p:pic>
        <p:nvPicPr>
          <p:cNvPr id="225" name="Google Shape;225;p13"/>
          <p:cNvPicPr preferRelativeResize="0"/>
          <p:nvPr/>
        </p:nvPicPr>
        <p:blipFill rotWithShape="1">
          <a:blip r:embed="rId3">
            <a:alphaModFix/>
          </a:blip>
          <a:srcRect b="0" l="0" r="0" t="0"/>
          <a:stretch/>
        </p:blipFill>
        <p:spPr>
          <a:xfrm>
            <a:off x="282628" y="205483"/>
            <a:ext cx="1756412" cy="461505"/>
          </a:xfrm>
          <a:prstGeom prst="rect">
            <a:avLst/>
          </a:prstGeom>
          <a:noFill/>
          <a:ln>
            <a:noFill/>
          </a:ln>
        </p:spPr>
      </p:pic>
      <p:sp>
        <p:nvSpPr>
          <p:cNvPr id="226" name="Google Shape;226;p13"/>
          <p:cNvSpPr txBox="1"/>
          <p:nvPr/>
        </p:nvSpPr>
        <p:spPr>
          <a:xfrm>
            <a:off x="147577" y="939524"/>
            <a:ext cx="28542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227" name="Google Shape;227;p13"/>
          <p:cNvSpPr txBox="1"/>
          <p:nvPr/>
        </p:nvSpPr>
        <p:spPr>
          <a:xfrm>
            <a:off x="4222675" y="1033625"/>
            <a:ext cx="4838100" cy="33627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770"/>
              <a:buFont typeface="Arial"/>
              <a:buNone/>
            </a:pPr>
            <a:r>
              <a:rPr lang="en-GB" sz="2000">
                <a:solidFill>
                  <a:schemeClr val="dk1"/>
                </a:solidFill>
                <a:latin typeface="Times New Roman"/>
                <a:ea typeface="Times New Roman"/>
                <a:cs typeface="Times New Roman"/>
                <a:sym typeface="Times New Roman"/>
              </a:rPr>
              <a:t>The current which flows into the built-in N-Channel MOSFET is monitored, and the current according to the compensation quantity and the time constant which are determined by the external resistor and the capacitor of the COMP terminal is drawn from the REF terminal. The output voltage rises and is rectified when feedback current which flows into the external resistor of the REF terminal decreases and the REF terminal voltage falls.</a:t>
            </a:r>
            <a:endParaRPr sz="1370">
              <a:solidFill>
                <a:schemeClr val="dk1"/>
              </a:solidFill>
            </a:endParaRPr>
          </a:p>
        </p:txBody>
      </p:sp>
      <p:sp>
        <p:nvSpPr>
          <p:cNvPr id="228" name="Google Shape;228;p13"/>
          <p:cNvSpPr txBox="1"/>
          <p:nvPr/>
        </p:nvSpPr>
        <p:spPr>
          <a:xfrm>
            <a:off x="4077800" y="541025"/>
            <a:ext cx="45417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2000">
                <a:solidFill>
                  <a:srgbClr val="00B0F0"/>
                </a:solidFill>
                <a:latin typeface="Times New Roman"/>
                <a:ea typeface="Times New Roman"/>
                <a:cs typeface="Times New Roman"/>
                <a:sym typeface="Times New Roman"/>
              </a:rPr>
              <a:t>LOAD COMPENSATION(continued)</a:t>
            </a:r>
            <a:endParaRPr/>
          </a:p>
        </p:txBody>
      </p:sp>
      <p:pic>
        <p:nvPicPr>
          <p:cNvPr id="229" name="Google Shape;229;p13"/>
          <p:cNvPicPr preferRelativeResize="0"/>
          <p:nvPr/>
        </p:nvPicPr>
        <p:blipFill>
          <a:blip r:embed="rId4">
            <a:alphaModFix/>
          </a:blip>
          <a:stretch>
            <a:fillRect/>
          </a:stretch>
        </p:blipFill>
        <p:spPr>
          <a:xfrm>
            <a:off x="0" y="1158462"/>
            <a:ext cx="4209325" cy="30693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4"/>
          <p:cNvSpPr txBox="1"/>
          <p:nvPr>
            <p:ph idx="1" type="subTitle"/>
          </p:nvPr>
        </p:nvSpPr>
        <p:spPr>
          <a:xfrm>
            <a:off x="147577" y="4719320"/>
            <a:ext cx="2801100" cy="2187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200"/>
              <a:buNone/>
            </a:pPr>
            <a:r>
              <a:rPr b="1" lang="en-GB" sz="1200">
                <a:latin typeface="Times New Roman"/>
                <a:ea typeface="Times New Roman"/>
                <a:cs typeface="Times New Roman"/>
                <a:sym typeface="Times New Roman"/>
              </a:rPr>
              <a:t>Basic Principles of Power Electronics</a:t>
            </a:r>
            <a:endParaRPr b="1" sz="1200">
              <a:latin typeface="Times New Roman"/>
              <a:ea typeface="Times New Roman"/>
              <a:cs typeface="Times New Roman"/>
              <a:sym typeface="Times New Roman"/>
            </a:endParaRPr>
          </a:p>
        </p:txBody>
      </p:sp>
      <p:cxnSp>
        <p:nvCxnSpPr>
          <p:cNvPr id="236" name="Google Shape;236;p14"/>
          <p:cNvCxnSpPr/>
          <p:nvPr/>
        </p:nvCxnSpPr>
        <p:spPr>
          <a:xfrm flipH="1" rot="10800000">
            <a:off x="147577" y="118320"/>
            <a:ext cx="8713800" cy="422700"/>
          </a:xfrm>
          <a:prstGeom prst="bentConnector3">
            <a:avLst>
              <a:gd fmla="val 67" name="adj1"/>
            </a:avLst>
          </a:prstGeom>
          <a:noFill/>
          <a:ln cap="flat" cmpd="sng" w="31750">
            <a:solidFill>
              <a:srgbClr val="002060"/>
            </a:solidFill>
            <a:prstDash val="solid"/>
            <a:miter lim="800000"/>
            <a:headEnd len="sm" w="sm" type="none"/>
            <a:tailEnd len="sm" w="sm" type="none"/>
          </a:ln>
        </p:spPr>
      </p:cxnSp>
      <p:cxnSp>
        <p:nvCxnSpPr>
          <p:cNvPr id="237" name="Google Shape;237;p14"/>
          <p:cNvCxnSpPr/>
          <p:nvPr/>
        </p:nvCxnSpPr>
        <p:spPr>
          <a:xfrm>
            <a:off x="147578" y="4719320"/>
            <a:ext cx="8713800" cy="0"/>
          </a:xfrm>
          <a:prstGeom prst="straightConnector1">
            <a:avLst/>
          </a:prstGeom>
          <a:noFill/>
          <a:ln cap="flat" cmpd="sng" w="31750">
            <a:solidFill>
              <a:srgbClr val="002060"/>
            </a:solidFill>
            <a:prstDash val="solid"/>
            <a:miter lim="800000"/>
            <a:headEnd len="sm" w="sm" type="none"/>
            <a:tailEnd len="sm" w="sm" type="none"/>
          </a:ln>
        </p:spPr>
      </p:cxnSp>
      <p:sp>
        <p:nvSpPr>
          <p:cNvPr id="238" name="Google Shape;238;p14"/>
          <p:cNvSpPr txBox="1"/>
          <p:nvPr/>
        </p:nvSpPr>
        <p:spPr>
          <a:xfrm>
            <a:off x="5607424" y="4719320"/>
            <a:ext cx="3624000" cy="2187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200"/>
              <a:buFont typeface="Arial"/>
              <a:buNone/>
            </a:pPr>
            <a:r>
              <a:rPr b="1" i="0" lang="en-GB" sz="1200" u="none" cap="none" strike="noStrike">
                <a:solidFill>
                  <a:schemeClr val="dk1"/>
                </a:solidFill>
                <a:latin typeface="Times New Roman"/>
                <a:ea typeface="Times New Roman"/>
                <a:cs typeface="Times New Roman"/>
                <a:sym typeface="Times New Roman"/>
              </a:rPr>
              <a:t>Supervisor: Professor Nikolaos Papanikolaou</a:t>
            </a:r>
            <a:endParaRPr b="1" i="0" sz="1200" u="none" cap="none" strike="noStrike">
              <a:solidFill>
                <a:schemeClr val="dk1"/>
              </a:solidFill>
              <a:latin typeface="Times New Roman"/>
              <a:ea typeface="Times New Roman"/>
              <a:cs typeface="Times New Roman"/>
              <a:sym typeface="Times New Roman"/>
            </a:endParaRPr>
          </a:p>
        </p:txBody>
      </p:sp>
      <p:pic>
        <p:nvPicPr>
          <p:cNvPr id="239" name="Google Shape;239;p14"/>
          <p:cNvPicPr preferRelativeResize="0"/>
          <p:nvPr/>
        </p:nvPicPr>
        <p:blipFill rotWithShape="1">
          <a:blip r:embed="rId3">
            <a:alphaModFix/>
          </a:blip>
          <a:srcRect b="0" l="0" r="0" t="0"/>
          <a:stretch/>
        </p:blipFill>
        <p:spPr>
          <a:xfrm>
            <a:off x="282628" y="205483"/>
            <a:ext cx="1756412" cy="461505"/>
          </a:xfrm>
          <a:prstGeom prst="rect">
            <a:avLst/>
          </a:prstGeom>
          <a:noFill/>
          <a:ln>
            <a:noFill/>
          </a:ln>
        </p:spPr>
      </p:pic>
      <p:sp>
        <p:nvSpPr>
          <p:cNvPr id="240" name="Google Shape;240;p14"/>
          <p:cNvSpPr txBox="1"/>
          <p:nvPr/>
        </p:nvSpPr>
        <p:spPr>
          <a:xfrm>
            <a:off x="147577" y="939524"/>
            <a:ext cx="28542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241" name="Google Shape;241;p14"/>
          <p:cNvSpPr txBox="1"/>
          <p:nvPr/>
        </p:nvSpPr>
        <p:spPr>
          <a:xfrm>
            <a:off x="3776400" y="839900"/>
            <a:ext cx="4599000" cy="3750000"/>
          </a:xfrm>
          <a:prstGeom prst="rect">
            <a:avLst/>
          </a:prstGeom>
          <a:noFill/>
          <a:ln>
            <a:noFill/>
          </a:ln>
        </p:spPr>
        <p:txBody>
          <a:bodyPr anchorCtr="0" anchor="t" bIns="91425" lIns="91425" spcFirstLastPara="1" rIns="91425" wrap="square" tIns="91425">
            <a:noAutofit/>
          </a:bodyPr>
          <a:lstStyle/>
          <a:p>
            <a:pPr indent="0" lvl="0" marL="0" marR="0" rtl="0" algn="l">
              <a:lnSpc>
                <a:spcPct val="95000"/>
              </a:lnSpc>
              <a:spcBef>
                <a:spcPts val="0"/>
              </a:spcBef>
              <a:spcAft>
                <a:spcPts val="0"/>
              </a:spcAft>
              <a:buClr>
                <a:schemeClr val="dk1"/>
              </a:buClr>
              <a:buSzPts val="1029"/>
              <a:buFont typeface="Arial"/>
              <a:buNone/>
            </a:pPr>
            <a:r>
              <a:rPr lang="en-GB" sz="2000">
                <a:solidFill>
                  <a:schemeClr val="dk1"/>
                </a:solidFill>
                <a:latin typeface="Times New Roman"/>
                <a:ea typeface="Times New Roman"/>
                <a:cs typeface="Times New Roman"/>
                <a:sym typeface="Times New Roman"/>
              </a:rPr>
              <a:t>The relational expression of VOUT shows that VF and ESR are the factors leading to poor load regulation.To avoid these factors which causes problems, an ideal load regulation can be obtained using load compensation function.In the application wherein output voltage accuracy in particular is not required, load compensation function can be cancelled by short-circuiting the COMP terminal to GND.</a:t>
            </a:r>
            <a:endParaRPr b="0" i="0" sz="2000" u="none" cap="none" strike="noStrike">
              <a:solidFill>
                <a:schemeClr val="dk1"/>
              </a:solidFill>
              <a:latin typeface="Times New Roman"/>
              <a:ea typeface="Times New Roman"/>
              <a:cs typeface="Times New Roman"/>
              <a:sym typeface="Times New Roman"/>
            </a:endParaRPr>
          </a:p>
        </p:txBody>
      </p:sp>
      <p:pic>
        <p:nvPicPr>
          <p:cNvPr id="242" name="Google Shape;242;p14"/>
          <p:cNvPicPr preferRelativeResize="0"/>
          <p:nvPr/>
        </p:nvPicPr>
        <p:blipFill>
          <a:blip r:embed="rId4">
            <a:alphaModFix/>
          </a:blip>
          <a:stretch>
            <a:fillRect/>
          </a:stretch>
        </p:blipFill>
        <p:spPr>
          <a:xfrm>
            <a:off x="152400" y="1257850"/>
            <a:ext cx="3624000" cy="2914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dd8b1701a6_0_133"/>
          <p:cNvSpPr txBox="1"/>
          <p:nvPr>
            <p:ph idx="1" type="subTitle"/>
          </p:nvPr>
        </p:nvSpPr>
        <p:spPr>
          <a:xfrm>
            <a:off x="147577" y="4719320"/>
            <a:ext cx="2801100" cy="2187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200"/>
              <a:buNone/>
            </a:pPr>
            <a:r>
              <a:rPr b="1" lang="en-GB" sz="1200">
                <a:latin typeface="Times New Roman"/>
                <a:ea typeface="Times New Roman"/>
                <a:cs typeface="Times New Roman"/>
                <a:sym typeface="Times New Roman"/>
              </a:rPr>
              <a:t>Basic Principles of Power Electronics</a:t>
            </a:r>
            <a:endParaRPr b="1" sz="1200">
              <a:latin typeface="Times New Roman"/>
              <a:ea typeface="Times New Roman"/>
              <a:cs typeface="Times New Roman"/>
              <a:sym typeface="Times New Roman"/>
            </a:endParaRPr>
          </a:p>
        </p:txBody>
      </p:sp>
      <p:cxnSp>
        <p:nvCxnSpPr>
          <p:cNvPr id="249" name="Google Shape;249;gdd8b1701a6_0_133"/>
          <p:cNvCxnSpPr/>
          <p:nvPr/>
        </p:nvCxnSpPr>
        <p:spPr>
          <a:xfrm flipH="1" rot="10800000">
            <a:off x="147577" y="118320"/>
            <a:ext cx="8713800" cy="422700"/>
          </a:xfrm>
          <a:prstGeom prst="bentConnector3">
            <a:avLst>
              <a:gd fmla="val 67" name="adj1"/>
            </a:avLst>
          </a:prstGeom>
          <a:noFill/>
          <a:ln cap="flat" cmpd="sng" w="31750">
            <a:solidFill>
              <a:srgbClr val="002060"/>
            </a:solidFill>
            <a:prstDash val="solid"/>
            <a:miter lim="800000"/>
            <a:headEnd len="sm" w="sm" type="none"/>
            <a:tailEnd len="sm" w="sm" type="none"/>
          </a:ln>
        </p:spPr>
      </p:cxnSp>
      <p:cxnSp>
        <p:nvCxnSpPr>
          <p:cNvPr id="250" name="Google Shape;250;gdd8b1701a6_0_133"/>
          <p:cNvCxnSpPr/>
          <p:nvPr/>
        </p:nvCxnSpPr>
        <p:spPr>
          <a:xfrm>
            <a:off x="147578" y="4719320"/>
            <a:ext cx="8713800" cy="0"/>
          </a:xfrm>
          <a:prstGeom prst="straightConnector1">
            <a:avLst/>
          </a:prstGeom>
          <a:noFill/>
          <a:ln cap="flat" cmpd="sng" w="31750">
            <a:solidFill>
              <a:srgbClr val="002060"/>
            </a:solidFill>
            <a:prstDash val="solid"/>
            <a:miter lim="800000"/>
            <a:headEnd len="sm" w="sm" type="none"/>
            <a:tailEnd len="sm" w="sm" type="none"/>
          </a:ln>
        </p:spPr>
      </p:cxnSp>
      <p:sp>
        <p:nvSpPr>
          <p:cNvPr id="251" name="Google Shape;251;gdd8b1701a6_0_133"/>
          <p:cNvSpPr txBox="1"/>
          <p:nvPr/>
        </p:nvSpPr>
        <p:spPr>
          <a:xfrm>
            <a:off x="5607424" y="4719320"/>
            <a:ext cx="3624000" cy="2187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200"/>
              <a:buFont typeface="Arial"/>
              <a:buNone/>
            </a:pPr>
            <a:r>
              <a:rPr b="1" i="0" lang="en-GB" sz="1200" u="none" cap="none" strike="noStrike">
                <a:solidFill>
                  <a:schemeClr val="dk1"/>
                </a:solidFill>
                <a:latin typeface="Times New Roman"/>
                <a:ea typeface="Times New Roman"/>
                <a:cs typeface="Times New Roman"/>
                <a:sym typeface="Times New Roman"/>
              </a:rPr>
              <a:t>Supervisor: Professor Nikolaos Papanikolaou</a:t>
            </a:r>
            <a:endParaRPr b="1" i="0" sz="1200" u="none" cap="none" strike="noStrike">
              <a:solidFill>
                <a:schemeClr val="dk1"/>
              </a:solidFill>
              <a:latin typeface="Times New Roman"/>
              <a:ea typeface="Times New Roman"/>
              <a:cs typeface="Times New Roman"/>
              <a:sym typeface="Times New Roman"/>
            </a:endParaRPr>
          </a:p>
        </p:txBody>
      </p:sp>
      <p:pic>
        <p:nvPicPr>
          <p:cNvPr id="252" name="Google Shape;252;gdd8b1701a6_0_133"/>
          <p:cNvPicPr preferRelativeResize="0"/>
          <p:nvPr/>
        </p:nvPicPr>
        <p:blipFill rotWithShape="1">
          <a:blip r:embed="rId3">
            <a:alphaModFix/>
          </a:blip>
          <a:srcRect b="0" l="0" r="0" t="0"/>
          <a:stretch/>
        </p:blipFill>
        <p:spPr>
          <a:xfrm>
            <a:off x="282628" y="205483"/>
            <a:ext cx="1756412" cy="461505"/>
          </a:xfrm>
          <a:prstGeom prst="rect">
            <a:avLst/>
          </a:prstGeom>
          <a:noFill/>
          <a:ln>
            <a:noFill/>
          </a:ln>
        </p:spPr>
      </p:pic>
      <p:sp>
        <p:nvSpPr>
          <p:cNvPr id="253" name="Google Shape;253;gdd8b1701a6_0_133"/>
          <p:cNvSpPr txBox="1"/>
          <p:nvPr/>
        </p:nvSpPr>
        <p:spPr>
          <a:xfrm>
            <a:off x="147577" y="939524"/>
            <a:ext cx="28542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254" name="Google Shape;254;gdd8b1701a6_0_133"/>
          <p:cNvSpPr txBox="1"/>
          <p:nvPr/>
        </p:nvSpPr>
        <p:spPr>
          <a:xfrm>
            <a:off x="4208375" y="798200"/>
            <a:ext cx="4653000" cy="3802200"/>
          </a:xfrm>
          <a:prstGeom prst="rect">
            <a:avLst/>
          </a:prstGeom>
          <a:noFill/>
          <a:ln>
            <a:noFill/>
          </a:ln>
        </p:spPr>
        <p:txBody>
          <a:bodyPr anchorCtr="0" anchor="t" bIns="91425" lIns="91425" spcFirstLastPara="1" rIns="91425" wrap="square" tIns="91425">
            <a:noAutofit/>
          </a:bodyPr>
          <a:lstStyle/>
          <a:p>
            <a:pPr indent="0" lvl="0" marL="0" marR="0" rtl="0" algn="l">
              <a:lnSpc>
                <a:spcPct val="95000"/>
              </a:lnSpc>
              <a:spcBef>
                <a:spcPts val="0"/>
              </a:spcBef>
              <a:spcAft>
                <a:spcPts val="0"/>
              </a:spcAft>
              <a:buClr>
                <a:schemeClr val="dk1"/>
              </a:buClr>
              <a:buSzPts val="847"/>
              <a:buFont typeface="Arial"/>
              <a:buNone/>
            </a:pPr>
            <a:r>
              <a:rPr lang="en-GB" sz="2040">
                <a:solidFill>
                  <a:schemeClr val="dk1"/>
                </a:solidFill>
                <a:latin typeface="Times New Roman"/>
                <a:ea typeface="Times New Roman"/>
                <a:cs typeface="Times New Roman"/>
                <a:sym typeface="Times New Roman"/>
              </a:rPr>
              <a:t>VOUT voltage drop is compensated corresponding to the average current of the primary transformer current IP. Since IP and IS have a relationship ,the load compensation value is determined by assuming IS from IP and then adjusted by using external CR of the COMP terminal. The current of K・IP is injected to the COMP terminal from the Current Monitor block  and then converted to VCOMP through RCOMP resistor externally attached to COMP terminal.</a:t>
            </a:r>
            <a:endParaRPr b="0" i="0" sz="2040" u="none" cap="none" strike="noStrike">
              <a:solidFill>
                <a:schemeClr val="dk1"/>
              </a:solidFill>
              <a:latin typeface="Times New Roman"/>
              <a:ea typeface="Times New Roman"/>
              <a:cs typeface="Times New Roman"/>
              <a:sym typeface="Times New Roman"/>
            </a:endParaRPr>
          </a:p>
        </p:txBody>
      </p:sp>
      <p:pic>
        <p:nvPicPr>
          <p:cNvPr id="255" name="Google Shape;255;gdd8b1701a6_0_133"/>
          <p:cNvPicPr preferRelativeResize="0"/>
          <p:nvPr/>
        </p:nvPicPr>
        <p:blipFill>
          <a:blip r:embed="rId4">
            <a:alphaModFix/>
          </a:blip>
          <a:stretch>
            <a:fillRect/>
          </a:stretch>
        </p:blipFill>
        <p:spPr>
          <a:xfrm>
            <a:off x="415375" y="939525"/>
            <a:ext cx="3048825" cy="2731525"/>
          </a:xfrm>
          <a:prstGeom prst="rect">
            <a:avLst/>
          </a:prstGeom>
          <a:noFill/>
          <a:ln>
            <a:noFill/>
          </a:ln>
        </p:spPr>
      </p:pic>
      <p:pic>
        <p:nvPicPr>
          <p:cNvPr id="256" name="Google Shape;256;gdd8b1701a6_0_133"/>
          <p:cNvPicPr preferRelativeResize="0"/>
          <p:nvPr/>
        </p:nvPicPr>
        <p:blipFill>
          <a:blip r:embed="rId5">
            <a:alphaModFix/>
          </a:blip>
          <a:stretch>
            <a:fillRect/>
          </a:stretch>
        </p:blipFill>
        <p:spPr>
          <a:xfrm>
            <a:off x="918075" y="3863847"/>
            <a:ext cx="2043475" cy="61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dd8b1701a6_0_49"/>
          <p:cNvSpPr txBox="1"/>
          <p:nvPr>
            <p:ph idx="1" type="subTitle"/>
          </p:nvPr>
        </p:nvSpPr>
        <p:spPr>
          <a:xfrm>
            <a:off x="147577" y="4719320"/>
            <a:ext cx="2801100" cy="2187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200"/>
              <a:buNone/>
            </a:pPr>
            <a:r>
              <a:rPr b="1" lang="en-GB" sz="1200">
                <a:latin typeface="Times New Roman"/>
                <a:ea typeface="Times New Roman"/>
                <a:cs typeface="Times New Roman"/>
                <a:sym typeface="Times New Roman"/>
              </a:rPr>
              <a:t>Basic Principles of Power Electronics</a:t>
            </a:r>
            <a:endParaRPr b="1" sz="1200">
              <a:latin typeface="Times New Roman"/>
              <a:ea typeface="Times New Roman"/>
              <a:cs typeface="Times New Roman"/>
              <a:sym typeface="Times New Roman"/>
            </a:endParaRPr>
          </a:p>
        </p:txBody>
      </p:sp>
      <p:cxnSp>
        <p:nvCxnSpPr>
          <p:cNvPr id="263" name="Google Shape;263;gdd8b1701a6_0_49"/>
          <p:cNvCxnSpPr/>
          <p:nvPr/>
        </p:nvCxnSpPr>
        <p:spPr>
          <a:xfrm flipH="1" rot="10800000">
            <a:off x="147577" y="118320"/>
            <a:ext cx="8713800" cy="422700"/>
          </a:xfrm>
          <a:prstGeom prst="bentConnector3">
            <a:avLst>
              <a:gd fmla="val 67" name="adj1"/>
            </a:avLst>
          </a:prstGeom>
          <a:noFill/>
          <a:ln cap="flat" cmpd="sng" w="31750">
            <a:solidFill>
              <a:srgbClr val="002060"/>
            </a:solidFill>
            <a:prstDash val="solid"/>
            <a:miter lim="800000"/>
            <a:headEnd len="sm" w="sm" type="none"/>
            <a:tailEnd len="sm" w="sm" type="none"/>
          </a:ln>
        </p:spPr>
      </p:cxnSp>
      <p:cxnSp>
        <p:nvCxnSpPr>
          <p:cNvPr id="264" name="Google Shape;264;gdd8b1701a6_0_49"/>
          <p:cNvCxnSpPr/>
          <p:nvPr/>
        </p:nvCxnSpPr>
        <p:spPr>
          <a:xfrm>
            <a:off x="147578" y="4719320"/>
            <a:ext cx="8713800" cy="0"/>
          </a:xfrm>
          <a:prstGeom prst="straightConnector1">
            <a:avLst/>
          </a:prstGeom>
          <a:noFill/>
          <a:ln cap="flat" cmpd="sng" w="31750">
            <a:solidFill>
              <a:srgbClr val="002060"/>
            </a:solidFill>
            <a:prstDash val="solid"/>
            <a:miter lim="800000"/>
            <a:headEnd len="sm" w="sm" type="none"/>
            <a:tailEnd len="sm" w="sm" type="none"/>
          </a:ln>
        </p:spPr>
      </p:cxnSp>
      <p:sp>
        <p:nvSpPr>
          <p:cNvPr id="265" name="Google Shape;265;gdd8b1701a6_0_49"/>
          <p:cNvSpPr txBox="1"/>
          <p:nvPr/>
        </p:nvSpPr>
        <p:spPr>
          <a:xfrm>
            <a:off x="5607424" y="4719320"/>
            <a:ext cx="3624000" cy="2187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200"/>
              <a:buFont typeface="Arial"/>
              <a:buNone/>
            </a:pPr>
            <a:r>
              <a:rPr b="1" i="0" lang="en-GB" sz="1200" u="none" cap="none" strike="noStrike">
                <a:solidFill>
                  <a:schemeClr val="dk1"/>
                </a:solidFill>
                <a:latin typeface="Times New Roman"/>
                <a:ea typeface="Times New Roman"/>
                <a:cs typeface="Times New Roman"/>
                <a:sym typeface="Times New Roman"/>
              </a:rPr>
              <a:t>Supervisor: Professor Nikolaos Papanikolaou</a:t>
            </a:r>
            <a:endParaRPr b="1" i="0" sz="1200" u="none" cap="none" strike="noStrike">
              <a:solidFill>
                <a:schemeClr val="dk1"/>
              </a:solidFill>
              <a:latin typeface="Times New Roman"/>
              <a:ea typeface="Times New Roman"/>
              <a:cs typeface="Times New Roman"/>
              <a:sym typeface="Times New Roman"/>
            </a:endParaRPr>
          </a:p>
        </p:txBody>
      </p:sp>
      <p:pic>
        <p:nvPicPr>
          <p:cNvPr id="266" name="Google Shape;266;gdd8b1701a6_0_49"/>
          <p:cNvPicPr preferRelativeResize="0"/>
          <p:nvPr/>
        </p:nvPicPr>
        <p:blipFill rotWithShape="1">
          <a:blip r:embed="rId3">
            <a:alphaModFix/>
          </a:blip>
          <a:srcRect b="0" l="0" r="0" t="0"/>
          <a:stretch/>
        </p:blipFill>
        <p:spPr>
          <a:xfrm>
            <a:off x="282628" y="205483"/>
            <a:ext cx="1756412" cy="461505"/>
          </a:xfrm>
          <a:prstGeom prst="rect">
            <a:avLst/>
          </a:prstGeom>
          <a:noFill/>
          <a:ln>
            <a:noFill/>
          </a:ln>
        </p:spPr>
      </p:pic>
      <p:sp>
        <p:nvSpPr>
          <p:cNvPr id="267" name="Google Shape;267;gdd8b1701a6_0_49"/>
          <p:cNvSpPr txBox="1"/>
          <p:nvPr/>
        </p:nvSpPr>
        <p:spPr>
          <a:xfrm>
            <a:off x="147577" y="939524"/>
            <a:ext cx="28542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268" name="Google Shape;268;gdd8b1701a6_0_49"/>
          <p:cNvSpPr txBox="1"/>
          <p:nvPr/>
        </p:nvSpPr>
        <p:spPr>
          <a:xfrm>
            <a:off x="223625" y="3048375"/>
            <a:ext cx="5593500" cy="26475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1"/>
              </a:buClr>
              <a:buSzPts val="121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sp>
        <p:nvSpPr>
          <p:cNvPr id="269" name="Google Shape;269;gdd8b1701a6_0_49"/>
          <p:cNvSpPr txBox="1"/>
          <p:nvPr/>
        </p:nvSpPr>
        <p:spPr>
          <a:xfrm>
            <a:off x="412025" y="1058025"/>
            <a:ext cx="4757700" cy="28461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GB" sz="2040">
                <a:solidFill>
                  <a:schemeClr val="dk1"/>
                </a:solidFill>
                <a:latin typeface="Times New Roman"/>
                <a:ea typeface="Times New Roman"/>
                <a:cs typeface="Times New Roman"/>
                <a:sym typeface="Times New Roman"/>
              </a:rPr>
              <a:t>The current of K・IP is injected to the COMP terminal from the Current Monitor block  and then converted to VCOMP through RCOMP resistor externally attached to COMP terminal.</a:t>
            </a:r>
            <a:r>
              <a:rPr lang="en-GB" sz="2000">
                <a:solidFill>
                  <a:schemeClr val="dk1"/>
                </a:solidFill>
                <a:latin typeface="Times New Roman"/>
                <a:ea typeface="Times New Roman"/>
                <a:cs typeface="Times New Roman"/>
                <a:sym typeface="Times New Roman"/>
              </a:rPr>
              <a:t>K here is the compression magnification and indicated as 1/50k. The upper limit of VCOMP operating voltage is limited in the internal circuit. Set RCOMP below 0.5V.</a:t>
            </a:r>
            <a:endParaRPr/>
          </a:p>
        </p:txBody>
      </p:sp>
      <p:pic>
        <p:nvPicPr>
          <p:cNvPr id="270" name="Google Shape;270;gdd8b1701a6_0_49"/>
          <p:cNvPicPr preferRelativeResize="0"/>
          <p:nvPr/>
        </p:nvPicPr>
        <p:blipFill>
          <a:blip r:embed="rId4">
            <a:alphaModFix/>
          </a:blip>
          <a:stretch>
            <a:fillRect/>
          </a:stretch>
        </p:blipFill>
        <p:spPr>
          <a:xfrm>
            <a:off x="5896050" y="2077813"/>
            <a:ext cx="2623775" cy="806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dd8b1701a6_0_61"/>
          <p:cNvSpPr txBox="1"/>
          <p:nvPr>
            <p:ph idx="1" type="subTitle"/>
          </p:nvPr>
        </p:nvSpPr>
        <p:spPr>
          <a:xfrm>
            <a:off x="147577" y="4719320"/>
            <a:ext cx="2801100" cy="2187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200"/>
              <a:buNone/>
            </a:pPr>
            <a:r>
              <a:rPr b="1" lang="en-GB" sz="1200">
                <a:latin typeface="Times New Roman"/>
                <a:ea typeface="Times New Roman"/>
                <a:cs typeface="Times New Roman"/>
                <a:sym typeface="Times New Roman"/>
              </a:rPr>
              <a:t>Basic Principles of Power Electronics</a:t>
            </a:r>
            <a:endParaRPr b="1" sz="1200">
              <a:latin typeface="Times New Roman"/>
              <a:ea typeface="Times New Roman"/>
              <a:cs typeface="Times New Roman"/>
              <a:sym typeface="Times New Roman"/>
            </a:endParaRPr>
          </a:p>
        </p:txBody>
      </p:sp>
      <p:cxnSp>
        <p:nvCxnSpPr>
          <p:cNvPr id="277" name="Google Shape;277;gdd8b1701a6_0_61"/>
          <p:cNvCxnSpPr/>
          <p:nvPr/>
        </p:nvCxnSpPr>
        <p:spPr>
          <a:xfrm flipH="1" rot="10800000">
            <a:off x="147577" y="118320"/>
            <a:ext cx="8713800" cy="422700"/>
          </a:xfrm>
          <a:prstGeom prst="bentConnector3">
            <a:avLst>
              <a:gd fmla="val 67" name="adj1"/>
            </a:avLst>
          </a:prstGeom>
          <a:noFill/>
          <a:ln cap="flat" cmpd="sng" w="31750">
            <a:solidFill>
              <a:srgbClr val="002060"/>
            </a:solidFill>
            <a:prstDash val="solid"/>
            <a:miter lim="800000"/>
            <a:headEnd len="sm" w="sm" type="none"/>
            <a:tailEnd len="sm" w="sm" type="none"/>
          </a:ln>
        </p:spPr>
      </p:cxnSp>
      <p:cxnSp>
        <p:nvCxnSpPr>
          <p:cNvPr id="278" name="Google Shape;278;gdd8b1701a6_0_61"/>
          <p:cNvCxnSpPr/>
          <p:nvPr/>
        </p:nvCxnSpPr>
        <p:spPr>
          <a:xfrm>
            <a:off x="147578" y="4719320"/>
            <a:ext cx="8713800" cy="0"/>
          </a:xfrm>
          <a:prstGeom prst="straightConnector1">
            <a:avLst/>
          </a:prstGeom>
          <a:noFill/>
          <a:ln cap="flat" cmpd="sng" w="31750">
            <a:solidFill>
              <a:srgbClr val="002060"/>
            </a:solidFill>
            <a:prstDash val="solid"/>
            <a:miter lim="800000"/>
            <a:headEnd len="sm" w="sm" type="none"/>
            <a:tailEnd len="sm" w="sm" type="none"/>
          </a:ln>
        </p:spPr>
      </p:cxnSp>
      <p:sp>
        <p:nvSpPr>
          <p:cNvPr id="279" name="Google Shape;279;gdd8b1701a6_0_61"/>
          <p:cNvSpPr txBox="1"/>
          <p:nvPr/>
        </p:nvSpPr>
        <p:spPr>
          <a:xfrm>
            <a:off x="5607424" y="4719320"/>
            <a:ext cx="3624000" cy="2187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200"/>
              <a:buFont typeface="Arial"/>
              <a:buNone/>
            </a:pPr>
            <a:r>
              <a:rPr b="1" i="0" lang="en-GB" sz="1200" u="none" cap="none" strike="noStrike">
                <a:solidFill>
                  <a:schemeClr val="dk1"/>
                </a:solidFill>
                <a:latin typeface="Times New Roman"/>
                <a:ea typeface="Times New Roman"/>
                <a:cs typeface="Times New Roman"/>
                <a:sym typeface="Times New Roman"/>
              </a:rPr>
              <a:t>Supervisor: Professor Nikolaos Papanikolaou</a:t>
            </a:r>
            <a:endParaRPr b="1" i="0" sz="1200" u="none" cap="none" strike="noStrike">
              <a:solidFill>
                <a:schemeClr val="dk1"/>
              </a:solidFill>
              <a:latin typeface="Times New Roman"/>
              <a:ea typeface="Times New Roman"/>
              <a:cs typeface="Times New Roman"/>
              <a:sym typeface="Times New Roman"/>
            </a:endParaRPr>
          </a:p>
        </p:txBody>
      </p:sp>
      <p:pic>
        <p:nvPicPr>
          <p:cNvPr id="280" name="Google Shape;280;gdd8b1701a6_0_61"/>
          <p:cNvPicPr preferRelativeResize="0"/>
          <p:nvPr/>
        </p:nvPicPr>
        <p:blipFill rotWithShape="1">
          <a:blip r:embed="rId3">
            <a:alphaModFix/>
          </a:blip>
          <a:srcRect b="0" l="0" r="0" t="0"/>
          <a:stretch/>
        </p:blipFill>
        <p:spPr>
          <a:xfrm>
            <a:off x="282628" y="205483"/>
            <a:ext cx="1756412" cy="461505"/>
          </a:xfrm>
          <a:prstGeom prst="rect">
            <a:avLst/>
          </a:prstGeom>
          <a:noFill/>
          <a:ln>
            <a:noFill/>
          </a:ln>
        </p:spPr>
      </p:pic>
      <p:sp>
        <p:nvSpPr>
          <p:cNvPr id="281" name="Google Shape;281;gdd8b1701a6_0_61"/>
          <p:cNvSpPr txBox="1"/>
          <p:nvPr/>
        </p:nvSpPr>
        <p:spPr>
          <a:xfrm>
            <a:off x="147577" y="939524"/>
            <a:ext cx="28542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282" name="Google Shape;282;gdd8b1701a6_0_61"/>
          <p:cNvSpPr txBox="1"/>
          <p:nvPr/>
        </p:nvSpPr>
        <p:spPr>
          <a:xfrm>
            <a:off x="4985625" y="1982275"/>
            <a:ext cx="4091700" cy="3366000"/>
          </a:xfrm>
          <a:prstGeom prst="rect">
            <a:avLst/>
          </a:prstGeom>
          <a:noFill/>
          <a:ln>
            <a:noFill/>
          </a:ln>
        </p:spPr>
        <p:txBody>
          <a:bodyPr anchorCtr="0" anchor="t" bIns="91425" lIns="91425" spcFirstLastPara="1" rIns="91425" wrap="square" tIns="91425">
            <a:normAutofit/>
          </a:bodyPr>
          <a:lstStyle/>
          <a:p>
            <a:pPr indent="-355600" lvl="0" marL="457200" marR="0" rtl="0" algn="l">
              <a:lnSpc>
                <a:spcPct val="115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IP_ave = Average transformer primary side current </a:t>
            </a:r>
            <a:endParaRPr sz="2000">
              <a:solidFill>
                <a:schemeClr val="dk1"/>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RCOMP= External resistance for ICOMP adjustment</a:t>
            </a:r>
            <a:endParaRPr sz="2000">
              <a:solidFill>
                <a:schemeClr val="dk1"/>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 tON = ON-Time of built-in N-Channel MOSFET</a:t>
            </a:r>
            <a:endParaRPr b="0" i="0" sz="2000" u="none" cap="none" strike="noStrike">
              <a:solidFill>
                <a:schemeClr val="dk1"/>
              </a:solidFill>
              <a:latin typeface="Times New Roman"/>
              <a:ea typeface="Times New Roman"/>
              <a:cs typeface="Times New Roman"/>
              <a:sym typeface="Times New Roman"/>
            </a:endParaRPr>
          </a:p>
        </p:txBody>
      </p:sp>
      <p:sp>
        <p:nvSpPr>
          <p:cNvPr id="283" name="Google Shape;283;gdd8b1701a6_0_61"/>
          <p:cNvSpPr txBox="1"/>
          <p:nvPr/>
        </p:nvSpPr>
        <p:spPr>
          <a:xfrm>
            <a:off x="282625" y="939525"/>
            <a:ext cx="6051300" cy="120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2000">
                <a:solidFill>
                  <a:schemeClr val="dk1"/>
                </a:solidFill>
                <a:latin typeface="Times New Roman"/>
                <a:ea typeface="Times New Roman"/>
                <a:cs typeface="Times New Roman"/>
                <a:sym typeface="Times New Roman"/>
              </a:rPr>
              <a:t>Steep changes in ICOMP may make the operation of the loop unstable. Therefore, CCOMP is needed to stabilize VCOMP.</a:t>
            </a:r>
            <a:endParaRPr sz="1200"/>
          </a:p>
        </p:txBody>
      </p:sp>
      <p:pic>
        <p:nvPicPr>
          <p:cNvPr id="284" name="Google Shape;284;gdd8b1701a6_0_61"/>
          <p:cNvPicPr preferRelativeResize="0"/>
          <p:nvPr/>
        </p:nvPicPr>
        <p:blipFill>
          <a:blip r:embed="rId4">
            <a:alphaModFix/>
          </a:blip>
          <a:stretch>
            <a:fillRect/>
          </a:stretch>
        </p:blipFill>
        <p:spPr>
          <a:xfrm>
            <a:off x="147575" y="2538625"/>
            <a:ext cx="4751375" cy="1302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idx="1" type="subTitle"/>
          </p:nvPr>
        </p:nvSpPr>
        <p:spPr>
          <a:xfrm>
            <a:off x="147577" y="4719320"/>
            <a:ext cx="2801100" cy="2187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200"/>
              <a:buNone/>
            </a:pPr>
            <a:r>
              <a:rPr b="1" lang="en-GB" sz="1200">
                <a:latin typeface="Times New Roman"/>
                <a:ea typeface="Times New Roman"/>
                <a:cs typeface="Times New Roman"/>
                <a:sym typeface="Times New Roman"/>
              </a:rPr>
              <a:t>Basic Principles of Power Electronics</a:t>
            </a:r>
            <a:endParaRPr b="1" sz="1200">
              <a:latin typeface="Times New Roman"/>
              <a:ea typeface="Times New Roman"/>
              <a:cs typeface="Times New Roman"/>
              <a:sym typeface="Times New Roman"/>
            </a:endParaRPr>
          </a:p>
        </p:txBody>
      </p:sp>
      <p:cxnSp>
        <p:nvCxnSpPr>
          <p:cNvPr id="63" name="Google Shape;63;p2"/>
          <p:cNvCxnSpPr/>
          <p:nvPr/>
        </p:nvCxnSpPr>
        <p:spPr>
          <a:xfrm flipH="1" rot="10800000">
            <a:off x="147577" y="118320"/>
            <a:ext cx="8713800" cy="422700"/>
          </a:xfrm>
          <a:prstGeom prst="bentConnector3">
            <a:avLst>
              <a:gd fmla="val 67" name="adj1"/>
            </a:avLst>
          </a:prstGeom>
          <a:noFill/>
          <a:ln cap="flat" cmpd="sng" w="31750">
            <a:solidFill>
              <a:srgbClr val="002060"/>
            </a:solidFill>
            <a:prstDash val="solid"/>
            <a:miter lim="800000"/>
            <a:headEnd len="sm" w="sm" type="none"/>
            <a:tailEnd len="sm" w="sm" type="none"/>
          </a:ln>
        </p:spPr>
      </p:cxnSp>
      <p:cxnSp>
        <p:nvCxnSpPr>
          <p:cNvPr id="64" name="Google Shape;64;p2"/>
          <p:cNvCxnSpPr/>
          <p:nvPr/>
        </p:nvCxnSpPr>
        <p:spPr>
          <a:xfrm>
            <a:off x="147578" y="4719320"/>
            <a:ext cx="8713800" cy="0"/>
          </a:xfrm>
          <a:prstGeom prst="straightConnector1">
            <a:avLst/>
          </a:prstGeom>
          <a:noFill/>
          <a:ln cap="flat" cmpd="sng" w="31750">
            <a:solidFill>
              <a:srgbClr val="002060"/>
            </a:solidFill>
            <a:prstDash val="solid"/>
            <a:miter lim="800000"/>
            <a:headEnd len="sm" w="sm" type="none"/>
            <a:tailEnd len="sm" w="sm" type="none"/>
          </a:ln>
        </p:spPr>
      </p:cxnSp>
      <p:sp>
        <p:nvSpPr>
          <p:cNvPr id="65" name="Google Shape;65;p2"/>
          <p:cNvSpPr txBox="1"/>
          <p:nvPr/>
        </p:nvSpPr>
        <p:spPr>
          <a:xfrm>
            <a:off x="5607424" y="4719320"/>
            <a:ext cx="3624000" cy="2187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200"/>
              <a:buFont typeface="Arial"/>
              <a:buNone/>
            </a:pPr>
            <a:r>
              <a:rPr b="1" i="0" lang="en-GB" sz="1200" u="none" cap="none" strike="noStrike">
                <a:solidFill>
                  <a:schemeClr val="dk1"/>
                </a:solidFill>
                <a:latin typeface="Times New Roman"/>
                <a:ea typeface="Times New Roman"/>
                <a:cs typeface="Times New Roman"/>
                <a:sym typeface="Times New Roman"/>
              </a:rPr>
              <a:t>Supervisor: Professor Nikolaos Papanikolaou</a:t>
            </a:r>
            <a:endParaRPr b="1" i="0" sz="1200" u="none" cap="none" strike="noStrike">
              <a:solidFill>
                <a:schemeClr val="dk1"/>
              </a:solidFill>
              <a:latin typeface="Times New Roman"/>
              <a:ea typeface="Times New Roman"/>
              <a:cs typeface="Times New Roman"/>
              <a:sym typeface="Times New Roman"/>
            </a:endParaRPr>
          </a:p>
        </p:txBody>
      </p:sp>
      <p:pic>
        <p:nvPicPr>
          <p:cNvPr id="66" name="Google Shape;66;p2"/>
          <p:cNvPicPr preferRelativeResize="0"/>
          <p:nvPr/>
        </p:nvPicPr>
        <p:blipFill rotWithShape="1">
          <a:blip r:embed="rId3">
            <a:alphaModFix/>
          </a:blip>
          <a:srcRect b="0" l="0" r="0" t="0"/>
          <a:stretch/>
        </p:blipFill>
        <p:spPr>
          <a:xfrm>
            <a:off x="282628" y="205483"/>
            <a:ext cx="1756412" cy="461505"/>
          </a:xfrm>
          <a:prstGeom prst="rect">
            <a:avLst/>
          </a:prstGeom>
          <a:noFill/>
          <a:ln>
            <a:noFill/>
          </a:ln>
        </p:spPr>
      </p:pic>
      <p:sp>
        <p:nvSpPr>
          <p:cNvPr id="67" name="Google Shape;67;p2"/>
          <p:cNvSpPr txBox="1"/>
          <p:nvPr/>
        </p:nvSpPr>
        <p:spPr>
          <a:xfrm>
            <a:off x="147577" y="939524"/>
            <a:ext cx="28542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Times New Roman"/>
              <a:ea typeface="Times New Roman"/>
              <a:cs typeface="Times New Roman"/>
              <a:sym typeface="Times New Roman"/>
            </a:endParaRPr>
          </a:p>
        </p:txBody>
      </p:sp>
      <p:pic>
        <p:nvPicPr>
          <p:cNvPr id="68" name="Google Shape;68;p2"/>
          <p:cNvPicPr preferRelativeResize="0"/>
          <p:nvPr/>
        </p:nvPicPr>
        <p:blipFill rotWithShape="1">
          <a:blip r:embed="rId4">
            <a:alphaModFix/>
          </a:blip>
          <a:srcRect b="0" l="0" r="0" t="0"/>
          <a:stretch/>
        </p:blipFill>
        <p:spPr>
          <a:xfrm>
            <a:off x="0" y="988370"/>
            <a:ext cx="5171100" cy="2870269"/>
          </a:xfrm>
          <a:prstGeom prst="rect">
            <a:avLst/>
          </a:prstGeom>
          <a:noFill/>
          <a:ln>
            <a:noFill/>
          </a:ln>
        </p:spPr>
      </p:pic>
      <p:sp>
        <p:nvSpPr>
          <p:cNvPr id="69" name="Google Shape;69;p2"/>
          <p:cNvSpPr txBox="1"/>
          <p:nvPr/>
        </p:nvSpPr>
        <p:spPr>
          <a:xfrm>
            <a:off x="5350214" y="677130"/>
            <a:ext cx="3125821" cy="1061829"/>
          </a:xfrm>
          <a:prstGeom prst="rect">
            <a:avLst/>
          </a:prstGeom>
          <a:noFill/>
          <a:ln>
            <a:noFill/>
          </a:ln>
        </p:spPr>
        <p:txBody>
          <a:bodyPr anchorCtr="0" anchor="t" bIns="45700" lIns="91425" spcFirstLastPara="1" rIns="91425" wrap="square" tIns="45700">
            <a:spAutoFit/>
          </a:bodyPr>
          <a:lstStyle/>
          <a:p>
            <a:pPr indent="-69850" lvl="0" marL="0" marR="0" rtl="0" algn="l">
              <a:lnSpc>
                <a:spcPct val="115000"/>
              </a:lnSpc>
              <a:spcBef>
                <a:spcPts val="0"/>
              </a:spcBef>
              <a:spcAft>
                <a:spcPts val="0"/>
              </a:spcAft>
              <a:buClr>
                <a:schemeClr val="dk1"/>
              </a:buClr>
              <a:buSzPts val="1100"/>
              <a:buFont typeface="Arial"/>
              <a:buChar char="•"/>
            </a:pPr>
            <a:r>
              <a:rPr b="1" i="0" lang="en-GB" sz="2000" u="none" cap="none" strike="noStrike">
                <a:solidFill>
                  <a:srgbClr val="00B0F0"/>
                </a:solidFill>
                <a:latin typeface="Times New Roman"/>
                <a:ea typeface="Times New Roman"/>
                <a:cs typeface="Times New Roman"/>
                <a:sym typeface="Times New Roman"/>
              </a:rPr>
              <a:t>VIN UVLO </a:t>
            </a:r>
            <a:endParaRPr/>
          </a:p>
          <a:p>
            <a:pPr indent="0" lvl="0" marL="0" marR="0" rtl="0" algn="l">
              <a:lnSpc>
                <a:spcPct val="100000"/>
              </a:lnSpc>
              <a:spcBef>
                <a:spcPts val="0"/>
              </a:spcBef>
              <a:spcAft>
                <a:spcPts val="0"/>
              </a:spcAft>
              <a:buNone/>
            </a:pPr>
            <a:r>
              <a:rPr b="0" i="0" lang="en-GB" sz="2000" u="none" cap="none" strike="noStrike">
                <a:solidFill>
                  <a:schemeClr val="dk1"/>
                </a:solidFill>
                <a:latin typeface="Times New Roman"/>
                <a:ea typeface="Times New Roman"/>
                <a:cs typeface="Times New Roman"/>
                <a:sym typeface="Times New Roman"/>
              </a:rPr>
              <a:t>This is the input low-voltage-protection block</a:t>
            </a:r>
            <a:endParaRPr b="0" i="0" sz="2000" u="none" cap="none" strike="noStrike">
              <a:solidFill>
                <a:schemeClr val="dk1"/>
              </a:solidFill>
              <a:latin typeface="Times New Roman"/>
              <a:ea typeface="Times New Roman"/>
              <a:cs typeface="Times New Roman"/>
              <a:sym typeface="Times New Roman"/>
            </a:endParaRPr>
          </a:p>
        </p:txBody>
      </p:sp>
      <p:sp>
        <p:nvSpPr>
          <p:cNvPr id="70" name="Google Shape;70;p2"/>
          <p:cNvSpPr txBox="1"/>
          <p:nvPr/>
        </p:nvSpPr>
        <p:spPr>
          <a:xfrm>
            <a:off x="5285363" y="1958502"/>
            <a:ext cx="3164730" cy="2600712"/>
          </a:xfrm>
          <a:prstGeom prst="rect">
            <a:avLst/>
          </a:prstGeom>
          <a:noFill/>
          <a:ln>
            <a:noFill/>
          </a:ln>
        </p:spPr>
        <p:txBody>
          <a:bodyPr anchorCtr="0" anchor="t" bIns="45700" lIns="91425" spcFirstLastPara="1" rIns="91425" wrap="square" tIns="45700">
            <a:spAutoFit/>
          </a:bodyPr>
          <a:lstStyle/>
          <a:p>
            <a:pPr indent="-69850" lvl="0" marL="0" marR="0" rtl="0" algn="l">
              <a:lnSpc>
                <a:spcPct val="115000"/>
              </a:lnSpc>
              <a:spcBef>
                <a:spcPts val="0"/>
              </a:spcBef>
              <a:spcAft>
                <a:spcPts val="0"/>
              </a:spcAft>
              <a:buClr>
                <a:schemeClr val="dk1"/>
              </a:buClr>
              <a:buSzPts val="1100"/>
              <a:buFont typeface="Arial"/>
              <a:buChar char="•"/>
            </a:pPr>
            <a:r>
              <a:rPr b="1" i="0" lang="en-GB" sz="2000" u="none" cap="none" strike="noStrike">
                <a:solidFill>
                  <a:srgbClr val="00B0F0"/>
                </a:solidFill>
                <a:latin typeface="Times New Roman"/>
                <a:ea typeface="Times New Roman"/>
                <a:cs typeface="Times New Roman"/>
                <a:sym typeface="Times New Roman"/>
              </a:rPr>
              <a:t>LOAD COMPENSATION </a:t>
            </a:r>
            <a:endParaRPr/>
          </a:p>
          <a:p>
            <a:pPr indent="0" lvl="0" marL="0" marR="0" rtl="0" algn="l">
              <a:lnSpc>
                <a:spcPct val="100000"/>
              </a:lnSpc>
              <a:spcBef>
                <a:spcPts val="0"/>
              </a:spcBef>
              <a:spcAft>
                <a:spcPts val="0"/>
              </a:spcAft>
              <a:buNone/>
            </a:pPr>
            <a:r>
              <a:rPr b="0" i="0" lang="en-GB" sz="2000" u="none" cap="none" strike="noStrike">
                <a:solidFill>
                  <a:schemeClr val="dk1"/>
                </a:solidFill>
                <a:latin typeface="Times New Roman"/>
                <a:ea typeface="Times New Roman"/>
                <a:cs typeface="Times New Roman"/>
                <a:sym typeface="Times New Roman"/>
              </a:rPr>
              <a:t>This is the block which compensates the output voltage regulation by VF characteristic fluctuation of the secondary side output diode according to the load current</a:t>
            </a:r>
            <a:endParaRPr b="0" i="0" sz="2000" u="none" cap="none" strike="noStrike">
              <a:solidFill>
                <a:schemeClr val="dk1"/>
              </a:solidFill>
              <a:latin typeface="Times New Roman"/>
              <a:ea typeface="Times New Roman"/>
              <a:cs typeface="Times New Roman"/>
              <a:sym typeface="Times New Roman"/>
            </a:endParaRPr>
          </a:p>
        </p:txBody>
      </p:sp>
      <p:cxnSp>
        <p:nvCxnSpPr>
          <p:cNvPr id="71" name="Google Shape;71;p2"/>
          <p:cNvCxnSpPr/>
          <p:nvPr/>
        </p:nvCxnSpPr>
        <p:spPr>
          <a:xfrm rot="10800000">
            <a:off x="1874196" y="888460"/>
            <a:ext cx="3443591" cy="6485"/>
          </a:xfrm>
          <a:prstGeom prst="straightConnector1">
            <a:avLst/>
          </a:prstGeom>
          <a:noFill/>
          <a:ln cap="flat" cmpd="sng" w="25400">
            <a:solidFill>
              <a:schemeClr val="accent4"/>
            </a:solidFill>
            <a:prstDash val="solid"/>
            <a:round/>
            <a:headEnd len="sm" w="sm" type="none"/>
            <a:tailEnd len="sm" w="sm" type="none"/>
          </a:ln>
          <a:effectLst>
            <a:outerShdw blurRad="40000" rotWithShape="0" dir="5400000" dist="20000">
              <a:srgbClr val="000000">
                <a:alpha val="37647"/>
              </a:srgbClr>
            </a:outerShdw>
          </a:effectLst>
        </p:spPr>
      </p:cxnSp>
      <p:cxnSp>
        <p:nvCxnSpPr>
          <p:cNvPr id="72" name="Google Shape;72;p2"/>
          <p:cNvCxnSpPr/>
          <p:nvPr/>
        </p:nvCxnSpPr>
        <p:spPr>
          <a:xfrm flipH="1">
            <a:off x="1874196" y="888460"/>
            <a:ext cx="6486" cy="1342417"/>
          </a:xfrm>
          <a:prstGeom prst="straightConnector1">
            <a:avLst/>
          </a:prstGeom>
          <a:noFill/>
          <a:ln cap="flat" cmpd="sng" w="25400">
            <a:solidFill>
              <a:schemeClr val="accent4"/>
            </a:solidFill>
            <a:prstDash val="solid"/>
            <a:round/>
            <a:headEnd len="sm" w="sm" type="none"/>
            <a:tailEnd len="med" w="med" type="stealth"/>
          </a:ln>
          <a:effectLst>
            <a:outerShdw blurRad="40000" rotWithShape="0" dir="5400000" dist="20000">
              <a:srgbClr val="000000">
                <a:alpha val="37647"/>
              </a:srgbClr>
            </a:outerShdw>
          </a:effectLst>
        </p:spPr>
      </p:cxnSp>
      <p:cxnSp>
        <p:nvCxnSpPr>
          <p:cNvPr id="73" name="Google Shape;73;p2"/>
          <p:cNvCxnSpPr/>
          <p:nvPr/>
        </p:nvCxnSpPr>
        <p:spPr>
          <a:xfrm flipH="1">
            <a:off x="4708189" y="2204936"/>
            <a:ext cx="616083" cy="6892"/>
          </a:xfrm>
          <a:prstGeom prst="straightConnector1">
            <a:avLst/>
          </a:prstGeom>
          <a:noFill/>
          <a:ln cap="flat" cmpd="sng" w="25400">
            <a:solidFill>
              <a:schemeClr val="accent4"/>
            </a:solidFill>
            <a:prstDash val="solid"/>
            <a:round/>
            <a:headEnd len="sm" w="sm" type="none"/>
            <a:tailEnd len="sm" w="sm" type="none"/>
          </a:ln>
          <a:effectLst>
            <a:outerShdw blurRad="40000" rotWithShape="0" dir="5400000" dist="20000">
              <a:srgbClr val="000000">
                <a:alpha val="37647"/>
              </a:srgbClr>
            </a:outerShdw>
          </a:effectLst>
        </p:spPr>
      </p:cxnSp>
      <p:cxnSp>
        <p:nvCxnSpPr>
          <p:cNvPr id="74" name="Google Shape;74;p2"/>
          <p:cNvCxnSpPr/>
          <p:nvPr/>
        </p:nvCxnSpPr>
        <p:spPr>
          <a:xfrm>
            <a:off x="4727643" y="2224391"/>
            <a:ext cx="6486" cy="440988"/>
          </a:xfrm>
          <a:prstGeom prst="straightConnector1">
            <a:avLst/>
          </a:prstGeom>
          <a:noFill/>
          <a:ln cap="flat" cmpd="sng" w="25400">
            <a:solidFill>
              <a:schemeClr val="accent4"/>
            </a:solidFill>
            <a:prstDash val="solid"/>
            <a:round/>
            <a:headEnd len="sm" w="sm" type="none"/>
            <a:tailEnd len="sm" w="sm" type="none"/>
          </a:ln>
          <a:effectLst>
            <a:outerShdw blurRad="40000" rotWithShape="0" dir="5400000" dist="20000">
              <a:srgbClr val="000000">
                <a:alpha val="37647"/>
              </a:srgbClr>
            </a:outerShdw>
          </a:effectLst>
        </p:spPr>
      </p:cxnSp>
      <p:cxnSp>
        <p:nvCxnSpPr>
          <p:cNvPr id="75" name="Google Shape;75;p2"/>
          <p:cNvCxnSpPr/>
          <p:nvPr/>
        </p:nvCxnSpPr>
        <p:spPr>
          <a:xfrm rot="10800000">
            <a:off x="2697804" y="2652409"/>
            <a:ext cx="2036325" cy="0"/>
          </a:xfrm>
          <a:prstGeom prst="straightConnector1">
            <a:avLst/>
          </a:prstGeom>
          <a:noFill/>
          <a:ln cap="flat" cmpd="sng" w="25400">
            <a:solidFill>
              <a:schemeClr val="accent4"/>
            </a:solidFill>
            <a:prstDash val="solid"/>
            <a:round/>
            <a:headEnd len="sm" w="sm" type="none"/>
            <a:tailEnd len="sm" w="sm" type="none"/>
          </a:ln>
          <a:effectLst>
            <a:outerShdw blurRad="40000" rotWithShape="0" dir="5400000" dist="20000">
              <a:srgbClr val="000000">
                <a:alpha val="37647"/>
              </a:srgbClr>
            </a:outerShdw>
          </a:effectLst>
        </p:spPr>
      </p:cxnSp>
      <p:cxnSp>
        <p:nvCxnSpPr>
          <p:cNvPr id="76" name="Google Shape;76;p2"/>
          <p:cNvCxnSpPr/>
          <p:nvPr/>
        </p:nvCxnSpPr>
        <p:spPr>
          <a:xfrm>
            <a:off x="2691320" y="2639438"/>
            <a:ext cx="19454" cy="369651"/>
          </a:xfrm>
          <a:prstGeom prst="straightConnector1">
            <a:avLst/>
          </a:prstGeom>
          <a:noFill/>
          <a:ln cap="flat" cmpd="sng" w="25400">
            <a:solidFill>
              <a:schemeClr val="accent4"/>
            </a:solidFill>
            <a:prstDash val="solid"/>
            <a:round/>
            <a:headEnd len="sm" w="sm" type="none"/>
            <a:tailEnd len="med" w="med" type="stealth"/>
          </a:ln>
          <a:effectLst>
            <a:outerShdw blurRad="40000" rotWithShape="0" dir="5400000" dist="20000">
              <a:srgbClr val="000000">
                <a:alpha val="37647"/>
              </a:srgbClr>
            </a:outerShdw>
          </a:effectLst>
        </p:spPr>
      </p:cxnSp>
      <p:sp>
        <p:nvSpPr>
          <p:cNvPr id="77" name="Google Shape;77;p2"/>
          <p:cNvSpPr txBox="1"/>
          <p:nvPr/>
        </p:nvSpPr>
        <p:spPr>
          <a:xfrm>
            <a:off x="609600" y="3865123"/>
            <a:ext cx="3741906"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chemeClr val="dk1"/>
                </a:solidFill>
                <a:latin typeface="Times New Roman"/>
                <a:ea typeface="Times New Roman"/>
                <a:cs typeface="Times New Roman"/>
                <a:sym typeface="Times New Roman"/>
              </a:rPr>
              <a:t>Figure 1. BD7F100EF-EVK-002-U1 Block Diagram</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3"/>
          <p:cNvSpPr txBox="1"/>
          <p:nvPr>
            <p:ph idx="1" type="subTitle"/>
          </p:nvPr>
        </p:nvSpPr>
        <p:spPr>
          <a:xfrm>
            <a:off x="147577" y="4719320"/>
            <a:ext cx="2801100" cy="2187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200"/>
              <a:buNone/>
            </a:pPr>
            <a:r>
              <a:rPr b="1" lang="en-GB" sz="1200">
                <a:latin typeface="Times New Roman"/>
                <a:ea typeface="Times New Roman"/>
                <a:cs typeface="Times New Roman"/>
                <a:sym typeface="Times New Roman"/>
              </a:rPr>
              <a:t>Basic Principles of Power Electronics</a:t>
            </a:r>
            <a:endParaRPr b="1" sz="1200">
              <a:latin typeface="Times New Roman"/>
              <a:ea typeface="Times New Roman"/>
              <a:cs typeface="Times New Roman"/>
              <a:sym typeface="Times New Roman"/>
            </a:endParaRPr>
          </a:p>
        </p:txBody>
      </p:sp>
      <p:cxnSp>
        <p:nvCxnSpPr>
          <p:cNvPr id="84" name="Google Shape;84;p3"/>
          <p:cNvCxnSpPr/>
          <p:nvPr/>
        </p:nvCxnSpPr>
        <p:spPr>
          <a:xfrm flipH="1" rot="10800000">
            <a:off x="147577" y="118320"/>
            <a:ext cx="8713800" cy="422700"/>
          </a:xfrm>
          <a:prstGeom prst="bentConnector3">
            <a:avLst>
              <a:gd fmla="val 67" name="adj1"/>
            </a:avLst>
          </a:prstGeom>
          <a:noFill/>
          <a:ln cap="flat" cmpd="sng" w="31750">
            <a:solidFill>
              <a:srgbClr val="002060"/>
            </a:solidFill>
            <a:prstDash val="solid"/>
            <a:miter lim="800000"/>
            <a:headEnd len="sm" w="sm" type="none"/>
            <a:tailEnd len="sm" w="sm" type="none"/>
          </a:ln>
        </p:spPr>
      </p:cxnSp>
      <p:cxnSp>
        <p:nvCxnSpPr>
          <p:cNvPr id="85" name="Google Shape;85;p3"/>
          <p:cNvCxnSpPr/>
          <p:nvPr/>
        </p:nvCxnSpPr>
        <p:spPr>
          <a:xfrm>
            <a:off x="147578" y="4719320"/>
            <a:ext cx="8713800" cy="0"/>
          </a:xfrm>
          <a:prstGeom prst="straightConnector1">
            <a:avLst/>
          </a:prstGeom>
          <a:noFill/>
          <a:ln cap="flat" cmpd="sng" w="31750">
            <a:solidFill>
              <a:srgbClr val="002060"/>
            </a:solidFill>
            <a:prstDash val="solid"/>
            <a:miter lim="800000"/>
            <a:headEnd len="sm" w="sm" type="none"/>
            <a:tailEnd len="sm" w="sm" type="none"/>
          </a:ln>
        </p:spPr>
      </p:cxnSp>
      <p:sp>
        <p:nvSpPr>
          <p:cNvPr id="86" name="Google Shape;86;p3"/>
          <p:cNvSpPr txBox="1"/>
          <p:nvPr/>
        </p:nvSpPr>
        <p:spPr>
          <a:xfrm>
            <a:off x="5607424" y="4719320"/>
            <a:ext cx="3624000" cy="2187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200"/>
              <a:buFont typeface="Arial"/>
              <a:buNone/>
            </a:pPr>
            <a:r>
              <a:rPr b="1" i="0" lang="en-GB" sz="1200" u="none" cap="none" strike="noStrike">
                <a:solidFill>
                  <a:schemeClr val="dk1"/>
                </a:solidFill>
                <a:latin typeface="Times New Roman"/>
                <a:ea typeface="Times New Roman"/>
                <a:cs typeface="Times New Roman"/>
                <a:sym typeface="Times New Roman"/>
              </a:rPr>
              <a:t>Supervisor: Professor Nikolaos Papanikolaou</a:t>
            </a:r>
            <a:endParaRPr b="1" i="0" sz="1200" u="none" cap="none" strike="noStrike">
              <a:solidFill>
                <a:schemeClr val="dk1"/>
              </a:solidFill>
              <a:latin typeface="Times New Roman"/>
              <a:ea typeface="Times New Roman"/>
              <a:cs typeface="Times New Roman"/>
              <a:sym typeface="Times New Roman"/>
            </a:endParaRPr>
          </a:p>
        </p:txBody>
      </p:sp>
      <p:pic>
        <p:nvPicPr>
          <p:cNvPr id="87" name="Google Shape;87;p3"/>
          <p:cNvPicPr preferRelativeResize="0"/>
          <p:nvPr/>
        </p:nvPicPr>
        <p:blipFill rotWithShape="1">
          <a:blip r:embed="rId3">
            <a:alphaModFix/>
          </a:blip>
          <a:srcRect b="0" l="0" r="0" t="0"/>
          <a:stretch/>
        </p:blipFill>
        <p:spPr>
          <a:xfrm>
            <a:off x="282628" y="205483"/>
            <a:ext cx="1756412" cy="461505"/>
          </a:xfrm>
          <a:prstGeom prst="rect">
            <a:avLst/>
          </a:prstGeom>
          <a:noFill/>
          <a:ln>
            <a:noFill/>
          </a:ln>
        </p:spPr>
      </p:pic>
      <p:sp>
        <p:nvSpPr>
          <p:cNvPr id="88" name="Google Shape;88;p3"/>
          <p:cNvSpPr txBox="1"/>
          <p:nvPr/>
        </p:nvSpPr>
        <p:spPr>
          <a:xfrm>
            <a:off x="147577" y="939524"/>
            <a:ext cx="28542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89" name="Google Shape;89;p3"/>
          <p:cNvSpPr txBox="1"/>
          <p:nvPr/>
        </p:nvSpPr>
        <p:spPr>
          <a:xfrm>
            <a:off x="4252975" y="666975"/>
            <a:ext cx="4091700" cy="38436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1"/>
              </a:buClr>
              <a:buSzPts val="121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sp>
        <p:nvSpPr>
          <p:cNvPr id="90" name="Google Shape;90;p3"/>
          <p:cNvSpPr txBox="1"/>
          <p:nvPr/>
        </p:nvSpPr>
        <p:spPr>
          <a:xfrm>
            <a:off x="590146" y="881972"/>
            <a:ext cx="29703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1" name="Google Shape;91;p3"/>
          <p:cNvSpPr txBox="1"/>
          <p:nvPr/>
        </p:nvSpPr>
        <p:spPr>
          <a:xfrm>
            <a:off x="4364477" y="654996"/>
            <a:ext cx="4552544" cy="278537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GB" sz="2000" u="none" cap="none" strike="noStrike">
                <a:solidFill>
                  <a:srgbClr val="00B0F0"/>
                </a:solidFill>
                <a:latin typeface="Times New Roman"/>
                <a:ea typeface="Times New Roman"/>
                <a:cs typeface="Times New Roman"/>
                <a:sym typeface="Times New Roman"/>
              </a:rPr>
              <a:t>VIN UVLO </a:t>
            </a:r>
            <a:endParaRPr/>
          </a:p>
          <a:p>
            <a:pPr indent="0" lvl="0" marL="0" marR="0" rtl="0" algn="l">
              <a:lnSpc>
                <a:spcPct val="115000"/>
              </a:lnSpc>
              <a:spcBef>
                <a:spcPts val="0"/>
              </a:spcBef>
              <a:spcAft>
                <a:spcPts val="0"/>
              </a:spcAft>
              <a:buNone/>
            </a:pPr>
            <a:r>
              <a:rPr b="0" i="0" lang="en-GB" sz="2000" u="none" cap="none" strike="noStrike">
                <a:solidFill>
                  <a:schemeClr val="dk1"/>
                </a:solidFill>
                <a:latin typeface="Times New Roman"/>
                <a:ea typeface="Times New Roman"/>
                <a:cs typeface="Times New Roman"/>
                <a:sym typeface="Times New Roman"/>
              </a:rPr>
              <a:t>This is the input low-voltage-protection block. If the power supply input voltage, VIN, falls to below 2.5V, it will be detected and this block will be in the protection state and the SW terminal becomes Hi-Z.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92" name="Google Shape;92;p3"/>
          <p:cNvPicPr preferRelativeResize="0"/>
          <p:nvPr/>
        </p:nvPicPr>
        <p:blipFill>
          <a:blip r:embed="rId4">
            <a:alphaModFix/>
          </a:blip>
          <a:stretch>
            <a:fillRect/>
          </a:stretch>
        </p:blipFill>
        <p:spPr>
          <a:xfrm>
            <a:off x="216225" y="939524"/>
            <a:ext cx="3600450" cy="2571750"/>
          </a:xfrm>
          <a:prstGeom prst="rect">
            <a:avLst/>
          </a:prstGeom>
          <a:noFill/>
          <a:ln>
            <a:noFill/>
          </a:ln>
        </p:spPr>
      </p:pic>
      <p:cxnSp>
        <p:nvCxnSpPr>
          <p:cNvPr id="93" name="Google Shape;93;p3"/>
          <p:cNvCxnSpPr/>
          <p:nvPr/>
        </p:nvCxnSpPr>
        <p:spPr>
          <a:xfrm flipH="1">
            <a:off x="1397587" y="888570"/>
            <a:ext cx="2855400" cy="27000"/>
          </a:xfrm>
          <a:prstGeom prst="straightConnector1">
            <a:avLst/>
          </a:prstGeom>
          <a:noFill/>
          <a:ln cap="flat" cmpd="sng" w="25400">
            <a:solidFill>
              <a:schemeClr val="accent4"/>
            </a:solidFill>
            <a:prstDash val="solid"/>
            <a:round/>
            <a:headEnd len="sm" w="sm" type="none"/>
            <a:tailEnd len="sm" w="sm" type="none"/>
          </a:ln>
          <a:effectLst>
            <a:outerShdw blurRad="40000" rotWithShape="0" dir="5400000" dist="20000">
              <a:srgbClr val="000000">
                <a:alpha val="37650"/>
              </a:srgbClr>
            </a:outerShdw>
          </a:effectLst>
        </p:spPr>
      </p:cxnSp>
      <p:cxnSp>
        <p:nvCxnSpPr>
          <p:cNvPr id="94" name="Google Shape;94;p3"/>
          <p:cNvCxnSpPr/>
          <p:nvPr/>
        </p:nvCxnSpPr>
        <p:spPr>
          <a:xfrm>
            <a:off x="1435082" y="888585"/>
            <a:ext cx="10500" cy="545100"/>
          </a:xfrm>
          <a:prstGeom prst="straightConnector1">
            <a:avLst/>
          </a:prstGeom>
          <a:noFill/>
          <a:ln cap="flat" cmpd="sng" w="25400">
            <a:solidFill>
              <a:schemeClr val="accent4"/>
            </a:solidFill>
            <a:prstDash val="solid"/>
            <a:round/>
            <a:headEnd len="sm" w="sm" type="none"/>
            <a:tailEnd len="med" w="med" type="stealth"/>
          </a:ln>
          <a:effectLst>
            <a:outerShdw blurRad="40000" rotWithShape="0" dir="5400000" dist="20000">
              <a:srgbClr val="000000">
                <a:alpha val="37650"/>
              </a:srgbClr>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ph idx="1" type="subTitle"/>
          </p:nvPr>
        </p:nvSpPr>
        <p:spPr>
          <a:xfrm>
            <a:off x="147577" y="4719320"/>
            <a:ext cx="2801100" cy="2187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200"/>
              <a:buNone/>
            </a:pPr>
            <a:r>
              <a:rPr b="1" lang="en-GB" sz="1200">
                <a:latin typeface="Times New Roman"/>
                <a:ea typeface="Times New Roman"/>
                <a:cs typeface="Times New Roman"/>
                <a:sym typeface="Times New Roman"/>
              </a:rPr>
              <a:t>Basic Principles of Power Electronics</a:t>
            </a:r>
            <a:endParaRPr b="1" sz="1200">
              <a:latin typeface="Times New Roman"/>
              <a:ea typeface="Times New Roman"/>
              <a:cs typeface="Times New Roman"/>
              <a:sym typeface="Times New Roman"/>
            </a:endParaRPr>
          </a:p>
        </p:txBody>
      </p:sp>
      <p:cxnSp>
        <p:nvCxnSpPr>
          <p:cNvPr id="101" name="Google Shape;101;p4"/>
          <p:cNvCxnSpPr/>
          <p:nvPr/>
        </p:nvCxnSpPr>
        <p:spPr>
          <a:xfrm flipH="1" rot="10800000">
            <a:off x="147577" y="118320"/>
            <a:ext cx="8713800" cy="422700"/>
          </a:xfrm>
          <a:prstGeom prst="bentConnector3">
            <a:avLst>
              <a:gd fmla="val 67" name="adj1"/>
            </a:avLst>
          </a:prstGeom>
          <a:noFill/>
          <a:ln cap="flat" cmpd="sng" w="31750">
            <a:solidFill>
              <a:srgbClr val="002060"/>
            </a:solidFill>
            <a:prstDash val="solid"/>
            <a:miter lim="800000"/>
            <a:headEnd len="sm" w="sm" type="none"/>
            <a:tailEnd len="sm" w="sm" type="none"/>
          </a:ln>
        </p:spPr>
      </p:cxnSp>
      <p:cxnSp>
        <p:nvCxnSpPr>
          <p:cNvPr id="102" name="Google Shape;102;p4"/>
          <p:cNvCxnSpPr/>
          <p:nvPr/>
        </p:nvCxnSpPr>
        <p:spPr>
          <a:xfrm>
            <a:off x="147578" y="4719320"/>
            <a:ext cx="8713800" cy="0"/>
          </a:xfrm>
          <a:prstGeom prst="straightConnector1">
            <a:avLst/>
          </a:prstGeom>
          <a:noFill/>
          <a:ln cap="flat" cmpd="sng" w="31750">
            <a:solidFill>
              <a:srgbClr val="002060"/>
            </a:solidFill>
            <a:prstDash val="solid"/>
            <a:miter lim="800000"/>
            <a:headEnd len="sm" w="sm" type="none"/>
            <a:tailEnd len="sm" w="sm" type="none"/>
          </a:ln>
        </p:spPr>
      </p:cxnSp>
      <p:sp>
        <p:nvSpPr>
          <p:cNvPr id="103" name="Google Shape;103;p4"/>
          <p:cNvSpPr txBox="1"/>
          <p:nvPr/>
        </p:nvSpPr>
        <p:spPr>
          <a:xfrm>
            <a:off x="5607424" y="4719320"/>
            <a:ext cx="3624000" cy="2187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200"/>
              <a:buFont typeface="Arial"/>
              <a:buNone/>
            </a:pPr>
            <a:r>
              <a:rPr b="1" i="0" lang="en-GB" sz="1200" u="none" cap="none" strike="noStrike">
                <a:solidFill>
                  <a:schemeClr val="dk1"/>
                </a:solidFill>
                <a:latin typeface="Times New Roman"/>
                <a:ea typeface="Times New Roman"/>
                <a:cs typeface="Times New Roman"/>
                <a:sym typeface="Times New Roman"/>
              </a:rPr>
              <a:t>Supervisor: Professor Nikolaos Papanikolaou</a:t>
            </a:r>
            <a:endParaRPr b="1" i="0" sz="1200" u="none" cap="none" strike="noStrike">
              <a:solidFill>
                <a:schemeClr val="dk1"/>
              </a:solidFill>
              <a:latin typeface="Times New Roman"/>
              <a:ea typeface="Times New Roman"/>
              <a:cs typeface="Times New Roman"/>
              <a:sym typeface="Times New Roman"/>
            </a:endParaRPr>
          </a:p>
        </p:txBody>
      </p:sp>
      <p:pic>
        <p:nvPicPr>
          <p:cNvPr id="104" name="Google Shape;104;p4"/>
          <p:cNvPicPr preferRelativeResize="0"/>
          <p:nvPr/>
        </p:nvPicPr>
        <p:blipFill rotWithShape="1">
          <a:blip r:embed="rId3">
            <a:alphaModFix/>
          </a:blip>
          <a:srcRect b="0" l="0" r="0" t="0"/>
          <a:stretch/>
        </p:blipFill>
        <p:spPr>
          <a:xfrm>
            <a:off x="282628" y="205483"/>
            <a:ext cx="1756412" cy="461505"/>
          </a:xfrm>
          <a:prstGeom prst="rect">
            <a:avLst/>
          </a:prstGeom>
          <a:noFill/>
          <a:ln>
            <a:noFill/>
          </a:ln>
        </p:spPr>
      </p:pic>
      <p:sp>
        <p:nvSpPr>
          <p:cNvPr id="105" name="Google Shape;105;p4"/>
          <p:cNvSpPr txBox="1"/>
          <p:nvPr/>
        </p:nvSpPr>
        <p:spPr>
          <a:xfrm>
            <a:off x="147577" y="939524"/>
            <a:ext cx="28542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106" name="Google Shape;106;p4"/>
          <p:cNvSpPr txBox="1"/>
          <p:nvPr/>
        </p:nvSpPr>
        <p:spPr>
          <a:xfrm>
            <a:off x="4252975" y="666975"/>
            <a:ext cx="4091700" cy="38436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1"/>
              </a:buClr>
              <a:buSzPts val="121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pic>
        <p:nvPicPr>
          <p:cNvPr descr="What is High Impedance? | Renesas Customer Hub" id="107" name="Google Shape;107;p4"/>
          <p:cNvPicPr preferRelativeResize="0"/>
          <p:nvPr/>
        </p:nvPicPr>
        <p:blipFill rotWithShape="1">
          <a:blip r:embed="rId4">
            <a:alphaModFix/>
          </a:blip>
          <a:srcRect b="0" l="0" r="0" t="0"/>
          <a:stretch/>
        </p:blipFill>
        <p:spPr>
          <a:xfrm>
            <a:off x="739235" y="976482"/>
            <a:ext cx="2613565" cy="2511141"/>
          </a:xfrm>
          <a:prstGeom prst="rect">
            <a:avLst/>
          </a:prstGeom>
          <a:noFill/>
          <a:ln>
            <a:noFill/>
          </a:ln>
        </p:spPr>
      </p:pic>
      <p:sp>
        <p:nvSpPr>
          <p:cNvPr id="108" name="Google Shape;108;p4"/>
          <p:cNvSpPr txBox="1"/>
          <p:nvPr/>
        </p:nvSpPr>
        <p:spPr>
          <a:xfrm>
            <a:off x="3741906" y="667966"/>
            <a:ext cx="5298331" cy="4708981"/>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GB" sz="2000" u="none" cap="none" strike="noStrike">
                <a:solidFill>
                  <a:srgbClr val="00B0F0"/>
                </a:solidFill>
                <a:latin typeface="Times New Roman"/>
                <a:ea typeface="Times New Roman"/>
                <a:cs typeface="Times New Roman"/>
                <a:sym typeface="Times New Roman"/>
              </a:rPr>
              <a:t>VIN UVLO (Hi-Z)</a:t>
            </a:r>
            <a:endParaRPr/>
          </a:p>
          <a:p>
            <a:pPr indent="-127000" lvl="0" marL="0" marR="0" rtl="0" algn="l">
              <a:lnSpc>
                <a:spcPct val="100000"/>
              </a:lnSpc>
              <a:spcBef>
                <a:spcPts val="0"/>
              </a:spcBef>
              <a:spcAft>
                <a:spcPts val="0"/>
              </a:spcAft>
              <a:buClr>
                <a:srgbClr val="000000"/>
              </a:buClr>
              <a:buSzPts val="2000"/>
              <a:buFont typeface="Arial"/>
              <a:buChar char="•"/>
            </a:pPr>
            <a:r>
              <a:rPr b="0" i="0" lang="en-GB" sz="2000" u="none" cap="none" strike="noStrike">
                <a:solidFill>
                  <a:schemeClr val="dk1"/>
                </a:solidFill>
                <a:latin typeface="Times New Roman"/>
                <a:ea typeface="Times New Roman"/>
                <a:cs typeface="Times New Roman"/>
                <a:sym typeface="Times New Roman"/>
              </a:rPr>
              <a:t>Hi-Z (or High-Z or high impedance) refers to an output signal state in which the signal is not being driven. The signal is left open, so that another output pin can drive the signal or the signal level can be determined by a passive device (typically, a pull-up resistor).</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127000" lvl="0" marL="0" marR="0" rtl="0" algn="l">
              <a:lnSpc>
                <a:spcPct val="100000"/>
              </a:lnSpc>
              <a:spcBef>
                <a:spcPts val="0"/>
              </a:spcBef>
              <a:spcAft>
                <a:spcPts val="0"/>
              </a:spcAft>
              <a:buClr>
                <a:srgbClr val="000000"/>
              </a:buClr>
              <a:buSzPts val="2000"/>
              <a:buFont typeface="Arial"/>
              <a:buChar char="•"/>
            </a:pPr>
            <a:r>
              <a:rPr b="0" i="0" lang="en-GB" sz="2000" u="none" cap="none" strike="noStrike">
                <a:solidFill>
                  <a:schemeClr val="dk1"/>
                </a:solidFill>
                <a:latin typeface="Times New Roman"/>
                <a:ea typeface="Times New Roman"/>
                <a:cs typeface="Times New Roman"/>
                <a:sym typeface="Times New Roman"/>
              </a:rPr>
              <a:t>When the power supply input voltage (VIN) rises to 2.65V, it automatically recovers through the soft start. (Hysteresis voltage: 0.15V )</a:t>
            </a:r>
            <a:endParaRPr/>
          </a:p>
          <a:p>
            <a:pPr indent="0" lvl="0" marL="0" marR="0" rtl="0" algn="l">
              <a:lnSpc>
                <a:spcPct val="100000"/>
              </a:lnSpc>
              <a:spcBef>
                <a:spcPts val="0"/>
              </a:spcBef>
              <a:spcAft>
                <a:spcPts val="0"/>
              </a:spcAft>
              <a:buNone/>
            </a:pPr>
            <a:br>
              <a:rPr b="0" i="0" lang="en-GB" sz="2000" u="none" cap="none" strike="noStrike">
                <a:solidFill>
                  <a:srgbClr val="000000"/>
                </a:solidFill>
                <a:latin typeface="Arial"/>
                <a:ea typeface="Arial"/>
                <a:cs typeface="Arial"/>
                <a:sym typeface="Arial"/>
              </a:rPr>
            </a:br>
            <a:endParaRPr b="1" i="0" sz="2000" u="none" cap="none" strike="noStrike">
              <a:solidFill>
                <a:srgbClr val="00B0F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1" i="0" sz="2000" u="none" cap="none" strike="noStrike">
              <a:solidFill>
                <a:srgbClr val="00B0F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idx="1" type="subTitle"/>
          </p:nvPr>
        </p:nvSpPr>
        <p:spPr>
          <a:xfrm>
            <a:off x="147577" y="4719320"/>
            <a:ext cx="2801100" cy="2187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200"/>
              <a:buNone/>
            </a:pPr>
            <a:r>
              <a:rPr b="1" lang="en-GB" sz="1200">
                <a:latin typeface="Times New Roman"/>
                <a:ea typeface="Times New Roman"/>
                <a:cs typeface="Times New Roman"/>
                <a:sym typeface="Times New Roman"/>
              </a:rPr>
              <a:t>Basic Principles of Power Electronics</a:t>
            </a:r>
            <a:endParaRPr b="1" sz="1200">
              <a:latin typeface="Times New Roman"/>
              <a:ea typeface="Times New Roman"/>
              <a:cs typeface="Times New Roman"/>
              <a:sym typeface="Times New Roman"/>
            </a:endParaRPr>
          </a:p>
        </p:txBody>
      </p:sp>
      <p:cxnSp>
        <p:nvCxnSpPr>
          <p:cNvPr id="115" name="Google Shape;115;p5"/>
          <p:cNvCxnSpPr/>
          <p:nvPr/>
        </p:nvCxnSpPr>
        <p:spPr>
          <a:xfrm flipH="1" rot="10800000">
            <a:off x="147577" y="118320"/>
            <a:ext cx="8713800" cy="422700"/>
          </a:xfrm>
          <a:prstGeom prst="bentConnector3">
            <a:avLst>
              <a:gd fmla="val 67" name="adj1"/>
            </a:avLst>
          </a:prstGeom>
          <a:noFill/>
          <a:ln cap="flat" cmpd="sng" w="31750">
            <a:solidFill>
              <a:srgbClr val="002060"/>
            </a:solidFill>
            <a:prstDash val="solid"/>
            <a:miter lim="800000"/>
            <a:headEnd len="sm" w="sm" type="none"/>
            <a:tailEnd len="sm" w="sm" type="none"/>
          </a:ln>
        </p:spPr>
      </p:cxnSp>
      <p:cxnSp>
        <p:nvCxnSpPr>
          <p:cNvPr id="116" name="Google Shape;116;p5"/>
          <p:cNvCxnSpPr/>
          <p:nvPr/>
        </p:nvCxnSpPr>
        <p:spPr>
          <a:xfrm>
            <a:off x="147578" y="4719320"/>
            <a:ext cx="8713800" cy="0"/>
          </a:xfrm>
          <a:prstGeom prst="straightConnector1">
            <a:avLst/>
          </a:prstGeom>
          <a:noFill/>
          <a:ln cap="flat" cmpd="sng" w="31750">
            <a:solidFill>
              <a:srgbClr val="002060"/>
            </a:solidFill>
            <a:prstDash val="solid"/>
            <a:miter lim="800000"/>
            <a:headEnd len="sm" w="sm" type="none"/>
            <a:tailEnd len="sm" w="sm" type="none"/>
          </a:ln>
        </p:spPr>
      </p:cxnSp>
      <p:sp>
        <p:nvSpPr>
          <p:cNvPr id="117" name="Google Shape;117;p5"/>
          <p:cNvSpPr txBox="1"/>
          <p:nvPr/>
        </p:nvSpPr>
        <p:spPr>
          <a:xfrm>
            <a:off x="5607424" y="4719320"/>
            <a:ext cx="3624000" cy="2187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200"/>
              <a:buFont typeface="Arial"/>
              <a:buNone/>
            </a:pPr>
            <a:r>
              <a:rPr b="1" i="0" lang="en-GB" sz="1200" u="none" cap="none" strike="noStrike">
                <a:solidFill>
                  <a:schemeClr val="dk1"/>
                </a:solidFill>
                <a:latin typeface="Times New Roman"/>
                <a:ea typeface="Times New Roman"/>
                <a:cs typeface="Times New Roman"/>
                <a:sym typeface="Times New Roman"/>
              </a:rPr>
              <a:t>Supervisor: Professor Nikolaos Papanikolaou</a:t>
            </a:r>
            <a:endParaRPr b="1" i="0" sz="1200" u="none" cap="none" strike="noStrike">
              <a:solidFill>
                <a:schemeClr val="dk1"/>
              </a:solidFill>
              <a:latin typeface="Times New Roman"/>
              <a:ea typeface="Times New Roman"/>
              <a:cs typeface="Times New Roman"/>
              <a:sym typeface="Times New Roman"/>
            </a:endParaRPr>
          </a:p>
        </p:txBody>
      </p:sp>
      <p:pic>
        <p:nvPicPr>
          <p:cNvPr id="118" name="Google Shape;118;p5"/>
          <p:cNvPicPr preferRelativeResize="0"/>
          <p:nvPr/>
        </p:nvPicPr>
        <p:blipFill rotWithShape="1">
          <a:blip r:embed="rId3">
            <a:alphaModFix/>
          </a:blip>
          <a:srcRect b="0" l="0" r="0" t="0"/>
          <a:stretch/>
        </p:blipFill>
        <p:spPr>
          <a:xfrm>
            <a:off x="282628" y="205483"/>
            <a:ext cx="1756412" cy="461505"/>
          </a:xfrm>
          <a:prstGeom prst="rect">
            <a:avLst/>
          </a:prstGeom>
          <a:noFill/>
          <a:ln>
            <a:noFill/>
          </a:ln>
        </p:spPr>
      </p:pic>
      <p:sp>
        <p:nvSpPr>
          <p:cNvPr id="119" name="Google Shape;119;p5"/>
          <p:cNvSpPr txBox="1"/>
          <p:nvPr/>
        </p:nvSpPr>
        <p:spPr>
          <a:xfrm>
            <a:off x="5303237" y="939524"/>
            <a:ext cx="28542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120" name="Google Shape;120;p5"/>
          <p:cNvSpPr txBox="1"/>
          <p:nvPr/>
        </p:nvSpPr>
        <p:spPr>
          <a:xfrm>
            <a:off x="4252975" y="666975"/>
            <a:ext cx="4091700" cy="38436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1"/>
              </a:buClr>
              <a:buSzPts val="121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sp>
        <p:nvSpPr>
          <p:cNvPr id="121" name="Google Shape;121;p5"/>
          <p:cNvSpPr txBox="1"/>
          <p:nvPr/>
        </p:nvSpPr>
        <p:spPr>
          <a:xfrm>
            <a:off x="473413" y="1874195"/>
            <a:ext cx="28146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2" name="Google Shape;122;p5"/>
          <p:cNvSpPr/>
          <p:nvPr/>
        </p:nvSpPr>
        <p:spPr>
          <a:xfrm>
            <a:off x="3225125" y="661475"/>
            <a:ext cx="1774800" cy="8001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GB" sz="2000" u="none" cap="none" strike="noStrike">
                <a:solidFill>
                  <a:srgbClr val="00B0F0"/>
                </a:solidFill>
                <a:latin typeface="Times New Roman"/>
                <a:ea typeface="Times New Roman"/>
                <a:cs typeface="Times New Roman"/>
                <a:sym typeface="Times New Roman"/>
              </a:rPr>
              <a:t>VIN UVLO OPERATION</a:t>
            </a:r>
            <a:endParaRPr/>
          </a:p>
        </p:txBody>
      </p:sp>
      <p:sp>
        <p:nvSpPr>
          <p:cNvPr id="123" name="Google Shape;123;p5"/>
          <p:cNvSpPr/>
          <p:nvPr/>
        </p:nvSpPr>
        <p:spPr>
          <a:xfrm>
            <a:off x="3288028" y="541016"/>
            <a:ext cx="5817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br>
              <a:rPr b="0" i="0" lang="en-GB"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124" name="Google Shape;124;p5"/>
          <p:cNvSpPr/>
          <p:nvPr/>
        </p:nvSpPr>
        <p:spPr>
          <a:xfrm>
            <a:off x="324725" y="1582024"/>
            <a:ext cx="8359500" cy="2794800"/>
          </a:xfrm>
          <a:prstGeom prst="rect">
            <a:avLst/>
          </a:prstGeom>
          <a:noFill/>
          <a:ln>
            <a:noFill/>
          </a:ln>
        </p:spPr>
        <p:txBody>
          <a:bodyPr anchorCtr="0" anchor="t" bIns="45700" lIns="91425" spcFirstLastPara="1" rIns="91425" wrap="square" tIns="45700">
            <a:spAutoFit/>
          </a:bodyPr>
          <a:lstStyle/>
          <a:p>
            <a:pPr indent="-69850" lvl="0" marL="0" marR="0" rtl="0" algn="l">
              <a:lnSpc>
                <a:spcPct val="115000"/>
              </a:lnSpc>
              <a:spcBef>
                <a:spcPts val="0"/>
              </a:spcBef>
              <a:spcAft>
                <a:spcPts val="0"/>
              </a:spcAft>
              <a:buClr>
                <a:schemeClr val="dk1"/>
              </a:buClr>
              <a:buSzPts val="1100"/>
              <a:buFont typeface="Arial"/>
              <a:buChar char="•"/>
            </a:pPr>
            <a:r>
              <a:rPr b="0" i="0" lang="en-GB" sz="2000" u="none" cap="none" strike="noStrike">
                <a:solidFill>
                  <a:schemeClr val="dk1"/>
                </a:solidFill>
                <a:latin typeface="Times New Roman"/>
                <a:ea typeface="Times New Roman"/>
                <a:cs typeface="Times New Roman"/>
                <a:sym typeface="Times New Roman"/>
              </a:rPr>
              <a:t> It is a kind of protection which stops IC's operation in order for the IC not to become under malfunction caused by the lower input voltage than the minimum operating voltage.</a:t>
            </a:r>
            <a:endParaRPr/>
          </a:p>
          <a:p>
            <a:pPr indent="-69850" lvl="0" marL="0" marR="0" rtl="0" algn="l">
              <a:lnSpc>
                <a:spcPct val="115000"/>
              </a:lnSpc>
              <a:spcBef>
                <a:spcPts val="0"/>
              </a:spcBef>
              <a:spcAft>
                <a:spcPts val="0"/>
              </a:spcAft>
              <a:buClr>
                <a:schemeClr val="dk1"/>
              </a:buClr>
              <a:buSzPts val="1100"/>
              <a:buFont typeface="Arial"/>
              <a:buChar char="•"/>
            </a:pPr>
            <a:r>
              <a:rPr b="0" i="0" lang="en-GB" sz="2000" u="none" cap="none" strike="noStrike">
                <a:solidFill>
                  <a:schemeClr val="dk1"/>
                </a:solidFill>
                <a:latin typeface="Times New Roman"/>
                <a:ea typeface="Times New Roman"/>
                <a:cs typeface="Times New Roman"/>
                <a:sym typeface="Times New Roman"/>
              </a:rPr>
              <a:t> It stops the internal operation if the input voltage becomes lower than the detection voltage, and restarts it after the input exceeds the release voltage.</a:t>
            </a:r>
            <a:endParaRPr/>
          </a:p>
          <a:p>
            <a:pPr indent="-69850" lvl="0" marL="0" marR="0" rtl="0" algn="l">
              <a:lnSpc>
                <a:spcPct val="115000"/>
              </a:lnSpc>
              <a:spcBef>
                <a:spcPts val="0"/>
              </a:spcBef>
              <a:spcAft>
                <a:spcPts val="0"/>
              </a:spcAft>
              <a:buClr>
                <a:schemeClr val="dk1"/>
              </a:buClr>
              <a:buSzPts val="1100"/>
              <a:buFont typeface="Arial"/>
              <a:buChar char="•"/>
            </a:pPr>
            <a:r>
              <a:rPr b="0" i="0" lang="en-GB" sz="2000" u="none" cap="none" strike="noStrike">
                <a:solidFill>
                  <a:schemeClr val="dk1"/>
                </a:solidFill>
                <a:latin typeface="Times New Roman"/>
                <a:ea typeface="Times New Roman"/>
                <a:cs typeface="Times New Roman"/>
                <a:sym typeface="Times New Roman"/>
              </a:rPr>
              <a:t> During the internal operation being stopped, the switching control unit and the reference voltage circuit, as well as the output voltage, are stopped.</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idx="1" type="subTitle"/>
          </p:nvPr>
        </p:nvSpPr>
        <p:spPr>
          <a:xfrm>
            <a:off x="147577" y="4719320"/>
            <a:ext cx="2801100" cy="2187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200"/>
              <a:buNone/>
            </a:pPr>
            <a:r>
              <a:rPr b="1" lang="en-GB" sz="1200">
                <a:latin typeface="Times New Roman"/>
                <a:ea typeface="Times New Roman"/>
                <a:cs typeface="Times New Roman"/>
                <a:sym typeface="Times New Roman"/>
              </a:rPr>
              <a:t>Basic Principles of Power Electronics</a:t>
            </a:r>
            <a:endParaRPr b="1" sz="1200">
              <a:latin typeface="Times New Roman"/>
              <a:ea typeface="Times New Roman"/>
              <a:cs typeface="Times New Roman"/>
              <a:sym typeface="Times New Roman"/>
            </a:endParaRPr>
          </a:p>
        </p:txBody>
      </p:sp>
      <p:cxnSp>
        <p:nvCxnSpPr>
          <p:cNvPr id="131" name="Google Shape;131;p6"/>
          <p:cNvCxnSpPr/>
          <p:nvPr/>
        </p:nvCxnSpPr>
        <p:spPr>
          <a:xfrm flipH="1" rot="10800000">
            <a:off x="147577" y="118320"/>
            <a:ext cx="8713800" cy="422700"/>
          </a:xfrm>
          <a:prstGeom prst="bentConnector3">
            <a:avLst>
              <a:gd fmla="val 67" name="adj1"/>
            </a:avLst>
          </a:prstGeom>
          <a:noFill/>
          <a:ln cap="flat" cmpd="sng" w="31750">
            <a:solidFill>
              <a:srgbClr val="002060"/>
            </a:solidFill>
            <a:prstDash val="solid"/>
            <a:miter lim="800000"/>
            <a:headEnd len="sm" w="sm" type="none"/>
            <a:tailEnd len="sm" w="sm" type="none"/>
          </a:ln>
        </p:spPr>
      </p:cxnSp>
      <p:cxnSp>
        <p:nvCxnSpPr>
          <p:cNvPr id="132" name="Google Shape;132;p6"/>
          <p:cNvCxnSpPr/>
          <p:nvPr/>
        </p:nvCxnSpPr>
        <p:spPr>
          <a:xfrm>
            <a:off x="147578" y="4719320"/>
            <a:ext cx="8713800" cy="0"/>
          </a:xfrm>
          <a:prstGeom prst="straightConnector1">
            <a:avLst/>
          </a:prstGeom>
          <a:noFill/>
          <a:ln cap="flat" cmpd="sng" w="31750">
            <a:solidFill>
              <a:srgbClr val="002060"/>
            </a:solidFill>
            <a:prstDash val="solid"/>
            <a:miter lim="800000"/>
            <a:headEnd len="sm" w="sm" type="none"/>
            <a:tailEnd len="sm" w="sm" type="none"/>
          </a:ln>
        </p:spPr>
      </p:cxnSp>
      <p:sp>
        <p:nvSpPr>
          <p:cNvPr id="133" name="Google Shape;133;p6"/>
          <p:cNvSpPr txBox="1"/>
          <p:nvPr/>
        </p:nvSpPr>
        <p:spPr>
          <a:xfrm>
            <a:off x="5607424" y="4719320"/>
            <a:ext cx="3624000" cy="2187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200"/>
              <a:buFont typeface="Arial"/>
              <a:buNone/>
            </a:pPr>
            <a:r>
              <a:rPr b="1" i="0" lang="en-GB" sz="1200" u="none" cap="none" strike="noStrike">
                <a:solidFill>
                  <a:schemeClr val="dk1"/>
                </a:solidFill>
                <a:latin typeface="Times New Roman"/>
                <a:ea typeface="Times New Roman"/>
                <a:cs typeface="Times New Roman"/>
                <a:sym typeface="Times New Roman"/>
              </a:rPr>
              <a:t>Supervisor: Professor Nikolaos Papanikolaou</a:t>
            </a:r>
            <a:endParaRPr b="1" i="0" sz="1200" u="none" cap="none" strike="noStrike">
              <a:solidFill>
                <a:schemeClr val="dk1"/>
              </a:solidFill>
              <a:latin typeface="Times New Roman"/>
              <a:ea typeface="Times New Roman"/>
              <a:cs typeface="Times New Roman"/>
              <a:sym typeface="Times New Roman"/>
            </a:endParaRPr>
          </a:p>
        </p:txBody>
      </p:sp>
      <p:pic>
        <p:nvPicPr>
          <p:cNvPr id="134" name="Google Shape;134;p6"/>
          <p:cNvPicPr preferRelativeResize="0"/>
          <p:nvPr/>
        </p:nvPicPr>
        <p:blipFill rotWithShape="1">
          <a:blip r:embed="rId3">
            <a:alphaModFix/>
          </a:blip>
          <a:srcRect b="0" l="0" r="0" t="0"/>
          <a:stretch/>
        </p:blipFill>
        <p:spPr>
          <a:xfrm>
            <a:off x="282628" y="205483"/>
            <a:ext cx="1756412" cy="461505"/>
          </a:xfrm>
          <a:prstGeom prst="rect">
            <a:avLst/>
          </a:prstGeom>
          <a:noFill/>
          <a:ln>
            <a:noFill/>
          </a:ln>
        </p:spPr>
      </p:pic>
      <p:sp>
        <p:nvSpPr>
          <p:cNvPr id="135" name="Google Shape;135;p6"/>
          <p:cNvSpPr txBox="1"/>
          <p:nvPr/>
        </p:nvSpPr>
        <p:spPr>
          <a:xfrm>
            <a:off x="6055508" y="719030"/>
            <a:ext cx="28542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136" name="Google Shape;136;p6"/>
          <p:cNvSpPr txBox="1"/>
          <p:nvPr/>
        </p:nvSpPr>
        <p:spPr>
          <a:xfrm>
            <a:off x="674451" y="862521"/>
            <a:ext cx="2775626" cy="40659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2000" u="none" cap="none" strike="noStrike">
                <a:solidFill>
                  <a:srgbClr val="00B0F0"/>
                </a:solidFill>
                <a:latin typeface="Times New Roman"/>
                <a:ea typeface="Times New Roman"/>
                <a:cs typeface="Times New Roman"/>
                <a:sym typeface="Times New Roman"/>
              </a:rPr>
              <a:t>VIN UVLO BENEFITS</a:t>
            </a:r>
            <a:endParaRPr b="1" i="0" sz="2000" u="none" cap="none" strike="noStrike">
              <a:solidFill>
                <a:srgbClr val="00B0F0"/>
              </a:solidFill>
              <a:latin typeface="Times New Roman"/>
              <a:ea typeface="Times New Roman"/>
              <a:cs typeface="Times New Roman"/>
              <a:sym typeface="Times New Roman"/>
            </a:endParaRPr>
          </a:p>
        </p:txBody>
      </p:sp>
      <p:sp>
        <p:nvSpPr>
          <p:cNvPr id="137" name="Google Shape;137;p6"/>
          <p:cNvSpPr txBox="1"/>
          <p:nvPr/>
        </p:nvSpPr>
        <p:spPr>
          <a:xfrm>
            <a:off x="538264" y="1316476"/>
            <a:ext cx="7542179" cy="2554545"/>
          </a:xfrm>
          <a:prstGeom prst="rect">
            <a:avLst/>
          </a:prstGeom>
          <a:noFill/>
          <a:ln>
            <a:noFill/>
          </a:ln>
        </p:spPr>
        <p:txBody>
          <a:bodyPr anchorCtr="0" anchor="t" bIns="45700" lIns="91425" spcFirstLastPara="1" rIns="91425" wrap="square" tIns="45700">
            <a:spAutoFit/>
          </a:bodyPr>
          <a:lstStyle/>
          <a:p>
            <a:pPr indent="-127000" lvl="0" marL="0" marR="0" rtl="0" algn="l">
              <a:lnSpc>
                <a:spcPct val="100000"/>
              </a:lnSpc>
              <a:spcBef>
                <a:spcPts val="0"/>
              </a:spcBef>
              <a:spcAft>
                <a:spcPts val="0"/>
              </a:spcAft>
              <a:buClr>
                <a:srgbClr val="000000"/>
              </a:buClr>
              <a:buSzPts val="2000"/>
              <a:buFont typeface="Arial"/>
              <a:buChar char="•"/>
            </a:pPr>
            <a:r>
              <a:rPr b="0" i="0" lang="en-GB" sz="2000" u="none" cap="none" strike="noStrike">
                <a:solidFill>
                  <a:schemeClr val="dk1"/>
                </a:solidFill>
                <a:latin typeface="Times New Roman"/>
                <a:ea typeface="Times New Roman"/>
                <a:cs typeface="Times New Roman"/>
                <a:sym typeface="Times New Roman"/>
              </a:rPr>
              <a:t>To prevent the UVLO itself from going wrong, this function has hysteresis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127000" lvl="0" marL="0" marR="0" rtl="0" algn="l">
              <a:lnSpc>
                <a:spcPct val="100000"/>
              </a:lnSpc>
              <a:spcBef>
                <a:spcPts val="0"/>
              </a:spcBef>
              <a:spcAft>
                <a:spcPts val="0"/>
              </a:spcAft>
              <a:buClr>
                <a:srgbClr val="000000"/>
              </a:buClr>
              <a:buSzPts val="2000"/>
              <a:buFont typeface="Arial"/>
              <a:buChar char="•"/>
            </a:pPr>
            <a:r>
              <a:rPr b="0" i="0" lang="en-GB" sz="2000" u="none" cap="none" strike="noStrike">
                <a:solidFill>
                  <a:schemeClr val="dk1"/>
                </a:solidFill>
                <a:latin typeface="Times New Roman"/>
                <a:ea typeface="Times New Roman"/>
                <a:cs typeface="Times New Roman"/>
                <a:sym typeface="Times New Roman"/>
              </a:rPr>
              <a:t>The UVLO works even at the start-up of power supply, and is therefore capable of preventing malfunction during the input voltage starting up.</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127000" lvl="0" marL="0" marR="0" rtl="0" algn="l">
              <a:lnSpc>
                <a:spcPct val="100000"/>
              </a:lnSpc>
              <a:spcBef>
                <a:spcPts val="0"/>
              </a:spcBef>
              <a:spcAft>
                <a:spcPts val="0"/>
              </a:spcAft>
              <a:buClr>
                <a:srgbClr val="000000"/>
              </a:buClr>
              <a:buSzPts val="2000"/>
              <a:buFont typeface="Arial"/>
              <a:buChar char="•"/>
            </a:pPr>
            <a:r>
              <a:rPr b="0" i="0" lang="en-GB" sz="2000" u="none" cap="none" strike="noStrike">
                <a:solidFill>
                  <a:schemeClr val="dk1"/>
                </a:solidFill>
                <a:latin typeface="Times New Roman"/>
                <a:ea typeface="Times New Roman"/>
                <a:cs typeface="Times New Roman"/>
                <a:sym typeface="Times New Roman"/>
              </a:rPr>
              <a:t>Most of  DC/DC converters are equipped with this UVLO function for safe and stable operation.</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ph idx="1" type="subTitle"/>
          </p:nvPr>
        </p:nvSpPr>
        <p:spPr>
          <a:xfrm>
            <a:off x="147577" y="4719320"/>
            <a:ext cx="2801100" cy="2187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200"/>
              <a:buNone/>
            </a:pPr>
            <a:r>
              <a:rPr b="1" lang="en-GB" sz="1200">
                <a:latin typeface="Times New Roman"/>
                <a:ea typeface="Times New Roman"/>
                <a:cs typeface="Times New Roman"/>
                <a:sym typeface="Times New Roman"/>
              </a:rPr>
              <a:t>Basic Principles of Power Electronics</a:t>
            </a:r>
            <a:endParaRPr b="1" sz="1200">
              <a:latin typeface="Times New Roman"/>
              <a:ea typeface="Times New Roman"/>
              <a:cs typeface="Times New Roman"/>
              <a:sym typeface="Times New Roman"/>
            </a:endParaRPr>
          </a:p>
        </p:txBody>
      </p:sp>
      <p:cxnSp>
        <p:nvCxnSpPr>
          <p:cNvPr id="144" name="Google Shape;144;p7"/>
          <p:cNvCxnSpPr/>
          <p:nvPr/>
        </p:nvCxnSpPr>
        <p:spPr>
          <a:xfrm flipH="1" rot="10800000">
            <a:off x="147577" y="118320"/>
            <a:ext cx="8713800" cy="422700"/>
          </a:xfrm>
          <a:prstGeom prst="bentConnector3">
            <a:avLst>
              <a:gd fmla="val 67" name="adj1"/>
            </a:avLst>
          </a:prstGeom>
          <a:noFill/>
          <a:ln cap="flat" cmpd="sng" w="31750">
            <a:solidFill>
              <a:srgbClr val="002060"/>
            </a:solidFill>
            <a:prstDash val="solid"/>
            <a:miter lim="800000"/>
            <a:headEnd len="sm" w="sm" type="none"/>
            <a:tailEnd len="sm" w="sm" type="none"/>
          </a:ln>
        </p:spPr>
      </p:cxnSp>
      <p:cxnSp>
        <p:nvCxnSpPr>
          <p:cNvPr id="145" name="Google Shape;145;p7"/>
          <p:cNvCxnSpPr/>
          <p:nvPr/>
        </p:nvCxnSpPr>
        <p:spPr>
          <a:xfrm>
            <a:off x="147578" y="4719320"/>
            <a:ext cx="8713800" cy="0"/>
          </a:xfrm>
          <a:prstGeom prst="straightConnector1">
            <a:avLst/>
          </a:prstGeom>
          <a:noFill/>
          <a:ln cap="flat" cmpd="sng" w="31750">
            <a:solidFill>
              <a:srgbClr val="002060"/>
            </a:solidFill>
            <a:prstDash val="solid"/>
            <a:miter lim="800000"/>
            <a:headEnd len="sm" w="sm" type="none"/>
            <a:tailEnd len="sm" w="sm" type="none"/>
          </a:ln>
        </p:spPr>
      </p:cxnSp>
      <p:sp>
        <p:nvSpPr>
          <p:cNvPr id="146" name="Google Shape;146;p7"/>
          <p:cNvSpPr txBox="1"/>
          <p:nvPr/>
        </p:nvSpPr>
        <p:spPr>
          <a:xfrm>
            <a:off x="5607424" y="4719320"/>
            <a:ext cx="3624000" cy="2187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200"/>
              <a:buFont typeface="Arial"/>
              <a:buNone/>
            </a:pPr>
            <a:r>
              <a:rPr b="1" i="0" lang="en-GB" sz="1200" u="none" cap="none" strike="noStrike">
                <a:solidFill>
                  <a:schemeClr val="dk1"/>
                </a:solidFill>
                <a:latin typeface="Times New Roman"/>
                <a:ea typeface="Times New Roman"/>
                <a:cs typeface="Times New Roman"/>
                <a:sym typeface="Times New Roman"/>
              </a:rPr>
              <a:t>Supervisor: Professor Nikolaos Papanikolaou</a:t>
            </a:r>
            <a:endParaRPr b="1" i="0" sz="1200" u="none" cap="none" strike="noStrike">
              <a:solidFill>
                <a:schemeClr val="dk1"/>
              </a:solidFill>
              <a:latin typeface="Times New Roman"/>
              <a:ea typeface="Times New Roman"/>
              <a:cs typeface="Times New Roman"/>
              <a:sym typeface="Times New Roman"/>
            </a:endParaRPr>
          </a:p>
        </p:txBody>
      </p:sp>
      <p:pic>
        <p:nvPicPr>
          <p:cNvPr id="147" name="Google Shape;147;p7"/>
          <p:cNvPicPr preferRelativeResize="0"/>
          <p:nvPr/>
        </p:nvPicPr>
        <p:blipFill rotWithShape="1">
          <a:blip r:embed="rId3">
            <a:alphaModFix/>
          </a:blip>
          <a:srcRect b="0" l="0" r="0" t="0"/>
          <a:stretch/>
        </p:blipFill>
        <p:spPr>
          <a:xfrm>
            <a:off x="282628" y="205483"/>
            <a:ext cx="1756412" cy="461505"/>
          </a:xfrm>
          <a:prstGeom prst="rect">
            <a:avLst/>
          </a:prstGeom>
          <a:noFill/>
          <a:ln>
            <a:noFill/>
          </a:ln>
        </p:spPr>
      </p:pic>
      <p:sp>
        <p:nvSpPr>
          <p:cNvPr id="148" name="Google Shape;148;p7"/>
          <p:cNvSpPr txBox="1"/>
          <p:nvPr/>
        </p:nvSpPr>
        <p:spPr>
          <a:xfrm>
            <a:off x="147577" y="939524"/>
            <a:ext cx="28542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149" name="Google Shape;149;p7"/>
          <p:cNvSpPr txBox="1"/>
          <p:nvPr/>
        </p:nvSpPr>
        <p:spPr>
          <a:xfrm>
            <a:off x="4252975" y="666975"/>
            <a:ext cx="4091700" cy="38436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1"/>
              </a:buClr>
              <a:buSzPts val="121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pic>
        <p:nvPicPr>
          <p:cNvPr descr="https://lh6.googleusercontent.com/KL_SlXbV_II9jwfB6EKV8wI2MEYidAiyCTrJ33PpNQAUUdy4RkECS3EUIyG9URTiVkSp9hZrVwXzFnJrxjabcOAEMMdHljzjMI7XgLKvr-CSfitgBisfAVK65G3ZvE2nCfPwA_gn" id="150" name="Google Shape;150;p7"/>
          <p:cNvPicPr preferRelativeResize="0"/>
          <p:nvPr/>
        </p:nvPicPr>
        <p:blipFill rotWithShape="1">
          <a:blip r:embed="rId4">
            <a:alphaModFix/>
          </a:blip>
          <a:srcRect b="7629" l="0" r="1526" t="0"/>
          <a:stretch/>
        </p:blipFill>
        <p:spPr>
          <a:xfrm>
            <a:off x="282625" y="1418700"/>
            <a:ext cx="3519100" cy="1991675"/>
          </a:xfrm>
          <a:prstGeom prst="rect">
            <a:avLst/>
          </a:prstGeom>
          <a:noFill/>
          <a:ln>
            <a:noFill/>
          </a:ln>
        </p:spPr>
      </p:pic>
      <p:sp>
        <p:nvSpPr>
          <p:cNvPr id="151" name="Google Shape;151;p7"/>
          <p:cNvSpPr txBox="1"/>
          <p:nvPr/>
        </p:nvSpPr>
        <p:spPr>
          <a:xfrm>
            <a:off x="5257166" y="1695150"/>
            <a:ext cx="28533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52" name="Google Shape;152;p7"/>
          <p:cNvPicPr preferRelativeResize="0"/>
          <p:nvPr/>
        </p:nvPicPr>
        <p:blipFill>
          <a:blip r:embed="rId5">
            <a:alphaModFix/>
          </a:blip>
          <a:stretch>
            <a:fillRect/>
          </a:stretch>
        </p:blipFill>
        <p:spPr>
          <a:xfrm>
            <a:off x="4252975" y="1239525"/>
            <a:ext cx="4256800" cy="2514450"/>
          </a:xfrm>
          <a:prstGeom prst="rect">
            <a:avLst/>
          </a:prstGeom>
          <a:noFill/>
          <a:ln>
            <a:noFill/>
          </a:ln>
        </p:spPr>
      </p:pic>
      <p:sp>
        <p:nvSpPr>
          <p:cNvPr id="153" name="Google Shape;153;p7"/>
          <p:cNvSpPr txBox="1"/>
          <p:nvPr/>
        </p:nvSpPr>
        <p:spPr>
          <a:xfrm>
            <a:off x="3957575" y="446925"/>
            <a:ext cx="2439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chemeClr val="dk1"/>
                </a:solidFill>
                <a:latin typeface="Times New Roman"/>
                <a:ea typeface="Times New Roman"/>
                <a:cs typeface="Times New Roman"/>
                <a:sym typeface="Times New Roman"/>
              </a:rPr>
              <a:t>input voltage startup</a:t>
            </a:r>
            <a:endParaRPr sz="2000">
              <a:solidFill>
                <a:schemeClr val="dk1"/>
              </a:solidFill>
              <a:latin typeface="Times New Roman"/>
              <a:ea typeface="Times New Roman"/>
              <a:cs typeface="Times New Roman"/>
              <a:sym typeface="Times New Roman"/>
            </a:endParaRPr>
          </a:p>
        </p:txBody>
      </p:sp>
      <p:sp>
        <p:nvSpPr>
          <p:cNvPr id="154" name="Google Shape;154;p7"/>
          <p:cNvSpPr txBox="1"/>
          <p:nvPr/>
        </p:nvSpPr>
        <p:spPr>
          <a:xfrm>
            <a:off x="6181025" y="4053975"/>
            <a:ext cx="2734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chemeClr val="dk1"/>
                </a:solidFill>
                <a:latin typeface="Times New Roman"/>
                <a:ea typeface="Times New Roman"/>
                <a:cs typeface="Times New Roman"/>
                <a:sym typeface="Times New Roman"/>
              </a:rPr>
              <a:t> the input voltage cutoff</a:t>
            </a:r>
            <a:r>
              <a:rPr lang="en-GB" sz="1200">
                <a:solidFill>
                  <a:schemeClr val="dk1"/>
                </a:solidFill>
                <a:highlight>
                  <a:srgbClr val="FFFFFF"/>
                </a:highlight>
              </a:rPr>
              <a:t>.</a:t>
            </a:r>
            <a:endParaRPr/>
          </a:p>
        </p:txBody>
      </p:sp>
      <p:cxnSp>
        <p:nvCxnSpPr>
          <p:cNvPr id="155" name="Google Shape;155;p7"/>
          <p:cNvCxnSpPr/>
          <p:nvPr/>
        </p:nvCxnSpPr>
        <p:spPr>
          <a:xfrm>
            <a:off x="5614032" y="804135"/>
            <a:ext cx="12000" cy="966900"/>
          </a:xfrm>
          <a:prstGeom prst="straightConnector1">
            <a:avLst/>
          </a:prstGeom>
          <a:noFill/>
          <a:ln cap="flat" cmpd="sng" w="25400">
            <a:solidFill>
              <a:schemeClr val="accent4"/>
            </a:solidFill>
            <a:prstDash val="solid"/>
            <a:round/>
            <a:headEnd len="sm" w="sm" type="none"/>
            <a:tailEnd len="med" w="med" type="stealth"/>
          </a:ln>
          <a:effectLst>
            <a:outerShdw blurRad="40000" rotWithShape="0" dir="5400000" dist="20000">
              <a:srgbClr val="000000">
                <a:alpha val="37650"/>
              </a:srgbClr>
            </a:outerShdw>
          </a:effectLst>
        </p:spPr>
      </p:cxnSp>
      <p:cxnSp>
        <p:nvCxnSpPr>
          <p:cNvPr id="156" name="Google Shape;156;p7"/>
          <p:cNvCxnSpPr/>
          <p:nvPr/>
        </p:nvCxnSpPr>
        <p:spPr>
          <a:xfrm rot="10800000">
            <a:off x="7761700" y="3410275"/>
            <a:ext cx="33000" cy="746100"/>
          </a:xfrm>
          <a:prstGeom prst="straightConnector1">
            <a:avLst/>
          </a:prstGeom>
          <a:noFill/>
          <a:ln cap="flat" cmpd="sng" w="25400">
            <a:solidFill>
              <a:schemeClr val="accent4"/>
            </a:solidFill>
            <a:prstDash val="solid"/>
            <a:round/>
            <a:headEnd len="sm" w="sm" type="none"/>
            <a:tailEnd len="med" w="med" type="stealth"/>
          </a:ln>
          <a:effectLst>
            <a:outerShdw blurRad="40000" rotWithShape="0" dir="5400000" dist="20000">
              <a:srgbClr val="000000">
                <a:alpha val="37650"/>
              </a:srgbClr>
            </a:outerShdw>
          </a:effectLst>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txBox="1"/>
          <p:nvPr>
            <p:ph idx="1" type="subTitle"/>
          </p:nvPr>
        </p:nvSpPr>
        <p:spPr>
          <a:xfrm>
            <a:off x="147577" y="4719320"/>
            <a:ext cx="2801100" cy="2187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200"/>
              <a:buNone/>
            </a:pPr>
            <a:r>
              <a:rPr b="1" lang="en-GB" sz="1200">
                <a:latin typeface="Times New Roman"/>
                <a:ea typeface="Times New Roman"/>
                <a:cs typeface="Times New Roman"/>
                <a:sym typeface="Times New Roman"/>
              </a:rPr>
              <a:t>Basic Principles of Power Electronics</a:t>
            </a:r>
            <a:endParaRPr b="1" sz="1200">
              <a:latin typeface="Times New Roman"/>
              <a:ea typeface="Times New Roman"/>
              <a:cs typeface="Times New Roman"/>
              <a:sym typeface="Times New Roman"/>
            </a:endParaRPr>
          </a:p>
        </p:txBody>
      </p:sp>
      <p:cxnSp>
        <p:nvCxnSpPr>
          <p:cNvPr id="163" name="Google Shape;163;p8"/>
          <p:cNvCxnSpPr/>
          <p:nvPr/>
        </p:nvCxnSpPr>
        <p:spPr>
          <a:xfrm flipH="1" rot="10800000">
            <a:off x="147577" y="118320"/>
            <a:ext cx="8713800" cy="422700"/>
          </a:xfrm>
          <a:prstGeom prst="bentConnector3">
            <a:avLst>
              <a:gd fmla="val 67" name="adj1"/>
            </a:avLst>
          </a:prstGeom>
          <a:noFill/>
          <a:ln cap="flat" cmpd="sng" w="31750">
            <a:solidFill>
              <a:srgbClr val="002060"/>
            </a:solidFill>
            <a:prstDash val="solid"/>
            <a:miter lim="800000"/>
            <a:headEnd len="sm" w="sm" type="none"/>
            <a:tailEnd len="sm" w="sm" type="none"/>
          </a:ln>
        </p:spPr>
      </p:cxnSp>
      <p:cxnSp>
        <p:nvCxnSpPr>
          <p:cNvPr id="164" name="Google Shape;164;p8"/>
          <p:cNvCxnSpPr/>
          <p:nvPr/>
        </p:nvCxnSpPr>
        <p:spPr>
          <a:xfrm>
            <a:off x="147578" y="4719320"/>
            <a:ext cx="8713800" cy="0"/>
          </a:xfrm>
          <a:prstGeom prst="straightConnector1">
            <a:avLst/>
          </a:prstGeom>
          <a:noFill/>
          <a:ln cap="flat" cmpd="sng" w="31750">
            <a:solidFill>
              <a:srgbClr val="002060"/>
            </a:solidFill>
            <a:prstDash val="solid"/>
            <a:miter lim="800000"/>
            <a:headEnd len="sm" w="sm" type="none"/>
            <a:tailEnd len="sm" w="sm" type="none"/>
          </a:ln>
        </p:spPr>
      </p:cxnSp>
      <p:sp>
        <p:nvSpPr>
          <p:cNvPr id="165" name="Google Shape;165;p8"/>
          <p:cNvSpPr txBox="1"/>
          <p:nvPr/>
        </p:nvSpPr>
        <p:spPr>
          <a:xfrm>
            <a:off x="5607424" y="4719320"/>
            <a:ext cx="3624000" cy="2187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200"/>
              <a:buFont typeface="Arial"/>
              <a:buNone/>
            </a:pPr>
            <a:r>
              <a:rPr b="1" i="0" lang="en-GB" sz="1200" u="none" cap="none" strike="noStrike">
                <a:solidFill>
                  <a:schemeClr val="dk1"/>
                </a:solidFill>
                <a:latin typeface="Times New Roman"/>
                <a:ea typeface="Times New Roman"/>
                <a:cs typeface="Times New Roman"/>
                <a:sym typeface="Times New Roman"/>
              </a:rPr>
              <a:t>Supervisor: Professor Nikolaos Papanikolaou</a:t>
            </a:r>
            <a:endParaRPr b="1" i="0" sz="1200" u="none" cap="none" strike="noStrike">
              <a:solidFill>
                <a:schemeClr val="dk1"/>
              </a:solidFill>
              <a:latin typeface="Times New Roman"/>
              <a:ea typeface="Times New Roman"/>
              <a:cs typeface="Times New Roman"/>
              <a:sym typeface="Times New Roman"/>
            </a:endParaRPr>
          </a:p>
        </p:txBody>
      </p:sp>
      <p:pic>
        <p:nvPicPr>
          <p:cNvPr id="166" name="Google Shape;166;p8"/>
          <p:cNvPicPr preferRelativeResize="0"/>
          <p:nvPr/>
        </p:nvPicPr>
        <p:blipFill rotWithShape="1">
          <a:blip r:embed="rId3">
            <a:alphaModFix/>
          </a:blip>
          <a:srcRect b="0" l="0" r="0" t="0"/>
          <a:stretch/>
        </p:blipFill>
        <p:spPr>
          <a:xfrm>
            <a:off x="282628" y="205483"/>
            <a:ext cx="1756412" cy="461505"/>
          </a:xfrm>
          <a:prstGeom prst="rect">
            <a:avLst/>
          </a:prstGeom>
          <a:noFill/>
          <a:ln>
            <a:noFill/>
          </a:ln>
        </p:spPr>
      </p:pic>
      <p:sp>
        <p:nvSpPr>
          <p:cNvPr id="167" name="Google Shape;167;p8"/>
          <p:cNvSpPr txBox="1"/>
          <p:nvPr/>
        </p:nvSpPr>
        <p:spPr>
          <a:xfrm>
            <a:off x="147577" y="939524"/>
            <a:ext cx="28542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168" name="Google Shape;168;p8"/>
          <p:cNvSpPr txBox="1"/>
          <p:nvPr/>
        </p:nvSpPr>
        <p:spPr>
          <a:xfrm>
            <a:off x="5221358" y="2153479"/>
            <a:ext cx="2564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69" name="Google Shape;169;p8"/>
          <p:cNvPicPr preferRelativeResize="0"/>
          <p:nvPr/>
        </p:nvPicPr>
        <p:blipFill>
          <a:blip r:embed="rId4">
            <a:alphaModFix/>
          </a:blip>
          <a:stretch>
            <a:fillRect/>
          </a:stretch>
        </p:blipFill>
        <p:spPr>
          <a:xfrm>
            <a:off x="282625" y="1000225"/>
            <a:ext cx="2564400" cy="3146225"/>
          </a:xfrm>
          <a:prstGeom prst="rect">
            <a:avLst/>
          </a:prstGeom>
          <a:noFill/>
          <a:ln>
            <a:noFill/>
          </a:ln>
        </p:spPr>
      </p:pic>
      <p:sp>
        <p:nvSpPr>
          <p:cNvPr id="170" name="Google Shape;170;p8"/>
          <p:cNvSpPr txBox="1"/>
          <p:nvPr/>
        </p:nvSpPr>
        <p:spPr>
          <a:xfrm>
            <a:off x="3001775" y="489325"/>
            <a:ext cx="59424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chemeClr val="dk1"/>
                </a:solidFill>
                <a:latin typeface="Times New Roman"/>
                <a:ea typeface="Times New Roman"/>
                <a:cs typeface="Times New Roman"/>
                <a:sym typeface="Times New Roman"/>
              </a:rPr>
              <a:t>The </a:t>
            </a:r>
            <a:r>
              <a:rPr b="1" lang="en-GB" sz="2000">
                <a:solidFill>
                  <a:srgbClr val="00B0F0"/>
                </a:solidFill>
                <a:latin typeface="Times New Roman"/>
                <a:ea typeface="Times New Roman"/>
                <a:cs typeface="Times New Roman"/>
                <a:sym typeface="Times New Roman"/>
              </a:rPr>
              <a:t>startup</a:t>
            </a:r>
            <a:r>
              <a:rPr lang="en-GB" sz="2000">
                <a:solidFill>
                  <a:schemeClr val="dk1"/>
                </a:solidFill>
                <a:latin typeface="Times New Roman"/>
                <a:ea typeface="Times New Roman"/>
                <a:cs typeface="Times New Roman"/>
                <a:sym typeface="Times New Roman"/>
              </a:rPr>
              <a:t> portion can be divided into four operating modes.</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AutoNum type="alphaLcPeriod"/>
            </a:pPr>
            <a:r>
              <a:rPr lang="en-GB" sz="2000">
                <a:solidFill>
                  <a:schemeClr val="dk1"/>
                </a:solidFill>
                <a:latin typeface="Times New Roman"/>
                <a:ea typeface="Times New Roman"/>
                <a:cs typeface="Times New Roman"/>
                <a:sym typeface="Times New Roman"/>
              </a:rPr>
              <a:t>When the input voltage is below the minimum startup voltage, the converter has no output.</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AutoNum type="alphaLcPeriod"/>
            </a:pPr>
            <a:r>
              <a:rPr lang="en-GB" sz="2000">
                <a:solidFill>
                  <a:schemeClr val="dk1"/>
                </a:solidFill>
                <a:latin typeface="Times New Roman"/>
                <a:ea typeface="Times New Roman"/>
                <a:cs typeface="Times New Roman"/>
                <a:sym typeface="Times New Roman"/>
              </a:rPr>
              <a:t>When the input voltage is between the lowest and highest startup voltages, the converter cannot determine if it has started normally.</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AutoNum type="alphaLcPeriod"/>
            </a:pPr>
            <a:r>
              <a:rPr lang="en-GB" sz="2000">
                <a:solidFill>
                  <a:schemeClr val="dk1"/>
                </a:solidFill>
                <a:latin typeface="Times New Roman"/>
                <a:ea typeface="Times New Roman"/>
                <a:cs typeface="Times New Roman"/>
                <a:sym typeface="Times New Roman"/>
              </a:rPr>
              <a:t>When the input voltage exceeds the maximum startup voltage, but still has not reached the minimum operating voltage, the converter has started, but not suitable for full load output.</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AutoNum type="alphaLcPeriod"/>
            </a:pPr>
            <a:r>
              <a:rPr lang="en-GB" sz="2000">
                <a:solidFill>
                  <a:schemeClr val="dk1"/>
                </a:solidFill>
                <a:latin typeface="Times New Roman"/>
                <a:ea typeface="Times New Roman"/>
                <a:cs typeface="Times New Roman"/>
                <a:sym typeface="Times New Roman"/>
              </a:rPr>
              <a:t>When the input voltage is higher than the minimum operating voltage, the converter operates normally.</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9"/>
          <p:cNvSpPr txBox="1"/>
          <p:nvPr>
            <p:ph idx="1" type="subTitle"/>
          </p:nvPr>
        </p:nvSpPr>
        <p:spPr>
          <a:xfrm>
            <a:off x="147577" y="4719320"/>
            <a:ext cx="2801100" cy="2187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200"/>
              <a:buNone/>
            </a:pPr>
            <a:r>
              <a:rPr b="1" lang="en-GB" sz="1200">
                <a:latin typeface="Times New Roman"/>
                <a:ea typeface="Times New Roman"/>
                <a:cs typeface="Times New Roman"/>
                <a:sym typeface="Times New Roman"/>
              </a:rPr>
              <a:t>Basic Principles of Power Electronics</a:t>
            </a:r>
            <a:endParaRPr b="1" sz="1200">
              <a:latin typeface="Times New Roman"/>
              <a:ea typeface="Times New Roman"/>
              <a:cs typeface="Times New Roman"/>
              <a:sym typeface="Times New Roman"/>
            </a:endParaRPr>
          </a:p>
        </p:txBody>
      </p:sp>
      <p:cxnSp>
        <p:nvCxnSpPr>
          <p:cNvPr id="177" name="Google Shape;177;p9"/>
          <p:cNvCxnSpPr/>
          <p:nvPr/>
        </p:nvCxnSpPr>
        <p:spPr>
          <a:xfrm flipH="1" rot="10800000">
            <a:off x="147577" y="118320"/>
            <a:ext cx="8713800" cy="422700"/>
          </a:xfrm>
          <a:prstGeom prst="bentConnector3">
            <a:avLst>
              <a:gd fmla="val 67" name="adj1"/>
            </a:avLst>
          </a:prstGeom>
          <a:noFill/>
          <a:ln cap="flat" cmpd="sng" w="31750">
            <a:solidFill>
              <a:srgbClr val="002060"/>
            </a:solidFill>
            <a:prstDash val="solid"/>
            <a:miter lim="800000"/>
            <a:headEnd len="sm" w="sm" type="none"/>
            <a:tailEnd len="sm" w="sm" type="none"/>
          </a:ln>
        </p:spPr>
      </p:cxnSp>
      <p:cxnSp>
        <p:nvCxnSpPr>
          <p:cNvPr id="178" name="Google Shape;178;p9"/>
          <p:cNvCxnSpPr/>
          <p:nvPr/>
        </p:nvCxnSpPr>
        <p:spPr>
          <a:xfrm>
            <a:off x="147578" y="4719320"/>
            <a:ext cx="8713800" cy="0"/>
          </a:xfrm>
          <a:prstGeom prst="straightConnector1">
            <a:avLst/>
          </a:prstGeom>
          <a:noFill/>
          <a:ln cap="flat" cmpd="sng" w="31750">
            <a:solidFill>
              <a:srgbClr val="002060"/>
            </a:solidFill>
            <a:prstDash val="solid"/>
            <a:miter lim="800000"/>
            <a:headEnd len="sm" w="sm" type="none"/>
            <a:tailEnd len="sm" w="sm" type="none"/>
          </a:ln>
        </p:spPr>
      </p:cxnSp>
      <p:sp>
        <p:nvSpPr>
          <p:cNvPr id="179" name="Google Shape;179;p9"/>
          <p:cNvSpPr txBox="1"/>
          <p:nvPr/>
        </p:nvSpPr>
        <p:spPr>
          <a:xfrm>
            <a:off x="5607424" y="4719320"/>
            <a:ext cx="3624000" cy="2187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200"/>
              <a:buFont typeface="Arial"/>
              <a:buNone/>
            </a:pPr>
            <a:r>
              <a:rPr b="1" i="0" lang="en-GB" sz="1200" u="none" cap="none" strike="noStrike">
                <a:solidFill>
                  <a:schemeClr val="dk1"/>
                </a:solidFill>
                <a:latin typeface="Times New Roman"/>
                <a:ea typeface="Times New Roman"/>
                <a:cs typeface="Times New Roman"/>
                <a:sym typeface="Times New Roman"/>
              </a:rPr>
              <a:t>Supervisor: Professor Nikolaos Papanikolaou</a:t>
            </a:r>
            <a:endParaRPr b="1" i="0" sz="1200" u="none" cap="none" strike="noStrike">
              <a:solidFill>
                <a:schemeClr val="dk1"/>
              </a:solidFill>
              <a:latin typeface="Times New Roman"/>
              <a:ea typeface="Times New Roman"/>
              <a:cs typeface="Times New Roman"/>
              <a:sym typeface="Times New Roman"/>
            </a:endParaRPr>
          </a:p>
        </p:txBody>
      </p:sp>
      <p:pic>
        <p:nvPicPr>
          <p:cNvPr id="180" name="Google Shape;180;p9"/>
          <p:cNvPicPr preferRelativeResize="0"/>
          <p:nvPr/>
        </p:nvPicPr>
        <p:blipFill rotWithShape="1">
          <a:blip r:embed="rId3">
            <a:alphaModFix/>
          </a:blip>
          <a:srcRect b="0" l="0" r="0" t="0"/>
          <a:stretch/>
        </p:blipFill>
        <p:spPr>
          <a:xfrm>
            <a:off x="282628" y="205483"/>
            <a:ext cx="1756412" cy="461505"/>
          </a:xfrm>
          <a:prstGeom prst="rect">
            <a:avLst/>
          </a:prstGeom>
          <a:noFill/>
          <a:ln>
            <a:noFill/>
          </a:ln>
        </p:spPr>
      </p:pic>
      <p:sp>
        <p:nvSpPr>
          <p:cNvPr id="181" name="Google Shape;181;p9"/>
          <p:cNvSpPr txBox="1"/>
          <p:nvPr/>
        </p:nvSpPr>
        <p:spPr>
          <a:xfrm>
            <a:off x="147577" y="939524"/>
            <a:ext cx="28542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182" name="Google Shape;182;p9"/>
          <p:cNvSpPr txBox="1"/>
          <p:nvPr/>
        </p:nvSpPr>
        <p:spPr>
          <a:xfrm>
            <a:off x="4252975" y="666975"/>
            <a:ext cx="4091700" cy="38436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1"/>
              </a:buClr>
              <a:buSzPts val="121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pic>
        <p:nvPicPr>
          <p:cNvPr id="183" name="Google Shape;183;p9"/>
          <p:cNvPicPr preferRelativeResize="0"/>
          <p:nvPr/>
        </p:nvPicPr>
        <p:blipFill>
          <a:blip r:embed="rId4">
            <a:alphaModFix/>
          </a:blip>
          <a:stretch>
            <a:fillRect/>
          </a:stretch>
        </p:blipFill>
        <p:spPr>
          <a:xfrm>
            <a:off x="229300" y="1042675"/>
            <a:ext cx="2433500" cy="3175000"/>
          </a:xfrm>
          <a:prstGeom prst="rect">
            <a:avLst/>
          </a:prstGeom>
          <a:noFill/>
          <a:ln>
            <a:noFill/>
          </a:ln>
        </p:spPr>
      </p:pic>
      <p:sp>
        <p:nvSpPr>
          <p:cNvPr id="184" name="Google Shape;184;p9"/>
          <p:cNvSpPr txBox="1"/>
          <p:nvPr/>
        </p:nvSpPr>
        <p:spPr>
          <a:xfrm>
            <a:off x="2662800" y="464625"/>
            <a:ext cx="6353100" cy="392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chemeClr val="dk1"/>
                </a:solidFill>
                <a:latin typeface="Times New Roman"/>
                <a:ea typeface="Times New Roman"/>
                <a:cs typeface="Times New Roman"/>
                <a:sym typeface="Times New Roman"/>
              </a:rPr>
              <a:t>The </a:t>
            </a:r>
            <a:r>
              <a:rPr b="1" lang="en-GB" sz="2000">
                <a:solidFill>
                  <a:srgbClr val="00B0F0"/>
                </a:solidFill>
                <a:latin typeface="Times New Roman"/>
                <a:ea typeface="Times New Roman"/>
                <a:cs typeface="Times New Roman"/>
                <a:sym typeface="Times New Roman"/>
              </a:rPr>
              <a:t>shut down </a:t>
            </a:r>
            <a:r>
              <a:rPr lang="en-GB" sz="2000">
                <a:solidFill>
                  <a:schemeClr val="dk1"/>
                </a:solidFill>
                <a:latin typeface="Times New Roman"/>
                <a:ea typeface="Times New Roman"/>
                <a:cs typeface="Times New Roman"/>
                <a:sym typeface="Times New Roman"/>
              </a:rPr>
              <a:t>portion can be divided into four operating modes</a:t>
            </a:r>
            <a:r>
              <a:rPr lang="en-GB" sz="1200">
                <a:solidFill>
                  <a:schemeClr val="dk1"/>
                </a:solidFill>
                <a:highlight>
                  <a:srgbClr val="FFFFFF"/>
                </a:highlight>
              </a:rPr>
              <a:t> </a:t>
            </a:r>
            <a:endParaRPr sz="20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rPr lang="en-GB" sz="2000">
                <a:solidFill>
                  <a:schemeClr val="dk1"/>
                </a:solidFill>
                <a:latin typeface="Times New Roman"/>
                <a:ea typeface="Times New Roman"/>
                <a:cs typeface="Times New Roman"/>
                <a:sym typeface="Times New Roman"/>
              </a:rPr>
              <a:t>D. </a:t>
            </a:r>
            <a:r>
              <a:rPr lang="en-GB" sz="2000">
                <a:solidFill>
                  <a:schemeClr val="dk1"/>
                </a:solidFill>
                <a:latin typeface="Times New Roman"/>
                <a:ea typeface="Times New Roman"/>
                <a:cs typeface="Times New Roman"/>
                <a:sym typeface="Times New Roman"/>
              </a:rPr>
              <a:t>The converter operated normally.</a:t>
            </a:r>
            <a:endParaRPr sz="20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rPr lang="en-GB" sz="2000">
                <a:solidFill>
                  <a:schemeClr val="dk1"/>
                </a:solidFill>
                <a:latin typeface="Times New Roman"/>
                <a:ea typeface="Times New Roman"/>
                <a:cs typeface="Times New Roman"/>
                <a:sym typeface="Times New Roman"/>
              </a:rPr>
              <a:t>E. When the input voltage is lower than the minimum operating voltage, but still higher than the cutoff voltage, the converter is not turned off and is not suitable for it to continue full-load output. </a:t>
            </a:r>
            <a:endParaRPr sz="20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rPr lang="en-GB" sz="2000">
                <a:solidFill>
                  <a:schemeClr val="dk1"/>
                </a:solidFill>
                <a:latin typeface="Times New Roman"/>
                <a:ea typeface="Times New Roman"/>
                <a:cs typeface="Times New Roman"/>
                <a:sym typeface="Times New Roman"/>
              </a:rPr>
              <a:t>F. When the input voltage is between the highest and lowest cut off voltages, the converter cannot determine if it has been normally turned off.</a:t>
            </a:r>
            <a:endParaRPr sz="20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GB" sz="2000">
                <a:solidFill>
                  <a:schemeClr val="dk1"/>
                </a:solidFill>
                <a:latin typeface="Times New Roman"/>
                <a:ea typeface="Times New Roman"/>
                <a:cs typeface="Times New Roman"/>
                <a:sym typeface="Times New Roman"/>
              </a:rPr>
              <a:t>G. When the input voltage is lower than the lowest cutoff voltage, the converter shut down.</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