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62OgimlxAZe8ml4u+VWGWiVoO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1" name="Google Shape;8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3" name="Google Shape;9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1" name="Shape 101"/>
        <p:cNvGrpSpPr/>
        <p:nvPr/>
      </p:nvGrpSpPr>
      <p:grpSpPr>
        <a:xfrm>
          <a:off x="0" y="0"/>
          <a:ext cx="0" cy="0"/>
          <a:chOff x="0" y="0"/>
          <a:chExt cx="0" cy="0"/>
        </a:xfrm>
      </p:grpSpPr>
      <p:sp>
        <p:nvSpPr>
          <p:cNvPr id="102" name="Google Shape;10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0" name="Google Shape;11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3" name="Shape 113"/>
        <p:cNvGrpSpPr/>
        <p:nvPr/>
      </p:nvGrpSpPr>
      <p:grpSpPr>
        <a:xfrm>
          <a:off x="0" y="0"/>
          <a:ext cx="0" cy="0"/>
          <a:chOff x="0" y="0"/>
          <a:chExt cx="0" cy="0"/>
        </a:xfrm>
      </p:grpSpPr>
      <p:sp>
        <p:nvSpPr>
          <p:cNvPr id="114" name="Google Shape;11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0" name="Shape 120"/>
        <p:cNvGrpSpPr/>
        <p:nvPr/>
      </p:nvGrpSpPr>
      <p:grpSpPr>
        <a:xfrm>
          <a:off x="0" y="0"/>
          <a:ext cx="0" cy="0"/>
          <a:chOff x="0" y="0"/>
          <a:chExt cx="0" cy="0"/>
        </a:xfrm>
      </p:grpSpPr>
      <p:sp>
        <p:nvSpPr>
          <p:cNvPr id="121" name="Google Shape;121;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3" name="Google Shape;123;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5" name="Google Shape;125;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4" name="Google Shape;2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2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3" name="Google Shape;143;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0" name="Google Shape;3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7" name="Google Shape;3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3" name="Google Shape;43;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5" name="Google Shape;45;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1" name="Google Shape;61;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2" name="Google Shape;6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68" name="Google Shape;68;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9" name="Google Shape;69;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sp>
        <p:nvSpPr>
          <p:cNvPr id="164" name="Google Shape;164;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text, electronics, circuit&#10;&#10;Description automatically generated" id="165" name="Google Shape;165;p1"/>
          <p:cNvPicPr preferRelativeResize="0"/>
          <p:nvPr/>
        </p:nvPicPr>
        <p:blipFill rotWithShape="1">
          <a:blip r:embed="rId3">
            <a:alphaModFix/>
          </a:blip>
          <a:srcRect b="-1" l="0" r="15607" t="0"/>
          <a:stretch/>
        </p:blipFill>
        <p:spPr>
          <a:xfrm>
            <a:off x="3523488" y="10"/>
            <a:ext cx="8668512" cy="6857990"/>
          </a:xfrm>
          <a:prstGeom prst="rect">
            <a:avLst/>
          </a:prstGeom>
          <a:noFill/>
          <a:ln>
            <a:noFill/>
          </a:ln>
        </p:spPr>
      </p:pic>
      <p:sp>
        <p:nvSpPr>
          <p:cNvPr id="166" name="Google Shape;166;p1"/>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1"/>
          <p:cNvSpPr txBox="1"/>
          <p:nvPr>
            <p:ph type="title"/>
          </p:nvPr>
        </p:nvSpPr>
        <p:spPr>
          <a:xfrm>
            <a:off x="498181" y="191387"/>
            <a:ext cx="4125917" cy="399021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alibri"/>
              <a:buNone/>
            </a:pPr>
            <a:r>
              <a:rPr lang="en-US" sz="3200"/>
              <a:t>FLY-BACK CONVERTER</a:t>
            </a:r>
            <a:br>
              <a:rPr lang="en-US" sz="3200"/>
            </a:br>
            <a:r>
              <a:rPr lang="en-US" sz="3200"/>
              <a:t>               </a:t>
            </a:r>
            <a:br>
              <a:rPr lang="en-US" sz="2400"/>
            </a:br>
            <a:r>
              <a:rPr lang="en-US" sz="2400"/>
              <a:t>INTERGRADED CIRCUIT</a:t>
            </a:r>
            <a:br>
              <a:rPr lang="en-US" sz="2400"/>
            </a:br>
            <a:r>
              <a:rPr lang="en-US" sz="1800"/>
              <a:t>BD7F100EFJ</a:t>
            </a:r>
            <a:br>
              <a:rPr lang="en-US" sz="2400"/>
            </a:br>
            <a:br>
              <a:rPr lang="en-US" sz="2400"/>
            </a:br>
            <a:r>
              <a:rPr lang="en-US" sz="1800"/>
              <a:t>TSD</a:t>
            </a:r>
            <a:br>
              <a:rPr lang="en-US" sz="1800"/>
            </a:br>
            <a:r>
              <a:rPr lang="en-US" sz="1800"/>
              <a:t>OCP</a:t>
            </a:r>
            <a:br>
              <a:rPr lang="en-US" sz="1800"/>
            </a:br>
            <a:r>
              <a:rPr lang="en-US" sz="1800"/>
              <a:t>MOSFETS VIN,FB,COMP &amp; SDX/EN</a:t>
            </a:r>
            <a:br>
              <a:rPr lang="en-US" sz="1800"/>
            </a:br>
            <a:r>
              <a:rPr lang="en-US" sz="1800"/>
              <a:t>CONCLUSION</a:t>
            </a:r>
            <a:endParaRPr/>
          </a:p>
        </p:txBody>
      </p:sp>
      <p:sp>
        <p:nvSpPr>
          <p:cNvPr id="168" name="Google Shape;168;p1"/>
          <p:cNvSpPr txBox="1"/>
          <p:nvPr>
            <p:ph idx="1" type="body"/>
          </p:nvPr>
        </p:nvSpPr>
        <p:spPr>
          <a:xfrm>
            <a:off x="477980" y="4930530"/>
            <a:ext cx="4023359" cy="115053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rPr lang="en-US" sz="2000"/>
              <a:t>MICHAILIDIS VICTOR</a:t>
            </a:r>
            <a:endParaRPr/>
          </a:p>
        </p:txBody>
      </p:sp>
      <p:sp>
        <p:nvSpPr>
          <p:cNvPr id="169" name="Google Shape;169;p1"/>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0" name="Google Shape;170;p1"/>
          <p:cNvSpPr/>
          <p:nvPr/>
        </p:nvSpPr>
        <p:spPr>
          <a:xfrm>
            <a:off x="481029" y="4546920"/>
            <a:ext cx="397764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67"/>
                                        </p:tgtEl>
                                        <p:attrNameLst>
                                          <p:attrName>style.visibility</p:attrName>
                                        </p:attrNameLst>
                                      </p:cBhvr>
                                      <p:to>
                                        <p:strVal val="visible"/>
                                      </p:to>
                                    </p:set>
                                    <p:animEffect filter="fade" transition="in">
                                      <p:cBhvr>
                                        <p:cTn dur="4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7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0"/>
          <p:cNvSpPr txBox="1"/>
          <p:nvPr>
            <p:ph type="title"/>
          </p:nvPr>
        </p:nvSpPr>
        <p:spPr>
          <a:xfrm>
            <a:off x="3816408" y="981104"/>
            <a:ext cx="7826924" cy="1636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Times New Roman"/>
              <a:buNone/>
            </a:pPr>
            <a:r>
              <a:rPr b="1" lang="en-US" sz="3600">
                <a:solidFill>
                  <a:srgbClr val="FF0000"/>
                </a:solidFill>
                <a:latin typeface="Times New Roman"/>
                <a:ea typeface="Times New Roman"/>
                <a:cs typeface="Times New Roman"/>
                <a:sym typeface="Times New Roman"/>
              </a:rPr>
              <a:t>MOSFET P-CHANNEL</a:t>
            </a:r>
            <a:endParaRPr b="1" sz="3600">
              <a:solidFill>
                <a:srgbClr val="FF0000"/>
              </a:solidFill>
              <a:latin typeface="Times New Roman"/>
              <a:ea typeface="Times New Roman"/>
              <a:cs typeface="Times New Roman"/>
              <a:sym typeface="Times New Roman"/>
            </a:endParaRPr>
          </a:p>
        </p:txBody>
      </p:sp>
      <p:sp>
        <p:nvSpPr>
          <p:cNvPr id="355" name="Google Shape;355;p10"/>
          <p:cNvSpPr txBox="1"/>
          <p:nvPr>
            <p:ph idx="4294967295" type="subTitle"/>
          </p:nvPr>
        </p:nvSpPr>
        <p:spPr>
          <a:xfrm>
            <a:off x="0" y="6292850"/>
            <a:ext cx="3735388" cy="290513"/>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600"/>
              <a:buFont typeface="Arial"/>
              <a:buChar char="•"/>
            </a:pPr>
            <a:r>
              <a:rPr b="1" i="0" lang="en-US" sz="1600" u="none" cap="none" strike="noStrike">
                <a:solidFill>
                  <a:schemeClr val="dk1"/>
                </a:solidFill>
                <a:latin typeface="Times New Roman"/>
                <a:ea typeface="Times New Roman"/>
                <a:cs typeface="Times New Roman"/>
                <a:sym typeface="Times New Roman"/>
              </a:rPr>
              <a:t>Basic Principles of Power Electronics</a:t>
            </a:r>
            <a:endParaRPr b="1" i="0" sz="1600" u="none" cap="none" strike="noStrike">
              <a:solidFill>
                <a:schemeClr val="dk1"/>
              </a:solidFill>
              <a:latin typeface="Times New Roman"/>
              <a:ea typeface="Times New Roman"/>
              <a:cs typeface="Times New Roman"/>
              <a:sym typeface="Times New Roman"/>
            </a:endParaRPr>
          </a:p>
        </p:txBody>
      </p:sp>
      <p:cxnSp>
        <p:nvCxnSpPr>
          <p:cNvPr id="356" name="Google Shape;356;p10"/>
          <p:cNvCxnSpPr/>
          <p:nvPr/>
        </p:nvCxnSpPr>
        <p:spPr>
          <a:xfrm flipH="1" rot="10800000">
            <a:off x="196770" y="157660"/>
            <a:ext cx="11618400" cy="563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357" name="Google Shape;357;p10"/>
          <p:cNvCxnSpPr/>
          <p:nvPr/>
        </p:nvCxnSpPr>
        <p:spPr>
          <a:xfrm>
            <a:off x="196771" y="6292427"/>
            <a:ext cx="11618392" cy="1"/>
          </a:xfrm>
          <a:prstGeom prst="straightConnector1">
            <a:avLst/>
          </a:prstGeom>
          <a:noFill/>
          <a:ln cap="flat" cmpd="sng" w="31750">
            <a:solidFill>
              <a:srgbClr val="002060"/>
            </a:solidFill>
            <a:prstDash val="solid"/>
            <a:miter lim="800000"/>
            <a:headEnd len="sm" w="sm" type="none"/>
            <a:tailEnd len="sm" w="sm" type="none"/>
          </a:ln>
        </p:spPr>
      </p:cxnSp>
      <p:sp>
        <p:nvSpPr>
          <p:cNvPr id="358" name="Google Shape;358;p10"/>
          <p:cNvSpPr txBox="1"/>
          <p:nvPr/>
        </p:nvSpPr>
        <p:spPr>
          <a:xfrm>
            <a:off x="7476565" y="6292427"/>
            <a:ext cx="4831657" cy="29159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600"/>
              <a:buFont typeface="Arial"/>
              <a:buNone/>
            </a:pPr>
            <a:r>
              <a:rPr b="1" lang="en-US" sz="1600">
                <a:solidFill>
                  <a:schemeClr val="dk1"/>
                </a:solidFill>
                <a:latin typeface="Times New Roman"/>
                <a:ea typeface="Times New Roman"/>
                <a:cs typeface="Times New Roman"/>
                <a:sym typeface="Times New Roman"/>
              </a:rPr>
              <a:t>Supervisor: Professor Nikolaos Papanikolaou</a:t>
            </a:r>
            <a:endParaRPr b="1" sz="1600">
              <a:solidFill>
                <a:schemeClr val="dk1"/>
              </a:solidFill>
              <a:latin typeface="Times New Roman"/>
              <a:ea typeface="Times New Roman"/>
              <a:cs typeface="Times New Roman"/>
              <a:sym typeface="Times New Roman"/>
            </a:endParaRPr>
          </a:p>
        </p:txBody>
      </p:sp>
      <p:pic>
        <p:nvPicPr>
          <p:cNvPr id="359" name="Google Shape;359;p10"/>
          <p:cNvPicPr preferRelativeResize="0"/>
          <p:nvPr/>
        </p:nvPicPr>
        <p:blipFill rotWithShape="1">
          <a:blip r:embed="rId3">
            <a:alphaModFix/>
          </a:blip>
          <a:srcRect b="0" l="0" r="0" t="0"/>
          <a:stretch/>
        </p:blipFill>
        <p:spPr>
          <a:xfrm>
            <a:off x="376837" y="273977"/>
            <a:ext cx="2341881" cy="615339"/>
          </a:xfrm>
          <a:prstGeom prst="rect">
            <a:avLst/>
          </a:prstGeom>
          <a:noFill/>
          <a:ln>
            <a:noFill/>
          </a:ln>
        </p:spPr>
      </p:pic>
      <p:sp>
        <p:nvSpPr>
          <p:cNvPr id="360" name="Google Shape;360;p10"/>
          <p:cNvSpPr txBox="1"/>
          <p:nvPr/>
        </p:nvSpPr>
        <p:spPr>
          <a:xfrm>
            <a:off x="5231568" y="4557568"/>
            <a:ext cx="545426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pic>
        <p:nvPicPr>
          <p:cNvPr id="361" name="Google Shape;361;p10"/>
          <p:cNvPicPr preferRelativeResize="0"/>
          <p:nvPr/>
        </p:nvPicPr>
        <p:blipFill rotWithShape="1">
          <a:blip r:embed="rId4">
            <a:alphaModFix/>
          </a:blip>
          <a:srcRect b="0" l="0" r="0" t="0"/>
          <a:stretch/>
        </p:blipFill>
        <p:spPr>
          <a:xfrm>
            <a:off x="681424" y="4056749"/>
            <a:ext cx="2341881" cy="1565177"/>
          </a:xfrm>
          <a:prstGeom prst="rect">
            <a:avLst/>
          </a:prstGeom>
          <a:noFill/>
          <a:ln>
            <a:noFill/>
          </a:ln>
        </p:spPr>
      </p:pic>
      <p:pic>
        <p:nvPicPr>
          <p:cNvPr id="362" name="Google Shape;362;p10"/>
          <p:cNvPicPr preferRelativeResize="0"/>
          <p:nvPr/>
        </p:nvPicPr>
        <p:blipFill rotWithShape="1">
          <a:blip r:embed="rId5">
            <a:alphaModFix/>
          </a:blip>
          <a:srcRect b="0" l="0" r="-270" t="3544"/>
          <a:stretch/>
        </p:blipFill>
        <p:spPr>
          <a:xfrm>
            <a:off x="3023305" y="1671209"/>
            <a:ext cx="5709792" cy="3026520"/>
          </a:xfrm>
          <a:prstGeom prst="rect">
            <a:avLst/>
          </a:prstGeom>
          <a:noFill/>
          <a:ln>
            <a:noFill/>
          </a:ln>
        </p:spPr>
      </p:pic>
      <p:sp>
        <p:nvSpPr>
          <p:cNvPr id="363" name="Google Shape;363;p10"/>
          <p:cNvSpPr txBox="1"/>
          <p:nvPr/>
        </p:nvSpPr>
        <p:spPr>
          <a:xfrm>
            <a:off x="5135527" y="5125746"/>
            <a:ext cx="65921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12529"/>
                </a:solidFill>
                <a:latin typeface="Arial"/>
                <a:ea typeface="Arial"/>
                <a:cs typeface="Arial"/>
                <a:sym typeface="Arial"/>
              </a:rPr>
              <a:t>"</a:t>
            </a:r>
            <a:r>
              <a:rPr b="0" i="0" lang="en-US" sz="1800">
                <a:solidFill>
                  <a:srgbClr val="212529"/>
                </a:solidFill>
                <a:latin typeface="Times New Roman"/>
                <a:ea typeface="Times New Roman"/>
                <a:cs typeface="Times New Roman"/>
                <a:sym typeface="Times New Roman"/>
              </a:rPr>
              <a:t>Normally ON" and on the positive side of the load (common VCC</a:t>
            </a:r>
            <a:r>
              <a:rPr b="0" i="0" lang="en-US" sz="1800">
                <a:solidFill>
                  <a:srgbClr val="212529"/>
                </a:solidFill>
                <a:latin typeface="Arial"/>
                <a:ea typeface="Arial"/>
                <a:cs typeface="Arial"/>
                <a:sym typeface="Arial"/>
              </a:rPr>
              <a:t>)</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p11"/>
          <p:cNvSpPr txBox="1"/>
          <p:nvPr/>
        </p:nvSpPr>
        <p:spPr>
          <a:xfrm>
            <a:off x="3248444" y="543907"/>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3600">
                <a:solidFill>
                  <a:schemeClr val="dk1"/>
                </a:solidFill>
                <a:latin typeface="Calibri"/>
                <a:ea typeface="Calibri"/>
                <a:cs typeface="Calibri"/>
                <a:sym typeface="Calibri"/>
              </a:rPr>
              <a:t>FLYBACK CONVERTER IN LIFE</a:t>
            </a:r>
            <a:endParaRPr/>
          </a:p>
        </p:txBody>
      </p:sp>
      <p:sp>
        <p:nvSpPr>
          <p:cNvPr id="370" name="Google Shape;370;p11"/>
          <p:cNvSpPr txBox="1"/>
          <p:nvPr/>
        </p:nvSpPr>
        <p:spPr>
          <a:xfrm>
            <a:off x="643469" y="1782981"/>
            <a:ext cx="4008384" cy="439398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700"/>
              <a:buFont typeface="Arial"/>
              <a:buChar char="•"/>
            </a:pPr>
            <a:r>
              <a:rPr b="0" i="0" lang="en-US" sz="1700" u="none" strike="noStrike">
                <a:solidFill>
                  <a:schemeClr val="dk1"/>
                </a:solidFill>
                <a:latin typeface="Times New Roman"/>
                <a:ea typeface="Times New Roman"/>
                <a:cs typeface="Times New Roman"/>
                <a:sym typeface="Times New Roman"/>
              </a:rPr>
              <a:t>Low-power switch-mode power supplies (cell phone charger, standby power supply in PCs)</a:t>
            </a:r>
            <a:endParaRPr/>
          </a:p>
          <a:p>
            <a:pPr indent="107950" lvl="0" marL="0" marR="0" rtl="0" algn="l">
              <a:lnSpc>
                <a:spcPct val="90000"/>
              </a:lnSpc>
              <a:spcBef>
                <a:spcPts val="0"/>
              </a:spcBef>
              <a:spcAft>
                <a:spcPts val="0"/>
              </a:spcAft>
              <a:buClr>
                <a:schemeClr val="dk1"/>
              </a:buClr>
              <a:buSzPts val="1700"/>
              <a:buFont typeface="Arial"/>
              <a:buNone/>
            </a:pPr>
            <a:r>
              <a:t/>
            </a:r>
            <a:endParaRPr b="0" i="0" sz="1700" u="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700"/>
              <a:buFont typeface="Arial"/>
              <a:buChar char="•"/>
            </a:pPr>
            <a:r>
              <a:rPr b="0" i="0" lang="en-US" sz="1700" u="none" strike="noStrike">
                <a:solidFill>
                  <a:schemeClr val="dk1"/>
                </a:solidFill>
                <a:latin typeface="Times New Roman"/>
                <a:ea typeface="Times New Roman"/>
                <a:cs typeface="Times New Roman"/>
                <a:sym typeface="Times New Roman"/>
              </a:rPr>
              <a:t>Low-cost multiple-output power supplies (e.g., main PC supplies &lt;250 W[citation needed])</a:t>
            </a:r>
            <a:endParaRPr/>
          </a:p>
          <a:p>
            <a:pPr indent="107950" lvl="0" marL="0" marR="0" rtl="0" algn="l">
              <a:lnSpc>
                <a:spcPct val="90000"/>
              </a:lnSpc>
              <a:spcBef>
                <a:spcPts val="0"/>
              </a:spcBef>
              <a:spcAft>
                <a:spcPts val="0"/>
              </a:spcAft>
              <a:buClr>
                <a:schemeClr val="dk1"/>
              </a:buClr>
              <a:buSzPts val="1700"/>
              <a:buFont typeface="Arial"/>
              <a:buNone/>
            </a:pPr>
            <a:r>
              <a:t/>
            </a:r>
            <a:endParaRPr b="0" i="0" sz="1700" u="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700"/>
              <a:buFont typeface="Arial"/>
              <a:buChar char="•"/>
            </a:pPr>
            <a:r>
              <a:rPr b="0" i="0" lang="en-US" sz="1700" u="none" strike="noStrike">
                <a:solidFill>
                  <a:schemeClr val="dk1"/>
                </a:solidFill>
                <a:latin typeface="Times New Roman"/>
                <a:ea typeface="Times New Roman"/>
                <a:cs typeface="Times New Roman"/>
                <a:sym typeface="Times New Roman"/>
              </a:rPr>
              <a:t>High voltage supply for the CRT in TVs and monitors (the flyback converter is often combined with the horizontal deflection drive)</a:t>
            </a:r>
            <a:endParaRPr/>
          </a:p>
          <a:p>
            <a:pPr indent="107950" lvl="0" marL="0" marR="0" rtl="0" algn="l">
              <a:lnSpc>
                <a:spcPct val="90000"/>
              </a:lnSpc>
              <a:spcBef>
                <a:spcPts val="0"/>
              </a:spcBef>
              <a:spcAft>
                <a:spcPts val="0"/>
              </a:spcAft>
              <a:buClr>
                <a:schemeClr val="dk1"/>
              </a:buClr>
              <a:buSzPts val="1700"/>
              <a:buFont typeface="Arial"/>
              <a:buNone/>
            </a:pPr>
            <a:r>
              <a:t/>
            </a:r>
            <a:endParaRPr b="0" i="0" sz="1700" u="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700"/>
              <a:buFont typeface="Arial"/>
              <a:buChar char="•"/>
            </a:pPr>
            <a:r>
              <a:rPr b="0" i="0" lang="en-US" sz="1700" u="none" strike="noStrike">
                <a:solidFill>
                  <a:schemeClr val="dk1"/>
                </a:solidFill>
                <a:latin typeface="Times New Roman"/>
                <a:ea typeface="Times New Roman"/>
                <a:cs typeface="Times New Roman"/>
                <a:sym typeface="Times New Roman"/>
              </a:rPr>
              <a:t>High voltage generation (e.g., for xenon flash lamps, lasers, copiers, etc.)</a:t>
            </a:r>
            <a:endParaRPr/>
          </a:p>
          <a:p>
            <a:pPr indent="107950" lvl="0" marL="0" marR="0" rtl="0" algn="l">
              <a:lnSpc>
                <a:spcPct val="90000"/>
              </a:lnSpc>
              <a:spcBef>
                <a:spcPts val="0"/>
              </a:spcBef>
              <a:spcAft>
                <a:spcPts val="0"/>
              </a:spcAft>
              <a:buClr>
                <a:schemeClr val="dk1"/>
              </a:buClr>
              <a:buSzPts val="1700"/>
              <a:buFont typeface="Arial"/>
              <a:buNone/>
            </a:pPr>
            <a:r>
              <a:t/>
            </a:r>
            <a:endParaRPr b="0" i="0" sz="1700" u="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sz="1700">
              <a:solidFill>
                <a:schemeClr val="dk1"/>
              </a:solidFill>
              <a:latin typeface="Calibri"/>
              <a:ea typeface="Calibri"/>
              <a:cs typeface="Calibri"/>
              <a:sym typeface="Calibri"/>
            </a:endParaRPr>
          </a:p>
        </p:txBody>
      </p:sp>
      <p:grpSp>
        <p:nvGrpSpPr>
          <p:cNvPr id="371" name="Google Shape;371;p11"/>
          <p:cNvGrpSpPr/>
          <p:nvPr/>
        </p:nvGrpSpPr>
        <p:grpSpPr>
          <a:xfrm>
            <a:off x="0" y="4601497"/>
            <a:ext cx="1014061" cy="2017580"/>
            <a:chOff x="0" y="4601497"/>
            <a:chExt cx="1014061" cy="2017580"/>
          </a:xfrm>
        </p:grpSpPr>
        <p:sp>
          <p:nvSpPr>
            <p:cNvPr id="372" name="Google Shape;372;p11"/>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p11"/>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374" name="Google Shape;374;p11"/>
          <p:cNvPicPr preferRelativeResize="0"/>
          <p:nvPr/>
        </p:nvPicPr>
        <p:blipFill rotWithShape="1">
          <a:blip r:embed="rId3">
            <a:alphaModFix/>
          </a:blip>
          <a:srcRect b="0" l="0" r="0" t="0"/>
          <a:stretch/>
        </p:blipFill>
        <p:spPr>
          <a:xfrm>
            <a:off x="5295320" y="2416257"/>
            <a:ext cx="6253212" cy="3095339"/>
          </a:xfrm>
          <a:prstGeom prst="rect">
            <a:avLst/>
          </a:prstGeom>
          <a:noFill/>
          <a:ln>
            <a:noFill/>
          </a:ln>
        </p:spPr>
      </p:pic>
      <p:grpSp>
        <p:nvGrpSpPr>
          <p:cNvPr id="375" name="Google Shape;375;p11"/>
          <p:cNvGrpSpPr/>
          <p:nvPr/>
        </p:nvGrpSpPr>
        <p:grpSpPr>
          <a:xfrm>
            <a:off x="11219290" y="1"/>
            <a:ext cx="972709" cy="1935307"/>
            <a:chOff x="10918968" y="713127"/>
            <a:chExt cx="1273032" cy="2532832"/>
          </a:xfrm>
        </p:grpSpPr>
        <p:sp>
          <p:nvSpPr>
            <p:cNvPr id="376" name="Google Shape;376;p11"/>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 name="Google Shape;377;p11"/>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378" name="Google Shape;378;p11"/>
          <p:cNvPicPr preferRelativeResize="0"/>
          <p:nvPr/>
        </p:nvPicPr>
        <p:blipFill rotWithShape="1">
          <a:blip r:embed="rId4">
            <a:alphaModFix/>
          </a:blip>
          <a:srcRect b="0" l="0" r="0" t="0"/>
          <a:stretch/>
        </p:blipFill>
        <p:spPr>
          <a:xfrm>
            <a:off x="376837" y="273977"/>
            <a:ext cx="2341881" cy="615339"/>
          </a:xfrm>
          <a:prstGeom prst="rect">
            <a:avLst/>
          </a:prstGeom>
          <a:noFill/>
          <a:ln>
            <a:noFill/>
          </a:ln>
        </p:spPr>
      </p:pic>
      <p:cxnSp>
        <p:nvCxnSpPr>
          <p:cNvPr id="379" name="Google Shape;379;p11"/>
          <p:cNvCxnSpPr/>
          <p:nvPr/>
        </p:nvCxnSpPr>
        <p:spPr>
          <a:xfrm flipH="1" rot="10800000">
            <a:off x="196770" y="157660"/>
            <a:ext cx="11618400" cy="563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380" name="Google Shape;380;p11"/>
          <p:cNvCxnSpPr/>
          <p:nvPr/>
        </p:nvCxnSpPr>
        <p:spPr>
          <a:xfrm>
            <a:off x="196771" y="6292427"/>
            <a:ext cx="11618392" cy="1"/>
          </a:xfrm>
          <a:prstGeom prst="straightConnector1">
            <a:avLst/>
          </a:prstGeom>
          <a:noFill/>
          <a:ln cap="flat" cmpd="sng" w="31750">
            <a:solidFill>
              <a:srgbClr val="002060"/>
            </a:solidFill>
            <a:prstDash val="solid"/>
            <a:miter lim="800000"/>
            <a:headEnd len="sm" w="sm" type="none"/>
            <a:tailEnd len="sm" w="sm" type="none"/>
          </a:ln>
        </p:spPr>
      </p:cxnSp>
      <p:sp>
        <p:nvSpPr>
          <p:cNvPr id="381" name="Google Shape;381;p11"/>
          <p:cNvSpPr txBox="1"/>
          <p:nvPr/>
        </p:nvSpPr>
        <p:spPr>
          <a:xfrm>
            <a:off x="376837" y="6304003"/>
            <a:ext cx="672509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Basic Principles of Power Electronics</a:t>
            </a:r>
            <a:endParaRPr b="1" sz="1600">
              <a:solidFill>
                <a:schemeClr val="dk1"/>
              </a:solidFill>
              <a:latin typeface="Times New Roman"/>
              <a:ea typeface="Times New Roman"/>
              <a:cs typeface="Times New Roman"/>
              <a:sym typeface="Times New Roman"/>
            </a:endParaRPr>
          </a:p>
        </p:txBody>
      </p:sp>
      <p:sp>
        <p:nvSpPr>
          <p:cNvPr id="382" name="Google Shape;382;p11"/>
          <p:cNvSpPr txBox="1"/>
          <p:nvPr/>
        </p:nvSpPr>
        <p:spPr>
          <a:xfrm>
            <a:off x="7693331" y="6304003"/>
            <a:ext cx="672509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Supervisor: Professor Nikolaos Papanikolaou</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2"/>
          <p:cNvSpPr txBox="1"/>
          <p:nvPr>
            <p:ph idx="1" type="subTitle"/>
          </p:nvPr>
        </p:nvSpPr>
        <p:spPr>
          <a:xfrm>
            <a:off x="196770" y="6292427"/>
            <a:ext cx="3734764" cy="291596"/>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600"/>
              <a:buNone/>
            </a:pPr>
            <a:r>
              <a:rPr b="1" lang="en-US" sz="1600">
                <a:latin typeface="Times New Roman"/>
                <a:ea typeface="Times New Roman"/>
                <a:cs typeface="Times New Roman"/>
                <a:sym typeface="Times New Roman"/>
              </a:rPr>
              <a:t>Basic Principles of Power Electronics</a:t>
            </a:r>
            <a:endParaRPr b="1" sz="1600">
              <a:latin typeface="Times New Roman"/>
              <a:ea typeface="Times New Roman"/>
              <a:cs typeface="Times New Roman"/>
              <a:sym typeface="Times New Roman"/>
            </a:endParaRPr>
          </a:p>
        </p:txBody>
      </p:sp>
      <p:cxnSp>
        <p:nvCxnSpPr>
          <p:cNvPr id="389" name="Google Shape;389;p12"/>
          <p:cNvCxnSpPr/>
          <p:nvPr/>
        </p:nvCxnSpPr>
        <p:spPr>
          <a:xfrm flipH="1" rot="10800000">
            <a:off x="196770" y="157660"/>
            <a:ext cx="11618400" cy="563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390" name="Google Shape;390;p12"/>
          <p:cNvCxnSpPr/>
          <p:nvPr/>
        </p:nvCxnSpPr>
        <p:spPr>
          <a:xfrm>
            <a:off x="196771" y="6292427"/>
            <a:ext cx="11618392" cy="1"/>
          </a:xfrm>
          <a:prstGeom prst="straightConnector1">
            <a:avLst/>
          </a:prstGeom>
          <a:noFill/>
          <a:ln cap="flat" cmpd="sng" w="31750">
            <a:solidFill>
              <a:srgbClr val="002060"/>
            </a:solidFill>
            <a:prstDash val="solid"/>
            <a:miter lim="800000"/>
            <a:headEnd len="sm" w="sm" type="none"/>
            <a:tailEnd len="sm" w="sm" type="none"/>
          </a:ln>
        </p:spPr>
      </p:cxnSp>
      <p:sp>
        <p:nvSpPr>
          <p:cNvPr id="391" name="Google Shape;391;p12"/>
          <p:cNvSpPr txBox="1"/>
          <p:nvPr/>
        </p:nvSpPr>
        <p:spPr>
          <a:xfrm>
            <a:off x="7476565" y="6292427"/>
            <a:ext cx="4831657" cy="29159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600"/>
              <a:buFont typeface="Arial"/>
              <a:buNone/>
            </a:pPr>
            <a:r>
              <a:rPr b="1" lang="en-US" sz="1600">
                <a:solidFill>
                  <a:schemeClr val="dk1"/>
                </a:solidFill>
                <a:latin typeface="Times New Roman"/>
                <a:ea typeface="Times New Roman"/>
                <a:cs typeface="Times New Roman"/>
                <a:sym typeface="Times New Roman"/>
              </a:rPr>
              <a:t>Supervisor: Professor Nikolaos Papanikolaou</a:t>
            </a:r>
            <a:endParaRPr b="1" sz="1600">
              <a:solidFill>
                <a:schemeClr val="dk1"/>
              </a:solidFill>
              <a:latin typeface="Times New Roman"/>
              <a:ea typeface="Times New Roman"/>
              <a:cs typeface="Times New Roman"/>
              <a:sym typeface="Times New Roman"/>
            </a:endParaRPr>
          </a:p>
        </p:txBody>
      </p:sp>
      <p:pic>
        <p:nvPicPr>
          <p:cNvPr id="392" name="Google Shape;392;p12"/>
          <p:cNvPicPr preferRelativeResize="0"/>
          <p:nvPr/>
        </p:nvPicPr>
        <p:blipFill rotWithShape="1">
          <a:blip r:embed="rId3">
            <a:alphaModFix/>
          </a:blip>
          <a:srcRect b="0" l="0" r="0" t="0"/>
          <a:stretch/>
        </p:blipFill>
        <p:spPr>
          <a:xfrm>
            <a:off x="376837" y="273977"/>
            <a:ext cx="2341881" cy="615339"/>
          </a:xfrm>
          <a:prstGeom prst="rect">
            <a:avLst/>
          </a:prstGeom>
          <a:noFill/>
          <a:ln>
            <a:noFill/>
          </a:ln>
        </p:spPr>
      </p:pic>
      <p:sp>
        <p:nvSpPr>
          <p:cNvPr id="393" name="Google Shape;393;p12"/>
          <p:cNvSpPr txBox="1"/>
          <p:nvPr/>
        </p:nvSpPr>
        <p:spPr>
          <a:xfrm>
            <a:off x="3634905" y="808075"/>
            <a:ext cx="474212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FLYBACK CONVERTER AC/DC</a:t>
            </a:r>
            <a:endParaRPr sz="2400">
              <a:solidFill>
                <a:schemeClr val="dk1"/>
              </a:solidFill>
              <a:latin typeface="Times New Roman"/>
              <a:ea typeface="Times New Roman"/>
              <a:cs typeface="Times New Roman"/>
              <a:sym typeface="Times New Roman"/>
            </a:endParaRPr>
          </a:p>
        </p:txBody>
      </p:sp>
      <p:pic>
        <p:nvPicPr>
          <p:cNvPr id="394" name="Google Shape;394;p12"/>
          <p:cNvPicPr preferRelativeResize="0"/>
          <p:nvPr/>
        </p:nvPicPr>
        <p:blipFill rotWithShape="1">
          <a:blip r:embed="rId4">
            <a:alphaModFix/>
          </a:blip>
          <a:srcRect b="0" l="0" r="0" t="0"/>
          <a:stretch/>
        </p:blipFill>
        <p:spPr>
          <a:xfrm>
            <a:off x="1547812" y="1614434"/>
            <a:ext cx="9096375" cy="3952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9" name="Shape 399"/>
        <p:cNvGrpSpPr/>
        <p:nvPr/>
      </p:nvGrpSpPr>
      <p:grpSpPr>
        <a:xfrm>
          <a:off x="0" y="0"/>
          <a:ext cx="0" cy="0"/>
          <a:chOff x="0" y="0"/>
          <a:chExt cx="0" cy="0"/>
        </a:xfrm>
      </p:grpSpPr>
      <p:sp>
        <p:nvSpPr>
          <p:cNvPr id="400" name="Google Shape;400;p1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 name="Google Shape;401;p13"/>
          <p:cNvSpPr/>
          <p:nvPr/>
        </p:nvSpPr>
        <p:spPr>
          <a:xfrm>
            <a:off x="4142164" y="610728"/>
            <a:ext cx="759618" cy="5710965"/>
          </a:xfrm>
          <a:custGeom>
            <a:rect b="b" l="l" r="r" t="t"/>
            <a:pathLst>
              <a:path extrusionOk="0" h="2447" w="414">
                <a:moveTo>
                  <a:pt x="414" y="2447"/>
                </a:moveTo>
                <a:lnTo>
                  <a:pt x="0" y="2247"/>
                </a:lnTo>
                <a:lnTo>
                  <a:pt x="0" y="0"/>
                </a:lnTo>
                <a:lnTo>
                  <a:pt x="414" y="200"/>
                </a:lnTo>
                <a:lnTo>
                  <a:pt x="414" y="244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13"/>
          <p:cNvSpPr/>
          <p:nvPr/>
        </p:nvSpPr>
        <p:spPr>
          <a:xfrm>
            <a:off x="4144437" y="343079"/>
            <a:ext cx="482654" cy="5521414"/>
          </a:xfrm>
          <a:custGeom>
            <a:rect b="b" l="l" r="r" t="t"/>
            <a:pathLst>
              <a:path extrusionOk="0" h="2358" w="209">
                <a:moveTo>
                  <a:pt x="209" y="2246"/>
                </a:moveTo>
                <a:lnTo>
                  <a:pt x="0" y="2358"/>
                </a:lnTo>
                <a:lnTo>
                  <a:pt x="0" y="111"/>
                </a:lnTo>
                <a:lnTo>
                  <a:pt x="209" y="0"/>
                </a:lnTo>
                <a:lnTo>
                  <a:pt x="209" y="2246"/>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13"/>
          <p:cNvSpPr/>
          <p:nvPr/>
        </p:nvSpPr>
        <p:spPr>
          <a:xfrm>
            <a:off x="-3045" y="340424"/>
            <a:ext cx="4630139" cy="5265795"/>
          </a:xfrm>
          <a:custGeom>
            <a:rect b="b" l="l" r="r" t="t"/>
            <a:pathLst>
              <a:path extrusionOk="0" h="5265795" w="4630139">
                <a:moveTo>
                  <a:pt x="0" y="0"/>
                </a:moveTo>
                <a:lnTo>
                  <a:pt x="4630139" y="0"/>
                </a:lnTo>
                <a:lnTo>
                  <a:pt x="4630139" y="5265795"/>
                </a:lnTo>
                <a:lnTo>
                  <a:pt x="0" y="526579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04" name="Google Shape;404;p13"/>
          <p:cNvPicPr preferRelativeResize="0"/>
          <p:nvPr/>
        </p:nvPicPr>
        <p:blipFill rotWithShape="1">
          <a:blip r:embed="rId3">
            <a:alphaModFix/>
          </a:blip>
          <a:srcRect b="0" l="0" r="0" t="0"/>
          <a:stretch/>
        </p:blipFill>
        <p:spPr>
          <a:xfrm>
            <a:off x="637376" y="1761049"/>
            <a:ext cx="3343202" cy="2438809"/>
          </a:xfrm>
          <a:prstGeom prst="rect">
            <a:avLst/>
          </a:prstGeom>
          <a:noFill/>
          <a:ln>
            <a:noFill/>
          </a:ln>
        </p:spPr>
      </p:pic>
      <p:sp>
        <p:nvSpPr>
          <p:cNvPr id="405" name="Google Shape;405;p13"/>
          <p:cNvSpPr/>
          <p:nvPr/>
        </p:nvSpPr>
        <p:spPr>
          <a:xfrm>
            <a:off x="4901780" y="1071563"/>
            <a:ext cx="7290218" cy="5242298"/>
          </a:xfrm>
          <a:custGeom>
            <a:rect b="b" l="l" r="r" t="t"/>
            <a:pathLst>
              <a:path extrusionOk="0" h="5242298" w="7290218">
                <a:moveTo>
                  <a:pt x="0" y="0"/>
                </a:moveTo>
                <a:lnTo>
                  <a:pt x="7290218" y="0"/>
                </a:lnTo>
                <a:lnTo>
                  <a:pt x="7290218" y="5242298"/>
                </a:lnTo>
                <a:lnTo>
                  <a:pt x="0" y="52422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Diagram&#10;&#10;Description automatically generated" id="406" name="Google Shape;406;p13"/>
          <p:cNvPicPr preferRelativeResize="0"/>
          <p:nvPr/>
        </p:nvPicPr>
        <p:blipFill rotWithShape="1">
          <a:blip r:embed="rId4">
            <a:alphaModFix/>
          </a:blip>
          <a:srcRect b="0" l="0" r="0" t="0"/>
          <a:stretch/>
        </p:blipFill>
        <p:spPr>
          <a:xfrm>
            <a:off x="5545244" y="2193403"/>
            <a:ext cx="6020730" cy="3010365"/>
          </a:xfrm>
          <a:prstGeom prst="rect">
            <a:avLst/>
          </a:prstGeom>
          <a:noFill/>
          <a:ln>
            <a:noFill/>
          </a:ln>
        </p:spPr>
      </p:pic>
      <p:sp>
        <p:nvSpPr>
          <p:cNvPr id="407" name="Google Shape;407;p13"/>
          <p:cNvSpPr txBox="1"/>
          <p:nvPr/>
        </p:nvSpPr>
        <p:spPr>
          <a:xfrm>
            <a:off x="4901780" y="128640"/>
            <a:ext cx="370013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1"/>
                </a:solidFill>
                <a:latin typeface="Calibri"/>
                <a:ea typeface="Calibri"/>
                <a:cs typeface="Calibri"/>
                <a:sym typeface="Calibri"/>
              </a:rPr>
              <a:t>INTERGRADED CIRCUIT</a:t>
            </a:r>
            <a:br>
              <a:rPr lang="en-US" sz="2400">
                <a:solidFill>
                  <a:schemeClr val="accent1"/>
                </a:solidFill>
                <a:latin typeface="Calibri"/>
                <a:ea typeface="Calibri"/>
                <a:cs typeface="Calibri"/>
                <a:sym typeface="Calibri"/>
              </a:rPr>
            </a:br>
            <a:r>
              <a:rPr lang="en-US" sz="2400">
                <a:solidFill>
                  <a:schemeClr val="accent1"/>
                </a:solidFill>
                <a:latin typeface="Calibri"/>
                <a:ea typeface="Calibri"/>
                <a:cs typeface="Calibri"/>
                <a:sym typeface="Calibri"/>
              </a:rPr>
              <a:t>BD7F100EFJ</a:t>
            </a:r>
            <a:endParaRPr sz="2400">
              <a:solidFill>
                <a:schemeClr val="accen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sp>
        <p:nvSpPr>
          <p:cNvPr id="412" name="Google Shape;412;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3" name="Google Shape;413;p14"/>
          <p:cNvSpPr/>
          <p:nvPr/>
        </p:nvSpPr>
        <p:spPr>
          <a:xfrm>
            <a:off x="4142164" y="610728"/>
            <a:ext cx="759618" cy="5710965"/>
          </a:xfrm>
          <a:custGeom>
            <a:rect b="b" l="l" r="r" t="t"/>
            <a:pathLst>
              <a:path extrusionOk="0" h="2447" w="414">
                <a:moveTo>
                  <a:pt x="414" y="2447"/>
                </a:moveTo>
                <a:lnTo>
                  <a:pt x="0" y="2247"/>
                </a:lnTo>
                <a:lnTo>
                  <a:pt x="0" y="0"/>
                </a:lnTo>
                <a:lnTo>
                  <a:pt x="414" y="200"/>
                </a:lnTo>
                <a:lnTo>
                  <a:pt x="414" y="244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14"/>
          <p:cNvSpPr/>
          <p:nvPr/>
        </p:nvSpPr>
        <p:spPr>
          <a:xfrm>
            <a:off x="4144437" y="343079"/>
            <a:ext cx="482654" cy="5521414"/>
          </a:xfrm>
          <a:custGeom>
            <a:rect b="b" l="l" r="r" t="t"/>
            <a:pathLst>
              <a:path extrusionOk="0" h="2358" w="209">
                <a:moveTo>
                  <a:pt x="209" y="2246"/>
                </a:moveTo>
                <a:lnTo>
                  <a:pt x="0" y="2358"/>
                </a:lnTo>
                <a:lnTo>
                  <a:pt x="0" y="111"/>
                </a:lnTo>
                <a:lnTo>
                  <a:pt x="209" y="0"/>
                </a:lnTo>
                <a:lnTo>
                  <a:pt x="209" y="2246"/>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14"/>
          <p:cNvSpPr/>
          <p:nvPr/>
        </p:nvSpPr>
        <p:spPr>
          <a:xfrm>
            <a:off x="-3045" y="340424"/>
            <a:ext cx="4630139" cy="5265795"/>
          </a:xfrm>
          <a:custGeom>
            <a:rect b="b" l="l" r="r" t="t"/>
            <a:pathLst>
              <a:path extrusionOk="0" h="5265795" w="4630139">
                <a:moveTo>
                  <a:pt x="0" y="0"/>
                </a:moveTo>
                <a:lnTo>
                  <a:pt x="4630139" y="0"/>
                </a:lnTo>
                <a:lnTo>
                  <a:pt x="4630139" y="5265795"/>
                </a:lnTo>
                <a:lnTo>
                  <a:pt x="0" y="526579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16" name="Google Shape;416;p14"/>
          <p:cNvPicPr preferRelativeResize="0"/>
          <p:nvPr/>
        </p:nvPicPr>
        <p:blipFill rotWithShape="1">
          <a:blip r:embed="rId3">
            <a:alphaModFix/>
          </a:blip>
          <a:srcRect b="0" l="0" r="0" t="0"/>
          <a:stretch/>
        </p:blipFill>
        <p:spPr>
          <a:xfrm>
            <a:off x="637376" y="1730932"/>
            <a:ext cx="3343202" cy="2499043"/>
          </a:xfrm>
          <a:prstGeom prst="rect">
            <a:avLst/>
          </a:prstGeom>
          <a:noFill/>
          <a:ln>
            <a:noFill/>
          </a:ln>
        </p:spPr>
      </p:pic>
      <p:sp>
        <p:nvSpPr>
          <p:cNvPr id="417" name="Google Shape;417;p14"/>
          <p:cNvSpPr/>
          <p:nvPr/>
        </p:nvSpPr>
        <p:spPr>
          <a:xfrm>
            <a:off x="4901780" y="1071563"/>
            <a:ext cx="7290218" cy="5242298"/>
          </a:xfrm>
          <a:custGeom>
            <a:rect b="b" l="l" r="r" t="t"/>
            <a:pathLst>
              <a:path extrusionOk="0" h="5242298" w="7290218">
                <a:moveTo>
                  <a:pt x="0" y="0"/>
                </a:moveTo>
                <a:lnTo>
                  <a:pt x="7290218" y="0"/>
                </a:lnTo>
                <a:lnTo>
                  <a:pt x="7290218" y="5242298"/>
                </a:lnTo>
                <a:lnTo>
                  <a:pt x="0" y="52422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Diagram, schematic&#10;&#10;Description automatically generated" id="418" name="Google Shape;418;p14"/>
          <p:cNvPicPr preferRelativeResize="0"/>
          <p:nvPr/>
        </p:nvPicPr>
        <p:blipFill rotWithShape="1">
          <a:blip r:embed="rId4">
            <a:alphaModFix/>
          </a:blip>
          <a:srcRect b="0" l="0" r="0" t="0"/>
          <a:stretch/>
        </p:blipFill>
        <p:spPr>
          <a:xfrm>
            <a:off x="5545244" y="2562173"/>
            <a:ext cx="6020730" cy="2272825"/>
          </a:xfrm>
          <a:prstGeom prst="rect">
            <a:avLst/>
          </a:prstGeom>
          <a:noFill/>
          <a:ln>
            <a:noFill/>
          </a:ln>
        </p:spPr>
      </p:pic>
      <p:sp>
        <p:nvSpPr>
          <p:cNvPr id="419" name="Google Shape;419;p14"/>
          <p:cNvSpPr txBox="1"/>
          <p:nvPr/>
        </p:nvSpPr>
        <p:spPr>
          <a:xfrm>
            <a:off x="4627091" y="151581"/>
            <a:ext cx="557146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accent1"/>
                </a:solidFill>
                <a:latin typeface="Calibri"/>
                <a:ea typeface="Calibri"/>
                <a:cs typeface="Calibri"/>
                <a:sym typeface="Calibri"/>
              </a:rPr>
              <a:t>FLYBACK-CONVERTER</a:t>
            </a:r>
            <a:endParaRPr sz="2800">
              <a:solidFill>
                <a:schemeClr val="accen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
          <p:cNvSpPr txBox="1"/>
          <p:nvPr>
            <p:ph idx="1" type="subTitle"/>
          </p:nvPr>
        </p:nvSpPr>
        <p:spPr>
          <a:xfrm>
            <a:off x="196770" y="6292427"/>
            <a:ext cx="3734764" cy="291596"/>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600"/>
              <a:buNone/>
            </a:pPr>
            <a:r>
              <a:rPr b="1" lang="en-US" sz="1600">
                <a:latin typeface="Times New Roman"/>
                <a:ea typeface="Times New Roman"/>
                <a:cs typeface="Times New Roman"/>
                <a:sym typeface="Times New Roman"/>
              </a:rPr>
              <a:t>Basic Principles of Power Electronics</a:t>
            </a:r>
            <a:endParaRPr b="1" sz="1600">
              <a:latin typeface="Times New Roman"/>
              <a:ea typeface="Times New Roman"/>
              <a:cs typeface="Times New Roman"/>
              <a:sym typeface="Times New Roman"/>
            </a:endParaRPr>
          </a:p>
        </p:txBody>
      </p:sp>
      <p:cxnSp>
        <p:nvCxnSpPr>
          <p:cNvPr id="177" name="Google Shape;177;p2"/>
          <p:cNvCxnSpPr/>
          <p:nvPr/>
        </p:nvCxnSpPr>
        <p:spPr>
          <a:xfrm flipH="1" rot="10800000">
            <a:off x="196770" y="157660"/>
            <a:ext cx="11618400" cy="563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178" name="Google Shape;178;p2"/>
          <p:cNvCxnSpPr/>
          <p:nvPr/>
        </p:nvCxnSpPr>
        <p:spPr>
          <a:xfrm>
            <a:off x="196771" y="6292427"/>
            <a:ext cx="11618392" cy="1"/>
          </a:xfrm>
          <a:prstGeom prst="straightConnector1">
            <a:avLst/>
          </a:prstGeom>
          <a:noFill/>
          <a:ln cap="flat" cmpd="sng" w="31750">
            <a:solidFill>
              <a:srgbClr val="002060"/>
            </a:solidFill>
            <a:prstDash val="solid"/>
            <a:miter lim="800000"/>
            <a:headEnd len="sm" w="sm" type="none"/>
            <a:tailEnd len="sm" w="sm" type="none"/>
          </a:ln>
        </p:spPr>
      </p:cxnSp>
      <p:sp>
        <p:nvSpPr>
          <p:cNvPr id="179" name="Google Shape;179;p2"/>
          <p:cNvSpPr txBox="1"/>
          <p:nvPr/>
        </p:nvSpPr>
        <p:spPr>
          <a:xfrm>
            <a:off x="7476565" y="6292427"/>
            <a:ext cx="4831657" cy="29159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Supervisor: Professor Nikolaos Papanikolaou</a:t>
            </a:r>
            <a:endParaRPr b="1" i="0" sz="1600" u="none" cap="none" strike="noStrike">
              <a:solidFill>
                <a:schemeClr val="dk1"/>
              </a:solidFill>
              <a:latin typeface="Times New Roman"/>
              <a:ea typeface="Times New Roman"/>
              <a:cs typeface="Times New Roman"/>
              <a:sym typeface="Times New Roman"/>
            </a:endParaRPr>
          </a:p>
        </p:txBody>
      </p:sp>
      <p:pic>
        <p:nvPicPr>
          <p:cNvPr id="180" name="Google Shape;180;p2"/>
          <p:cNvPicPr preferRelativeResize="0"/>
          <p:nvPr/>
        </p:nvPicPr>
        <p:blipFill rotWithShape="1">
          <a:blip r:embed="rId3">
            <a:alphaModFix/>
          </a:blip>
          <a:srcRect b="0" l="0" r="0" t="0"/>
          <a:stretch/>
        </p:blipFill>
        <p:spPr>
          <a:xfrm>
            <a:off x="376837" y="273977"/>
            <a:ext cx="2341881" cy="615339"/>
          </a:xfrm>
          <a:prstGeom prst="rect">
            <a:avLst/>
          </a:prstGeom>
          <a:noFill/>
          <a:ln>
            <a:noFill/>
          </a:ln>
        </p:spPr>
      </p:pic>
      <p:pic>
        <p:nvPicPr>
          <p:cNvPr id="181" name="Google Shape;181;p2"/>
          <p:cNvPicPr preferRelativeResize="0"/>
          <p:nvPr/>
        </p:nvPicPr>
        <p:blipFill rotWithShape="1">
          <a:blip r:embed="rId4">
            <a:alphaModFix/>
          </a:blip>
          <a:srcRect b="0" l="0" r="0" t="0"/>
          <a:stretch/>
        </p:blipFill>
        <p:spPr>
          <a:xfrm>
            <a:off x="283648" y="1137132"/>
            <a:ext cx="5472110" cy="2738436"/>
          </a:xfrm>
          <a:prstGeom prst="rect">
            <a:avLst/>
          </a:prstGeom>
          <a:noFill/>
          <a:ln>
            <a:noFill/>
          </a:ln>
        </p:spPr>
      </p:pic>
      <p:cxnSp>
        <p:nvCxnSpPr>
          <p:cNvPr id="182" name="Google Shape;182;p2"/>
          <p:cNvCxnSpPr/>
          <p:nvPr/>
        </p:nvCxnSpPr>
        <p:spPr>
          <a:xfrm>
            <a:off x="3575343" y="3051545"/>
            <a:ext cx="712381" cy="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183" name="Google Shape;183;p2"/>
          <p:cNvCxnSpPr/>
          <p:nvPr/>
        </p:nvCxnSpPr>
        <p:spPr>
          <a:xfrm>
            <a:off x="1794053" y="2853070"/>
            <a:ext cx="712381" cy="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184" name="Google Shape;184;p2"/>
          <p:cNvCxnSpPr/>
          <p:nvPr/>
        </p:nvCxnSpPr>
        <p:spPr>
          <a:xfrm>
            <a:off x="1256413" y="1012810"/>
            <a:ext cx="979921" cy="828"/>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185" name="Google Shape;185;p2"/>
          <p:cNvCxnSpPr/>
          <p:nvPr/>
        </p:nvCxnSpPr>
        <p:spPr>
          <a:xfrm flipH="1" rot="10800000">
            <a:off x="2236334" y="1012810"/>
            <a:ext cx="1" cy="1287367"/>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186" name="Google Shape;186;p2"/>
          <p:cNvCxnSpPr/>
          <p:nvPr/>
        </p:nvCxnSpPr>
        <p:spPr>
          <a:xfrm>
            <a:off x="1256413" y="2300177"/>
            <a:ext cx="979921" cy="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187" name="Google Shape;187;p2"/>
          <p:cNvCxnSpPr/>
          <p:nvPr/>
        </p:nvCxnSpPr>
        <p:spPr>
          <a:xfrm>
            <a:off x="1256413" y="1012810"/>
            <a:ext cx="0" cy="1287367"/>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sp>
        <p:nvSpPr>
          <p:cNvPr id="188" name="Google Shape;188;p2"/>
          <p:cNvSpPr txBox="1"/>
          <p:nvPr/>
        </p:nvSpPr>
        <p:spPr>
          <a:xfrm>
            <a:off x="6685993" y="1468639"/>
            <a:ext cx="477401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In the final part of presentation, we will talk about the protection of the INTERGRADED CIRCUIT(U1) in FLYBACK CONVERTER  and how the MOSFETs in VIN and FB work.</a:t>
            </a:r>
            <a:endParaRPr sz="1800">
              <a:solidFill>
                <a:schemeClr val="dk1"/>
              </a:solidFill>
              <a:latin typeface="Times New Roman"/>
              <a:ea typeface="Times New Roman"/>
              <a:cs typeface="Times New Roman"/>
              <a:sym typeface="Times New Roman"/>
            </a:endParaRPr>
          </a:p>
        </p:txBody>
      </p:sp>
      <p:pic>
        <p:nvPicPr>
          <p:cNvPr id="189" name="Google Shape;189;p2"/>
          <p:cNvPicPr preferRelativeResize="0"/>
          <p:nvPr/>
        </p:nvPicPr>
        <p:blipFill rotWithShape="1">
          <a:blip r:embed="rId5">
            <a:alphaModFix/>
          </a:blip>
          <a:srcRect b="0" l="0" r="0" t="0"/>
          <a:stretch/>
        </p:blipFill>
        <p:spPr>
          <a:xfrm>
            <a:off x="5771155" y="3861828"/>
            <a:ext cx="5903394" cy="2231083"/>
          </a:xfrm>
          <a:prstGeom prst="rect">
            <a:avLst/>
          </a:prstGeom>
          <a:noFill/>
          <a:ln>
            <a:noFill/>
          </a:ln>
        </p:spPr>
      </p:pic>
      <p:sp>
        <p:nvSpPr>
          <p:cNvPr id="190" name="Google Shape;190;p2"/>
          <p:cNvSpPr txBox="1"/>
          <p:nvPr/>
        </p:nvSpPr>
        <p:spPr>
          <a:xfrm>
            <a:off x="8016949" y="3561907"/>
            <a:ext cx="27167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FLY BACK CONVERTER</a:t>
            </a:r>
            <a:endParaRPr sz="1800">
              <a:solidFill>
                <a:schemeClr val="dk1"/>
              </a:solidFill>
              <a:latin typeface="Times New Roman"/>
              <a:ea typeface="Times New Roman"/>
              <a:cs typeface="Times New Roman"/>
              <a:sym typeface="Times New Roman"/>
            </a:endParaRPr>
          </a:p>
        </p:txBody>
      </p:sp>
      <p:sp>
        <p:nvSpPr>
          <p:cNvPr id="191" name="Google Shape;191;p2"/>
          <p:cNvSpPr txBox="1"/>
          <p:nvPr/>
        </p:nvSpPr>
        <p:spPr>
          <a:xfrm>
            <a:off x="2759516" y="762026"/>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U1</a:t>
            </a:r>
            <a:endParaRPr sz="1800">
              <a:solidFill>
                <a:schemeClr val="dk1"/>
              </a:solidFill>
              <a:latin typeface="Times New Roman"/>
              <a:ea typeface="Times New Roman"/>
              <a:cs typeface="Times New Roman"/>
              <a:sym typeface="Times New Roman"/>
            </a:endParaRPr>
          </a:p>
        </p:txBody>
      </p:sp>
      <p:cxnSp>
        <p:nvCxnSpPr>
          <p:cNvPr id="192" name="Google Shape;192;p2"/>
          <p:cNvCxnSpPr/>
          <p:nvPr/>
        </p:nvCxnSpPr>
        <p:spPr>
          <a:xfrm>
            <a:off x="4795284" y="5447415"/>
            <a:ext cx="2681281" cy="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193" name="Google Shape;193;p2"/>
          <p:cNvCxnSpPr/>
          <p:nvPr/>
        </p:nvCxnSpPr>
        <p:spPr>
          <a:xfrm>
            <a:off x="4822897" y="4082902"/>
            <a:ext cx="0" cy="1364513"/>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194" name="Google Shape;194;p2"/>
          <p:cNvCxnSpPr/>
          <p:nvPr/>
        </p:nvCxnSpPr>
        <p:spPr>
          <a:xfrm flipH="1" rot="10800000">
            <a:off x="4657060" y="4082902"/>
            <a:ext cx="165837" cy="159489"/>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195" name="Google Shape;195;p2"/>
          <p:cNvCxnSpPr/>
          <p:nvPr/>
        </p:nvCxnSpPr>
        <p:spPr>
          <a:xfrm>
            <a:off x="4822897" y="4051857"/>
            <a:ext cx="165837" cy="210166"/>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
          <p:cNvSpPr txBox="1"/>
          <p:nvPr>
            <p:ph type="title"/>
          </p:nvPr>
        </p:nvSpPr>
        <p:spPr>
          <a:xfrm>
            <a:off x="2433495" y="1188371"/>
            <a:ext cx="7826924" cy="1636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22222"/>
              <a:buFont typeface="Times New Roman"/>
              <a:buNone/>
            </a:pPr>
            <a:r>
              <a:rPr lang="en-US">
                <a:solidFill>
                  <a:srgbClr val="FF0000"/>
                </a:solidFill>
                <a:latin typeface="Times New Roman"/>
                <a:ea typeface="Times New Roman"/>
                <a:cs typeface="Times New Roman"/>
                <a:sym typeface="Times New Roman"/>
              </a:rPr>
              <a:t>TSD </a:t>
            </a:r>
            <a:r>
              <a:rPr lang="en-US" sz="3600">
                <a:solidFill>
                  <a:srgbClr val="FF0000"/>
                </a:solidFill>
                <a:latin typeface="Times New Roman"/>
                <a:ea typeface="Times New Roman"/>
                <a:cs typeface="Times New Roman"/>
                <a:sym typeface="Times New Roman"/>
              </a:rPr>
              <a:t>(THERMAL SHUTDOWN )</a:t>
            </a:r>
            <a:endParaRPr b="1" sz="3600">
              <a:solidFill>
                <a:srgbClr val="FF0000"/>
              </a:solidFill>
              <a:latin typeface="Times New Roman"/>
              <a:ea typeface="Times New Roman"/>
              <a:cs typeface="Times New Roman"/>
              <a:sym typeface="Times New Roman"/>
            </a:endParaRPr>
          </a:p>
        </p:txBody>
      </p:sp>
      <p:sp>
        <p:nvSpPr>
          <p:cNvPr id="202" name="Google Shape;202;p3"/>
          <p:cNvSpPr txBox="1"/>
          <p:nvPr>
            <p:ph idx="4294967295" type="subTitle"/>
          </p:nvPr>
        </p:nvSpPr>
        <p:spPr>
          <a:xfrm>
            <a:off x="0" y="6292850"/>
            <a:ext cx="3735388" cy="290513"/>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600"/>
              <a:buFont typeface="Arial"/>
              <a:buChar char="•"/>
            </a:pPr>
            <a:r>
              <a:rPr b="1" i="0" lang="en-US" sz="1600" u="none" cap="none" strike="noStrike">
                <a:solidFill>
                  <a:schemeClr val="dk1"/>
                </a:solidFill>
                <a:latin typeface="Times New Roman"/>
                <a:ea typeface="Times New Roman"/>
                <a:cs typeface="Times New Roman"/>
                <a:sym typeface="Times New Roman"/>
              </a:rPr>
              <a:t>Basic Principles of Power Electronics</a:t>
            </a:r>
            <a:endParaRPr b="1" i="0" sz="1600" u="none" cap="none" strike="noStrike">
              <a:solidFill>
                <a:schemeClr val="dk1"/>
              </a:solidFill>
              <a:latin typeface="Times New Roman"/>
              <a:ea typeface="Times New Roman"/>
              <a:cs typeface="Times New Roman"/>
              <a:sym typeface="Times New Roman"/>
            </a:endParaRPr>
          </a:p>
        </p:txBody>
      </p:sp>
      <p:cxnSp>
        <p:nvCxnSpPr>
          <p:cNvPr id="203" name="Google Shape;203;p3"/>
          <p:cNvCxnSpPr/>
          <p:nvPr/>
        </p:nvCxnSpPr>
        <p:spPr>
          <a:xfrm flipH="1" rot="10800000">
            <a:off x="196770" y="157660"/>
            <a:ext cx="11618400" cy="563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204" name="Google Shape;204;p3"/>
          <p:cNvCxnSpPr/>
          <p:nvPr/>
        </p:nvCxnSpPr>
        <p:spPr>
          <a:xfrm>
            <a:off x="196771" y="6292427"/>
            <a:ext cx="11618392" cy="1"/>
          </a:xfrm>
          <a:prstGeom prst="straightConnector1">
            <a:avLst/>
          </a:prstGeom>
          <a:noFill/>
          <a:ln cap="flat" cmpd="sng" w="31750">
            <a:solidFill>
              <a:srgbClr val="002060"/>
            </a:solidFill>
            <a:prstDash val="solid"/>
            <a:miter lim="800000"/>
            <a:headEnd len="sm" w="sm" type="none"/>
            <a:tailEnd len="sm" w="sm" type="none"/>
          </a:ln>
        </p:spPr>
      </p:cxnSp>
      <p:sp>
        <p:nvSpPr>
          <p:cNvPr id="205" name="Google Shape;205;p3"/>
          <p:cNvSpPr txBox="1"/>
          <p:nvPr/>
        </p:nvSpPr>
        <p:spPr>
          <a:xfrm>
            <a:off x="7476565" y="6292427"/>
            <a:ext cx="4831657" cy="29159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600"/>
              <a:buFont typeface="Arial"/>
              <a:buNone/>
            </a:pPr>
            <a:r>
              <a:rPr b="1" lang="en-US" sz="1600">
                <a:solidFill>
                  <a:schemeClr val="dk1"/>
                </a:solidFill>
                <a:latin typeface="Times New Roman"/>
                <a:ea typeface="Times New Roman"/>
                <a:cs typeface="Times New Roman"/>
                <a:sym typeface="Times New Roman"/>
              </a:rPr>
              <a:t>Supervisor: Professor Nikolaos Papanikolaou</a:t>
            </a:r>
            <a:endParaRPr b="1" sz="1600">
              <a:solidFill>
                <a:schemeClr val="dk1"/>
              </a:solidFill>
              <a:latin typeface="Times New Roman"/>
              <a:ea typeface="Times New Roman"/>
              <a:cs typeface="Times New Roman"/>
              <a:sym typeface="Times New Roman"/>
            </a:endParaRPr>
          </a:p>
        </p:txBody>
      </p:sp>
      <p:pic>
        <p:nvPicPr>
          <p:cNvPr id="206" name="Google Shape;206;p3"/>
          <p:cNvPicPr preferRelativeResize="0"/>
          <p:nvPr/>
        </p:nvPicPr>
        <p:blipFill rotWithShape="1">
          <a:blip r:embed="rId3">
            <a:alphaModFix/>
          </a:blip>
          <a:srcRect b="0" l="0" r="0" t="0"/>
          <a:stretch/>
        </p:blipFill>
        <p:spPr>
          <a:xfrm>
            <a:off x="376837" y="273977"/>
            <a:ext cx="2341881" cy="615339"/>
          </a:xfrm>
          <a:prstGeom prst="rect">
            <a:avLst/>
          </a:prstGeom>
          <a:noFill/>
          <a:ln>
            <a:noFill/>
          </a:ln>
        </p:spPr>
      </p:pic>
      <p:sp>
        <p:nvSpPr>
          <p:cNvPr id="207" name="Google Shape;207;p3"/>
          <p:cNvSpPr txBox="1"/>
          <p:nvPr/>
        </p:nvSpPr>
        <p:spPr>
          <a:xfrm>
            <a:off x="6005966" y="4405507"/>
            <a:ext cx="545426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
        <p:nvSpPr>
          <p:cNvPr id="208" name="Google Shape;208;p3"/>
          <p:cNvSpPr txBox="1"/>
          <p:nvPr/>
        </p:nvSpPr>
        <p:spPr>
          <a:xfrm>
            <a:off x="706446" y="2145545"/>
            <a:ext cx="553424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This is the temperature protection block.</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If the chip’s junction temperature, Tj, inside the IC is above 175°C (Typ), it will be detected and this block will be in the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protection state and the SW terminal becomes Hi-Z.</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If Tj falls to below 150°C (Typ), it will return automatically through soft start.</a:t>
            </a:r>
            <a:endParaRPr/>
          </a:p>
        </p:txBody>
      </p:sp>
      <p:pic>
        <p:nvPicPr>
          <p:cNvPr id="209" name="Google Shape;209;p3"/>
          <p:cNvPicPr preferRelativeResize="0"/>
          <p:nvPr/>
        </p:nvPicPr>
        <p:blipFill rotWithShape="1">
          <a:blip r:embed="rId4">
            <a:alphaModFix/>
          </a:blip>
          <a:srcRect b="10404" l="24094" r="27184" t="0"/>
          <a:stretch/>
        </p:blipFill>
        <p:spPr>
          <a:xfrm>
            <a:off x="6844444" y="3083449"/>
            <a:ext cx="4319741" cy="2819878"/>
          </a:xfrm>
          <a:prstGeom prst="rect">
            <a:avLst/>
          </a:prstGeom>
          <a:noFill/>
          <a:ln>
            <a:noFill/>
          </a:ln>
        </p:spPr>
      </p:pic>
      <p:sp>
        <p:nvSpPr>
          <p:cNvPr id="210" name="Google Shape;210;p3"/>
          <p:cNvSpPr txBox="1"/>
          <p:nvPr/>
        </p:nvSpPr>
        <p:spPr>
          <a:xfrm>
            <a:off x="7729870" y="5816166"/>
            <a:ext cx="28495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Figure 1. TSD Timing Chart</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
          <p:cNvSpPr txBox="1"/>
          <p:nvPr>
            <p:ph type="title"/>
          </p:nvPr>
        </p:nvSpPr>
        <p:spPr>
          <a:xfrm>
            <a:off x="2119239" y="55726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4400"/>
              <a:buFont typeface="Calibri"/>
              <a:buNone/>
            </a:pPr>
            <a:r>
              <a:rPr lang="en-US">
                <a:solidFill>
                  <a:srgbClr val="FFC000"/>
                </a:solidFill>
              </a:rPr>
              <a:t>OCP </a:t>
            </a:r>
            <a:r>
              <a:rPr lang="en-US" sz="3200">
                <a:solidFill>
                  <a:srgbClr val="FFC000"/>
                </a:solidFill>
              </a:rPr>
              <a:t>( OVER CURRENT PROTECTION )</a:t>
            </a:r>
            <a:endParaRPr sz="3200">
              <a:solidFill>
                <a:srgbClr val="FFC000"/>
              </a:solidFill>
            </a:endParaRPr>
          </a:p>
        </p:txBody>
      </p:sp>
      <p:sp>
        <p:nvSpPr>
          <p:cNvPr id="217" name="Google Shape;217;p4"/>
          <p:cNvSpPr txBox="1"/>
          <p:nvPr>
            <p:ph idx="4294967295" type="subTitle"/>
          </p:nvPr>
        </p:nvSpPr>
        <p:spPr>
          <a:xfrm>
            <a:off x="0" y="6292850"/>
            <a:ext cx="3735388" cy="290513"/>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600"/>
              <a:buFont typeface="Arial"/>
              <a:buChar char="•"/>
            </a:pPr>
            <a:r>
              <a:rPr b="1" i="0" lang="en-US" sz="1600" u="none" cap="none" strike="noStrike">
                <a:solidFill>
                  <a:schemeClr val="dk1"/>
                </a:solidFill>
                <a:latin typeface="Times New Roman"/>
                <a:ea typeface="Times New Roman"/>
                <a:cs typeface="Times New Roman"/>
                <a:sym typeface="Times New Roman"/>
              </a:rPr>
              <a:t>Basic Principles of Power Electronics</a:t>
            </a:r>
            <a:endParaRPr b="1" i="0" sz="1600" u="none" cap="none" strike="noStrike">
              <a:solidFill>
                <a:schemeClr val="dk1"/>
              </a:solidFill>
              <a:latin typeface="Times New Roman"/>
              <a:ea typeface="Times New Roman"/>
              <a:cs typeface="Times New Roman"/>
              <a:sym typeface="Times New Roman"/>
            </a:endParaRPr>
          </a:p>
        </p:txBody>
      </p:sp>
      <p:cxnSp>
        <p:nvCxnSpPr>
          <p:cNvPr id="218" name="Google Shape;218;p4"/>
          <p:cNvCxnSpPr/>
          <p:nvPr/>
        </p:nvCxnSpPr>
        <p:spPr>
          <a:xfrm flipH="1" rot="10800000">
            <a:off x="196770" y="157660"/>
            <a:ext cx="11618400" cy="563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219" name="Google Shape;219;p4"/>
          <p:cNvCxnSpPr/>
          <p:nvPr/>
        </p:nvCxnSpPr>
        <p:spPr>
          <a:xfrm>
            <a:off x="196771" y="6292427"/>
            <a:ext cx="11618392" cy="1"/>
          </a:xfrm>
          <a:prstGeom prst="straightConnector1">
            <a:avLst/>
          </a:prstGeom>
          <a:noFill/>
          <a:ln cap="flat" cmpd="sng" w="31750">
            <a:solidFill>
              <a:srgbClr val="002060"/>
            </a:solidFill>
            <a:prstDash val="solid"/>
            <a:miter lim="800000"/>
            <a:headEnd len="sm" w="sm" type="none"/>
            <a:tailEnd len="sm" w="sm" type="none"/>
          </a:ln>
        </p:spPr>
      </p:cxnSp>
      <p:sp>
        <p:nvSpPr>
          <p:cNvPr id="220" name="Google Shape;220;p4"/>
          <p:cNvSpPr txBox="1"/>
          <p:nvPr/>
        </p:nvSpPr>
        <p:spPr>
          <a:xfrm>
            <a:off x="7476565" y="6292427"/>
            <a:ext cx="4831657" cy="29159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600"/>
              <a:buFont typeface="Arial"/>
              <a:buNone/>
            </a:pPr>
            <a:r>
              <a:rPr b="1" lang="en-US" sz="1600">
                <a:solidFill>
                  <a:schemeClr val="dk1"/>
                </a:solidFill>
                <a:latin typeface="Times New Roman"/>
                <a:ea typeface="Times New Roman"/>
                <a:cs typeface="Times New Roman"/>
                <a:sym typeface="Times New Roman"/>
              </a:rPr>
              <a:t>Supervisor: Professor Nikolaos Papanikolaou</a:t>
            </a:r>
            <a:endParaRPr b="1" sz="1600">
              <a:solidFill>
                <a:schemeClr val="dk1"/>
              </a:solidFill>
              <a:latin typeface="Times New Roman"/>
              <a:ea typeface="Times New Roman"/>
              <a:cs typeface="Times New Roman"/>
              <a:sym typeface="Times New Roman"/>
            </a:endParaRPr>
          </a:p>
        </p:txBody>
      </p:sp>
      <p:pic>
        <p:nvPicPr>
          <p:cNvPr id="221" name="Google Shape;221;p4"/>
          <p:cNvPicPr preferRelativeResize="0"/>
          <p:nvPr/>
        </p:nvPicPr>
        <p:blipFill rotWithShape="1">
          <a:blip r:embed="rId3">
            <a:alphaModFix/>
          </a:blip>
          <a:srcRect b="0" l="0" r="0" t="0"/>
          <a:stretch/>
        </p:blipFill>
        <p:spPr>
          <a:xfrm>
            <a:off x="376837" y="273977"/>
            <a:ext cx="2341881" cy="615339"/>
          </a:xfrm>
          <a:prstGeom prst="rect">
            <a:avLst/>
          </a:prstGeom>
          <a:noFill/>
          <a:ln>
            <a:noFill/>
          </a:ln>
        </p:spPr>
      </p:pic>
      <p:sp>
        <p:nvSpPr>
          <p:cNvPr id="222" name="Google Shape;222;p4"/>
          <p:cNvSpPr txBox="1"/>
          <p:nvPr/>
        </p:nvSpPr>
        <p:spPr>
          <a:xfrm>
            <a:off x="854699" y="1861887"/>
            <a:ext cx="4971944" cy="35189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u="none" strike="noStrike">
                <a:solidFill>
                  <a:srgbClr val="000000"/>
                </a:solidFill>
                <a:latin typeface="Times New Roman"/>
                <a:ea typeface="Times New Roman"/>
                <a:cs typeface="Times New Roman"/>
                <a:sym typeface="Times New Roman"/>
              </a:rPr>
              <a:t>This is the over-current protection block.If the peak current during the ON-Time of the built-in N-Channel MOSFET reaches 1.25A (Typ), it will be detected and theN-Channel MOSFET is turned OFF.If output voltage goes to 50% or less of the setting voltage, the peak detection current of OCP will be controlled by 0.625A(Typ).The min off time is 1.5μs (Typ) when the OCP is operated under the condition where the output voltage is 50% ofthe set voltage.</a:t>
            </a:r>
            <a:endParaRPr sz="1800">
              <a:solidFill>
                <a:schemeClr val="dk1"/>
              </a:solidFill>
              <a:latin typeface="Times New Roman"/>
              <a:ea typeface="Times New Roman"/>
              <a:cs typeface="Times New Roman"/>
              <a:sym typeface="Times New Roman"/>
            </a:endParaRPr>
          </a:p>
          <a:p>
            <a:pPr indent="0" lvl="0" marL="0" marR="0" rtl="0" algn="l">
              <a:spcBef>
                <a:spcPts val="80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223" name="Google Shape;223;p4"/>
          <p:cNvPicPr preferRelativeResize="0"/>
          <p:nvPr/>
        </p:nvPicPr>
        <p:blipFill rotWithShape="1">
          <a:blip r:embed="rId4">
            <a:alphaModFix/>
          </a:blip>
          <a:srcRect b="13967" l="5901" r="13613" t="0"/>
          <a:stretch/>
        </p:blipFill>
        <p:spPr>
          <a:xfrm>
            <a:off x="6570921" y="3066260"/>
            <a:ext cx="4856420" cy="2934572"/>
          </a:xfrm>
          <a:prstGeom prst="rect">
            <a:avLst/>
          </a:prstGeom>
          <a:noFill/>
          <a:ln>
            <a:noFill/>
          </a:ln>
        </p:spPr>
      </p:pic>
      <p:sp>
        <p:nvSpPr>
          <p:cNvPr id="224" name="Google Shape;224;p4"/>
          <p:cNvSpPr txBox="1"/>
          <p:nvPr/>
        </p:nvSpPr>
        <p:spPr>
          <a:xfrm>
            <a:off x="7729870" y="5816166"/>
            <a:ext cx="28495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Figure 2. OCP Timing Chart</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5"/>
          <p:cNvSpPr txBox="1"/>
          <p:nvPr>
            <p:ph idx="1" type="subTitle"/>
          </p:nvPr>
        </p:nvSpPr>
        <p:spPr>
          <a:xfrm>
            <a:off x="196770" y="6292427"/>
            <a:ext cx="3734764" cy="291596"/>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600"/>
              <a:buNone/>
            </a:pPr>
            <a:r>
              <a:rPr b="1" lang="en-US" sz="1600">
                <a:latin typeface="Times New Roman"/>
                <a:ea typeface="Times New Roman"/>
                <a:cs typeface="Times New Roman"/>
                <a:sym typeface="Times New Roman"/>
              </a:rPr>
              <a:t>Basic Principles of Power Electronics</a:t>
            </a:r>
            <a:endParaRPr b="1" sz="1600">
              <a:latin typeface="Times New Roman"/>
              <a:ea typeface="Times New Roman"/>
              <a:cs typeface="Times New Roman"/>
              <a:sym typeface="Times New Roman"/>
            </a:endParaRPr>
          </a:p>
        </p:txBody>
      </p:sp>
      <p:cxnSp>
        <p:nvCxnSpPr>
          <p:cNvPr id="231" name="Google Shape;231;p5"/>
          <p:cNvCxnSpPr/>
          <p:nvPr/>
        </p:nvCxnSpPr>
        <p:spPr>
          <a:xfrm flipH="1" rot="10800000">
            <a:off x="196770" y="157660"/>
            <a:ext cx="11618400" cy="563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232" name="Google Shape;232;p5"/>
          <p:cNvCxnSpPr/>
          <p:nvPr/>
        </p:nvCxnSpPr>
        <p:spPr>
          <a:xfrm>
            <a:off x="196771" y="6292427"/>
            <a:ext cx="11618392" cy="1"/>
          </a:xfrm>
          <a:prstGeom prst="straightConnector1">
            <a:avLst/>
          </a:prstGeom>
          <a:noFill/>
          <a:ln cap="flat" cmpd="sng" w="31750">
            <a:solidFill>
              <a:srgbClr val="002060"/>
            </a:solidFill>
            <a:prstDash val="solid"/>
            <a:miter lim="800000"/>
            <a:headEnd len="sm" w="sm" type="none"/>
            <a:tailEnd len="sm" w="sm" type="none"/>
          </a:ln>
        </p:spPr>
      </p:cxnSp>
      <p:sp>
        <p:nvSpPr>
          <p:cNvPr id="233" name="Google Shape;233;p5"/>
          <p:cNvSpPr txBox="1"/>
          <p:nvPr/>
        </p:nvSpPr>
        <p:spPr>
          <a:xfrm>
            <a:off x="7476565" y="6292427"/>
            <a:ext cx="4831657" cy="29159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600"/>
              <a:buFont typeface="Arial"/>
              <a:buNone/>
            </a:pPr>
            <a:r>
              <a:rPr b="1" lang="en-US" sz="1600">
                <a:solidFill>
                  <a:schemeClr val="dk1"/>
                </a:solidFill>
                <a:latin typeface="Times New Roman"/>
                <a:ea typeface="Times New Roman"/>
                <a:cs typeface="Times New Roman"/>
                <a:sym typeface="Times New Roman"/>
              </a:rPr>
              <a:t>Supervisor: Professor Nikolaos Papanikolaou</a:t>
            </a:r>
            <a:endParaRPr b="1" sz="1600">
              <a:solidFill>
                <a:schemeClr val="dk1"/>
              </a:solidFill>
              <a:latin typeface="Times New Roman"/>
              <a:ea typeface="Times New Roman"/>
              <a:cs typeface="Times New Roman"/>
              <a:sym typeface="Times New Roman"/>
            </a:endParaRPr>
          </a:p>
        </p:txBody>
      </p:sp>
      <p:pic>
        <p:nvPicPr>
          <p:cNvPr id="234" name="Google Shape;234;p5"/>
          <p:cNvPicPr preferRelativeResize="0"/>
          <p:nvPr/>
        </p:nvPicPr>
        <p:blipFill rotWithShape="1">
          <a:blip r:embed="rId3">
            <a:alphaModFix/>
          </a:blip>
          <a:srcRect b="0" l="0" r="0" t="0"/>
          <a:stretch/>
        </p:blipFill>
        <p:spPr>
          <a:xfrm>
            <a:off x="376837" y="273977"/>
            <a:ext cx="2341881" cy="615339"/>
          </a:xfrm>
          <a:prstGeom prst="rect">
            <a:avLst/>
          </a:prstGeom>
          <a:noFill/>
          <a:ln>
            <a:noFill/>
          </a:ln>
        </p:spPr>
      </p:pic>
      <p:pic>
        <p:nvPicPr>
          <p:cNvPr id="235" name="Google Shape;235;p5"/>
          <p:cNvPicPr preferRelativeResize="0"/>
          <p:nvPr/>
        </p:nvPicPr>
        <p:blipFill rotWithShape="1">
          <a:blip r:embed="rId4">
            <a:alphaModFix/>
          </a:blip>
          <a:srcRect b="-1725" l="44526" r="0" t="-1"/>
          <a:stretch/>
        </p:blipFill>
        <p:spPr>
          <a:xfrm>
            <a:off x="9460208" y="2124448"/>
            <a:ext cx="1455395" cy="2484801"/>
          </a:xfrm>
          <a:prstGeom prst="rect">
            <a:avLst/>
          </a:prstGeom>
          <a:solidFill>
            <a:schemeClr val="lt1"/>
          </a:solidFill>
          <a:ln cap="flat" cmpd="sng" w="57150">
            <a:solidFill>
              <a:srgbClr val="FFFFFF"/>
            </a:solidFill>
            <a:prstDash val="solid"/>
            <a:round/>
            <a:headEnd len="sm" w="sm" type="none"/>
            <a:tailEnd len="sm" w="sm" type="none"/>
          </a:ln>
        </p:spPr>
      </p:pic>
      <p:sp>
        <p:nvSpPr>
          <p:cNvPr id="236" name="Google Shape;236;p5"/>
          <p:cNvSpPr txBox="1"/>
          <p:nvPr/>
        </p:nvSpPr>
        <p:spPr>
          <a:xfrm>
            <a:off x="4234029" y="1166653"/>
            <a:ext cx="471022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In u1 we have just a TSD in soft start.Generally the TSD contains a resistance(NTC), a Zener diode and n-chanel mosfets .</a:t>
            </a:r>
            <a:endParaRPr sz="1800">
              <a:solidFill>
                <a:schemeClr val="dk1"/>
              </a:solidFill>
              <a:latin typeface="Times New Roman"/>
              <a:ea typeface="Times New Roman"/>
              <a:cs typeface="Times New Roman"/>
              <a:sym typeface="Times New Roman"/>
            </a:endParaRPr>
          </a:p>
        </p:txBody>
      </p:sp>
      <p:sp>
        <p:nvSpPr>
          <p:cNvPr id="237" name="Google Shape;237;p5"/>
          <p:cNvSpPr txBox="1"/>
          <p:nvPr/>
        </p:nvSpPr>
        <p:spPr>
          <a:xfrm>
            <a:off x="297712" y="2414862"/>
            <a:ext cx="494413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input voltage generally decreases as the thermal resistance exacerbates.</a:t>
            </a:r>
            <a:endParaRPr sz="1800">
              <a:solidFill>
                <a:schemeClr val="dk1"/>
              </a:solidFill>
              <a:latin typeface="Times New Roman"/>
              <a:ea typeface="Times New Roman"/>
              <a:cs typeface="Times New Roman"/>
              <a:sym typeface="Times New Roman"/>
            </a:endParaRPr>
          </a:p>
        </p:txBody>
      </p:sp>
      <p:sp>
        <p:nvSpPr>
          <p:cNvPr id="238" name="Google Shape;238;p5"/>
          <p:cNvSpPr txBox="1"/>
          <p:nvPr/>
        </p:nvSpPr>
        <p:spPr>
          <a:xfrm>
            <a:off x="294495" y="3352176"/>
            <a:ext cx="494735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This happens if we pass currents larger than what are the ideal.</a:t>
            </a:r>
            <a:endParaRPr sz="1800">
              <a:solidFill>
                <a:schemeClr val="dk1"/>
              </a:solidFill>
              <a:latin typeface="Times New Roman"/>
              <a:ea typeface="Times New Roman"/>
              <a:cs typeface="Times New Roman"/>
              <a:sym typeface="Times New Roman"/>
            </a:endParaRPr>
          </a:p>
        </p:txBody>
      </p:sp>
      <p:sp>
        <p:nvSpPr>
          <p:cNvPr id="239" name="Google Shape;239;p5"/>
          <p:cNvSpPr txBox="1"/>
          <p:nvPr/>
        </p:nvSpPr>
        <p:spPr>
          <a:xfrm>
            <a:off x="294495" y="4259134"/>
            <a:ext cx="649649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As a result, thermistor fades and the zener diode increases the voltage thus forcing current to the MOSFETS to change in the saturation region until the charge is cut off.</a:t>
            </a:r>
            <a:endParaRPr sz="1800">
              <a:solidFill>
                <a:schemeClr val="dk1"/>
              </a:solidFill>
              <a:latin typeface="Times New Roman"/>
              <a:ea typeface="Times New Roman"/>
              <a:cs typeface="Times New Roman"/>
              <a:sym typeface="Times New Roman"/>
            </a:endParaRPr>
          </a:p>
        </p:txBody>
      </p:sp>
      <p:cxnSp>
        <p:nvCxnSpPr>
          <p:cNvPr id="240" name="Google Shape;240;p5"/>
          <p:cNvCxnSpPr/>
          <p:nvPr/>
        </p:nvCxnSpPr>
        <p:spPr>
          <a:xfrm>
            <a:off x="6715492" y="1851336"/>
            <a:ext cx="1" cy="455929"/>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41" name="Google Shape;241;p5"/>
          <p:cNvCxnSpPr/>
          <p:nvPr/>
        </p:nvCxnSpPr>
        <p:spPr>
          <a:xfrm rot="10800000">
            <a:off x="6707037" y="2307265"/>
            <a:ext cx="2992033" cy="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42" name="Google Shape;242;p5"/>
          <p:cNvCxnSpPr/>
          <p:nvPr/>
        </p:nvCxnSpPr>
        <p:spPr>
          <a:xfrm>
            <a:off x="9699070" y="2319169"/>
            <a:ext cx="0" cy="551622"/>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43" name="Google Shape;243;p5"/>
          <p:cNvCxnSpPr/>
          <p:nvPr/>
        </p:nvCxnSpPr>
        <p:spPr>
          <a:xfrm>
            <a:off x="9554262" y="2648777"/>
            <a:ext cx="131875" cy="233917"/>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44" name="Google Shape;244;p5"/>
          <p:cNvCxnSpPr/>
          <p:nvPr/>
        </p:nvCxnSpPr>
        <p:spPr>
          <a:xfrm flipH="1">
            <a:off x="9699070" y="2621068"/>
            <a:ext cx="144809" cy="233917"/>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45" name="Google Shape;245;p5"/>
          <p:cNvCxnSpPr/>
          <p:nvPr/>
        </p:nvCxnSpPr>
        <p:spPr>
          <a:xfrm rot="10800000">
            <a:off x="7976352" y="1851336"/>
            <a:ext cx="0" cy="2880152"/>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46" name="Google Shape;246;p5"/>
          <p:cNvCxnSpPr/>
          <p:nvPr/>
        </p:nvCxnSpPr>
        <p:spPr>
          <a:xfrm rot="10800000">
            <a:off x="7899164" y="4731488"/>
            <a:ext cx="1655098" cy="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47" name="Google Shape;247;p5"/>
          <p:cNvCxnSpPr/>
          <p:nvPr/>
        </p:nvCxnSpPr>
        <p:spPr>
          <a:xfrm flipH="1" rot="10800000">
            <a:off x="9535171" y="4034597"/>
            <a:ext cx="495598" cy="696893"/>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48" name="Google Shape;248;p5"/>
          <p:cNvCxnSpPr/>
          <p:nvPr/>
        </p:nvCxnSpPr>
        <p:spPr>
          <a:xfrm>
            <a:off x="10030769" y="4065929"/>
            <a:ext cx="0" cy="218992"/>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49" name="Google Shape;249;p5"/>
          <p:cNvCxnSpPr/>
          <p:nvPr/>
        </p:nvCxnSpPr>
        <p:spPr>
          <a:xfrm flipH="1" rot="10800000">
            <a:off x="9790667" y="4034596"/>
            <a:ext cx="203452" cy="11748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50" name="Google Shape;250;p5"/>
          <p:cNvCxnSpPr/>
          <p:nvPr/>
        </p:nvCxnSpPr>
        <p:spPr>
          <a:xfrm rot="10800000">
            <a:off x="2435517" y="2189784"/>
            <a:ext cx="2992033" cy="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51" name="Google Shape;251;p5"/>
          <p:cNvCxnSpPr/>
          <p:nvPr/>
        </p:nvCxnSpPr>
        <p:spPr>
          <a:xfrm rot="10800000">
            <a:off x="2435516" y="1024270"/>
            <a:ext cx="9313799" cy="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52" name="Google Shape;252;p5"/>
          <p:cNvCxnSpPr/>
          <p:nvPr/>
        </p:nvCxnSpPr>
        <p:spPr>
          <a:xfrm rot="10800000">
            <a:off x="11732515" y="1008402"/>
            <a:ext cx="33602" cy="2019602"/>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53" name="Google Shape;253;p5"/>
          <p:cNvCxnSpPr/>
          <p:nvPr/>
        </p:nvCxnSpPr>
        <p:spPr>
          <a:xfrm>
            <a:off x="2418910" y="1021036"/>
            <a:ext cx="16607" cy="1168748"/>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54" name="Google Shape;254;p5"/>
          <p:cNvCxnSpPr/>
          <p:nvPr/>
        </p:nvCxnSpPr>
        <p:spPr>
          <a:xfrm rot="10800000">
            <a:off x="5427550" y="2029247"/>
            <a:ext cx="0" cy="190403"/>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55" name="Google Shape;255;p5"/>
          <p:cNvCxnSpPr/>
          <p:nvPr/>
        </p:nvCxnSpPr>
        <p:spPr>
          <a:xfrm rot="10800000">
            <a:off x="11160471" y="2765735"/>
            <a:ext cx="548451" cy="262269"/>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56" name="Google Shape;256;p5"/>
          <p:cNvCxnSpPr/>
          <p:nvPr/>
        </p:nvCxnSpPr>
        <p:spPr>
          <a:xfrm flipH="1">
            <a:off x="11259879" y="3038175"/>
            <a:ext cx="495265" cy="250798"/>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57" name="Google Shape;257;p5"/>
          <p:cNvCxnSpPr/>
          <p:nvPr/>
        </p:nvCxnSpPr>
        <p:spPr>
          <a:xfrm flipH="1">
            <a:off x="11160471" y="2697882"/>
            <a:ext cx="274225" cy="45517"/>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58" name="Google Shape;258;p5"/>
          <p:cNvCxnSpPr/>
          <p:nvPr/>
        </p:nvCxnSpPr>
        <p:spPr>
          <a:xfrm>
            <a:off x="11151647" y="2753570"/>
            <a:ext cx="152401" cy="220202"/>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59" name="Google Shape;259;p5"/>
          <p:cNvCxnSpPr/>
          <p:nvPr/>
        </p:nvCxnSpPr>
        <p:spPr>
          <a:xfrm flipH="1">
            <a:off x="11211368" y="3091304"/>
            <a:ext cx="160314" cy="226887"/>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260" name="Google Shape;260;p5"/>
          <p:cNvCxnSpPr/>
          <p:nvPr/>
        </p:nvCxnSpPr>
        <p:spPr>
          <a:xfrm rot="10800000">
            <a:off x="11230239" y="3307700"/>
            <a:ext cx="277272" cy="95476"/>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TSD’s THERMISTOR</a:t>
            </a:r>
            <a:endParaRPr/>
          </a:p>
        </p:txBody>
      </p:sp>
      <p:sp>
        <p:nvSpPr>
          <p:cNvPr id="266" name="Google Shape;266;p6"/>
          <p:cNvSpPr/>
          <p:nvPr/>
        </p:nvSpPr>
        <p:spPr>
          <a:xfrm>
            <a:off x="623776" y="2127825"/>
            <a:ext cx="10437627" cy="620691"/>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02124"/>
              </a:buClr>
              <a:buSzPts val="2100"/>
              <a:buFont typeface="Times New Roman"/>
              <a:buNone/>
            </a:pPr>
            <a:r>
              <a:rPr b="0" i="0" lang="en-US" sz="2100" u="none" cap="none" strike="noStrike">
                <a:solidFill>
                  <a:srgbClr val="202124"/>
                </a:solidFill>
                <a:latin typeface="Times New Roman"/>
                <a:ea typeface="Times New Roman"/>
                <a:cs typeface="Times New Roman"/>
                <a:sym typeface="Times New Roman"/>
              </a:rPr>
              <a:t>The thermistor is a type of resistor, the value of which is affected by temperature, much more than in ordinary resistors (ohmic resistors).</a:t>
            </a:r>
            <a:r>
              <a:rPr b="0" i="0" lang="en-US" sz="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
        <p:nvSpPr>
          <p:cNvPr id="267" name="Google Shape;267;p6"/>
          <p:cNvSpPr/>
          <p:nvPr/>
        </p:nvSpPr>
        <p:spPr>
          <a:xfrm>
            <a:off x="623776" y="3670479"/>
            <a:ext cx="5069569" cy="1913352"/>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02124"/>
              </a:buClr>
              <a:buSzPts val="2100"/>
              <a:buFont typeface="Times New Roman"/>
              <a:buNone/>
            </a:pPr>
            <a:r>
              <a:rPr b="0" i="0" lang="en-US" sz="2100" u="none" cap="none" strike="noStrike">
                <a:solidFill>
                  <a:srgbClr val="202124"/>
                </a:solidFill>
                <a:latin typeface="Times New Roman"/>
                <a:ea typeface="Times New Roman"/>
                <a:cs typeface="Times New Roman"/>
                <a:sym typeface="Times New Roman"/>
              </a:rPr>
              <a:t>NTCs, in which the resistance decreases as the temperature increases. Thus they can be used to deal with sudden surges due to surges. They are usually connected "in parallel" to the circuits, whenever a part of the current branches through them.</a:t>
            </a:r>
            <a:r>
              <a:rPr b="0" i="0" lang="en-US" sz="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pic>
        <p:nvPicPr>
          <p:cNvPr descr="Diagram&#10;&#10;Description automatically generated" id="268" name="Google Shape;268;p6"/>
          <p:cNvPicPr preferRelativeResize="0"/>
          <p:nvPr/>
        </p:nvPicPr>
        <p:blipFill rotWithShape="1">
          <a:blip r:embed="rId3">
            <a:alphaModFix/>
          </a:blip>
          <a:srcRect b="0" l="0" r="0" t="0"/>
          <a:stretch/>
        </p:blipFill>
        <p:spPr>
          <a:xfrm>
            <a:off x="6695448" y="3536527"/>
            <a:ext cx="4258249" cy="2811110"/>
          </a:xfrm>
          <a:prstGeom prst="rect">
            <a:avLst/>
          </a:prstGeom>
          <a:noFill/>
          <a:ln>
            <a:noFill/>
          </a:ln>
        </p:spPr>
      </p:pic>
      <p:pic>
        <p:nvPicPr>
          <p:cNvPr id="269" name="Google Shape;269;p6"/>
          <p:cNvPicPr preferRelativeResize="0"/>
          <p:nvPr/>
        </p:nvPicPr>
        <p:blipFill rotWithShape="1">
          <a:blip r:embed="rId4">
            <a:alphaModFix/>
          </a:blip>
          <a:srcRect b="0" l="0" r="0" t="0"/>
          <a:stretch/>
        </p:blipFill>
        <p:spPr>
          <a:xfrm>
            <a:off x="376837" y="273977"/>
            <a:ext cx="2341881" cy="615339"/>
          </a:xfrm>
          <a:prstGeom prst="rect">
            <a:avLst/>
          </a:prstGeom>
          <a:noFill/>
          <a:ln>
            <a:noFill/>
          </a:ln>
        </p:spPr>
      </p:pic>
      <p:cxnSp>
        <p:nvCxnSpPr>
          <p:cNvPr id="270" name="Google Shape;270;p6"/>
          <p:cNvCxnSpPr/>
          <p:nvPr/>
        </p:nvCxnSpPr>
        <p:spPr>
          <a:xfrm flipH="1" rot="10800000">
            <a:off x="196770" y="157660"/>
            <a:ext cx="11618400" cy="563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271" name="Google Shape;271;p6"/>
          <p:cNvCxnSpPr/>
          <p:nvPr/>
        </p:nvCxnSpPr>
        <p:spPr>
          <a:xfrm>
            <a:off x="196771" y="6379534"/>
            <a:ext cx="11618392" cy="1"/>
          </a:xfrm>
          <a:prstGeom prst="straightConnector1">
            <a:avLst/>
          </a:prstGeom>
          <a:noFill/>
          <a:ln cap="flat" cmpd="sng" w="31750">
            <a:solidFill>
              <a:srgbClr val="002060"/>
            </a:solidFill>
            <a:prstDash val="solid"/>
            <a:miter lim="800000"/>
            <a:headEnd len="sm" w="sm" type="none"/>
            <a:tailEnd len="sm" w="sm" type="none"/>
          </a:ln>
        </p:spPr>
      </p:cxnSp>
      <p:sp>
        <p:nvSpPr>
          <p:cNvPr id="272" name="Google Shape;272;p6"/>
          <p:cNvSpPr txBox="1"/>
          <p:nvPr/>
        </p:nvSpPr>
        <p:spPr>
          <a:xfrm>
            <a:off x="284421" y="6411432"/>
            <a:ext cx="609777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Basic Principles of Power Electronics</a:t>
            </a:r>
            <a:endParaRPr b="1" sz="1600">
              <a:solidFill>
                <a:schemeClr val="dk1"/>
              </a:solidFill>
              <a:latin typeface="Times New Roman"/>
              <a:ea typeface="Times New Roman"/>
              <a:cs typeface="Times New Roman"/>
              <a:sym typeface="Times New Roman"/>
            </a:endParaRPr>
          </a:p>
        </p:txBody>
      </p:sp>
      <p:sp>
        <p:nvSpPr>
          <p:cNvPr id="273" name="Google Shape;273;p6"/>
          <p:cNvSpPr txBox="1"/>
          <p:nvPr/>
        </p:nvSpPr>
        <p:spPr>
          <a:xfrm>
            <a:off x="7386970" y="6379534"/>
            <a:ext cx="609777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Supervisor: Professor Nikolaos Papanikolaou</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7"/>
          <p:cNvSpPr txBox="1"/>
          <p:nvPr>
            <p:ph type="title"/>
          </p:nvPr>
        </p:nvSpPr>
        <p:spPr>
          <a:xfrm>
            <a:off x="3816408" y="981104"/>
            <a:ext cx="7826924" cy="1636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Times New Roman"/>
              <a:buNone/>
            </a:pPr>
            <a:r>
              <a:rPr b="1" lang="en-US" sz="3600">
                <a:solidFill>
                  <a:srgbClr val="FF0000"/>
                </a:solidFill>
                <a:latin typeface="Times New Roman"/>
                <a:ea typeface="Times New Roman"/>
                <a:cs typeface="Times New Roman"/>
                <a:sym typeface="Times New Roman"/>
              </a:rPr>
              <a:t>MOSFET N-CHANNEL</a:t>
            </a:r>
            <a:endParaRPr b="1" sz="3600">
              <a:solidFill>
                <a:srgbClr val="FF0000"/>
              </a:solidFill>
              <a:latin typeface="Times New Roman"/>
              <a:ea typeface="Times New Roman"/>
              <a:cs typeface="Times New Roman"/>
              <a:sym typeface="Times New Roman"/>
            </a:endParaRPr>
          </a:p>
        </p:txBody>
      </p:sp>
      <p:sp>
        <p:nvSpPr>
          <p:cNvPr id="280" name="Google Shape;280;p7"/>
          <p:cNvSpPr txBox="1"/>
          <p:nvPr>
            <p:ph idx="4294967295" type="subTitle"/>
          </p:nvPr>
        </p:nvSpPr>
        <p:spPr>
          <a:xfrm>
            <a:off x="0" y="6292850"/>
            <a:ext cx="3735388" cy="290513"/>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600"/>
              <a:buFont typeface="Arial"/>
              <a:buChar char="•"/>
            </a:pPr>
            <a:r>
              <a:rPr b="1" i="0" lang="en-US" sz="1600" u="none" cap="none" strike="noStrike">
                <a:solidFill>
                  <a:schemeClr val="dk1"/>
                </a:solidFill>
                <a:latin typeface="Times New Roman"/>
                <a:ea typeface="Times New Roman"/>
                <a:cs typeface="Times New Roman"/>
                <a:sym typeface="Times New Roman"/>
              </a:rPr>
              <a:t>Basic Principles of Power Electronics</a:t>
            </a:r>
            <a:endParaRPr b="1" i="0" sz="1600" u="none" cap="none" strike="noStrike">
              <a:solidFill>
                <a:schemeClr val="dk1"/>
              </a:solidFill>
              <a:latin typeface="Times New Roman"/>
              <a:ea typeface="Times New Roman"/>
              <a:cs typeface="Times New Roman"/>
              <a:sym typeface="Times New Roman"/>
            </a:endParaRPr>
          </a:p>
        </p:txBody>
      </p:sp>
      <p:cxnSp>
        <p:nvCxnSpPr>
          <p:cNvPr id="281" name="Google Shape;281;p7"/>
          <p:cNvCxnSpPr/>
          <p:nvPr/>
        </p:nvCxnSpPr>
        <p:spPr>
          <a:xfrm flipH="1" rot="10800000">
            <a:off x="196770" y="157660"/>
            <a:ext cx="11618400" cy="563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282" name="Google Shape;282;p7"/>
          <p:cNvCxnSpPr/>
          <p:nvPr/>
        </p:nvCxnSpPr>
        <p:spPr>
          <a:xfrm>
            <a:off x="196771" y="6292427"/>
            <a:ext cx="11618392" cy="1"/>
          </a:xfrm>
          <a:prstGeom prst="straightConnector1">
            <a:avLst/>
          </a:prstGeom>
          <a:noFill/>
          <a:ln cap="flat" cmpd="sng" w="31750">
            <a:solidFill>
              <a:srgbClr val="002060"/>
            </a:solidFill>
            <a:prstDash val="solid"/>
            <a:miter lim="800000"/>
            <a:headEnd len="sm" w="sm" type="none"/>
            <a:tailEnd len="sm" w="sm" type="none"/>
          </a:ln>
        </p:spPr>
      </p:cxnSp>
      <p:sp>
        <p:nvSpPr>
          <p:cNvPr id="283" name="Google Shape;283;p7"/>
          <p:cNvSpPr txBox="1"/>
          <p:nvPr/>
        </p:nvSpPr>
        <p:spPr>
          <a:xfrm>
            <a:off x="7476565" y="6292427"/>
            <a:ext cx="4831657" cy="29159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600"/>
              <a:buFont typeface="Arial"/>
              <a:buNone/>
            </a:pPr>
            <a:r>
              <a:rPr b="1" lang="en-US" sz="1600">
                <a:solidFill>
                  <a:schemeClr val="dk1"/>
                </a:solidFill>
                <a:latin typeface="Times New Roman"/>
                <a:ea typeface="Times New Roman"/>
                <a:cs typeface="Times New Roman"/>
                <a:sym typeface="Times New Roman"/>
              </a:rPr>
              <a:t>Supervisor: Professor Nikolaos Papanikolaou</a:t>
            </a:r>
            <a:endParaRPr b="1" sz="1600">
              <a:solidFill>
                <a:schemeClr val="dk1"/>
              </a:solidFill>
              <a:latin typeface="Times New Roman"/>
              <a:ea typeface="Times New Roman"/>
              <a:cs typeface="Times New Roman"/>
              <a:sym typeface="Times New Roman"/>
            </a:endParaRPr>
          </a:p>
        </p:txBody>
      </p:sp>
      <p:pic>
        <p:nvPicPr>
          <p:cNvPr id="284" name="Google Shape;284;p7"/>
          <p:cNvPicPr preferRelativeResize="0"/>
          <p:nvPr/>
        </p:nvPicPr>
        <p:blipFill rotWithShape="1">
          <a:blip r:embed="rId3">
            <a:alphaModFix/>
          </a:blip>
          <a:srcRect b="0" l="0" r="0" t="0"/>
          <a:stretch/>
        </p:blipFill>
        <p:spPr>
          <a:xfrm>
            <a:off x="376837" y="273977"/>
            <a:ext cx="2341881" cy="615339"/>
          </a:xfrm>
          <a:prstGeom prst="rect">
            <a:avLst/>
          </a:prstGeom>
          <a:noFill/>
          <a:ln>
            <a:noFill/>
          </a:ln>
        </p:spPr>
      </p:pic>
      <p:sp>
        <p:nvSpPr>
          <p:cNvPr id="285" name="Google Shape;285;p7"/>
          <p:cNvSpPr txBox="1"/>
          <p:nvPr/>
        </p:nvSpPr>
        <p:spPr>
          <a:xfrm>
            <a:off x="6005966" y="4405507"/>
            <a:ext cx="545426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pic>
        <p:nvPicPr>
          <p:cNvPr id="286" name="Google Shape;286;p7"/>
          <p:cNvPicPr preferRelativeResize="0"/>
          <p:nvPr/>
        </p:nvPicPr>
        <p:blipFill rotWithShape="1">
          <a:blip r:embed="rId4">
            <a:alphaModFix/>
          </a:blip>
          <a:srcRect b="0" l="0" r="0" t="0"/>
          <a:stretch/>
        </p:blipFill>
        <p:spPr>
          <a:xfrm>
            <a:off x="593508" y="4295671"/>
            <a:ext cx="2276475" cy="1828800"/>
          </a:xfrm>
          <a:prstGeom prst="rect">
            <a:avLst/>
          </a:prstGeom>
          <a:noFill/>
          <a:ln>
            <a:noFill/>
          </a:ln>
        </p:spPr>
      </p:pic>
      <p:pic>
        <p:nvPicPr>
          <p:cNvPr id="287" name="Google Shape;287;p7"/>
          <p:cNvPicPr preferRelativeResize="0"/>
          <p:nvPr/>
        </p:nvPicPr>
        <p:blipFill rotWithShape="1">
          <a:blip r:embed="rId5">
            <a:alphaModFix/>
          </a:blip>
          <a:srcRect b="0" l="0" r="0" t="0"/>
          <a:stretch/>
        </p:blipFill>
        <p:spPr>
          <a:xfrm>
            <a:off x="3313773" y="1494569"/>
            <a:ext cx="4810930" cy="3470838"/>
          </a:xfrm>
          <a:prstGeom prst="rect">
            <a:avLst/>
          </a:prstGeom>
          <a:noFill/>
          <a:ln>
            <a:noFill/>
          </a:ln>
        </p:spPr>
      </p:pic>
      <p:sp>
        <p:nvSpPr>
          <p:cNvPr id="288" name="Google Shape;288;p7"/>
          <p:cNvSpPr txBox="1"/>
          <p:nvPr/>
        </p:nvSpPr>
        <p:spPr>
          <a:xfrm>
            <a:off x="5286090" y="5154814"/>
            <a:ext cx="65290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12529"/>
                </a:solidFill>
                <a:latin typeface="Times New Roman"/>
                <a:ea typeface="Times New Roman"/>
                <a:cs typeface="Times New Roman"/>
                <a:sym typeface="Times New Roman"/>
              </a:rPr>
              <a:t>"Normally ON" and on the negative side of the load (common GND</a:t>
            </a:r>
            <a:r>
              <a:rPr b="0" i="0" lang="en-US" sz="1800">
                <a:solidFill>
                  <a:srgbClr val="212529"/>
                </a:solidFill>
                <a:latin typeface="Arial"/>
                <a:ea typeface="Arial"/>
                <a:cs typeface="Arial"/>
                <a:sym typeface="Arial"/>
              </a:rPr>
              <a:t>)</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8"/>
          <p:cNvSpPr txBox="1"/>
          <p:nvPr>
            <p:ph idx="1" type="subTitle"/>
          </p:nvPr>
        </p:nvSpPr>
        <p:spPr>
          <a:xfrm>
            <a:off x="196770" y="6292427"/>
            <a:ext cx="3734764" cy="291596"/>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600"/>
              <a:buNone/>
            </a:pPr>
            <a:r>
              <a:rPr b="1" lang="en-US" sz="1600">
                <a:latin typeface="Times New Roman"/>
                <a:ea typeface="Times New Roman"/>
                <a:cs typeface="Times New Roman"/>
                <a:sym typeface="Times New Roman"/>
              </a:rPr>
              <a:t>Basic Principles of Power Electronics</a:t>
            </a:r>
            <a:endParaRPr b="1" sz="1600">
              <a:latin typeface="Times New Roman"/>
              <a:ea typeface="Times New Roman"/>
              <a:cs typeface="Times New Roman"/>
              <a:sym typeface="Times New Roman"/>
            </a:endParaRPr>
          </a:p>
        </p:txBody>
      </p:sp>
      <p:cxnSp>
        <p:nvCxnSpPr>
          <p:cNvPr id="295" name="Google Shape;295;p8"/>
          <p:cNvCxnSpPr/>
          <p:nvPr/>
        </p:nvCxnSpPr>
        <p:spPr>
          <a:xfrm flipH="1" rot="10800000">
            <a:off x="196770" y="157660"/>
            <a:ext cx="11618400" cy="563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296" name="Google Shape;296;p8"/>
          <p:cNvCxnSpPr/>
          <p:nvPr/>
        </p:nvCxnSpPr>
        <p:spPr>
          <a:xfrm>
            <a:off x="196771" y="6292427"/>
            <a:ext cx="11618392" cy="1"/>
          </a:xfrm>
          <a:prstGeom prst="straightConnector1">
            <a:avLst/>
          </a:prstGeom>
          <a:noFill/>
          <a:ln cap="flat" cmpd="sng" w="31750">
            <a:solidFill>
              <a:srgbClr val="002060"/>
            </a:solidFill>
            <a:prstDash val="solid"/>
            <a:miter lim="800000"/>
            <a:headEnd len="sm" w="sm" type="none"/>
            <a:tailEnd len="sm" w="sm" type="none"/>
          </a:ln>
        </p:spPr>
      </p:cxnSp>
      <p:sp>
        <p:nvSpPr>
          <p:cNvPr id="297" name="Google Shape;297;p8"/>
          <p:cNvSpPr txBox="1"/>
          <p:nvPr/>
        </p:nvSpPr>
        <p:spPr>
          <a:xfrm>
            <a:off x="7476565" y="6292427"/>
            <a:ext cx="4831657" cy="29159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600"/>
              <a:buFont typeface="Arial"/>
              <a:buNone/>
            </a:pPr>
            <a:r>
              <a:rPr b="1" lang="en-US" sz="1600">
                <a:solidFill>
                  <a:schemeClr val="dk1"/>
                </a:solidFill>
                <a:latin typeface="Times New Roman"/>
                <a:ea typeface="Times New Roman"/>
                <a:cs typeface="Times New Roman"/>
                <a:sym typeface="Times New Roman"/>
              </a:rPr>
              <a:t>Supervisor: Professor Nikolaos Papanikolaou</a:t>
            </a:r>
            <a:endParaRPr b="1" sz="1600">
              <a:solidFill>
                <a:schemeClr val="dk1"/>
              </a:solidFill>
              <a:latin typeface="Times New Roman"/>
              <a:ea typeface="Times New Roman"/>
              <a:cs typeface="Times New Roman"/>
              <a:sym typeface="Times New Roman"/>
            </a:endParaRPr>
          </a:p>
        </p:txBody>
      </p:sp>
      <p:pic>
        <p:nvPicPr>
          <p:cNvPr id="298" name="Google Shape;298;p8"/>
          <p:cNvPicPr preferRelativeResize="0"/>
          <p:nvPr/>
        </p:nvPicPr>
        <p:blipFill rotWithShape="1">
          <a:blip r:embed="rId3">
            <a:alphaModFix/>
          </a:blip>
          <a:srcRect b="0" l="0" r="0" t="0"/>
          <a:stretch/>
        </p:blipFill>
        <p:spPr>
          <a:xfrm>
            <a:off x="376837" y="273977"/>
            <a:ext cx="2341881" cy="615339"/>
          </a:xfrm>
          <a:prstGeom prst="rect">
            <a:avLst/>
          </a:prstGeom>
          <a:noFill/>
          <a:ln>
            <a:noFill/>
          </a:ln>
        </p:spPr>
      </p:pic>
      <p:pic>
        <p:nvPicPr>
          <p:cNvPr id="299" name="Google Shape;299;p8"/>
          <p:cNvPicPr preferRelativeResize="0"/>
          <p:nvPr/>
        </p:nvPicPr>
        <p:blipFill rotWithShape="1">
          <a:blip r:embed="rId4">
            <a:alphaModFix/>
          </a:blip>
          <a:srcRect b="37981" l="32501" r="24031" t="38449"/>
          <a:stretch/>
        </p:blipFill>
        <p:spPr>
          <a:xfrm>
            <a:off x="8834840" y="3024779"/>
            <a:ext cx="1779066" cy="1066472"/>
          </a:xfrm>
          <a:prstGeom prst="rect">
            <a:avLst/>
          </a:prstGeom>
          <a:noFill/>
          <a:ln>
            <a:noFill/>
          </a:ln>
        </p:spPr>
      </p:pic>
      <p:sp>
        <p:nvSpPr>
          <p:cNvPr id="300" name="Google Shape;300;p8"/>
          <p:cNvSpPr txBox="1"/>
          <p:nvPr/>
        </p:nvSpPr>
        <p:spPr>
          <a:xfrm>
            <a:off x="3179135" y="990536"/>
            <a:ext cx="60288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OCP contains n-resi</a:t>
            </a:r>
            <a:r>
              <a:rPr lang="en-US" sz="1800">
                <a:solidFill>
                  <a:schemeClr val="dk1"/>
                </a:solidFill>
                <a:latin typeface="Calibri"/>
                <a:ea typeface="Calibri"/>
                <a:cs typeface="Calibri"/>
                <a:sym typeface="Calibri"/>
              </a:rPr>
              <a:t>stance(t</a:t>
            </a:r>
            <a:r>
              <a:rPr lang="en-US" sz="1800">
                <a:solidFill>
                  <a:schemeClr val="dk1"/>
                </a:solidFill>
                <a:latin typeface="Calibri"/>
                <a:ea typeface="Calibri"/>
                <a:cs typeface="Calibri"/>
                <a:sym typeface="Calibri"/>
              </a:rPr>
              <a:t>yp) and </a:t>
            </a:r>
            <a:r>
              <a:rPr lang="en-US" sz="1800">
                <a:solidFill>
                  <a:srgbClr val="000000"/>
                </a:solidFill>
                <a:latin typeface="Times New Roman"/>
                <a:ea typeface="Times New Roman"/>
                <a:cs typeface="Times New Roman"/>
                <a:sym typeface="Times New Roman"/>
              </a:rPr>
              <a:t>N</a:t>
            </a:r>
            <a:r>
              <a:rPr i="0" lang="en-US" sz="1800" u="none" strike="noStrike">
                <a:solidFill>
                  <a:srgbClr val="000000"/>
                </a:solidFill>
                <a:latin typeface="Times New Roman"/>
                <a:ea typeface="Times New Roman"/>
                <a:cs typeface="Times New Roman"/>
                <a:sym typeface="Times New Roman"/>
              </a:rPr>
              <a:t>-Channel MOSFET</a:t>
            </a:r>
            <a:r>
              <a:rPr lang="en-US" sz="1800">
                <a:solidFill>
                  <a:schemeClr val="dk1"/>
                </a:solidFill>
                <a:latin typeface="Calibri"/>
                <a:ea typeface="Calibri"/>
                <a:cs typeface="Calibri"/>
                <a:sym typeface="Calibri"/>
              </a:rPr>
              <a:t> who connected with them.</a:t>
            </a:r>
            <a:endParaRPr sz="1800">
              <a:solidFill>
                <a:schemeClr val="dk1"/>
              </a:solidFill>
              <a:latin typeface="Calibri"/>
              <a:ea typeface="Calibri"/>
              <a:cs typeface="Calibri"/>
              <a:sym typeface="Calibri"/>
            </a:endParaRPr>
          </a:p>
        </p:txBody>
      </p:sp>
      <p:sp>
        <p:nvSpPr>
          <p:cNvPr id="301" name="Google Shape;301;p8"/>
          <p:cNvSpPr txBox="1"/>
          <p:nvPr/>
        </p:nvSpPr>
        <p:spPr>
          <a:xfrm>
            <a:off x="616688" y="2477386"/>
            <a:ext cx="5263117" cy="21339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HOW IT WORKS: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If the current or voltage pass the limits that they have,</a:t>
            </a:r>
            <a:endParaRPr/>
          </a:p>
          <a:p>
            <a:pPr indent="0" lvl="0" marL="0" marR="0" rtl="0" algn="l">
              <a:spcBef>
                <a:spcPts val="0"/>
              </a:spcBef>
              <a:spcAft>
                <a:spcPts val="0"/>
              </a:spcAft>
              <a:buNone/>
            </a:pPr>
            <a:r>
              <a:rPr i="0" lang="en-US" sz="1800" u="none" strike="noStrike">
                <a:solidFill>
                  <a:srgbClr val="000000"/>
                </a:solidFill>
                <a:latin typeface="Times New Roman"/>
                <a:ea typeface="Times New Roman"/>
                <a:cs typeface="Times New Roman"/>
                <a:sym typeface="Times New Roman"/>
              </a:rPr>
              <a:t> it will be detected throw the resistance(typ) because the MOSFET doesnt take the ideal voltage or current so the</a:t>
            </a:r>
            <a:r>
              <a:rPr lang="en-US" sz="1800">
                <a:solidFill>
                  <a:schemeClr val="dk1"/>
                </a:solidFill>
                <a:latin typeface="Times New Roman"/>
                <a:ea typeface="Times New Roman"/>
                <a:cs typeface="Times New Roman"/>
                <a:sym typeface="Times New Roman"/>
              </a:rPr>
              <a:t> </a:t>
            </a:r>
            <a:r>
              <a:rPr i="0" lang="en-US" sz="1800" u="none" strike="noStrike">
                <a:solidFill>
                  <a:srgbClr val="000000"/>
                </a:solidFill>
                <a:latin typeface="Times New Roman"/>
                <a:ea typeface="Times New Roman"/>
                <a:cs typeface="Times New Roman"/>
                <a:sym typeface="Times New Roman"/>
              </a:rPr>
              <a:t>N-Channel MOSFET is turned OFF.</a:t>
            </a:r>
            <a:endParaRPr sz="1800">
              <a:solidFill>
                <a:schemeClr val="dk1"/>
              </a:solidFill>
              <a:latin typeface="Times New Roman"/>
              <a:ea typeface="Times New Roman"/>
              <a:cs typeface="Times New Roman"/>
              <a:sym typeface="Times New Roman"/>
            </a:endParaRPr>
          </a:p>
          <a:p>
            <a:pPr indent="0" lvl="0" marL="0" marR="0" rtl="0" algn="l">
              <a:spcBef>
                <a:spcPts val="80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cxnSp>
        <p:nvCxnSpPr>
          <p:cNvPr id="302" name="Google Shape;302;p8"/>
          <p:cNvCxnSpPr/>
          <p:nvPr/>
        </p:nvCxnSpPr>
        <p:spPr>
          <a:xfrm rot="10800000">
            <a:off x="6393343" y="1913866"/>
            <a:ext cx="5421820" cy="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03" name="Google Shape;303;p8"/>
          <p:cNvCxnSpPr/>
          <p:nvPr/>
        </p:nvCxnSpPr>
        <p:spPr>
          <a:xfrm>
            <a:off x="11815164" y="1913865"/>
            <a:ext cx="11416" cy="1871326"/>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04" name="Google Shape;304;p8"/>
          <p:cNvCxnSpPr/>
          <p:nvPr/>
        </p:nvCxnSpPr>
        <p:spPr>
          <a:xfrm rot="10800000">
            <a:off x="11313042" y="3774558"/>
            <a:ext cx="513539" cy="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05" name="Google Shape;305;p8"/>
          <p:cNvCxnSpPr/>
          <p:nvPr/>
        </p:nvCxnSpPr>
        <p:spPr>
          <a:xfrm rot="10800000">
            <a:off x="5635611" y="1472509"/>
            <a:ext cx="0" cy="600165"/>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06" name="Google Shape;306;p8"/>
          <p:cNvCxnSpPr/>
          <p:nvPr/>
        </p:nvCxnSpPr>
        <p:spPr>
          <a:xfrm rot="10800000">
            <a:off x="6393343" y="1631320"/>
            <a:ext cx="0" cy="282545"/>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07" name="Google Shape;307;p8"/>
          <p:cNvCxnSpPr/>
          <p:nvPr/>
        </p:nvCxnSpPr>
        <p:spPr>
          <a:xfrm rot="10800000">
            <a:off x="5635611" y="2041452"/>
            <a:ext cx="2072995" cy="14181"/>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08" name="Google Shape;308;p8"/>
          <p:cNvCxnSpPr/>
          <p:nvPr/>
        </p:nvCxnSpPr>
        <p:spPr>
          <a:xfrm rot="10800000">
            <a:off x="7714707" y="2041452"/>
            <a:ext cx="0" cy="1201478"/>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09" name="Google Shape;309;p8"/>
          <p:cNvCxnSpPr/>
          <p:nvPr/>
        </p:nvCxnSpPr>
        <p:spPr>
          <a:xfrm rot="10800000">
            <a:off x="7708605" y="3242930"/>
            <a:ext cx="871869" cy="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10" name="Google Shape;310;p8"/>
          <p:cNvCxnSpPr/>
          <p:nvPr/>
        </p:nvCxnSpPr>
        <p:spPr>
          <a:xfrm rot="10800000">
            <a:off x="8317158" y="3108256"/>
            <a:ext cx="248462" cy="134674"/>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11" name="Google Shape;311;p8"/>
          <p:cNvCxnSpPr/>
          <p:nvPr/>
        </p:nvCxnSpPr>
        <p:spPr>
          <a:xfrm flipH="1">
            <a:off x="8349628" y="3279985"/>
            <a:ext cx="230846" cy="149015"/>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12" name="Google Shape;312;p8"/>
          <p:cNvCxnSpPr/>
          <p:nvPr/>
        </p:nvCxnSpPr>
        <p:spPr>
          <a:xfrm rot="10800000">
            <a:off x="7708605" y="3242930"/>
            <a:ext cx="0" cy="2009554"/>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13" name="Google Shape;313;p8"/>
          <p:cNvCxnSpPr/>
          <p:nvPr/>
        </p:nvCxnSpPr>
        <p:spPr>
          <a:xfrm rot="10800000">
            <a:off x="7630264" y="5252484"/>
            <a:ext cx="2555727" cy="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14" name="Google Shape;314;p8"/>
          <p:cNvCxnSpPr/>
          <p:nvPr/>
        </p:nvCxnSpPr>
        <p:spPr>
          <a:xfrm flipH="1" rot="10800000">
            <a:off x="10168270" y="4167963"/>
            <a:ext cx="17721" cy="1102728"/>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15" name="Google Shape;315;p8"/>
          <p:cNvCxnSpPr/>
          <p:nvPr/>
        </p:nvCxnSpPr>
        <p:spPr>
          <a:xfrm flipH="1">
            <a:off x="10005237" y="4138034"/>
            <a:ext cx="180754" cy="293701"/>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16" name="Google Shape;316;p8"/>
          <p:cNvCxnSpPr/>
          <p:nvPr/>
        </p:nvCxnSpPr>
        <p:spPr>
          <a:xfrm rot="10800000">
            <a:off x="10182817" y="4154068"/>
            <a:ext cx="166207" cy="199381"/>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pic>
        <p:nvPicPr>
          <p:cNvPr id="317" name="Google Shape;317;p8"/>
          <p:cNvPicPr preferRelativeResize="0"/>
          <p:nvPr/>
        </p:nvPicPr>
        <p:blipFill rotWithShape="1">
          <a:blip r:embed="rId5">
            <a:alphaModFix/>
          </a:blip>
          <a:srcRect b="22981" l="78104" r="-7356" t="35357"/>
          <a:stretch/>
        </p:blipFill>
        <p:spPr>
          <a:xfrm>
            <a:off x="10550518" y="3356353"/>
            <a:ext cx="836731" cy="1017640"/>
          </a:xfrm>
          <a:prstGeom prst="rect">
            <a:avLst/>
          </a:prstGeom>
          <a:solidFill>
            <a:schemeClr val="lt1"/>
          </a:solidFill>
          <a:ln cap="flat" cmpd="sng" w="57150">
            <a:solidFill>
              <a:srgbClr val="FFFFFF"/>
            </a:solidFill>
            <a:prstDash val="solid"/>
            <a:round/>
            <a:headEnd len="sm" w="sm" type="none"/>
            <a:tailEnd len="sm" w="sm" type="none"/>
          </a:ln>
        </p:spPr>
      </p:pic>
      <p:cxnSp>
        <p:nvCxnSpPr>
          <p:cNvPr id="318" name="Google Shape;318;p8"/>
          <p:cNvCxnSpPr/>
          <p:nvPr/>
        </p:nvCxnSpPr>
        <p:spPr>
          <a:xfrm>
            <a:off x="10464089" y="3744078"/>
            <a:ext cx="125052" cy="0"/>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9"/>
          <p:cNvSpPr txBox="1"/>
          <p:nvPr>
            <p:ph idx="1" type="subTitle"/>
          </p:nvPr>
        </p:nvSpPr>
        <p:spPr>
          <a:xfrm>
            <a:off x="196770" y="6292427"/>
            <a:ext cx="3734764" cy="291596"/>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600"/>
              <a:buNone/>
            </a:pPr>
            <a:r>
              <a:rPr b="1" lang="en-US" sz="1600">
                <a:latin typeface="Times New Roman"/>
                <a:ea typeface="Times New Roman"/>
                <a:cs typeface="Times New Roman"/>
                <a:sym typeface="Times New Roman"/>
              </a:rPr>
              <a:t>Basic Principles of Power Electronics</a:t>
            </a:r>
            <a:endParaRPr b="1" sz="1600">
              <a:latin typeface="Times New Roman"/>
              <a:ea typeface="Times New Roman"/>
              <a:cs typeface="Times New Roman"/>
              <a:sym typeface="Times New Roman"/>
            </a:endParaRPr>
          </a:p>
        </p:txBody>
      </p:sp>
      <p:cxnSp>
        <p:nvCxnSpPr>
          <p:cNvPr id="325" name="Google Shape;325;p9"/>
          <p:cNvCxnSpPr/>
          <p:nvPr/>
        </p:nvCxnSpPr>
        <p:spPr>
          <a:xfrm flipH="1" rot="10800000">
            <a:off x="196770" y="157660"/>
            <a:ext cx="11618400" cy="563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326" name="Google Shape;326;p9"/>
          <p:cNvCxnSpPr/>
          <p:nvPr/>
        </p:nvCxnSpPr>
        <p:spPr>
          <a:xfrm>
            <a:off x="196771" y="6292427"/>
            <a:ext cx="11618392" cy="1"/>
          </a:xfrm>
          <a:prstGeom prst="straightConnector1">
            <a:avLst/>
          </a:prstGeom>
          <a:noFill/>
          <a:ln cap="flat" cmpd="sng" w="31750">
            <a:solidFill>
              <a:srgbClr val="002060"/>
            </a:solidFill>
            <a:prstDash val="solid"/>
            <a:miter lim="800000"/>
            <a:headEnd len="sm" w="sm" type="none"/>
            <a:tailEnd len="sm" w="sm" type="none"/>
          </a:ln>
        </p:spPr>
      </p:cxnSp>
      <p:sp>
        <p:nvSpPr>
          <p:cNvPr id="327" name="Google Shape;327;p9"/>
          <p:cNvSpPr txBox="1"/>
          <p:nvPr/>
        </p:nvSpPr>
        <p:spPr>
          <a:xfrm>
            <a:off x="7476565" y="6292427"/>
            <a:ext cx="4831657" cy="29159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600"/>
              <a:buFont typeface="Arial"/>
              <a:buNone/>
            </a:pPr>
            <a:r>
              <a:rPr b="1" lang="en-US" sz="1600">
                <a:solidFill>
                  <a:schemeClr val="dk1"/>
                </a:solidFill>
                <a:latin typeface="Times New Roman"/>
                <a:ea typeface="Times New Roman"/>
                <a:cs typeface="Times New Roman"/>
                <a:sym typeface="Times New Roman"/>
              </a:rPr>
              <a:t>Supervisor: Professor Nikolaos Papanikolaou</a:t>
            </a:r>
            <a:endParaRPr b="1" sz="1600">
              <a:solidFill>
                <a:schemeClr val="dk1"/>
              </a:solidFill>
              <a:latin typeface="Times New Roman"/>
              <a:ea typeface="Times New Roman"/>
              <a:cs typeface="Times New Roman"/>
              <a:sym typeface="Times New Roman"/>
            </a:endParaRPr>
          </a:p>
        </p:txBody>
      </p:sp>
      <p:pic>
        <p:nvPicPr>
          <p:cNvPr id="328" name="Google Shape;328;p9"/>
          <p:cNvPicPr preferRelativeResize="0"/>
          <p:nvPr/>
        </p:nvPicPr>
        <p:blipFill rotWithShape="1">
          <a:blip r:embed="rId3">
            <a:alphaModFix/>
          </a:blip>
          <a:srcRect b="0" l="0" r="0" t="0"/>
          <a:stretch/>
        </p:blipFill>
        <p:spPr>
          <a:xfrm>
            <a:off x="376837" y="273977"/>
            <a:ext cx="2341881" cy="615339"/>
          </a:xfrm>
          <a:prstGeom prst="rect">
            <a:avLst/>
          </a:prstGeom>
          <a:noFill/>
          <a:ln>
            <a:noFill/>
          </a:ln>
        </p:spPr>
      </p:pic>
      <p:pic>
        <p:nvPicPr>
          <p:cNvPr id="329" name="Google Shape;329;p9"/>
          <p:cNvPicPr preferRelativeResize="0"/>
          <p:nvPr/>
        </p:nvPicPr>
        <p:blipFill rotWithShape="1">
          <a:blip r:embed="rId4">
            <a:alphaModFix/>
          </a:blip>
          <a:srcRect b="2014" l="537" r="1788" t="6465"/>
          <a:stretch/>
        </p:blipFill>
        <p:spPr>
          <a:xfrm>
            <a:off x="7591647" y="978970"/>
            <a:ext cx="3870251" cy="4794498"/>
          </a:xfrm>
          <a:prstGeom prst="rect">
            <a:avLst/>
          </a:prstGeom>
          <a:noFill/>
          <a:ln>
            <a:noFill/>
          </a:ln>
        </p:spPr>
      </p:pic>
      <p:sp>
        <p:nvSpPr>
          <p:cNvPr id="330" name="Google Shape;330;p9"/>
          <p:cNvSpPr txBox="1"/>
          <p:nvPr/>
        </p:nvSpPr>
        <p:spPr>
          <a:xfrm>
            <a:off x="1210682" y="1408275"/>
            <a:ext cx="47952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There we have  three p-mosfets in VIN,in FB and in REF.</a:t>
            </a:r>
            <a:endParaRPr sz="1800">
              <a:solidFill>
                <a:schemeClr val="dk1"/>
              </a:solidFill>
              <a:latin typeface="Calibri"/>
              <a:ea typeface="Calibri"/>
              <a:cs typeface="Calibri"/>
              <a:sym typeface="Calibri"/>
            </a:endParaRPr>
          </a:p>
        </p:txBody>
      </p:sp>
      <p:cxnSp>
        <p:nvCxnSpPr>
          <p:cNvPr id="331" name="Google Shape;331;p9"/>
          <p:cNvCxnSpPr/>
          <p:nvPr/>
        </p:nvCxnSpPr>
        <p:spPr>
          <a:xfrm rot="10800000">
            <a:off x="10808247" y="2541188"/>
            <a:ext cx="462265" cy="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32" name="Google Shape;332;p9"/>
          <p:cNvCxnSpPr/>
          <p:nvPr/>
        </p:nvCxnSpPr>
        <p:spPr>
          <a:xfrm rot="10800000">
            <a:off x="11270512" y="2541188"/>
            <a:ext cx="0" cy="584784"/>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33" name="Google Shape;333;p9"/>
          <p:cNvCxnSpPr/>
          <p:nvPr/>
        </p:nvCxnSpPr>
        <p:spPr>
          <a:xfrm rot="10800000">
            <a:off x="10846473" y="3097625"/>
            <a:ext cx="462265" cy="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34" name="Google Shape;334;p9"/>
          <p:cNvCxnSpPr/>
          <p:nvPr/>
        </p:nvCxnSpPr>
        <p:spPr>
          <a:xfrm flipH="1">
            <a:off x="10827361" y="2950526"/>
            <a:ext cx="231132" cy="145324"/>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35" name="Google Shape;335;p9"/>
          <p:cNvCxnSpPr/>
          <p:nvPr/>
        </p:nvCxnSpPr>
        <p:spPr>
          <a:xfrm rot="10800000">
            <a:off x="10848754" y="3136437"/>
            <a:ext cx="251637" cy="10521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36" name="Google Shape;336;p9"/>
          <p:cNvCxnSpPr/>
          <p:nvPr/>
        </p:nvCxnSpPr>
        <p:spPr>
          <a:xfrm rot="10800000">
            <a:off x="9068053" y="2717586"/>
            <a:ext cx="0" cy="432644"/>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37" name="Google Shape;337;p9"/>
          <p:cNvCxnSpPr/>
          <p:nvPr/>
        </p:nvCxnSpPr>
        <p:spPr>
          <a:xfrm rot="10800000">
            <a:off x="9064508" y="3150230"/>
            <a:ext cx="175185" cy="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38" name="Google Shape;338;p9"/>
          <p:cNvCxnSpPr/>
          <p:nvPr/>
        </p:nvCxnSpPr>
        <p:spPr>
          <a:xfrm flipH="1">
            <a:off x="9123051" y="3162384"/>
            <a:ext cx="143540" cy="173384"/>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39" name="Google Shape;339;p9"/>
          <p:cNvCxnSpPr/>
          <p:nvPr/>
        </p:nvCxnSpPr>
        <p:spPr>
          <a:xfrm rot="10800000">
            <a:off x="9144856" y="2991019"/>
            <a:ext cx="154236" cy="185538"/>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40" name="Google Shape;340;p9"/>
          <p:cNvCxnSpPr/>
          <p:nvPr/>
        </p:nvCxnSpPr>
        <p:spPr>
          <a:xfrm rot="10800000">
            <a:off x="10046248" y="4851998"/>
            <a:ext cx="256701" cy="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41" name="Google Shape;341;p9"/>
          <p:cNvCxnSpPr/>
          <p:nvPr/>
        </p:nvCxnSpPr>
        <p:spPr>
          <a:xfrm flipH="1" rot="10800000">
            <a:off x="10302948" y="4851997"/>
            <a:ext cx="1" cy="464282"/>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42" name="Google Shape;342;p9"/>
          <p:cNvCxnSpPr/>
          <p:nvPr/>
        </p:nvCxnSpPr>
        <p:spPr>
          <a:xfrm rot="10800000">
            <a:off x="10302949" y="5319830"/>
            <a:ext cx="1594884" cy="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43" name="Google Shape;343;p9"/>
          <p:cNvCxnSpPr/>
          <p:nvPr/>
        </p:nvCxnSpPr>
        <p:spPr>
          <a:xfrm>
            <a:off x="11897833" y="4534045"/>
            <a:ext cx="0" cy="782234"/>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44" name="Google Shape;344;p9"/>
          <p:cNvCxnSpPr/>
          <p:nvPr/>
        </p:nvCxnSpPr>
        <p:spPr>
          <a:xfrm rot="10800000">
            <a:off x="11695814" y="4569493"/>
            <a:ext cx="228350" cy="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45" name="Google Shape;345;p9"/>
          <p:cNvCxnSpPr/>
          <p:nvPr/>
        </p:nvCxnSpPr>
        <p:spPr>
          <a:xfrm flipH="1" rot="10800000">
            <a:off x="10738883" y="5084138"/>
            <a:ext cx="1" cy="25083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46" name="Google Shape;346;p9"/>
          <p:cNvCxnSpPr/>
          <p:nvPr/>
        </p:nvCxnSpPr>
        <p:spPr>
          <a:xfrm rot="10800000">
            <a:off x="11558352" y="4535089"/>
            <a:ext cx="251637" cy="105210"/>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cxnSp>
        <p:nvCxnSpPr>
          <p:cNvPr id="347" name="Google Shape;347;p9"/>
          <p:cNvCxnSpPr/>
          <p:nvPr/>
        </p:nvCxnSpPr>
        <p:spPr>
          <a:xfrm flipH="1">
            <a:off x="11569995" y="4452389"/>
            <a:ext cx="207021" cy="81656"/>
          </a:xfrm>
          <a:prstGeom prst="straightConnector1">
            <a:avLst/>
          </a:prstGeom>
          <a:noFill/>
          <a:ln cap="flat" cmpd="sng" w="57150">
            <a:solidFill>
              <a:srgbClr val="C00000"/>
            </a:solidFill>
            <a:prstDash val="solid"/>
            <a:miter lim="800000"/>
            <a:headEnd len="sm" w="sm" type="none"/>
            <a:tailEnd len="sm" w="sm" type="none"/>
          </a:ln>
          <a:effectLst>
            <a:outerShdw blurRad="107950" algn="ctr" dir="5400000" dist="12700">
              <a:srgbClr val="000000"/>
            </a:outerShdw>
          </a:effectLst>
        </p:spPr>
      </p:cxnSp>
      <p:pic>
        <p:nvPicPr>
          <p:cNvPr id="348" name="Google Shape;348;p9"/>
          <p:cNvPicPr preferRelativeResize="0"/>
          <p:nvPr/>
        </p:nvPicPr>
        <p:blipFill rotWithShape="1">
          <a:blip r:embed="rId5">
            <a:alphaModFix/>
          </a:blip>
          <a:srcRect b="2949" l="0" r="4219" t="0"/>
          <a:stretch/>
        </p:blipFill>
        <p:spPr>
          <a:xfrm>
            <a:off x="2219066" y="2768420"/>
            <a:ext cx="2718694" cy="1765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Θέμα του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2021-01-20T15:02:05Z</dcterms:created>
  <dc:creator>Panos Rigas</dc:creator>
</cp:coreProperties>
</file>