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00" r:id="rId2"/>
    <p:sldId id="265" r:id="rId3"/>
    <p:sldId id="267" r:id="rId4"/>
    <p:sldId id="270" r:id="rId5"/>
    <p:sldId id="299" r:id="rId6"/>
    <p:sldId id="289" r:id="rId7"/>
    <p:sldId id="282" r:id="rId8"/>
    <p:sldId id="293" r:id="rId9"/>
    <p:sldId id="295" r:id="rId10"/>
    <p:sldId id="302" r:id="rId11"/>
    <p:sldId id="271" r:id="rId12"/>
    <p:sldId id="273" r:id="rId13"/>
    <p:sldId id="297" r:id="rId14"/>
    <p:sldId id="275" r:id="rId15"/>
    <p:sldId id="279" r:id="rId16"/>
    <p:sldId id="280" r:id="rId17"/>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Προεπιλεγμένη ενότητα" id="{B06D1E95-F273-4383-AE04-C354D029A902}">
          <p14:sldIdLst>
            <p14:sldId id="264"/>
            <p14:sldId id="266"/>
            <p14:sldId id="265"/>
            <p14:sldId id="267"/>
          </p14:sldIdLst>
        </p14:section>
        <p14:section name="Comparator" id="{BA827A2A-8938-4829-A271-583BDC57246E}">
          <p14:sldIdLst>
            <p14:sldId id="270"/>
            <p14:sldId id="268"/>
            <p14:sldId id="271"/>
            <p14:sldId id="272"/>
          </p14:sldIdLst>
        </p14:section>
        <p14:section name="Adaptive On Time Controller" id="{A70CBF9B-67E1-4968-861B-73CE2F1970CF}">
          <p14:sldIdLst/>
        </p14:section>
      </p14:sectionLst>
    </p:ex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29" autoAdjust="0"/>
    <p:restoredTop sz="82407" autoAdjust="0"/>
  </p:normalViewPr>
  <p:slideViewPr>
    <p:cSldViewPr snapToGrid="0">
      <p:cViewPr>
        <p:scale>
          <a:sx n="66" d="100"/>
          <a:sy n="66" d="100"/>
        </p:scale>
        <p:origin x="-1507" y="-211"/>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B9A226-FD30-417A-AD35-9E61520DC09E}" type="datetimeFigureOut">
              <a:rPr lang="en-US" smtClean="0"/>
              <a:pPr/>
              <a:t>6/2/2021</a:t>
            </a:fld>
            <a:endParaRPr lang="en-US"/>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52F3FA-6252-4B49-BD21-A670B1373044}" type="slidenum">
              <a:rPr lang="en-US" smtClean="0"/>
              <a:pPr/>
              <a:t>‹#›</a:t>
            </a:fld>
            <a:endParaRPr lang="en-US"/>
          </a:p>
        </p:txBody>
      </p:sp>
    </p:spTree>
    <p:extLst>
      <p:ext uri="{BB962C8B-B14F-4D97-AF65-F5344CB8AC3E}">
        <p14:creationId xmlns="" xmlns:p14="http://schemas.microsoft.com/office/powerpoint/2010/main" val="3717633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n-US" dirty="0"/>
          </a:p>
        </p:txBody>
      </p:sp>
      <p:sp>
        <p:nvSpPr>
          <p:cNvPr id="4" name="Θέση αριθμού διαφάνειας 3"/>
          <p:cNvSpPr>
            <a:spLocks noGrp="1"/>
          </p:cNvSpPr>
          <p:nvPr>
            <p:ph type="sldNum" sz="quarter" idx="10"/>
          </p:nvPr>
        </p:nvSpPr>
        <p:spPr/>
        <p:txBody>
          <a:bodyPr/>
          <a:lstStyle/>
          <a:p>
            <a:fld id="{BC52F3FA-6252-4B49-BD21-A670B1373044}" type="slidenum">
              <a:rPr lang="en-US" smtClean="0"/>
              <a:pPr/>
              <a:t>2</a:t>
            </a:fld>
            <a:endParaRPr lang="en-US"/>
          </a:p>
        </p:txBody>
      </p:sp>
    </p:spTree>
    <p:extLst>
      <p:ext uri="{BB962C8B-B14F-4D97-AF65-F5344CB8AC3E}">
        <p14:creationId xmlns="" xmlns:p14="http://schemas.microsoft.com/office/powerpoint/2010/main" val="7992026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n-US" dirty="0"/>
          </a:p>
        </p:txBody>
      </p:sp>
      <p:sp>
        <p:nvSpPr>
          <p:cNvPr id="4" name="Θέση αριθμού διαφάνειας 3"/>
          <p:cNvSpPr>
            <a:spLocks noGrp="1"/>
          </p:cNvSpPr>
          <p:nvPr>
            <p:ph type="sldNum" sz="quarter" idx="10"/>
          </p:nvPr>
        </p:nvSpPr>
        <p:spPr/>
        <p:txBody>
          <a:bodyPr/>
          <a:lstStyle/>
          <a:p>
            <a:fld id="{BC52F3FA-6252-4B49-BD21-A670B1373044}" type="slidenum">
              <a:rPr lang="en-US" smtClean="0"/>
              <a:pPr/>
              <a:t>11</a:t>
            </a:fld>
            <a:endParaRPr lang="en-US"/>
          </a:p>
        </p:txBody>
      </p:sp>
    </p:spTree>
    <p:extLst>
      <p:ext uri="{BB962C8B-B14F-4D97-AF65-F5344CB8AC3E}">
        <p14:creationId xmlns="" xmlns:p14="http://schemas.microsoft.com/office/powerpoint/2010/main" val="29424958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n-US" dirty="0"/>
          </a:p>
        </p:txBody>
      </p:sp>
      <p:sp>
        <p:nvSpPr>
          <p:cNvPr id="4" name="Θέση αριθμού διαφάνειας 3"/>
          <p:cNvSpPr>
            <a:spLocks noGrp="1"/>
          </p:cNvSpPr>
          <p:nvPr>
            <p:ph type="sldNum" sz="quarter" idx="10"/>
          </p:nvPr>
        </p:nvSpPr>
        <p:spPr/>
        <p:txBody>
          <a:bodyPr/>
          <a:lstStyle/>
          <a:p>
            <a:fld id="{BC52F3FA-6252-4B49-BD21-A670B1373044}" type="slidenum">
              <a:rPr lang="en-US" smtClean="0"/>
              <a:pPr/>
              <a:t>12</a:t>
            </a:fld>
            <a:endParaRPr lang="en-US"/>
          </a:p>
        </p:txBody>
      </p:sp>
    </p:spTree>
    <p:extLst>
      <p:ext uri="{BB962C8B-B14F-4D97-AF65-F5344CB8AC3E}">
        <p14:creationId xmlns="" xmlns:p14="http://schemas.microsoft.com/office/powerpoint/2010/main" val="2057245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n-US" dirty="0"/>
          </a:p>
        </p:txBody>
      </p:sp>
      <p:sp>
        <p:nvSpPr>
          <p:cNvPr id="4" name="Θέση αριθμού διαφάνειας 3"/>
          <p:cNvSpPr>
            <a:spLocks noGrp="1"/>
          </p:cNvSpPr>
          <p:nvPr>
            <p:ph type="sldNum" sz="quarter" idx="10"/>
          </p:nvPr>
        </p:nvSpPr>
        <p:spPr/>
        <p:txBody>
          <a:bodyPr/>
          <a:lstStyle/>
          <a:p>
            <a:fld id="{BC52F3FA-6252-4B49-BD21-A670B1373044}" type="slidenum">
              <a:rPr lang="en-US" smtClean="0"/>
              <a:pPr/>
              <a:t>13</a:t>
            </a:fld>
            <a:endParaRPr lang="en-US"/>
          </a:p>
        </p:txBody>
      </p:sp>
    </p:spTree>
    <p:extLst>
      <p:ext uri="{BB962C8B-B14F-4D97-AF65-F5344CB8AC3E}">
        <p14:creationId xmlns="" xmlns:p14="http://schemas.microsoft.com/office/powerpoint/2010/main" val="2057245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n-US" dirty="0"/>
          </a:p>
          <a:p>
            <a:r>
              <a:rPr lang="en-US" dirty="0" smtClean="0"/>
              <a:t>/</a:t>
            </a:r>
            <a:endParaRPr lang="en-US" dirty="0"/>
          </a:p>
        </p:txBody>
      </p:sp>
      <p:sp>
        <p:nvSpPr>
          <p:cNvPr id="4" name="Θέση αριθμού διαφάνειας 3"/>
          <p:cNvSpPr>
            <a:spLocks noGrp="1"/>
          </p:cNvSpPr>
          <p:nvPr>
            <p:ph type="sldNum" sz="quarter" idx="10"/>
          </p:nvPr>
        </p:nvSpPr>
        <p:spPr/>
        <p:txBody>
          <a:bodyPr/>
          <a:lstStyle/>
          <a:p>
            <a:fld id="{BC52F3FA-6252-4B49-BD21-A670B1373044}" type="slidenum">
              <a:rPr lang="en-US" smtClean="0"/>
              <a:pPr/>
              <a:t>14</a:t>
            </a:fld>
            <a:endParaRPr lang="en-US"/>
          </a:p>
        </p:txBody>
      </p:sp>
    </p:spTree>
    <p:extLst>
      <p:ext uri="{BB962C8B-B14F-4D97-AF65-F5344CB8AC3E}">
        <p14:creationId xmlns="" xmlns:p14="http://schemas.microsoft.com/office/powerpoint/2010/main" val="2057245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n-US" dirty="0"/>
          </a:p>
        </p:txBody>
      </p:sp>
      <p:sp>
        <p:nvSpPr>
          <p:cNvPr id="4" name="Θέση αριθμού διαφάνειας 3"/>
          <p:cNvSpPr>
            <a:spLocks noGrp="1"/>
          </p:cNvSpPr>
          <p:nvPr>
            <p:ph type="sldNum" sz="quarter" idx="10"/>
          </p:nvPr>
        </p:nvSpPr>
        <p:spPr/>
        <p:txBody>
          <a:bodyPr/>
          <a:lstStyle/>
          <a:p>
            <a:fld id="{BC52F3FA-6252-4B49-BD21-A670B1373044}" type="slidenum">
              <a:rPr lang="en-US" smtClean="0"/>
              <a:pPr/>
              <a:t>15</a:t>
            </a:fld>
            <a:endParaRPr lang="en-US"/>
          </a:p>
        </p:txBody>
      </p:sp>
    </p:spTree>
    <p:extLst>
      <p:ext uri="{BB962C8B-B14F-4D97-AF65-F5344CB8AC3E}">
        <p14:creationId xmlns="" xmlns:p14="http://schemas.microsoft.com/office/powerpoint/2010/main" val="2057245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n-US" dirty="0"/>
          </a:p>
        </p:txBody>
      </p:sp>
      <p:sp>
        <p:nvSpPr>
          <p:cNvPr id="4" name="Θέση αριθμού διαφάνειας 3"/>
          <p:cNvSpPr>
            <a:spLocks noGrp="1"/>
          </p:cNvSpPr>
          <p:nvPr>
            <p:ph type="sldNum" sz="quarter" idx="10"/>
          </p:nvPr>
        </p:nvSpPr>
        <p:spPr/>
        <p:txBody>
          <a:bodyPr/>
          <a:lstStyle/>
          <a:p>
            <a:fld id="{BC52F3FA-6252-4B49-BD21-A670B1373044}" type="slidenum">
              <a:rPr lang="en-US" smtClean="0"/>
              <a:pPr/>
              <a:t>16</a:t>
            </a:fld>
            <a:endParaRPr lang="en-US"/>
          </a:p>
        </p:txBody>
      </p:sp>
    </p:spTree>
    <p:extLst>
      <p:ext uri="{BB962C8B-B14F-4D97-AF65-F5344CB8AC3E}">
        <p14:creationId xmlns="" xmlns:p14="http://schemas.microsoft.com/office/powerpoint/2010/main" val="205724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n-US" dirty="0"/>
          </a:p>
        </p:txBody>
      </p:sp>
      <p:sp>
        <p:nvSpPr>
          <p:cNvPr id="4" name="Θέση αριθμού διαφάνειας 3"/>
          <p:cNvSpPr>
            <a:spLocks noGrp="1"/>
          </p:cNvSpPr>
          <p:nvPr>
            <p:ph type="sldNum" sz="quarter" idx="10"/>
          </p:nvPr>
        </p:nvSpPr>
        <p:spPr/>
        <p:txBody>
          <a:bodyPr/>
          <a:lstStyle/>
          <a:p>
            <a:fld id="{BC52F3FA-6252-4B49-BD21-A670B1373044}" type="slidenum">
              <a:rPr lang="en-US" smtClean="0"/>
              <a:pPr/>
              <a:t>3</a:t>
            </a:fld>
            <a:endParaRPr lang="en-US"/>
          </a:p>
        </p:txBody>
      </p:sp>
    </p:spTree>
    <p:extLst>
      <p:ext uri="{BB962C8B-B14F-4D97-AF65-F5344CB8AC3E}">
        <p14:creationId xmlns="" xmlns:p14="http://schemas.microsoft.com/office/powerpoint/2010/main" val="2742133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https://www.youtube.com/watch?v=MlDYP34FsMs</a:t>
            </a:r>
          </a:p>
        </p:txBody>
      </p:sp>
      <p:sp>
        <p:nvSpPr>
          <p:cNvPr id="4" name="Θέση αριθμού διαφάνειας 3"/>
          <p:cNvSpPr>
            <a:spLocks noGrp="1"/>
          </p:cNvSpPr>
          <p:nvPr>
            <p:ph type="sldNum" sz="quarter" idx="10"/>
          </p:nvPr>
        </p:nvSpPr>
        <p:spPr/>
        <p:txBody>
          <a:bodyPr/>
          <a:lstStyle/>
          <a:p>
            <a:fld id="{BC52F3FA-6252-4B49-BD21-A670B1373044}" type="slidenum">
              <a:rPr lang="en-US" smtClean="0"/>
              <a:pPr/>
              <a:t>4</a:t>
            </a:fld>
            <a:endParaRPr lang="en-US"/>
          </a:p>
        </p:txBody>
      </p:sp>
    </p:spTree>
    <p:extLst>
      <p:ext uri="{BB962C8B-B14F-4D97-AF65-F5344CB8AC3E}">
        <p14:creationId xmlns="" xmlns:p14="http://schemas.microsoft.com/office/powerpoint/2010/main" val="4008146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n-US" dirty="0"/>
          </a:p>
        </p:txBody>
      </p:sp>
      <p:sp>
        <p:nvSpPr>
          <p:cNvPr id="4" name="Θέση αριθμού διαφάνειας 3"/>
          <p:cNvSpPr>
            <a:spLocks noGrp="1"/>
          </p:cNvSpPr>
          <p:nvPr>
            <p:ph type="sldNum" sz="quarter" idx="10"/>
          </p:nvPr>
        </p:nvSpPr>
        <p:spPr/>
        <p:txBody>
          <a:bodyPr/>
          <a:lstStyle/>
          <a:p>
            <a:fld id="{BC52F3FA-6252-4B49-BD21-A670B1373044}" type="slidenum">
              <a:rPr lang="en-US" smtClean="0"/>
              <a:pPr/>
              <a:t>5</a:t>
            </a:fld>
            <a:endParaRPr lang="en-US"/>
          </a:p>
        </p:txBody>
      </p:sp>
    </p:spTree>
    <p:extLst>
      <p:ext uri="{BB962C8B-B14F-4D97-AF65-F5344CB8AC3E}">
        <p14:creationId xmlns="" xmlns:p14="http://schemas.microsoft.com/office/powerpoint/2010/main" val="205724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n-US" dirty="0"/>
          </a:p>
        </p:txBody>
      </p:sp>
      <p:sp>
        <p:nvSpPr>
          <p:cNvPr id="4" name="Θέση αριθμού διαφάνειας 3"/>
          <p:cNvSpPr>
            <a:spLocks noGrp="1"/>
          </p:cNvSpPr>
          <p:nvPr>
            <p:ph type="sldNum" sz="quarter" idx="10"/>
          </p:nvPr>
        </p:nvSpPr>
        <p:spPr/>
        <p:txBody>
          <a:bodyPr/>
          <a:lstStyle/>
          <a:p>
            <a:fld id="{BC52F3FA-6252-4B49-BD21-A670B1373044}" type="slidenum">
              <a:rPr lang="en-US" smtClean="0"/>
              <a:pPr/>
              <a:t>6</a:t>
            </a:fld>
            <a:endParaRPr lang="en-US"/>
          </a:p>
        </p:txBody>
      </p:sp>
    </p:spTree>
    <p:extLst>
      <p:ext uri="{BB962C8B-B14F-4D97-AF65-F5344CB8AC3E}">
        <p14:creationId xmlns="" xmlns:p14="http://schemas.microsoft.com/office/powerpoint/2010/main" val="205724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n-US" dirty="0"/>
          </a:p>
        </p:txBody>
      </p:sp>
      <p:sp>
        <p:nvSpPr>
          <p:cNvPr id="4" name="Θέση αριθμού διαφάνειας 3"/>
          <p:cNvSpPr>
            <a:spLocks noGrp="1"/>
          </p:cNvSpPr>
          <p:nvPr>
            <p:ph type="sldNum" sz="quarter" idx="10"/>
          </p:nvPr>
        </p:nvSpPr>
        <p:spPr/>
        <p:txBody>
          <a:bodyPr/>
          <a:lstStyle/>
          <a:p>
            <a:fld id="{BC52F3FA-6252-4B49-BD21-A670B1373044}" type="slidenum">
              <a:rPr lang="en-US" smtClean="0"/>
              <a:pPr/>
              <a:t>7</a:t>
            </a:fld>
            <a:endParaRPr lang="en-US"/>
          </a:p>
        </p:txBody>
      </p:sp>
    </p:spTree>
    <p:extLst>
      <p:ext uri="{BB962C8B-B14F-4D97-AF65-F5344CB8AC3E}">
        <p14:creationId xmlns="" xmlns:p14="http://schemas.microsoft.com/office/powerpoint/2010/main" val="205724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n-US" dirty="0"/>
          </a:p>
        </p:txBody>
      </p:sp>
      <p:sp>
        <p:nvSpPr>
          <p:cNvPr id="4" name="Θέση αριθμού διαφάνειας 3"/>
          <p:cNvSpPr>
            <a:spLocks noGrp="1"/>
          </p:cNvSpPr>
          <p:nvPr>
            <p:ph type="sldNum" sz="quarter" idx="10"/>
          </p:nvPr>
        </p:nvSpPr>
        <p:spPr/>
        <p:txBody>
          <a:bodyPr/>
          <a:lstStyle/>
          <a:p>
            <a:fld id="{BC52F3FA-6252-4B49-BD21-A670B1373044}" type="slidenum">
              <a:rPr lang="en-US" smtClean="0"/>
              <a:pPr/>
              <a:t>8</a:t>
            </a:fld>
            <a:endParaRPr lang="en-US"/>
          </a:p>
        </p:txBody>
      </p:sp>
    </p:spTree>
    <p:extLst>
      <p:ext uri="{BB962C8B-B14F-4D97-AF65-F5344CB8AC3E}">
        <p14:creationId xmlns="" xmlns:p14="http://schemas.microsoft.com/office/powerpoint/2010/main" val="205724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n-US" dirty="0"/>
          </a:p>
        </p:txBody>
      </p:sp>
      <p:sp>
        <p:nvSpPr>
          <p:cNvPr id="4" name="Θέση αριθμού διαφάνειας 3"/>
          <p:cNvSpPr>
            <a:spLocks noGrp="1"/>
          </p:cNvSpPr>
          <p:nvPr>
            <p:ph type="sldNum" sz="quarter" idx="10"/>
          </p:nvPr>
        </p:nvSpPr>
        <p:spPr/>
        <p:txBody>
          <a:bodyPr/>
          <a:lstStyle/>
          <a:p>
            <a:fld id="{BC52F3FA-6252-4B49-BD21-A670B1373044}" type="slidenum">
              <a:rPr lang="en-US" smtClean="0"/>
              <a:pPr/>
              <a:t>9</a:t>
            </a:fld>
            <a:endParaRPr lang="en-US"/>
          </a:p>
        </p:txBody>
      </p:sp>
    </p:spTree>
    <p:extLst>
      <p:ext uri="{BB962C8B-B14F-4D97-AF65-F5344CB8AC3E}">
        <p14:creationId xmlns="" xmlns:p14="http://schemas.microsoft.com/office/powerpoint/2010/main" val="205724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n-US" dirty="0"/>
          </a:p>
        </p:txBody>
      </p:sp>
      <p:sp>
        <p:nvSpPr>
          <p:cNvPr id="4" name="Θέση αριθμού διαφάνειας 3"/>
          <p:cNvSpPr>
            <a:spLocks noGrp="1"/>
          </p:cNvSpPr>
          <p:nvPr>
            <p:ph type="sldNum" sz="quarter" idx="10"/>
          </p:nvPr>
        </p:nvSpPr>
        <p:spPr/>
        <p:txBody>
          <a:bodyPr/>
          <a:lstStyle/>
          <a:p>
            <a:fld id="{BC52F3FA-6252-4B49-BD21-A670B1373044}" type="slidenum">
              <a:rPr lang="en-US" smtClean="0"/>
              <a:pPr/>
              <a:t>10</a:t>
            </a:fld>
            <a:endParaRPr lang="en-US"/>
          </a:p>
        </p:txBody>
      </p:sp>
    </p:spTree>
    <p:extLst>
      <p:ext uri="{BB962C8B-B14F-4D97-AF65-F5344CB8AC3E}">
        <p14:creationId xmlns="" xmlns:p14="http://schemas.microsoft.com/office/powerpoint/2010/main" val="205724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Τίτλος 1"/>
          <p:cNvSpPr>
            <a:spLocks noGrp="1"/>
          </p:cNvSpPr>
          <p:nvPr>
            <p:ph type="ctrTitle"/>
          </p:nvPr>
        </p:nvSpPr>
        <p:spPr>
          <a:xfrm>
            <a:off x="1524000" y="1122363"/>
            <a:ext cx="9144000" cy="2387600"/>
          </a:xfrm>
        </p:spPr>
        <p:txBody>
          <a:bodyPr anchor="b"/>
          <a:lstStyle>
            <a:lvl1pPr algn="ctr">
              <a:defRPr sz="6000"/>
            </a:lvl1pPr>
          </a:lstStyle>
          <a:p>
            <a:r>
              <a:rPr lang="el-GR"/>
              <a:t>Στυλ κύριου τίτλου</a:t>
            </a:r>
          </a:p>
        </p:txBody>
      </p:sp>
      <p:sp>
        <p:nvSpPr>
          <p:cNvPr id="3" name="Υπότιτλος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Στυλ κύριου υπότιτλου</a:t>
            </a:r>
          </a:p>
        </p:txBody>
      </p:sp>
      <p:sp>
        <p:nvSpPr>
          <p:cNvPr id="4" name="Θέση ημερομηνίας 3"/>
          <p:cNvSpPr>
            <a:spLocks noGrp="1"/>
          </p:cNvSpPr>
          <p:nvPr>
            <p:ph type="dt" sz="half" idx="10"/>
          </p:nvPr>
        </p:nvSpPr>
        <p:spPr/>
        <p:txBody>
          <a:bodyPr/>
          <a:lstStyle/>
          <a:p>
            <a:fld id="{9242A97C-1973-42BE-A0A6-EEE3775E92AC}" type="datetimeFigureOut">
              <a:rPr lang="el-GR" smtClean="0"/>
              <a:pPr/>
              <a:t>2/6/2021</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CEC0E4A2-48CF-46FE-9C15-E6B3CFEA5F9F}" type="slidenum">
              <a:rPr lang="el-GR" smtClean="0"/>
              <a:pPr/>
              <a:t>‹#›</a:t>
            </a:fld>
            <a:endParaRPr lang="el-GR"/>
          </a:p>
        </p:txBody>
      </p:sp>
    </p:spTree>
    <p:extLst>
      <p:ext uri="{BB962C8B-B14F-4D97-AF65-F5344CB8AC3E}">
        <p14:creationId xmlns="" xmlns:p14="http://schemas.microsoft.com/office/powerpoint/2010/main" val="2496547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a:t>Στυλ κύριου τίτλου</a:t>
            </a:r>
          </a:p>
        </p:txBody>
      </p:sp>
      <p:sp>
        <p:nvSpPr>
          <p:cNvPr id="3" name="Θέση κατακόρυφου κειμένου 2"/>
          <p:cNvSpPr>
            <a:spLocks noGrp="1"/>
          </p:cNvSpPr>
          <p:nvPr>
            <p:ph type="body" orient="vert" idx="1"/>
          </p:nvPr>
        </p:nvSpPr>
        <p:spPr/>
        <p:txBody>
          <a:bodyPr vert="eaVert"/>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ημερομηνίας 3"/>
          <p:cNvSpPr>
            <a:spLocks noGrp="1"/>
          </p:cNvSpPr>
          <p:nvPr>
            <p:ph type="dt" sz="half" idx="10"/>
          </p:nvPr>
        </p:nvSpPr>
        <p:spPr/>
        <p:txBody>
          <a:bodyPr/>
          <a:lstStyle/>
          <a:p>
            <a:fld id="{9242A97C-1973-42BE-A0A6-EEE3775E92AC}" type="datetimeFigureOut">
              <a:rPr lang="el-GR" smtClean="0"/>
              <a:pPr/>
              <a:t>2/6/2021</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CEC0E4A2-48CF-46FE-9C15-E6B3CFEA5F9F}" type="slidenum">
              <a:rPr lang="el-GR" smtClean="0"/>
              <a:pPr/>
              <a:t>‹#›</a:t>
            </a:fld>
            <a:endParaRPr lang="el-GR"/>
          </a:p>
        </p:txBody>
      </p:sp>
    </p:spTree>
    <p:extLst>
      <p:ext uri="{BB962C8B-B14F-4D97-AF65-F5344CB8AC3E}">
        <p14:creationId xmlns="" xmlns:p14="http://schemas.microsoft.com/office/powerpoint/2010/main" val="2745966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p:cNvSpPr>
            <a:spLocks noGrp="1"/>
          </p:cNvSpPr>
          <p:nvPr>
            <p:ph type="title" orient="vert"/>
          </p:nvPr>
        </p:nvSpPr>
        <p:spPr>
          <a:xfrm>
            <a:off x="8724900" y="365125"/>
            <a:ext cx="2628900" cy="5811838"/>
          </a:xfrm>
        </p:spPr>
        <p:txBody>
          <a:bodyPr vert="eaVert"/>
          <a:lstStyle/>
          <a:p>
            <a:r>
              <a:rPr lang="el-GR"/>
              <a:t>Στυλ κύριου τίτλου</a:t>
            </a:r>
          </a:p>
        </p:txBody>
      </p:sp>
      <p:sp>
        <p:nvSpPr>
          <p:cNvPr id="3" name="Θέση κατακόρυφου κειμένου 2"/>
          <p:cNvSpPr>
            <a:spLocks noGrp="1"/>
          </p:cNvSpPr>
          <p:nvPr>
            <p:ph type="body" orient="vert" idx="1"/>
          </p:nvPr>
        </p:nvSpPr>
        <p:spPr>
          <a:xfrm>
            <a:off x="838200" y="365125"/>
            <a:ext cx="7734300" cy="5811838"/>
          </a:xfrm>
        </p:spPr>
        <p:txBody>
          <a:bodyPr vert="eaVert"/>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ημερομηνίας 3"/>
          <p:cNvSpPr>
            <a:spLocks noGrp="1"/>
          </p:cNvSpPr>
          <p:nvPr>
            <p:ph type="dt" sz="half" idx="10"/>
          </p:nvPr>
        </p:nvSpPr>
        <p:spPr/>
        <p:txBody>
          <a:bodyPr/>
          <a:lstStyle/>
          <a:p>
            <a:fld id="{9242A97C-1973-42BE-A0A6-EEE3775E92AC}" type="datetimeFigureOut">
              <a:rPr lang="el-GR" smtClean="0"/>
              <a:pPr/>
              <a:t>2/6/2021</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CEC0E4A2-48CF-46FE-9C15-E6B3CFEA5F9F}" type="slidenum">
              <a:rPr lang="el-GR" smtClean="0"/>
              <a:pPr/>
              <a:t>‹#›</a:t>
            </a:fld>
            <a:endParaRPr lang="el-GR"/>
          </a:p>
        </p:txBody>
      </p:sp>
    </p:spTree>
    <p:extLst>
      <p:ext uri="{BB962C8B-B14F-4D97-AF65-F5344CB8AC3E}">
        <p14:creationId xmlns="" xmlns:p14="http://schemas.microsoft.com/office/powerpoint/2010/main" val="293247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a:t>Στυλ κύριου τίτλου</a:t>
            </a:r>
          </a:p>
        </p:txBody>
      </p:sp>
      <p:sp>
        <p:nvSpPr>
          <p:cNvPr id="3" name="Θέση περιεχομένου 2"/>
          <p:cNvSpPr>
            <a:spLocks noGrp="1"/>
          </p:cNvSpPr>
          <p:nvPr>
            <p:ph idx="1"/>
          </p:nvPr>
        </p:nvSpPr>
        <p:spPr/>
        <p:txBody>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ημερομηνίας 3"/>
          <p:cNvSpPr>
            <a:spLocks noGrp="1"/>
          </p:cNvSpPr>
          <p:nvPr>
            <p:ph type="dt" sz="half" idx="10"/>
          </p:nvPr>
        </p:nvSpPr>
        <p:spPr/>
        <p:txBody>
          <a:bodyPr/>
          <a:lstStyle/>
          <a:p>
            <a:fld id="{9242A97C-1973-42BE-A0A6-EEE3775E92AC}" type="datetimeFigureOut">
              <a:rPr lang="el-GR" smtClean="0"/>
              <a:pPr/>
              <a:t>2/6/2021</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CEC0E4A2-48CF-46FE-9C15-E6B3CFEA5F9F}" type="slidenum">
              <a:rPr lang="el-GR" smtClean="0"/>
              <a:pPr/>
              <a:t>‹#›</a:t>
            </a:fld>
            <a:endParaRPr lang="el-GR"/>
          </a:p>
        </p:txBody>
      </p:sp>
    </p:spTree>
    <p:extLst>
      <p:ext uri="{BB962C8B-B14F-4D97-AF65-F5344CB8AC3E}">
        <p14:creationId xmlns="" xmlns:p14="http://schemas.microsoft.com/office/powerpoint/2010/main" val="4277199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p:cNvSpPr>
            <a:spLocks noGrp="1"/>
          </p:cNvSpPr>
          <p:nvPr>
            <p:ph type="title"/>
          </p:nvPr>
        </p:nvSpPr>
        <p:spPr>
          <a:xfrm>
            <a:off x="831850" y="1709738"/>
            <a:ext cx="10515600" cy="2852737"/>
          </a:xfrm>
        </p:spPr>
        <p:txBody>
          <a:bodyPr anchor="b"/>
          <a:lstStyle>
            <a:lvl1pPr>
              <a:defRPr sz="6000"/>
            </a:lvl1pPr>
          </a:lstStyle>
          <a:p>
            <a:r>
              <a:rPr lang="el-GR"/>
              <a:t>Στυλ κύριου τίτλου</a:t>
            </a:r>
          </a:p>
        </p:txBody>
      </p:sp>
      <p:sp>
        <p:nvSpPr>
          <p:cNvPr id="3" name="Θέση κειμένου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υποδείγματος κειμένου</a:t>
            </a:r>
          </a:p>
        </p:txBody>
      </p:sp>
      <p:sp>
        <p:nvSpPr>
          <p:cNvPr id="4" name="Θέση ημερομηνίας 3"/>
          <p:cNvSpPr>
            <a:spLocks noGrp="1"/>
          </p:cNvSpPr>
          <p:nvPr>
            <p:ph type="dt" sz="half" idx="10"/>
          </p:nvPr>
        </p:nvSpPr>
        <p:spPr/>
        <p:txBody>
          <a:bodyPr/>
          <a:lstStyle/>
          <a:p>
            <a:fld id="{9242A97C-1973-42BE-A0A6-EEE3775E92AC}" type="datetimeFigureOut">
              <a:rPr lang="el-GR" smtClean="0"/>
              <a:pPr/>
              <a:t>2/6/2021</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CEC0E4A2-48CF-46FE-9C15-E6B3CFEA5F9F}" type="slidenum">
              <a:rPr lang="el-GR" smtClean="0"/>
              <a:pPr/>
              <a:t>‹#›</a:t>
            </a:fld>
            <a:endParaRPr lang="el-GR"/>
          </a:p>
        </p:txBody>
      </p:sp>
    </p:spTree>
    <p:extLst>
      <p:ext uri="{BB962C8B-B14F-4D97-AF65-F5344CB8AC3E}">
        <p14:creationId xmlns="" xmlns:p14="http://schemas.microsoft.com/office/powerpoint/2010/main" val="3290933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a:t>Στυλ κύριου τίτλου</a:t>
            </a:r>
          </a:p>
        </p:txBody>
      </p:sp>
      <p:sp>
        <p:nvSpPr>
          <p:cNvPr id="3" name="Θέση περιεχομένου 2"/>
          <p:cNvSpPr>
            <a:spLocks noGrp="1"/>
          </p:cNvSpPr>
          <p:nvPr>
            <p:ph sz="half" idx="1"/>
          </p:nvPr>
        </p:nvSpPr>
        <p:spPr>
          <a:xfrm>
            <a:off x="838200" y="1825625"/>
            <a:ext cx="5181600" cy="4351338"/>
          </a:xfrm>
        </p:spPr>
        <p:txBody>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περιεχομένου 3"/>
          <p:cNvSpPr>
            <a:spLocks noGrp="1"/>
          </p:cNvSpPr>
          <p:nvPr>
            <p:ph sz="half" idx="2"/>
          </p:nvPr>
        </p:nvSpPr>
        <p:spPr>
          <a:xfrm>
            <a:off x="6172200" y="1825625"/>
            <a:ext cx="5181600" cy="4351338"/>
          </a:xfrm>
        </p:spPr>
        <p:txBody>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5" name="Θέση ημερομηνίας 4"/>
          <p:cNvSpPr>
            <a:spLocks noGrp="1"/>
          </p:cNvSpPr>
          <p:nvPr>
            <p:ph type="dt" sz="half" idx="10"/>
          </p:nvPr>
        </p:nvSpPr>
        <p:spPr/>
        <p:txBody>
          <a:bodyPr/>
          <a:lstStyle/>
          <a:p>
            <a:fld id="{9242A97C-1973-42BE-A0A6-EEE3775E92AC}" type="datetimeFigureOut">
              <a:rPr lang="el-GR" smtClean="0"/>
              <a:pPr/>
              <a:t>2/6/2021</a:t>
            </a:fld>
            <a:endParaRPr lang="el-GR"/>
          </a:p>
        </p:txBody>
      </p:sp>
      <p:sp>
        <p:nvSpPr>
          <p:cNvPr id="6" name="Θέση υποσέλιδου 5"/>
          <p:cNvSpPr>
            <a:spLocks noGrp="1"/>
          </p:cNvSpPr>
          <p:nvPr>
            <p:ph type="ftr" sz="quarter" idx="11"/>
          </p:nvPr>
        </p:nvSpPr>
        <p:spPr/>
        <p:txBody>
          <a:bodyPr/>
          <a:lstStyle/>
          <a:p>
            <a:endParaRPr lang="el-GR"/>
          </a:p>
        </p:txBody>
      </p:sp>
      <p:sp>
        <p:nvSpPr>
          <p:cNvPr id="7" name="Θέση αριθμού διαφάνειας 6"/>
          <p:cNvSpPr>
            <a:spLocks noGrp="1"/>
          </p:cNvSpPr>
          <p:nvPr>
            <p:ph type="sldNum" sz="quarter" idx="12"/>
          </p:nvPr>
        </p:nvSpPr>
        <p:spPr/>
        <p:txBody>
          <a:bodyPr/>
          <a:lstStyle/>
          <a:p>
            <a:fld id="{CEC0E4A2-48CF-46FE-9C15-E6B3CFEA5F9F}" type="slidenum">
              <a:rPr lang="el-GR" smtClean="0"/>
              <a:pPr/>
              <a:t>‹#›</a:t>
            </a:fld>
            <a:endParaRPr lang="el-GR"/>
          </a:p>
        </p:txBody>
      </p:sp>
    </p:spTree>
    <p:extLst>
      <p:ext uri="{BB962C8B-B14F-4D97-AF65-F5344CB8AC3E}">
        <p14:creationId xmlns="" xmlns:p14="http://schemas.microsoft.com/office/powerpoint/2010/main" val="1177003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365125"/>
            <a:ext cx="10515600" cy="1325563"/>
          </a:xfrm>
        </p:spPr>
        <p:txBody>
          <a:bodyPr/>
          <a:lstStyle/>
          <a:p>
            <a:r>
              <a:rPr lang="el-GR"/>
              <a:t>Στυλ κύριου τίτλου</a:t>
            </a:r>
          </a:p>
        </p:txBody>
      </p:sp>
      <p:sp>
        <p:nvSpPr>
          <p:cNvPr id="3" name="Θέση κειμένου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υποδείγματος κειμένου</a:t>
            </a:r>
          </a:p>
        </p:txBody>
      </p:sp>
      <p:sp>
        <p:nvSpPr>
          <p:cNvPr id="4" name="Θέση περιεχομένου 3"/>
          <p:cNvSpPr>
            <a:spLocks noGrp="1"/>
          </p:cNvSpPr>
          <p:nvPr>
            <p:ph sz="half" idx="2"/>
          </p:nvPr>
        </p:nvSpPr>
        <p:spPr>
          <a:xfrm>
            <a:off x="839788" y="2505075"/>
            <a:ext cx="5157787" cy="3684588"/>
          </a:xfrm>
        </p:spPr>
        <p:txBody>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5" name="Θέση κειμένου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υποδείγματος κειμένου</a:t>
            </a:r>
          </a:p>
        </p:txBody>
      </p:sp>
      <p:sp>
        <p:nvSpPr>
          <p:cNvPr id="6" name="Θέση περιεχομένου 5"/>
          <p:cNvSpPr>
            <a:spLocks noGrp="1"/>
          </p:cNvSpPr>
          <p:nvPr>
            <p:ph sz="quarter" idx="4"/>
          </p:nvPr>
        </p:nvSpPr>
        <p:spPr>
          <a:xfrm>
            <a:off x="6172200" y="2505075"/>
            <a:ext cx="5183188" cy="3684588"/>
          </a:xfrm>
        </p:spPr>
        <p:txBody>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7" name="Θέση ημερομηνίας 6"/>
          <p:cNvSpPr>
            <a:spLocks noGrp="1"/>
          </p:cNvSpPr>
          <p:nvPr>
            <p:ph type="dt" sz="half" idx="10"/>
          </p:nvPr>
        </p:nvSpPr>
        <p:spPr/>
        <p:txBody>
          <a:bodyPr/>
          <a:lstStyle/>
          <a:p>
            <a:fld id="{9242A97C-1973-42BE-A0A6-EEE3775E92AC}" type="datetimeFigureOut">
              <a:rPr lang="el-GR" smtClean="0"/>
              <a:pPr/>
              <a:t>2/6/2021</a:t>
            </a:fld>
            <a:endParaRPr lang="el-GR"/>
          </a:p>
        </p:txBody>
      </p:sp>
      <p:sp>
        <p:nvSpPr>
          <p:cNvPr id="8" name="Θέση υποσέλιδου 7"/>
          <p:cNvSpPr>
            <a:spLocks noGrp="1"/>
          </p:cNvSpPr>
          <p:nvPr>
            <p:ph type="ftr" sz="quarter" idx="11"/>
          </p:nvPr>
        </p:nvSpPr>
        <p:spPr/>
        <p:txBody>
          <a:bodyPr/>
          <a:lstStyle/>
          <a:p>
            <a:endParaRPr lang="el-GR"/>
          </a:p>
        </p:txBody>
      </p:sp>
      <p:sp>
        <p:nvSpPr>
          <p:cNvPr id="9" name="Θέση αριθμού διαφάνειας 8"/>
          <p:cNvSpPr>
            <a:spLocks noGrp="1"/>
          </p:cNvSpPr>
          <p:nvPr>
            <p:ph type="sldNum" sz="quarter" idx="12"/>
          </p:nvPr>
        </p:nvSpPr>
        <p:spPr/>
        <p:txBody>
          <a:bodyPr/>
          <a:lstStyle/>
          <a:p>
            <a:fld id="{CEC0E4A2-48CF-46FE-9C15-E6B3CFEA5F9F}" type="slidenum">
              <a:rPr lang="el-GR" smtClean="0"/>
              <a:pPr/>
              <a:t>‹#›</a:t>
            </a:fld>
            <a:endParaRPr lang="el-GR"/>
          </a:p>
        </p:txBody>
      </p:sp>
    </p:spTree>
    <p:extLst>
      <p:ext uri="{BB962C8B-B14F-4D97-AF65-F5344CB8AC3E}">
        <p14:creationId xmlns="" xmlns:p14="http://schemas.microsoft.com/office/powerpoint/2010/main" val="4094742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a:t>Στυλ κύριου τίτλου</a:t>
            </a:r>
          </a:p>
        </p:txBody>
      </p:sp>
      <p:sp>
        <p:nvSpPr>
          <p:cNvPr id="3" name="Θέση ημερομηνίας 2"/>
          <p:cNvSpPr>
            <a:spLocks noGrp="1"/>
          </p:cNvSpPr>
          <p:nvPr>
            <p:ph type="dt" sz="half" idx="10"/>
          </p:nvPr>
        </p:nvSpPr>
        <p:spPr/>
        <p:txBody>
          <a:bodyPr/>
          <a:lstStyle/>
          <a:p>
            <a:fld id="{9242A97C-1973-42BE-A0A6-EEE3775E92AC}" type="datetimeFigureOut">
              <a:rPr lang="el-GR" smtClean="0"/>
              <a:pPr/>
              <a:t>2/6/2021</a:t>
            </a:fld>
            <a:endParaRPr lang="el-GR"/>
          </a:p>
        </p:txBody>
      </p:sp>
      <p:sp>
        <p:nvSpPr>
          <p:cNvPr id="4" name="Θέση υποσέλιδου 3"/>
          <p:cNvSpPr>
            <a:spLocks noGrp="1"/>
          </p:cNvSpPr>
          <p:nvPr>
            <p:ph type="ftr" sz="quarter" idx="11"/>
          </p:nvPr>
        </p:nvSpPr>
        <p:spPr/>
        <p:txBody>
          <a:bodyPr/>
          <a:lstStyle/>
          <a:p>
            <a:endParaRPr lang="el-GR"/>
          </a:p>
        </p:txBody>
      </p:sp>
      <p:sp>
        <p:nvSpPr>
          <p:cNvPr id="5" name="Θέση αριθμού διαφάνειας 4"/>
          <p:cNvSpPr>
            <a:spLocks noGrp="1"/>
          </p:cNvSpPr>
          <p:nvPr>
            <p:ph type="sldNum" sz="quarter" idx="12"/>
          </p:nvPr>
        </p:nvSpPr>
        <p:spPr/>
        <p:txBody>
          <a:bodyPr/>
          <a:lstStyle/>
          <a:p>
            <a:fld id="{CEC0E4A2-48CF-46FE-9C15-E6B3CFEA5F9F}" type="slidenum">
              <a:rPr lang="el-GR" smtClean="0"/>
              <a:pPr/>
              <a:t>‹#›</a:t>
            </a:fld>
            <a:endParaRPr lang="el-GR"/>
          </a:p>
        </p:txBody>
      </p:sp>
    </p:spTree>
    <p:extLst>
      <p:ext uri="{BB962C8B-B14F-4D97-AF65-F5344CB8AC3E}">
        <p14:creationId xmlns="" xmlns:p14="http://schemas.microsoft.com/office/powerpoint/2010/main" val="268754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Θέση ημερομηνίας 1"/>
          <p:cNvSpPr>
            <a:spLocks noGrp="1"/>
          </p:cNvSpPr>
          <p:nvPr>
            <p:ph type="dt" sz="half" idx="10"/>
          </p:nvPr>
        </p:nvSpPr>
        <p:spPr/>
        <p:txBody>
          <a:bodyPr/>
          <a:lstStyle/>
          <a:p>
            <a:fld id="{9242A97C-1973-42BE-A0A6-EEE3775E92AC}" type="datetimeFigureOut">
              <a:rPr lang="el-GR" smtClean="0"/>
              <a:pPr/>
              <a:t>2/6/2021</a:t>
            </a:fld>
            <a:endParaRPr lang="el-GR"/>
          </a:p>
        </p:txBody>
      </p:sp>
      <p:sp>
        <p:nvSpPr>
          <p:cNvPr id="3" name="Θέση υποσέλιδου 2"/>
          <p:cNvSpPr>
            <a:spLocks noGrp="1"/>
          </p:cNvSpPr>
          <p:nvPr>
            <p:ph type="ftr" sz="quarter" idx="11"/>
          </p:nvPr>
        </p:nvSpPr>
        <p:spPr/>
        <p:txBody>
          <a:bodyPr/>
          <a:lstStyle/>
          <a:p>
            <a:endParaRPr lang="el-GR"/>
          </a:p>
        </p:txBody>
      </p:sp>
      <p:sp>
        <p:nvSpPr>
          <p:cNvPr id="4" name="Θέση αριθμού διαφάνειας 3"/>
          <p:cNvSpPr>
            <a:spLocks noGrp="1"/>
          </p:cNvSpPr>
          <p:nvPr>
            <p:ph type="sldNum" sz="quarter" idx="12"/>
          </p:nvPr>
        </p:nvSpPr>
        <p:spPr/>
        <p:txBody>
          <a:bodyPr/>
          <a:lstStyle/>
          <a:p>
            <a:fld id="{CEC0E4A2-48CF-46FE-9C15-E6B3CFEA5F9F}" type="slidenum">
              <a:rPr lang="el-GR" smtClean="0"/>
              <a:pPr/>
              <a:t>‹#›</a:t>
            </a:fld>
            <a:endParaRPr lang="el-GR"/>
          </a:p>
        </p:txBody>
      </p:sp>
    </p:spTree>
    <p:extLst>
      <p:ext uri="{BB962C8B-B14F-4D97-AF65-F5344CB8AC3E}">
        <p14:creationId xmlns="" xmlns:p14="http://schemas.microsoft.com/office/powerpoint/2010/main" val="1223830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457200"/>
            <a:ext cx="3932237" cy="1600200"/>
          </a:xfrm>
        </p:spPr>
        <p:txBody>
          <a:bodyPr anchor="b"/>
          <a:lstStyle>
            <a:lvl1pPr>
              <a:defRPr sz="3200"/>
            </a:lvl1pPr>
          </a:lstStyle>
          <a:p>
            <a:r>
              <a:rPr lang="el-GR"/>
              <a:t>Στυλ κύριου τίτλου</a:t>
            </a:r>
          </a:p>
        </p:txBody>
      </p:sp>
      <p:sp>
        <p:nvSpPr>
          <p:cNvPr id="3" name="Θέση περιεχομένου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κειμένου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υποδείγματος κειμένου</a:t>
            </a:r>
          </a:p>
        </p:txBody>
      </p:sp>
      <p:sp>
        <p:nvSpPr>
          <p:cNvPr id="5" name="Θέση ημερομηνίας 4"/>
          <p:cNvSpPr>
            <a:spLocks noGrp="1"/>
          </p:cNvSpPr>
          <p:nvPr>
            <p:ph type="dt" sz="half" idx="10"/>
          </p:nvPr>
        </p:nvSpPr>
        <p:spPr/>
        <p:txBody>
          <a:bodyPr/>
          <a:lstStyle/>
          <a:p>
            <a:fld id="{9242A97C-1973-42BE-A0A6-EEE3775E92AC}" type="datetimeFigureOut">
              <a:rPr lang="el-GR" smtClean="0"/>
              <a:pPr/>
              <a:t>2/6/2021</a:t>
            </a:fld>
            <a:endParaRPr lang="el-GR"/>
          </a:p>
        </p:txBody>
      </p:sp>
      <p:sp>
        <p:nvSpPr>
          <p:cNvPr id="6" name="Θέση υποσέλιδου 5"/>
          <p:cNvSpPr>
            <a:spLocks noGrp="1"/>
          </p:cNvSpPr>
          <p:nvPr>
            <p:ph type="ftr" sz="quarter" idx="11"/>
          </p:nvPr>
        </p:nvSpPr>
        <p:spPr/>
        <p:txBody>
          <a:bodyPr/>
          <a:lstStyle/>
          <a:p>
            <a:endParaRPr lang="el-GR"/>
          </a:p>
        </p:txBody>
      </p:sp>
      <p:sp>
        <p:nvSpPr>
          <p:cNvPr id="7" name="Θέση αριθμού διαφάνειας 6"/>
          <p:cNvSpPr>
            <a:spLocks noGrp="1"/>
          </p:cNvSpPr>
          <p:nvPr>
            <p:ph type="sldNum" sz="quarter" idx="12"/>
          </p:nvPr>
        </p:nvSpPr>
        <p:spPr/>
        <p:txBody>
          <a:bodyPr/>
          <a:lstStyle/>
          <a:p>
            <a:fld id="{CEC0E4A2-48CF-46FE-9C15-E6B3CFEA5F9F}" type="slidenum">
              <a:rPr lang="el-GR" smtClean="0"/>
              <a:pPr/>
              <a:t>‹#›</a:t>
            </a:fld>
            <a:endParaRPr lang="el-GR"/>
          </a:p>
        </p:txBody>
      </p:sp>
    </p:spTree>
    <p:extLst>
      <p:ext uri="{BB962C8B-B14F-4D97-AF65-F5344CB8AC3E}">
        <p14:creationId xmlns="" xmlns:p14="http://schemas.microsoft.com/office/powerpoint/2010/main" val="2192928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457200"/>
            <a:ext cx="3932237" cy="1600200"/>
          </a:xfrm>
        </p:spPr>
        <p:txBody>
          <a:bodyPr anchor="b"/>
          <a:lstStyle>
            <a:lvl1pPr>
              <a:defRPr sz="3200"/>
            </a:lvl1pPr>
          </a:lstStyle>
          <a:p>
            <a:r>
              <a:rPr lang="el-GR"/>
              <a:t>Στυλ κύριου τίτλου</a:t>
            </a:r>
          </a:p>
        </p:txBody>
      </p:sp>
      <p:sp>
        <p:nvSpPr>
          <p:cNvPr id="3" name="Θέση εικόνας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υποδείγματος κειμένου</a:t>
            </a:r>
          </a:p>
        </p:txBody>
      </p:sp>
      <p:sp>
        <p:nvSpPr>
          <p:cNvPr id="5" name="Θέση ημερομηνίας 4"/>
          <p:cNvSpPr>
            <a:spLocks noGrp="1"/>
          </p:cNvSpPr>
          <p:nvPr>
            <p:ph type="dt" sz="half" idx="10"/>
          </p:nvPr>
        </p:nvSpPr>
        <p:spPr/>
        <p:txBody>
          <a:bodyPr/>
          <a:lstStyle/>
          <a:p>
            <a:fld id="{9242A97C-1973-42BE-A0A6-EEE3775E92AC}" type="datetimeFigureOut">
              <a:rPr lang="el-GR" smtClean="0"/>
              <a:pPr/>
              <a:t>2/6/2021</a:t>
            </a:fld>
            <a:endParaRPr lang="el-GR"/>
          </a:p>
        </p:txBody>
      </p:sp>
      <p:sp>
        <p:nvSpPr>
          <p:cNvPr id="6" name="Θέση υποσέλιδου 5"/>
          <p:cNvSpPr>
            <a:spLocks noGrp="1"/>
          </p:cNvSpPr>
          <p:nvPr>
            <p:ph type="ftr" sz="quarter" idx="11"/>
          </p:nvPr>
        </p:nvSpPr>
        <p:spPr/>
        <p:txBody>
          <a:bodyPr/>
          <a:lstStyle/>
          <a:p>
            <a:endParaRPr lang="el-GR"/>
          </a:p>
        </p:txBody>
      </p:sp>
      <p:sp>
        <p:nvSpPr>
          <p:cNvPr id="7" name="Θέση αριθμού διαφάνειας 6"/>
          <p:cNvSpPr>
            <a:spLocks noGrp="1"/>
          </p:cNvSpPr>
          <p:nvPr>
            <p:ph type="sldNum" sz="quarter" idx="12"/>
          </p:nvPr>
        </p:nvSpPr>
        <p:spPr/>
        <p:txBody>
          <a:bodyPr/>
          <a:lstStyle/>
          <a:p>
            <a:fld id="{CEC0E4A2-48CF-46FE-9C15-E6B3CFEA5F9F}" type="slidenum">
              <a:rPr lang="el-GR" smtClean="0"/>
              <a:pPr/>
              <a:t>‹#›</a:t>
            </a:fld>
            <a:endParaRPr lang="el-GR"/>
          </a:p>
        </p:txBody>
      </p:sp>
    </p:spTree>
    <p:extLst>
      <p:ext uri="{BB962C8B-B14F-4D97-AF65-F5344CB8AC3E}">
        <p14:creationId xmlns="" xmlns:p14="http://schemas.microsoft.com/office/powerpoint/2010/main" val="88904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τίτλου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a:t>Στυλ κύριου τίτλου</a:t>
            </a:r>
          </a:p>
        </p:txBody>
      </p:sp>
      <p:sp>
        <p:nvSpPr>
          <p:cNvPr id="3" name="Θέση κειμένου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ημερομηνίας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42A97C-1973-42BE-A0A6-EEE3775E92AC}" type="datetimeFigureOut">
              <a:rPr lang="el-GR" smtClean="0"/>
              <a:pPr/>
              <a:t>2/6/2021</a:t>
            </a:fld>
            <a:endParaRPr lang="el-GR"/>
          </a:p>
        </p:txBody>
      </p:sp>
      <p:sp>
        <p:nvSpPr>
          <p:cNvPr id="5" name="Θέση υποσέλιδου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Θέση αριθμού διαφάνειας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C0E4A2-48CF-46FE-9C15-E6B3CFEA5F9F}" type="slidenum">
              <a:rPr lang="el-GR" smtClean="0"/>
              <a:pPr/>
              <a:t>‹#›</a:t>
            </a:fld>
            <a:endParaRPr lang="el-GR"/>
          </a:p>
        </p:txBody>
      </p:sp>
    </p:spTree>
    <p:extLst>
      <p:ext uri="{BB962C8B-B14F-4D97-AF65-F5344CB8AC3E}">
        <p14:creationId xmlns="" xmlns:p14="http://schemas.microsoft.com/office/powerpoint/2010/main" val="3921643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6.jpe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Εικόνα 18">
            <a:extLst>
              <a:ext uri="{FF2B5EF4-FFF2-40B4-BE49-F238E27FC236}">
                <a16:creationId xmlns="" xmlns:a16="http://schemas.microsoft.com/office/drawing/2014/main" id="{3A242C4B-00F3-4129-821E-CAD0BBFAAA7A}"/>
              </a:ext>
            </a:extLst>
          </p:cNvPr>
          <p:cNvPicPr>
            <a:picLocks noChangeAspect="1"/>
          </p:cNvPicPr>
          <p:nvPr/>
        </p:nvPicPr>
        <p:blipFill>
          <a:blip r:embed="rId2" cstate="print"/>
          <a:stretch>
            <a:fillRect/>
          </a:stretch>
        </p:blipFill>
        <p:spPr>
          <a:xfrm>
            <a:off x="-1" y="0"/>
            <a:ext cx="12192001" cy="6858000"/>
          </a:xfrm>
          <a:prstGeom prst="rect">
            <a:avLst/>
          </a:prstGeom>
        </p:spPr>
      </p:pic>
      <p:sp>
        <p:nvSpPr>
          <p:cNvPr id="6" name="TextBox 5">
            <a:extLst>
              <a:ext uri="{FF2B5EF4-FFF2-40B4-BE49-F238E27FC236}">
                <a16:creationId xmlns="" xmlns:a16="http://schemas.microsoft.com/office/drawing/2014/main" id="{BA56F4FE-2D0C-4F6A-B06A-F289A98E587A}"/>
              </a:ext>
            </a:extLst>
          </p:cNvPr>
          <p:cNvSpPr txBox="1"/>
          <p:nvPr/>
        </p:nvSpPr>
        <p:spPr>
          <a:xfrm>
            <a:off x="8343536" y="-107263"/>
            <a:ext cx="3779881" cy="1754326"/>
          </a:xfrm>
          <a:prstGeom prst="rect">
            <a:avLst/>
          </a:prstGeom>
          <a:noFill/>
        </p:spPr>
        <p:txBody>
          <a:bodyPr wrap="none" rtlCol="0">
            <a:spAutoFit/>
          </a:bodyPr>
          <a:lstStyle/>
          <a:p>
            <a:endParaRPr lang="en-US" sz="3600" dirty="0">
              <a:solidFill>
                <a:schemeClr val="bg1"/>
              </a:solidFill>
              <a:latin typeface="Times New Roman" panose="02020603050405020304" pitchFamily="18" charset="0"/>
              <a:cs typeface="Times New Roman" panose="02020603050405020304" pitchFamily="18" charset="0"/>
            </a:endParaRPr>
          </a:p>
          <a:p>
            <a:pPr algn="r"/>
            <a:r>
              <a:rPr lang="en-US" sz="3600" b="1" dirty="0">
                <a:solidFill>
                  <a:srgbClr val="00B0F0"/>
                </a:solidFill>
                <a:latin typeface="Times New Roman" panose="02020603050405020304" pitchFamily="18" charset="0"/>
                <a:cs typeface="Times New Roman" panose="02020603050405020304" pitchFamily="18" charset="0"/>
              </a:rPr>
              <a:t>Integrated Circuit</a:t>
            </a:r>
          </a:p>
          <a:p>
            <a:pPr algn="r"/>
            <a:r>
              <a:rPr lang="en-US" sz="3600" dirty="0">
                <a:solidFill>
                  <a:schemeClr val="tx1">
                    <a:lumMod val="95000"/>
                    <a:lumOff val="5000"/>
                  </a:schemeClr>
                </a:solidFill>
                <a:latin typeface="Times New Roman" panose="02020603050405020304" pitchFamily="18" charset="0"/>
                <a:cs typeface="Times New Roman" panose="02020603050405020304" pitchFamily="18" charset="0"/>
              </a:rPr>
              <a:t>Function</a:t>
            </a:r>
            <a:r>
              <a:rPr lang="en-US" sz="3600" dirty="0">
                <a:solidFill>
                  <a:schemeClr val="bg1"/>
                </a:solidFill>
                <a:latin typeface="Times New Roman" panose="02020603050405020304" pitchFamily="18" charset="0"/>
                <a:cs typeface="Times New Roman" panose="02020603050405020304" pitchFamily="18" charset="0"/>
              </a:rPr>
              <a:t> </a:t>
            </a:r>
            <a:endParaRPr lang="el-GR" sz="3600" dirty="0">
              <a:solidFill>
                <a:schemeClr val="bg1"/>
              </a:solidFill>
              <a:latin typeface="Times New Roman" panose="02020603050405020304" pitchFamily="18" charset="0"/>
              <a:cs typeface="Times New Roman" panose="02020603050405020304" pitchFamily="18" charset="0"/>
            </a:endParaRPr>
          </a:p>
        </p:txBody>
      </p:sp>
      <p:pic>
        <p:nvPicPr>
          <p:cNvPr id="8" name="Εικόνα 7">
            <a:extLst>
              <a:ext uri="{FF2B5EF4-FFF2-40B4-BE49-F238E27FC236}">
                <a16:creationId xmlns="" xmlns:a16="http://schemas.microsoft.com/office/drawing/2014/main" id="{8F75BD4B-0589-4075-ADF1-2FEBF6E6B10D}"/>
              </a:ext>
            </a:extLst>
          </p:cNvPr>
          <p:cNvPicPr>
            <a:picLocks noChangeAspect="1"/>
          </p:cNvPicPr>
          <p:nvPr/>
        </p:nvPicPr>
        <p:blipFill>
          <a:blip r:embed="rId3" cstate="print"/>
          <a:stretch>
            <a:fillRect/>
          </a:stretch>
        </p:blipFill>
        <p:spPr>
          <a:xfrm>
            <a:off x="8436991" y="1754326"/>
            <a:ext cx="3592973" cy="110980"/>
          </a:xfrm>
          <a:prstGeom prst="rect">
            <a:avLst/>
          </a:prstGeom>
        </p:spPr>
      </p:pic>
      <p:sp>
        <p:nvSpPr>
          <p:cNvPr id="9" name="TextBox 8">
            <a:extLst>
              <a:ext uri="{FF2B5EF4-FFF2-40B4-BE49-F238E27FC236}">
                <a16:creationId xmlns="" xmlns:a16="http://schemas.microsoft.com/office/drawing/2014/main" id="{B387AC6F-7658-482F-892B-5E0519EE801D}"/>
              </a:ext>
            </a:extLst>
          </p:cNvPr>
          <p:cNvSpPr txBox="1"/>
          <p:nvPr/>
        </p:nvSpPr>
        <p:spPr>
          <a:xfrm>
            <a:off x="10844703" y="1972569"/>
            <a:ext cx="1185261" cy="338554"/>
          </a:xfrm>
          <a:prstGeom prst="rect">
            <a:avLst/>
          </a:prstGeom>
          <a:noFill/>
        </p:spPr>
        <p:txBody>
          <a:bodyPr wrap="none" rtlCol="0">
            <a:spAutoFit/>
          </a:bodyPr>
          <a:lstStyle/>
          <a:p>
            <a:r>
              <a:rPr lang="en-US" sz="1600" dirty="0">
                <a:solidFill>
                  <a:schemeClr val="tx1">
                    <a:lumMod val="95000"/>
                    <a:lumOff val="5000"/>
                  </a:schemeClr>
                </a:solidFill>
              </a:rPr>
              <a:t>BD7F100EFJ</a:t>
            </a:r>
            <a:endParaRPr lang="el-GR" sz="1600" dirty="0">
              <a:solidFill>
                <a:schemeClr val="tx1">
                  <a:lumMod val="95000"/>
                  <a:lumOff val="5000"/>
                </a:schemeClr>
              </a:solidFill>
            </a:endParaRPr>
          </a:p>
        </p:txBody>
      </p:sp>
      <p:sp>
        <p:nvSpPr>
          <p:cNvPr id="10" name="TextBox 9">
            <a:extLst>
              <a:ext uri="{FF2B5EF4-FFF2-40B4-BE49-F238E27FC236}">
                <a16:creationId xmlns="" xmlns:a16="http://schemas.microsoft.com/office/drawing/2014/main" id="{863E2F28-980D-40EA-BCEB-C49DD7D56EC1}"/>
              </a:ext>
            </a:extLst>
          </p:cNvPr>
          <p:cNvSpPr txBox="1"/>
          <p:nvPr/>
        </p:nvSpPr>
        <p:spPr>
          <a:xfrm>
            <a:off x="8436991" y="3442247"/>
            <a:ext cx="3630096" cy="652733"/>
          </a:xfrm>
          <a:prstGeom prst="rect">
            <a:avLst/>
          </a:prstGeom>
          <a:noFill/>
        </p:spPr>
        <p:txBody>
          <a:bodyPr wrap="square" rtlCol="0">
            <a:spAutoFit/>
          </a:bodyPr>
          <a:lstStyle/>
          <a:p>
            <a:pPr algn="r"/>
            <a:r>
              <a:rPr lang="en-US" dirty="0">
                <a:solidFill>
                  <a:schemeClr val="tx1">
                    <a:lumMod val="95000"/>
                    <a:lumOff val="5000"/>
                  </a:schemeClr>
                </a:solidFill>
                <a:latin typeface="Arial" panose="020B0604020202020204" pitchFamily="34" charset="0"/>
                <a:cs typeface="Arial" panose="020B0604020202020204" pitchFamily="34" charset="0"/>
              </a:rPr>
              <a:t>INTERNAL REGULATOR (VREF)</a:t>
            </a:r>
          </a:p>
          <a:p>
            <a:pPr algn="r"/>
            <a:r>
              <a:rPr lang="en-US" dirty="0">
                <a:solidFill>
                  <a:schemeClr val="tx1">
                    <a:lumMod val="95000"/>
                    <a:lumOff val="5000"/>
                  </a:schemeClr>
                </a:solidFill>
                <a:latin typeface="Arial" panose="020B0604020202020204" pitchFamily="34" charset="0"/>
                <a:cs typeface="Arial" panose="020B0604020202020204" pitchFamily="34" charset="0"/>
              </a:rPr>
              <a:t>SOFT START</a:t>
            </a:r>
          </a:p>
        </p:txBody>
      </p:sp>
      <p:pic>
        <p:nvPicPr>
          <p:cNvPr id="11" name="Εικόνα 10">
            <a:extLst>
              <a:ext uri="{FF2B5EF4-FFF2-40B4-BE49-F238E27FC236}">
                <a16:creationId xmlns="" xmlns:a16="http://schemas.microsoft.com/office/drawing/2014/main" id="{A04EE120-1B07-40DE-81C4-E09A416D6981}"/>
              </a:ext>
            </a:extLst>
          </p:cNvPr>
          <p:cNvPicPr>
            <a:picLocks noChangeAspect="1"/>
          </p:cNvPicPr>
          <p:nvPr/>
        </p:nvPicPr>
        <p:blipFill>
          <a:blip r:embed="rId3" cstate="print"/>
          <a:stretch>
            <a:fillRect/>
          </a:stretch>
        </p:blipFill>
        <p:spPr>
          <a:xfrm>
            <a:off x="9566652" y="4214431"/>
            <a:ext cx="2466975" cy="76200"/>
          </a:xfrm>
          <a:prstGeom prst="rect">
            <a:avLst/>
          </a:prstGeom>
        </p:spPr>
      </p:pic>
      <p:sp>
        <p:nvSpPr>
          <p:cNvPr id="12" name="TextBox 11">
            <a:extLst>
              <a:ext uri="{FF2B5EF4-FFF2-40B4-BE49-F238E27FC236}">
                <a16:creationId xmlns="" xmlns:a16="http://schemas.microsoft.com/office/drawing/2014/main" id="{E056997A-8DBA-4D1B-872D-69B11EF92F28}"/>
              </a:ext>
            </a:extLst>
          </p:cNvPr>
          <p:cNvSpPr txBox="1"/>
          <p:nvPr/>
        </p:nvSpPr>
        <p:spPr>
          <a:xfrm>
            <a:off x="9775597" y="4346364"/>
            <a:ext cx="2254367" cy="646331"/>
          </a:xfrm>
          <a:prstGeom prst="rect">
            <a:avLst/>
          </a:prstGeom>
          <a:noFill/>
        </p:spPr>
        <p:txBody>
          <a:bodyPr wrap="square" rtlCol="0">
            <a:spAutoFit/>
          </a:bodyPr>
          <a:lstStyle/>
          <a:p>
            <a:pPr algn="r"/>
            <a:r>
              <a:rPr lang="en-US" b="1" dirty="0">
                <a:solidFill>
                  <a:schemeClr val="tx1">
                    <a:lumMod val="95000"/>
                    <a:lumOff val="5000"/>
                  </a:schemeClr>
                </a:solidFill>
              </a:rPr>
              <a:t> </a:t>
            </a:r>
            <a:r>
              <a:rPr lang="en-US" b="1" dirty="0" err="1">
                <a:solidFill>
                  <a:schemeClr val="tx1">
                    <a:lumMod val="95000"/>
                    <a:lumOff val="5000"/>
                  </a:schemeClr>
                </a:solidFill>
              </a:rPr>
              <a:t>Panagiotis</a:t>
            </a:r>
            <a:r>
              <a:rPr lang="en-US" b="1" dirty="0">
                <a:solidFill>
                  <a:schemeClr val="tx1">
                    <a:lumMod val="95000"/>
                    <a:lumOff val="5000"/>
                  </a:schemeClr>
                </a:solidFill>
              </a:rPr>
              <a:t> Christodoulou</a:t>
            </a:r>
          </a:p>
        </p:txBody>
      </p:sp>
    </p:spTree>
    <p:extLst>
      <p:ext uri="{BB962C8B-B14F-4D97-AF65-F5344CB8AC3E}">
        <p14:creationId xmlns="" xmlns:p14="http://schemas.microsoft.com/office/powerpoint/2010/main" val="3675090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Υπότιτλος 2"/>
          <p:cNvSpPr>
            <a:spLocks noGrp="1"/>
          </p:cNvSpPr>
          <p:nvPr>
            <p:ph type="subTitle" idx="1"/>
          </p:nvPr>
        </p:nvSpPr>
        <p:spPr>
          <a:xfrm>
            <a:off x="196770" y="6292427"/>
            <a:ext cx="3734764" cy="291596"/>
          </a:xfrm>
        </p:spPr>
        <p:txBody>
          <a:bodyPr>
            <a:noAutofit/>
          </a:bodyPr>
          <a:lstStyle/>
          <a:p>
            <a:r>
              <a:rPr lang="en-US" sz="1600" b="1" dirty="0">
                <a:latin typeface="Times New Roman" panose="02020603050405020304" pitchFamily="18" charset="0"/>
                <a:cs typeface="Times New Roman" panose="02020603050405020304" pitchFamily="18" charset="0"/>
              </a:rPr>
              <a:t>Basic Principles of Power Electronics</a:t>
            </a:r>
            <a:endParaRPr lang="el-GR" sz="1600" b="1" dirty="0">
              <a:latin typeface="Times New Roman" panose="02020603050405020304" pitchFamily="18" charset="0"/>
              <a:cs typeface="Times New Roman" panose="02020603050405020304" pitchFamily="18" charset="0"/>
            </a:endParaRPr>
          </a:p>
        </p:txBody>
      </p:sp>
      <p:cxnSp>
        <p:nvCxnSpPr>
          <p:cNvPr id="9" name="Γωνιακή σύνδεση 8"/>
          <p:cNvCxnSpPr/>
          <p:nvPr/>
        </p:nvCxnSpPr>
        <p:spPr>
          <a:xfrm flipV="1">
            <a:off x="196770" y="157782"/>
            <a:ext cx="11618393" cy="563578"/>
          </a:xfrm>
          <a:prstGeom prst="bentConnector3">
            <a:avLst>
              <a:gd name="adj1" fmla="val 67"/>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cxnSp>
        <p:nvCxnSpPr>
          <p:cNvPr id="20" name="Ευθεία γραμμή σύνδεσης 19"/>
          <p:cNvCxnSpPr/>
          <p:nvPr/>
        </p:nvCxnSpPr>
        <p:spPr>
          <a:xfrm>
            <a:off x="196771" y="6292427"/>
            <a:ext cx="11618392" cy="1"/>
          </a:xfrm>
          <a:prstGeom prst="line">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sp>
        <p:nvSpPr>
          <p:cNvPr id="23" name="Υπότιτλος 2"/>
          <p:cNvSpPr txBox="1">
            <a:spLocks/>
          </p:cNvSpPr>
          <p:nvPr/>
        </p:nvSpPr>
        <p:spPr>
          <a:xfrm>
            <a:off x="7476565" y="6292427"/>
            <a:ext cx="4831657" cy="29159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Supervisor</a:t>
            </a:r>
            <a:r>
              <a:rPr lang="el-GR" sz="1600"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Professor Nikolaos Papanikolaou</a:t>
            </a:r>
            <a:endParaRPr lang="el-GR" sz="1600" b="1" dirty="0">
              <a:latin typeface="Times New Roman" panose="02020603050405020304" pitchFamily="18" charset="0"/>
              <a:cs typeface="Times New Roman" panose="02020603050405020304" pitchFamily="18" charset="0"/>
            </a:endParaRPr>
          </a:p>
        </p:txBody>
      </p:sp>
      <p:pic>
        <p:nvPicPr>
          <p:cNvPr id="6" name="Εικόνα 5">
            <a:extLst>
              <a:ext uri="{FF2B5EF4-FFF2-40B4-BE49-F238E27FC236}">
                <a16:creationId xmlns="" xmlns:a16="http://schemas.microsoft.com/office/drawing/2014/main" id="{4F1C813C-4127-4630-8CD0-F7BD9C407A5A}"/>
              </a:ext>
            </a:extLst>
          </p:cNvPr>
          <p:cNvPicPr>
            <a:picLocks noChangeAspect="1"/>
          </p:cNvPicPr>
          <p:nvPr/>
        </p:nvPicPr>
        <p:blipFill>
          <a:blip r:embed="rId3" cstate="print"/>
          <a:stretch>
            <a:fillRect/>
          </a:stretch>
        </p:blipFill>
        <p:spPr>
          <a:xfrm>
            <a:off x="376837" y="273977"/>
            <a:ext cx="2341881" cy="615339"/>
          </a:xfrm>
          <a:prstGeom prst="rect">
            <a:avLst/>
          </a:prstGeom>
        </p:spPr>
      </p:pic>
      <p:sp>
        <p:nvSpPr>
          <p:cNvPr id="19" name="TextBox 18">
            <a:extLst>
              <a:ext uri="{FF2B5EF4-FFF2-40B4-BE49-F238E27FC236}">
                <a16:creationId xmlns="" xmlns:a16="http://schemas.microsoft.com/office/drawing/2014/main" id="{D42ECDC0-63D2-4065-82D3-7CEC1764ED0F}"/>
              </a:ext>
            </a:extLst>
          </p:cNvPr>
          <p:cNvSpPr txBox="1"/>
          <p:nvPr/>
        </p:nvSpPr>
        <p:spPr>
          <a:xfrm>
            <a:off x="5930820" y="721360"/>
            <a:ext cx="5989265" cy="707886"/>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endParaRPr lang="el-GR" sz="2000" dirty="0">
              <a:latin typeface="Times New Roman" panose="02020603050405020304" pitchFamily="18" charset="0"/>
              <a:cs typeface="Times New Roman" panose="02020603050405020304" pitchFamily="18" charset="0"/>
            </a:endParaRPr>
          </a:p>
        </p:txBody>
      </p:sp>
      <p:pic>
        <p:nvPicPr>
          <p:cNvPr id="10" name="9 - Εικόνα" descr="183973802_1600660800128360_4388744832660505284_n.png"/>
          <p:cNvPicPr>
            <a:picLocks noChangeAspect="1"/>
          </p:cNvPicPr>
          <p:nvPr/>
        </p:nvPicPr>
        <p:blipFill>
          <a:blip r:embed="rId4" cstate="print"/>
          <a:stretch>
            <a:fillRect/>
          </a:stretch>
        </p:blipFill>
        <p:spPr>
          <a:xfrm>
            <a:off x="208345" y="926723"/>
            <a:ext cx="6174327" cy="4027241"/>
          </a:xfrm>
          <a:prstGeom prst="rect">
            <a:avLst/>
          </a:prstGeom>
        </p:spPr>
      </p:pic>
      <p:pic>
        <p:nvPicPr>
          <p:cNvPr id="11" name="10 - Εικόνα" descr="183637623_299830178282586_7373170814004870829_n.png"/>
          <p:cNvPicPr>
            <a:picLocks noChangeAspect="1"/>
          </p:cNvPicPr>
          <p:nvPr/>
        </p:nvPicPr>
        <p:blipFill>
          <a:blip r:embed="rId5" cstate="print"/>
          <a:stretch>
            <a:fillRect/>
          </a:stretch>
        </p:blipFill>
        <p:spPr>
          <a:xfrm>
            <a:off x="6583160" y="856526"/>
            <a:ext cx="4986359" cy="4647236"/>
          </a:xfrm>
          <a:prstGeom prst="rect">
            <a:avLst/>
          </a:prstGeom>
        </p:spPr>
      </p:pic>
    </p:spTree>
    <p:extLst>
      <p:ext uri="{BB962C8B-B14F-4D97-AF65-F5344CB8AC3E}">
        <p14:creationId xmlns="" xmlns:p14="http://schemas.microsoft.com/office/powerpoint/2010/main" val="28482777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Υπότιτλος 2"/>
          <p:cNvSpPr>
            <a:spLocks noGrp="1"/>
          </p:cNvSpPr>
          <p:nvPr>
            <p:ph type="subTitle" idx="1"/>
          </p:nvPr>
        </p:nvSpPr>
        <p:spPr>
          <a:xfrm>
            <a:off x="196770" y="6292427"/>
            <a:ext cx="3734764" cy="291596"/>
          </a:xfrm>
        </p:spPr>
        <p:txBody>
          <a:bodyPr>
            <a:noAutofit/>
          </a:bodyPr>
          <a:lstStyle/>
          <a:p>
            <a:r>
              <a:rPr lang="en-US" sz="1600" b="1" dirty="0">
                <a:latin typeface="Times New Roman" panose="02020603050405020304" pitchFamily="18" charset="0"/>
                <a:cs typeface="Times New Roman" panose="02020603050405020304" pitchFamily="18" charset="0"/>
              </a:rPr>
              <a:t>Basic Principles of Power Electronics</a:t>
            </a:r>
            <a:endParaRPr lang="el-GR" sz="1600" b="1" dirty="0">
              <a:latin typeface="Times New Roman" panose="02020603050405020304" pitchFamily="18" charset="0"/>
              <a:cs typeface="Times New Roman" panose="02020603050405020304" pitchFamily="18" charset="0"/>
            </a:endParaRPr>
          </a:p>
        </p:txBody>
      </p:sp>
      <p:cxnSp>
        <p:nvCxnSpPr>
          <p:cNvPr id="9" name="Γωνιακή σύνδεση 8"/>
          <p:cNvCxnSpPr/>
          <p:nvPr/>
        </p:nvCxnSpPr>
        <p:spPr>
          <a:xfrm flipV="1">
            <a:off x="196770" y="157782"/>
            <a:ext cx="11618393" cy="563578"/>
          </a:xfrm>
          <a:prstGeom prst="bentConnector3">
            <a:avLst>
              <a:gd name="adj1" fmla="val 67"/>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cxnSp>
        <p:nvCxnSpPr>
          <p:cNvPr id="20" name="Ευθεία γραμμή σύνδεσης 19"/>
          <p:cNvCxnSpPr/>
          <p:nvPr/>
        </p:nvCxnSpPr>
        <p:spPr>
          <a:xfrm>
            <a:off x="196771" y="6292427"/>
            <a:ext cx="11618392" cy="1"/>
          </a:xfrm>
          <a:prstGeom prst="line">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sp>
        <p:nvSpPr>
          <p:cNvPr id="23" name="Υπότιτλος 2"/>
          <p:cNvSpPr txBox="1">
            <a:spLocks/>
          </p:cNvSpPr>
          <p:nvPr/>
        </p:nvSpPr>
        <p:spPr>
          <a:xfrm>
            <a:off x="7476565" y="6292427"/>
            <a:ext cx="4831657" cy="29159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Supervisor</a:t>
            </a:r>
            <a:r>
              <a:rPr lang="el-GR" sz="1600"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Professor Nikolaos Papanikolaou</a:t>
            </a:r>
            <a:endParaRPr lang="el-GR" sz="1600" b="1" dirty="0">
              <a:latin typeface="Times New Roman" panose="02020603050405020304" pitchFamily="18" charset="0"/>
              <a:cs typeface="Times New Roman" panose="02020603050405020304" pitchFamily="18" charset="0"/>
            </a:endParaRPr>
          </a:p>
        </p:txBody>
      </p:sp>
      <p:pic>
        <p:nvPicPr>
          <p:cNvPr id="6" name="Εικόνα 5">
            <a:extLst>
              <a:ext uri="{FF2B5EF4-FFF2-40B4-BE49-F238E27FC236}">
                <a16:creationId xmlns="" xmlns:a16="http://schemas.microsoft.com/office/drawing/2014/main" id="{4F1C813C-4127-4630-8CD0-F7BD9C407A5A}"/>
              </a:ext>
            </a:extLst>
          </p:cNvPr>
          <p:cNvPicPr>
            <a:picLocks noChangeAspect="1"/>
          </p:cNvPicPr>
          <p:nvPr/>
        </p:nvPicPr>
        <p:blipFill>
          <a:blip r:embed="rId3" cstate="print"/>
          <a:stretch>
            <a:fillRect/>
          </a:stretch>
        </p:blipFill>
        <p:spPr>
          <a:xfrm>
            <a:off x="376837" y="273977"/>
            <a:ext cx="2341881" cy="615339"/>
          </a:xfrm>
          <a:prstGeom prst="rect">
            <a:avLst/>
          </a:prstGeom>
        </p:spPr>
      </p:pic>
      <p:pic>
        <p:nvPicPr>
          <p:cNvPr id="10" name="9 - Εικόνα" descr="183578053_3820662594726552_6971955214021757003_n.png"/>
          <p:cNvPicPr>
            <a:picLocks noChangeAspect="1"/>
          </p:cNvPicPr>
          <p:nvPr/>
        </p:nvPicPr>
        <p:blipFill>
          <a:blip r:embed="rId4" cstate="print"/>
          <a:stretch>
            <a:fillRect/>
          </a:stretch>
        </p:blipFill>
        <p:spPr>
          <a:xfrm>
            <a:off x="219919" y="902824"/>
            <a:ext cx="11752162" cy="5167421"/>
          </a:xfrm>
          <a:prstGeom prst="rect">
            <a:avLst/>
          </a:prstGeom>
        </p:spPr>
      </p:pic>
    </p:spTree>
    <p:extLst>
      <p:ext uri="{BB962C8B-B14F-4D97-AF65-F5344CB8AC3E}">
        <p14:creationId xmlns="" xmlns:p14="http://schemas.microsoft.com/office/powerpoint/2010/main" val="31423345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Υπότιτλος 2"/>
          <p:cNvSpPr>
            <a:spLocks noGrp="1"/>
          </p:cNvSpPr>
          <p:nvPr>
            <p:ph type="subTitle" idx="1"/>
          </p:nvPr>
        </p:nvSpPr>
        <p:spPr>
          <a:xfrm>
            <a:off x="196770" y="6292427"/>
            <a:ext cx="3734764" cy="291596"/>
          </a:xfrm>
        </p:spPr>
        <p:txBody>
          <a:bodyPr>
            <a:noAutofit/>
          </a:bodyPr>
          <a:lstStyle/>
          <a:p>
            <a:r>
              <a:rPr lang="en-US" sz="1600" b="1" dirty="0">
                <a:latin typeface="Times New Roman" panose="02020603050405020304" pitchFamily="18" charset="0"/>
                <a:cs typeface="Times New Roman" panose="02020603050405020304" pitchFamily="18" charset="0"/>
              </a:rPr>
              <a:t>Basic Principles of Power Electronics</a:t>
            </a:r>
            <a:endParaRPr lang="el-GR" sz="1600" b="1" dirty="0">
              <a:latin typeface="Times New Roman" panose="02020603050405020304" pitchFamily="18" charset="0"/>
              <a:cs typeface="Times New Roman" panose="02020603050405020304" pitchFamily="18" charset="0"/>
            </a:endParaRPr>
          </a:p>
        </p:txBody>
      </p:sp>
      <p:cxnSp>
        <p:nvCxnSpPr>
          <p:cNvPr id="9" name="Γωνιακή σύνδεση 8"/>
          <p:cNvCxnSpPr/>
          <p:nvPr/>
        </p:nvCxnSpPr>
        <p:spPr>
          <a:xfrm flipV="1">
            <a:off x="196770" y="157782"/>
            <a:ext cx="11618393" cy="563578"/>
          </a:xfrm>
          <a:prstGeom prst="bentConnector3">
            <a:avLst>
              <a:gd name="adj1" fmla="val 67"/>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cxnSp>
        <p:nvCxnSpPr>
          <p:cNvPr id="20" name="Ευθεία γραμμή σύνδεσης 19"/>
          <p:cNvCxnSpPr/>
          <p:nvPr/>
        </p:nvCxnSpPr>
        <p:spPr>
          <a:xfrm>
            <a:off x="196771" y="6292427"/>
            <a:ext cx="11618392" cy="1"/>
          </a:xfrm>
          <a:prstGeom prst="line">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sp>
        <p:nvSpPr>
          <p:cNvPr id="23" name="Υπότιτλος 2"/>
          <p:cNvSpPr txBox="1">
            <a:spLocks/>
          </p:cNvSpPr>
          <p:nvPr/>
        </p:nvSpPr>
        <p:spPr>
          <a:xfrm>
            <a:off x="7476565" y="6292427"/>
            <a:ext cx="4831657" cy="29159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Supervisor</a:t>
            </a:r>
            <a:r>
              <a:rPr lang="el-GR" sz="1600"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Professor Nikolaos Papanikolaou</a:t>
            </a:r>
            <a:endParaRPr lang="el-GR" sz="1600" b="1" dirty="0">
              <a:latin typeface="Times New Roman" panose="02020603050405020304" pitchFamily="18" charset="0"/>
              <a:cs typeface="Times New Roman" panose="02020603050405020304" pitchFamily="18" charset="0"/>
            </a:endParaRPr>
          </a:p>
        </p:txBody>
      </p:sp>
      <p:pic>
        <p:nvPicPr>
          <p:cNvPr id="6" name="Εικόνα 5">
            <a:extLst>
              <a:ext uri="{FF2B5EF4-FFF2-40B4-BE49-F238E27FC236}">
                <a16:creationId xmlns="" xmlns:a16="http://schemas.microsoft.com/office/drawing/2014/main" id="{4F1C813C-4127-4630-8CD0-F7BD9C407A5A}"/>
              </a:ext>
            </a:extLst>
          </p:cNvPr>
          <p:cNvPicPr>
            <a:picLocks noChangeAspect="1"/>
          </p:cNvPicPr>
          <p:nvPr/>
        </p:nvPicPr>
        <p:blipFill>
          <a:blip r:embed="rId3" cstate="print"/>
          <a:stretch>
            <a:fillRect/>
          </a:stretch>
        </p:blipFill>
        <p:spPr>
          <a:xfrm>
            <a:off x="376837" y="273977"/>
            <a:ext cx="2341881" cy="615339"/>
          </a:xfrm>
          <a:prstGeom prst="rect">
            <a:avLst/>
          </a:prstGeom>
        </p:spPr>
      </p:pic>
      <p:sp>
        <p:nvSpPr>
          <p:cNvPr id="19" name="TextBox 18">
            <a:extLst>
              <a:ext uri="{FF2B5EF4-FFF2-40B4-BE49-F238E27FC236}">
                <a16:creationId xmlns="" xmlns:a16="http://schemas.microsoft.com/office/drawing/2014/main" id="{D42ECDC0-63D2-4065-82D3-7CEC1764ED0F}"/>
              </a:ext>
            </a:extLst>
          </p:cNvPr>
          <p:cNvSpPr txBox="1"/>
          <p:nvPr/>
        </p:nvSpPr>
        <p:spPr>
          <a:xfrm>
            <a:off x="5930820" y="721360"/>
            <a:ext cx="5989265" cy="707886"/>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endParaRPr lang="el-GR" sz="2000" dirty="0">
              <a:latin typeface="Times New Roman" panose="02020603050405020304" pitchFamily="18" charset="0"/>
              <a:cs typeface="Times New Roman" panose="02020603050405020304" pitchFamily="18" charset="0"/>
            </a:endParaRPr>
          </a:p>
        </p:txBody>
      </p:sp>
      <p:sp>
        <p:nvSpPr>
          <p:cNvPr id="12" name="11 - TextBox"/>
          <p:cNvSpPr txBox="1"/>
          <p:nvPr/>
        </p:nvSpPr>
        <p:spPr>
          <a:xfrm>
            <a:off x="6597570" y="1064871"/>
            <a:ext cx="4977114" cy="4616648"/>
          </a:xfrm>
          <a:prstGeom prst="rect">
            <a:avLst/>
          </a:prstGeom>
          <a:noFill/>
        </p:spPr>
        <p:txBody>
          <a:bodyPr wrap="square" rtlCol="0">
            <a:spAutoFit/>
          </a:bodyPr>
          <a:lstStyle/>
          <a:p>
            <a:endParaRPr lang="en-US" b="1" dirty="0" smtClean="0">
              <a:solidFill>
                <a:srgbClr val="00B0F0"/>
              </a:solidFill>
              <a:latin typeface="Times New Roman" panose="02020603050405020304" pitchFamily="18" charset="0"/>
              <a:cs typeface="Times New Roman" panose="02020603050405020304" pitchFamily="18" charset="0"/>
            </a:endParaRPr>
          </a:p>
          <a:p>
            <a:endParaRPr lang="en-US" b="1" dirty="0" smtClean="0">
              <a:solidFill>
                <a:srgbClr val="00B0F0"/>
              </a:solidFill>
              <a:latin typeface="Times New Roman" panose="02020603050405020304" pitchFamily="18" charset="0"/>
              <a:cs typeface="Times New Roman" panose="02020603050405020304" pitchFamily="18" charset="0"/>
            </a:endParaRPr>
          </a:p>
          <a:p>
            <a:r>
              <a:rPr lang="en-US" sz="2000" dirty="0" smtClean="0">
                <a:latin typeface="Times New Roman" pitchFamily="18" charset="0"/>
                <a:cs typeface="Times New Roman" pitchFamily="18" charset="0"/>
              </a:rPr>
              <a:t>A Soft Start Circuit prevents the sudden current flow in the circuit during the start. It slows down the rate of rising output voltage by minimizing the excess current flow during the start. It is useful to protect the devices or electronic components from the damage caused by instantaneous high input current. Some components which are current limited and having poor load regulation can get damaged because of this high input current.</a:t>
            </a:r>
          </a:p>
          <a:p>
            <a:endParaRPr lang="en-US" sz="2000" dirty="0" smtClean="0">
              <a:latin typeface="Times New Roman" pitchFamily="18" charset="0"/>
              <a:cs typeface="Times New Roman" pitchFamily="18" charset="0"/>
            </a:endParaRPr>
          </a:p>
          <a:p>
            <a:endParaRPr lang="en-US" sz="2000" b="1" dirty="0" smtClean="0">
              <a:solidFill>
                <a:srgbClr val="00B0F0"/>
              </a:solidFill>
              <a:latin typeface="Times New Roman" pitchFamily="18" charset="0"/>
              <a:cs typeface="Times New Roman" pitchFamily="18" charset="0"/>
            </a:endParaRPr>
          </a:p>
          <a:p>
            <a:endParaRPr lang="el-GR" dirty="0"/>
          </a:p>
        </p:txBody>
      </p:sp>
      <p:pic>
        <p:nvPicPr>
          <p:cNvPr id="13" name="0 - Εικόνα" descr="Soft-Start-Circuit.jpg"/>
          <p:cNvPicPr/>
          <p:nvPr/>
        </p:nvPicPr>
        <p:blipFill>
          <a:blip r:embed="rId4" cstate="print"/>
          <a:stretch>
            <a:fillRect/>
          </a:stretch>
        </p:blipFill>
        <p:spPr>
          <a:xfrm>
            <a:off x="611473" y="1588865"/>
            <a:ext cx="5274310" cy="3955408"/>
          </a:xfrm>
          <a:prstGeom prst="rect">
            <a:avLst/>
          </a:prstGeom>
        </p:spPr>
      </p:pic>
      <p:sp>
        <p:nvSpPr>
          <p:cNvPr id="15" name="14 - TextBox"/>
          <p:cNvSpPr txBox="1"/>
          <p:nvPr/>
        </p:nvSpPr>
        <p:spPr>
          <a:xfrm>
            <a:off x="5382228" y="694479"/>
            <a:ext cx="2233914" cy="677108"/>
          </a:xfrm>
          <a:prstGeom prst="rect">
            <a:avLst/>
          </a:prstGeom>
          <a:noFill/>
        </p:spPr>
        <p:txBody>
          <a:bodyPr wrap="square" rtlCol="0">
            <a:spAutoFit/>
          </a:bodyPr>
          <a:lstStyle/>
          <a:p>
            <a:r>
              <a:rPr lang="en-US" sz="2000" b="1" dirty="0" smtClean="0">
                <a:solidFill>
                  <a:srgbClr val="00B0F0"/>
                </a:solidFill>
                <a:latin typeface="Times New Roman" panose="02020603050405020304" pitchFamily="18" charset="0"/>
                <a:cs typeface="Times New Roman" panose="02020603050405020304" pitchFamily="18" charset="0"/>
              </a:rPr>
              <a:t>SOFT START</a:t>
            </a:r>
          </a:p>
          <a:p>
            <a:endParaRPr lang="el-GR" dirty="0"/>
          </a:p>
        </p:txBody>
      </p:sp>
    </p:spTree>
    <p:extLst>
      <p:ext uri="{BB962C8B-B14F-4D97-AF65-F5344CB8AC3E}">
        <p14:creationId xmlns="" xmlns:p14="http://schemas.microsoft.com/office/powerpoint/2010/main" val="28482777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Υπότιτλος 2"/>
          <p:cNvSpPr>
            <a:spLocks noGrp="1"/>
          </p:cNvSpPr>
          <p:nvPr>
            <p:ph type="subTitle" idx="1"/>
          </p:nvPr>
        </p:nvSpPr>
        <p:spPr>
          <a:xfrm>
            <a:off x="196770" y="6292427"/>
            <a:ext cx="3734764" cy="291596"/>
          </a:xfrm>
        </p:spPr>
        <p:txBody>
          <a:bodyPr>
            <a:noAutofit/>
          </a:bodyPr>
          <a:lstStyle/>
          <a:p>
            <a:r>
              <a:rPr lang="en-US" sz="1600" b="1" dirty="0">
                <a:latin typeface="Times New Roman" panose="02020603050405020304" pitchFamily="18" charset="0"/>
                <a:cs typeface="Times New Roman" panose="02020603050405020304" pitchFamily="18" charset="0"/>
              </a:rPr>
              <a:t>Basic Principles of Power Electronics</a:t>
            </a:r>
            <a:endParaRPr lang="el-GR" sz="1600" b="1" dirty="0">
              <a:latin typeface="Times New Roman" panose="02020603050405020304" pitchFamily="18" charset="0"/>
              <a:cs typeface="Times New Roman" panose="02020603050405020304" pitchFamily="18" charset="0"/>
            </a:endParaRPr>
          </a:p>
        </p:txBody>
      </p:sp>
      <p:cxnSp>
        <p:nvCxnSpPr>
          <p:cNvPr id="9" name="Γωνιακή σύνδεση 8"/>
          <p:cNvCxnSpPr/>
          <p:nvPr/>
        </p:nvCxnSpPr>
        <p:spPr>
          <a:xfrm flipV="1">
            <a:off x="196770" y="157782"/>
            <a:ext cx="11618393" cy="563578"/>
          </a:xfrm>
          <a:prstGeom prst="bentConnector3">
            <a:avLst>
              <a:gd name="adj1" fmla="val 67"/>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cxnSp>
        <p:nvCxnSpPr>
          <p:cNvPr id="20" name="Ευθεία γραμμή σύνδεσης 19"/>
          <p:cNvCxnSpPr/>
          <p:nvPr/>
        </p:nvCxnSpPr>
        <p:spPr>
          <a:xfrm>
            <a:off x="196771" y="6292427"/>
            <a:ext cx="11618392" cy="1"/>
          </a:xfrm>
          <a:prstGeom prst="line">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sp>
        <p:nvSpPr>
          <p:cNvPr id="23" name="Υπότιτλος 2"/>
          <p:cNvSpPr txBox="1">
            <a:spLocks/>
          </p:cNvSpPr>
          <p:nvPr/>
        </p:nvSpPr>
        <p:spPr>
          <a:xfrm>
            <a:off x="7476565" y="6292427"/>
            <a:ext cx="4831657" cy="29159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Supervisor</a:t>
            </a:r>
            <a:r>
              <a:rPr lang="el-GR" sz="1600"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Professor Nikolaos Papanikolaou</a:t>
            </a:r>
            <a:endParaRPr lang="el-GR" sz="1600" b="1" dirty="0">
              <a:latin typeface="Times New Roman" panose="02020603050405020304" pitchFamily="18" charset="0"/>
              <a:cs typeface="Times New Roman" panose="02020603050405020304" pitchFamily="18" charset="0"/>
            </a:endParaRPr>
          </a:p>
        </p:txBody>
      </p:sp>
      <p:pic>
        <p:nvPicPr>
          <p:cNvPr id="6" name="Εικόνα 5">
            <a:extLst>
              <a:ext uri="{FF2B5EF4-FFF2-40B4-BE49-F238E27FC236}">
                <a16:creationId xmlns="" xmlns:a16="http://schemas.microsoft.com/office/drawing/2014/main" id="{4F1C813C-4127-4630-8CD0-F7BD9C407A5A}"/>
              </a:ext>
            </a:extLst>
          </p:cNvPr>
          <p:cNvPicPr>
            <a:picLocks noChangeAspect="1"/>
          </p:cNvPicPr>
          <p:nvPr/>
        </p:nvPicPr>
        <p:blipFill>
          <a:blip r:embed="rId3" cstate="print"/>
          <a:stretch>
            <a:fillRect/>
          </a:stretch>
        </p:blipFill>
        <p:spPr>
          <a:xfrm>
            <a:off x="376837" y="273977"/>
            <a:ext cx="2341881" cy="615339"/>
          </a:xfrm>
          <a:prstGeom prst="rect">
            <a:avLst/>
          </a:prstGeom>
        </p:spPr>
      </p:pic>
      <p:sp>
        <p:nvSpPr>
          <p:cNvPr id="19" name="TextBox 18">
            <a:extLst>
              <a:ext uri="{FF2B5EF4-FFF2-40B4-BE49-F238E27FC236}">
                <a16:creationId xmlns="" xmlns:a16="http://schemas.microsoft.com/office/drawing/2014/main" id="{D42ECDC0-63D2-4065-82D3-7CEC1764ED0F}"/>
              </a:ext>
            </a:extLst>
          </p:cNvPr>
          <p:cNvSpPr txBox="1"/>
          <p:nvPr/>
        </p:nvSpPr>
        <p:spPr>
          <a:xfrm>
            <a:off x="5930820" y="721360"/>
            <a:ext cx="5989265" cy="707886"/>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endParaRPr lang="el-GR" sz="2000" dirty="0">
              <a:latin typeface="Times New Roman" panose="02020603050405020304" pitchFamily="18" charset="0"/>
              <a:cs typeface="Times New Roman" panose="02020603050405020304" pitchFamily="18" charset="0"/>
            </a:endParaRPr>
          </a:p>
        </p:txBody>
      </p:sp>
      <p:sp>
        <p:nvSpPr>
          <p:cNvPr id="12" name="11 - TextBox"/>
          <p:cNvSpPr txBox="1"/>
          <p:nvPr/>
        </p:nvSpPr>
        <p:spPr>
          <a:xfrm>
            <a:off x="6597570" y="636607"/>
            <a:ext cx="4977114" cy="984885"/>
          </a:xfrm>
          <a:prstGeom prst="rect">
            <a:avLst/>
          </a:prstGeom>
          <a:noFill/>
        </p:spPr>
        <p:txBody>
          <a:bodyPr wrap="square" rtlCol="0">
            <a:spAutoFit/>
          </a:bodyPr>
          <a:lstStyle/>
          <a:p>
            <a:endParaRPr lang="en-US" sz="2000" dirty="0" smtClean="0">
              <a:latin typeface="Times New Roman" pitchFamily="18" charset="0"/>
              <a:cs typeface="Times New Roman" pitchFamily="18" charset="0"/>
            </a:endParaRPr>
          </a:p>
          <a:p>
            <a:endParaRPr lang="en-US" sz="2000" b="1" dirty="0" smtClean="0">
              <a:solidFill>
                <a:srgbClr val="00B0F0"/>
              </a:solidFill>
              <a:latin typeface="Times New Roman" pitchFamily="18" charset="0"/>
              <a:cs typeface="Times New Roman" pitchFamily="18" charset="0"/>
            </a:endParaRPr>
          </a:p>
          <a:p>
            <a:endParaRPr lang="el-GR" dirty="0"/>
          </a:p>
        </p:txBody>
      </p:sp>
      <p:sp>
        <p:nvSpPr>
          <p:cNvPr id="11" name="10 - TextBox"/>
          <p:cNvSpPr txBox="1"/>
          <p:nvPr/>
        </p:nvSpPr>
        <p:spPr>
          <a:xfrm>
            <a:off x="798652" y="1412111"/>
            <a:ext cx="10613985" cy="4985980"/>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Advantages of Soft Start</a:t>
            </a:r>
            <a:endParaRPr lang="en-US" sz="2000" dirty="0" smtClean="0">
              <a:latin typeface="Times New Roman" pitchFamily="18" charset="0"/>
              <a:cs typeface="Times New Roman" pitchFamily="18" charset="0"/>
            </a:endParaRPr>
          </a:p>
          <a:p>
            <a:r>
              <a:rPr lang="en-US" sz="2000" dirty="0" smtClean="0"/>
              <a:t>●</a:t>
            </a:r>
            <a:r>
              <a:rPr lang="en-US" sz="2000" dirty="0" smtClean="0">
                <a:latin typeface="Times New Roman" pitchFamily="18" charset="0"/>
                <a:cs typeface="Times New Roman" pitchFamily="18" charset="0"/>
              </a:rPr>
              <a:t>Used to reduce the inrush current and increase the durability of device.</a:t>
            </a:r>
          </a:p>
          <a:p>
            <a:r>
              <a:rPr lang="en-US" sz="2000" dirty="0" smtClean="0">
                <a:latin typeface="Times New Roman" pitchFamily="18" charset="0"/>
                <a:cs typeface="Times New Roman" pitchFamily="18" charset="0"/>
              </a:rPr>
              <a:t>● Improve Efficiency</a:t>
            </a:r>
          </a:p>
          <a:p>
            <a:r>
              <a:rPr lang="en-US" sz="2000" dirty="0" smtClean="0">
                <a:latin typeface="Times New Roman" pitchFamily="18" charset="0"/>
                <a:cs typeface="Times New Roman" pitchFamily="18" charset="0"/>
              </a:rPr>
              <a:t>● Soft Start Circuits are cheap and small in size</a:t>
            </a:r>
          </a:p>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Negative of Soft Start</a:t>
            </a:r>
          </a:p>
          <a:p>
            <a:endParaRPr lang="en-US" sz="2000" b="1"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 </a:t>
            </a:r>
            <a:r>
              <a:rPr lang="en-US" sz="2000" dirty="0" smtClean="0"/>
              <a:t>Because of the negative resistance characteristic associated with the inputs of many switchers, insufficient soft-start time will result in high input currents, causing the input voltage source to be pulled down. With a lower input voltage, the switching regulator requires even more input current to correctly start up.</a:t>
            </a:r>
            <a:r>
              <a:rPr lang="en-US" sz="2000" b="1" dirty="0" smtClean="0">
                <a:latin typeface="Times New Roman" pitchFamily="18" charset="0"/>
                <a:cs typeface="Times New Roman" pitchFamily="18" charset="0"/>
              </a:rPr>
              <a:t> </a:t>
            </a:r>
          </a:p>
          <a:p>
            <a:endParaRPr lang="en-US" sz="2000" b="1"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l-GR" dirty="0"/>
          </a:p>
        </p:txBody>
      </p:sp>
    </p:spTree>
    <p:extLst>
      <p:ext uri="{BB962C8B-B14F-4D97-AF65-F5344CB8AC3E}">
        <p14:creationId xmlns="" xmlns:p14="http://schemas.microsoft.com/office/powerpoint/2010/main" val="28482777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Υπότιτλος 2"/>
          <p:cNvSpPr>
            <a:spLocks noGrp="1"/>
          </p:cNvSpPr>
          <p:nvPr>
            <p:ph type="subTitle" idx="1"/>
          </p:nvPr>
        </p:nvSpPr>
        <p:spPr>
          <a:xfrm>
            <a:off x="196770" y="6292427"/>
            <a:ext cx="3734764" cy="291596"/>
          </a:xfrm>
        </p:spPr>
        <p:txBody>
          <a:bodyPr>
            <a:noAutofit/>
          </a:bodyPr>
          <a:lstStyle/>
          <a:p>
            <a:r>
              <a:rPr lang="en-US" sz="1600" b="1" dirty="0">
                <a:latin typeface="Times New Roman" panose="02020603050405020304" pitchFamily="18" charset="0"/>
                <a:cs typeface="Times New Roman" panose="02020603050405020304" pitchFamily="18" charset="0"/>
              </a:rPr>
              <a:t>Basic Principles of Power Electronics</a:t>
            </a:r>
            <a:endParaRPr lang="el-GR" sz="1600" b="1" dirty="0">
              <a:latin typeface="Times New Roman" panose="02020603050405020304" pitchFamily="18" charset="0"/>
              <a:cs typeface="Times New Roman" panose="02020603050405020304" pitchFamily="18" charset="0"/>
            </a:endParaRPr>
          </a:p>
        </p:txBody>
      </p:sp>
      <p:cxnSp>
        <p:nvCxnSpPr>
          <p:cNvPr id="9" name="Γωνιακή σύνδεση 8"/>
          <p:cNvCxnSpPr/>
          <p:nvPr/>
        </p:nvCxnSpPr>
        <p:spPr>
          <a:xfrm flipV="1">
            <a:off x="196770" y="157782"/>
            <a:ext cx="11618393" cy="563578"/>
          </a:xfrm>
          <a:prstGeom prst="bentConnector3">
            <a:avLst>
              <a:gd name="adj1" fmla="val 67"/>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cxnSp>
        <p:nvCxnSpPr>
          <p:cNvPr id="20" name="Ευθεία γραμμή σύνδεσης 19"/>
          <p:cNvCxnSpPr/>
          <p:nvPr/>
        </p:nvCxnSpPr>
        <p:spPr>
          <a:xfrm>
            <a:off x="196771" y="6292427"/>
            <a:ext cx="11618392" cy="1"/>
          </a:xfrm>
          <a:prstGeom prst="line">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sp>
        <p:nvSpPr>
          <p:cNvPr id="23" name="Υπότιτλος 2"/>
          <p:cNvSpPr txBox="1">
            <a:spLocks/>
          </p:cNvSpPr>
          <p:nvPr/>
        </p:nvSpPr>
        <p:spPr>
          <a:xfrm>
            <a:off x="7476565" y="6292427"/>
            <a:ext cx="4831657" cy="29159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Supervisor</a:t>
            </a:r>
            <a:r>
              <a:rPr lang="el-GR" sz="1600"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Professor Nikolaos Papanikolaou</a:t>
            </a:r>
            <a:endParaRPr lang="el-GR" sz="1600" b="1" dirty="0">
              <a:latin typeface="Times New Roman" panose="02020603050405020304" pitchFamily="18" charset="0"/>
              <a:cs typeface="Times New Roman" panose="02020603050405020304" pitchFamily="18" charset="0"/>
            </a:endParaRPr>
          </a:p>
        </p:txBody>
      </p:sp>
      <p:pic>
        <p:nvPicPr>
          <p:cNvPr id="6" name="Εικόνα 5">
            <a:extLst>
              <a:ext uri="{FF2B5EF4-FFF2-40B4-BE49-F238E27FC236}">
                <a16:creationId xmlns="" xmlns:a16="http://schemas.microsoft.com/office/drawing/2014/main" id="{4F1C813C-4127-4630-8CD0-F7BD9C407A5A}"/>
              </a:ext>
            </a:extLst>
          </p:cNvPr>
          <p:cNvPicPr>
            <a:picLocks noChangeAspect="1"/>
          </p:cNvPicPr>
          <p:nvPr/>
        </p:nvPicPr>
        <p:blipFill>
          <a:blip r:embed="rId3" cstate="print"/>
          <a:stretch>
            <a:fillRect/>
          </a:stretch>
        </p:blipFill>
        <p:spPr>
          <a:xfrm>
            <a:off x="376837" y="273977"/>
            <a:ext cx="2341881" cy="615339"/>
          </a:xfrm>
          <a:prstGeom prst="rect">
            <a:avLst/>
          </a:prstGeom>
        </p:spPr>
      </p:pic>
      <p:sp>
        <p:nvSpPr>
          <p:cNvPr id="19" name="TextBox 18">
            <a:extLst>
              <a:ext uri="{FF2B5EF4-FFF2-40B4-BE49-F238E27FC236}">
                <a16:creationId xmlns="" xmlns:a16="http://schemas.microsoft.com/office/drawing/2014/main" id="{D42ECDC0-63D2-4065-82D3-7CEC1764ED0F}"/>
              </a:ext>
            </a:extLst>
          </p:cNvPr>
          <p:cNvSpPr txBox="1"/>
          <p:nvPr/>
        </p:nvSpPr>
        <p:spPr>
          <a:xfrm>
            <a:off x="5930820" y="721360"/>
            <a:ext cx="5989265" cy="707886"/>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endParaRPr lang="el-GR" sz="2000" dirty="0">
              <a:latin typeface="Times New Roman" panose="02020603050405020304" pitchFamily="18" charset="0"/>
              <a:cs typeface="Times New Roman" panose="02020603050405020304" pitchFamily="18" charset="0"/>
            </a:endParaRPr>
          </a:p>
        </p:txBody>
      </p:sp>
      <p:pic>
        <p:nvPicPr>
          <p:cNvPr id="12" name="11 - Εικόνα" descr="Screenshot (521).png"/>
          <p:cNvPicPr>
            <a:picLocks noChangeAspect="1"/>
          </p:cNvPicPr>
          <p:nvPr/>
        </p:nvPicPr>
        <p:blipFill>
          <a:blip r:embed="rId4" cstate="print"/>
          <a:stretch>
            <a:fillRect/>
          </a:stretch>
        </p:blipFill>
        <p:spPr>
          <a:xfrm>
            <a:off x="2237209" y="829998"/>
            <a:ext cx="2207469" cy="1914553"/>
          </a:xfrm>
          <a:prstGeom prst="rect">
            <a:avLst/>
          </a:prstGeom>
        </p:spPr>
      </p:pic>
      <p:pic>
        <p:nvPicPr>
          <p:cNvPr id="13" name="12 - Εικόνα" descr="Screenshot (519).png"/>
          <p:cNvPicPr>
            <a:picLocks noChangeAspect="1"/>
          </p:cNvPicPr>
          <p:nvPr/>
        </p:nvPicPr>
        <p:blipFill>
          <a:blip r:embed="rId5" cstate="print"/>
          <a:stretch>
            <a:fillRect/>
          </a:stretch>
        </p:blipFill>
        <p:spPr>
          <a:xfrm>
            <a:off x="297583" y="2724413"/>
            <a:ext cx="5964322" cy="3448757"/>
          </a:xfrm>
          <a:prstGeom prst="rect">
            <a:avLst/>
          </a:prstGeom>
        </p:spPr>
      </p:pic>
      <p:sp>
        <p:nvSpPr>
          <p:cNvPr id="15" name="14 - TextBox"/>
          <p:cNvSpPr txBox="1"/>
          <p:nvPr/>
        </p:nvSpPr>
        <p:spPr>
          <a:xfrm>
            <a:off x="6111433" y="1689903"/>
            <a:ext cx="5590571" cy="2831544"/>
          </a:xfrm>
          <a:prstGeom prst="rect">
            <a:avLst/>
          </a:prstGeom>
          <a:noFill/>
        </p:spPr>
        <p:txBody>
          <a:bodyPr wrap="square" rtlCol="0">
            <a:spAutoFit/>
          </a:bodyPr>
          <a:lstStyle/>
          <a:p>
            <a:r>
              <a:rPr lang="en-US" sz="2000" dirty="0" smtClean="0">
                <a:latin typeface="Times New Roman" pitchFamily="18" charset="0"/>
                <a:cs typeface="Times New Roman" pitchFamily="18" charset="0"/>
              </a:rPr>
              <a:t>The </a:t>
            </a:r>
            <a:r>
              <a:rPr lang="en-US" sz="2000" dirty="0" err="1" smtClean="0">
                <a:latin typeface="Times New Roman" pitchFamily="18" charset="0"/>
                <a:cs typeface="Times New Roman" pitchFamily="18" charset="0"/>
              </a:rPr>
              <a:t>zener</a:t>
            </a:r>
            <a:r>
              <a:rPr lang="en-US" sz="2000" dirty="0" smtClean="0">
                <a:latin typeface="Times New Roman" pitchFamily="18" charset="0"/>
                <a:cs typeface="Times New Roman" pitchFamily="18" charset="0"/>
              </a:rPr>
              <a:t> diode D1 sets the non-inverting input of the op-amp to 0.5V, and hence as the op-amp has a large gain, the op-amp inverting input and output are also at 0.5V. </a:t>
            </a:r>
          </a:p>
          <a:p>
            <a:r>
              <a:rPr lang="en-US" sz="2000" dirty="0" smtClean="0">
                <a:latin typeface="Times New Roman" pitchFamily="18" charset="0"/>
                <a:cs typeface="Times New Roman" pitchFamily="18" charset="0"/>
              </a:rPr>
              <a:t>Hence the regulator voltage output is regulated to be 0.5*(1000+1740)/1740=0.7873V. The NPN bipolar transistor is required to provide higher currents than is possible from a typical op-amp.</a:t>
            </a:r>
          </a:p>
          <a:p>
            <a:endParaRPr lang="el-GR" dirty="0"/>
          </a:p>
        </p:txBody>
      </p:sp>
    </p:spTree>
    <p:extLst>
      <p:ext uri="{BB962C8B-B14F-4D97-AF65-F5344CB8AC3E}">
        <p14:creationId xmlns="" xmlns:p14="http://schemas.microsoft.com/office/powerpoint/2010/main" val="28482777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Υπότιτλος 2"/>
          <p:cNvSpPr>
            <a:spLocks noGrp="1"/>
          </p:cNvSpPr>
          <p:nvPr>
            <p:ph type="subTitle" idx="1"/>
          </p:nvPr>
        </p:nvSpPr>
        <p:spPr>
          <a:xfrm>
            <a:off x="196770" y="6292427"/>
            <a:ext cx="3734764" cy="291596"/>
          </a:xfrm>
        </p:spPr>
        <p:txBody>
          <a:bodyPr>
            <a:noAutofit/>
          </a:bodyPr>
          <a:lstStyle/>
          <a:p>
            <a:r>
              <a:rPr lang="en-US" sz="1600" b="1" dirty="0">
                <a:latin typeface="Times New Roman" panose="02020603050405020304" pitchFamily="18" charset="0"/>
                <a:cs typeface="Times New Roman" panose="02020603050405020304" pitchFamily="18" charset="0"/>
              </a:rPr>
              <a:t>Basic Principles of Power Electronics</a:t>
            </a:r>
            <a:endParaRPr lang="el-GR" sz="1600" b="1" dirty="0">
              <a:latin typeface="Times New Roman" panose="02020603050405020304" pitchFamily="18" charset="0"/>
              <a:cs typeface="Times New Roman" panose="02020603050405020304" pitchFamily="18" charset="0"/>
            </a:endParaRPr>
          </a:p>
        </p:txBody>
      </p:sp>
      <p:cxnSp>
        <p:nvCxnSpPr>
          <p:cNvPr id="9" name="Γωνιακή σύνδεση 8"/>
          <p:cNvCxnSpPr/>
          <p:nvPr/>
        </p:nvCxnSpPr>
        <p:spPr>
          <a:xfrm flipV="1">
            <a:off x="196770" y="157782"/>
            <a:ext cx="11618393" cy="563578"/>
          </a:xfrm>
          <a:prstGeom prst="bentConnector3">
            <a:avLst>
              <a:gd name="adj1" fmla="val 67"/>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cxnSp>
        <p:nvCxnSpPr>
          <p:cNvPr id="20" name="Ευθεία γραμμή σύνδεσης 19"/>
          <p:cNvCxnSpPr/>
          <p:nvPr/>
        </p:nvCxnSpPr>
        <p:spPr>
          <a:xfrm>
            <a:off x="196771" y="6292427"/>
            <a:ext cx="11618392" cy="1"/>
          </a:xfrm>
          <a:prstGeom prst="line">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sp>
        <p:nvSpPr>
          <p:cNvPr id="23" name="Υπότιτλος 2"/>
          <p:cNvSpPr txBox="1">
            <a:spLocks/>
          </p:cNvSpPr>
          <p:nvPr/>
        </p:nvSpPr>
        <p:spPr>
          <a:xfrm>
            <a:off x="7476565" y="6292427"/>
            <a:ext cx="4831657" cy="29159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Supervisor</a:t>
            </a:r>
            <a:r>
              <a:rPr lang="el-GR" sz="1600"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Professor Nikolaos Papanikolaou</a:t>
            </a:r>
            <a:endParaRPr lang="el-GR" sz="1600" b="1" dirty="0">
              <a:latin typeface="Times New Roman" panose="02020603050405020304" pitchFamily="18" charset="0"/>
              <a:cs typeface="Times New Roman" panose="02020603050405020304" pitchFamily="18" charset="0"/>
            </a:endParaRPr>
          </a:p>
        </p:txBody>
      </p:sp>
      <p:pic>
        <p:nvPicPr>
          <p:cNvPr id="6" name="Εικόνα 5">
            <a:extLst>
              <a:ext uri="{FF2B5EF4-FFF2-40B4-BE49-F238E27FC236}">
                <a16:creationId xmlns="" xmlns:a16="http://schemas.microsoft.com/office/drawing/2014/main" id="{4F1C813C-4127-4630-8CD0-F7BD9C407A5A}"/>
              </a:ext>
            </a:extLst>
          </p:cNvPr>
          <p:cNvPicPr>
            <a:picLocks noChangeAspect="1"/>
          </p:cNvPicPr>
          <p:nvPr/>
        </p:nvPicPr>
        <p:blipFill>
          <a:blip r:embed="rId3" cstate="print"/>
          <a:stretch>
            <a:fillRect/>
          </a:stretch>
        </p:blipFill>
        <p:spPr>
          <a:xfrm>
            <a:off x="376837" y="273977"/>
            <a:ext cx="2341881" cy="615339"/>
          </a:xfrm>
          <a:prstGeom prst="rect">
            <a:avLst/>
          </a:prstGeom>
        </p:spPr>
      </p:pic>
      <p:sp>
        <p:nvSpPr>
          <p:cNvPr id="19" name="TextBox 18">
            <a:extLst>
              <a:ext uri="{FF2B5EF4-FFF2-40B4-BE49-F238E27FC236}">
                <a16:creationId xmlns="" xmlns:a16="http://schemas.microsoft.com/office/drawing/2014/main" id="{D42ECDC0-63D2-4065-82D3-7CEC1764ED0F}"/>
              </a:ext>
            </a:extLst>
          </p:cNvPr>
          <p:cNvSpPr txBox="1"/>
          <p:nvPr/>
        </p:nvSpPr>
        <p:spPr>
          <a:xfrm>
            <a:off x="5930820" y="721360"/>
            <a:ext cx="5989265" cy="707886"/>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endParaRPr lang="el-GR" sz="2000" dirty="0">
              <a:latin typeface="Times New Roman" panose="02020603050405020304" pitchFamily="18" charset="0"/>
              <a:cs typeface="Times New Roman" panose="02020603050405020304" pitchFamily="18" charset="0"/>
            </a:endParaRPr>
          </a:p>
        </p:txBody>
      </p:sp>
      <p:pic>
        <p:nvPicPr>
          <p:cNvPr id="10" name="9 - Εικόνα" descr="184790732_208513724211740_28898845474802504_n.png"/>
          <p:cNvPicPr>
            <a:picLocks noChangeAspect="1"/>
          </p:cNvPicPr>
          <p:nvPr/>
        </p:nvPicPr>
        <p:blipFill>
          <a:blip r:embed="rId4" cstate="print"/>
          <a:stretch>
            <a:fillRect/>
          </a:stretch>
        </p:blipFill>
        <p:spPr>
          <a:xfrm>
            <a:off x="421916" y="845627"/>
            <a:ext cx="11272371" cy="5312105"/>
          </a:xfrm>
          <a:prstGeom prst="rect">
            <a:avLst/>
          </a:prstGeom>
        </p:spPr>
      </p:pic>
    </p:spTree>
    <p:extLst>
      <p:ext uri="{BB962C8B-B14F-4D97-AF65-F5344CB8AC3E}">
        <p14:creationId xmlns="" xmlns:p14="http://schemas.microsoft.com/office/powerpoint/2010/main" val="28482777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Υπότιτλος 2"/>
          <p:cNvSpPr>
            <a:spLocks noGrp="1"/>
          </p:cNvSpPr>
          <p:nvPr>
            <p:ph type="subTitle" idx="1"/>
          </p:nvPr>
        </p:nvSpPr>
        <p:spPr>
          <a:xfrm>
            <a:off x="196770" y="6292427"/>
            <a:ext cx="3734764" cy="291596"/>
          </a:xfrm>
        </p:spPr>
        <p:txBody>
          <a:bodyPr>
            <a:noAutofit/>
          </a:bodyPr>
          <a:lstStyle/>
          <a:p>
            <a:r>
              <a:rPr lang="en-US" sz="1600" b="1" dirty="0">
                <a:latin typeface="Times New Roman" panose="02020603050405020304" pitchFamily="18" charset="0"/>
                <a:cs typeface="Times New Roman" panose="02020603050405020304" pitchFamily="18" charset="0"/>
              </a:rPr>
              <a:t>Basic Principles of Power Electronics</a:t>
            </a:r>
            <a:endParaRPr lang="el-GR" sz="1600" b="1" dirty="0">
              <a:latin typeface="Times New Roman" panose="02020603050405020304" pitchFamily="18" charset="0"/>
              <a:cs typeface="Times New Roman" panose="02020603050405020304" pitchFamily="18" charset="0"/>
            </a:endParaRPr>
          </a:p>
        </p:txBody>
      </p:sp>
      <p:cxnSp>
        <p:nvCxnSpPr>
          <p:cNvPr id="9" name="Γωνιακή σύνδεση 8"/>
          <p:cNvCxnSpPr/>
          <p:nvPr/>
        </p:nvCxnSpPr>
        <p:spPr>
          <a:xfrm flipV="1">
            <a:off x="196770" y="157782"/>
            <a:ext cx="11618393" cy="563578"/>
          </a:xfrm>
          <a:prstGeom prst="bentConnector3">
            <a:avLst>
              <a:gd name="adj1" fmla="val 67"/>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cxnSp>
        <p:nvCxnSpPr>
          <p:cNvPr id="20" name="Ευθεία γραμμή σύνδεσης 19"/>
          <p:cNvCxnSpPr/>
          <p:nvPr/>
        </p:nvCxnSpPr>
        <p:spPr>
          <a:xfrm>
            <a:off x="196771" y="6292427"/>
            <a:ext cx="11618392" cy="1"/>
          </a:xfrm>
          <a:prstGeom prst="line">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sp>
        <p:nvSpPr>
          <p:cNvPr id="23" name="Υπότιτλος 2"/>
          <p:cNvSpPr txBox="1">
            <a:spLocks/>
          </p:cNvSpPr>
          <p:nvPr/>
        </p:nvSpPr>
        <p:spPr>
          <a:xfrm>
            <a:off x="7476565" y="6292427"/>
            <a:ext cx="4831657" cy="29159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Supervisor</a:t>
            </a:r>
            <a:r>
              <a:rPr lang="el-GR" sz="1600"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Professor Nikolaos Papanikolaou</a:t>
            </a:r>
            <a:endParaRPr lang="el-GR" sz="1600" b="1" dirty="0">
              <a:latin typeface="Times New Roman" panose="02020603050405020304" pitchFamily="18" charset="0"/>
              <a:cs typeface="Times New Roman" panose="02020603050405020304" pitchFamily="18" charset="0"/>
            </a:endParaRPr>
          </a:p>
        </p:txBody>
      </p:sp>
      <p:pic>
        <p:nvPicPr>
          <p:cNvPr id="6" name="Εικόνα 5">
            <a:extLst>
              <a:ext uri="{FF2B5EF4-FFF2-40B4-BE49-F238E27FC236}">
                <a16:creationId xmlns="" xmlns:a16="http://schemas.microsoft.com/office/drawing/2014/main" id="{4F1C813C-4127-4630-8CD0-F7BD9C407A5A}"/>
              </a:ext>
            </a:extLst>
          </p:cNvPr>
          <p:cNvPicPr>
            <a:picLocks noChangeAspect="1"/>
          </p:cNvPicPr>
          <p:nvPr/>
        </p:nvPicPr>
        <p:blipFill>
          <a:blip r:embed="rId3" cstate="print"/>
          <a:stretch>
            <a:fillRect/>
          </a:stretch>
        </p:blipFill>
        <p:spPr>
          <a:xfrm>
            <a:off x="376837" y="273977"/>
            <a:ext cx="2341881" cy="615339"/>
          </a:xfrm>
          <a:prstGeom prst="rect">
            <a:avLst/>
          </a:prstGeom>
        </p:spPr>
      </p:pic>
      <p:sp>
        <p:nvSpPr>
          <p:cNvPr id="19" name="TextBox 18">
            <a:extLst>
              <a:ext uri="{FF2B5EF4-FFF2-40B4-BE49-F238E27FC236}">
                <a16:creationId xmlns="" xmlns:a16="http://schemas.microsoft.com/office/drawing/2014/main" id="{D42ECDC0-63D2-4065-82D3-7CEC1764ED0F}"/>
              </a:ext>
            </a:extLst>
          </p:cNvPr>
          <p:cNvSpPr txBox="1"/>
          <p:nvPr/>
        </p:nvSpPr>
        <p:spPr>
          <a:xfrm>
            <a:off x="5930820" y="721360"/>
            <a:ext cx="5989265" cy="707886"/>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endParaRPr lang="el-GR" sz="2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8482777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Υπότιτλος 2"/>
          <p:cNvSpPr>
            <a:spLocks noGrp="1"/>
          </p:cNvSpPr>
          <p:nvPr>
            <p:ph type="subTitle" idx="1"/>
          </p:nvPr>
        </p:nvSpPr>
        <p:spPr>
          <a:xfrm>
            <a:off x="196770" y="6292427"/>
            <a:ext cx="3734764" cy="291596"/>
          </a:xfrm>
        </p:spPr>
        <p:txBody>
          <a:bodyPr>
            <a:noAutofit/>
          </a:bodyPr>
          <a:lstStyle/>
          <a:p>
            <a:r>
              <a:rPr lang="en-US" sz="1600" b="1" dirty="0">
                <a:latin typeface="Times New Roman" panose="02020603050405020304" pitchFamily="18" charset="0"/>
                <a:cs typeface="Times New Roman" panose="02020603050405020304" pitchFamily="18" charset="0"/>
              </a:rPr>
              <a:t>Basic Principles of Power Electronics</a:t>
            </a:r>
            <a:endParaRPr lang="el-GR" sz="1600" b="1" dirty="0">
              <a:latin typeface="Times New Roman" panose="02020603050405020304" pitchFamily="18" charset="0"/>
              <a:cs typeface="Times New Roman" panose="02020603050405020304" pitchFamily="18" charset="0"/>
            </a:endParaRPr>
          </a:p>
        </p:txBody>
      </p:sp>
      <p:cxnSp>
        <p:nvCxnSpPr>
          <p:cNvPr id="9" name="Γωνιακή σύνδεση 8"/>
          <p:cNvCxnSpPr/>
          <p:nvPr/>
        </p:nvCxnSpPr>
        <p:spPr>
          <a:xfrm flipV="1">
            <a:off x="196770" y="157782"/>
            <a:ext cx="11618393" cy="563578"/>
          </a:xfrm>
          <a:prstGeom prst="bentConnector3">
            <a:avLst>
              <a:gd name="adj1" fmla="val 67"/>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cxnSp>
        <p:nvCxnSpPr>
          <p:cNvPr id="20" name="Ευθεία γραμμή σύνδεσης 19"/>
          <p:cNvCxnSpPr/>
          <p:nvPr/>
        </p:nvCxnSpPr>
        <p:spPr>
          <a:xfrm>
            <a:off x="196771" y="6292427"/>
            <a:ext cx="11618392" cy="1"/>
          </a:xfrm>
          <a:prstGeom prst="line">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sp>
        <p:nvSpPr>
          <p:cNvPr id="23" name="Υπότιτλος 2"/>
          <p:cNvSpPr txBox="1">
            <a:spLocks/>
          </p:cNvSpPr>
          <p:nvPr/>
        </p:nvSpPr>
        <p:spPr>
          <a:xfrm>
            <a:off x="7476565" y="6292427"/>
            <a:ext cx="4831657" cy="29159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Supervisor</a:t>
            </a:r>
            <a:r>
              <a:rPr lang="el-GR" sz="1600"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Professor Nikolaos Papanikolaou</a:t>
            </a:r>
            <a:endParaRPr lang="el-GR" sz="1600" b="1" dirty="0">
              <a:latin typeface="Times New Roman" panose="02020603050405020304" pitchFamily="18" charset="0"/>
              <a:cs typeface="Times New Roman" panose="02020603050405020304" pitchFamily="18" charset="0"/>
            </a:endParaRPr>
          </a:p>
        </p:txBody>
      </p:sp>
      <p:pic>
        <p:nvPicPr>
          <p:cNvPr id="6" name="Εικόνα 5">
            <a:extLst>
              <a:ext uri="{FF2B5EF4-FFF2-40B4-BE49-F238E27FC236}">
                <a16:creationId xmlns="" xmlns:a16="http://schemas.microsoft.com/office/drawing/2014/main" id="{4F1C813C-4127-4630-8CD0-F7BD9C407A5A}"/>
              </a:ext>
            </a:extLst>
          </p:cNvPr>
          <p:cNvPicPr>
            <a:picLocks noChangeAspect="1"/>
          </p:cNvPicPr>
          <p:nvPr/>
        </p:nvPicPr>
        <p:blipFill>
          <a:blip r:embed="rId3" cstate="print"/>
          <a:stretch>
            <a:fillRect/>
          </a:stretch>
        </p:blipFill>
        <p:spPr>
          <a:xfrm>
            <a:off x="376837" y="273977"/>
            <a:ext cx="2341881" cy="615339"/>
          </a:xfrm>
          <a:prstGeom prst="rect">
            <a:avLst/>
          </a:prstGeom>
        </p:spPr>
      </p:pic>
      <p:pic>
        <p:nvPicPr>
          <p:cNvPr id="11" name="Εικόνα 10">
            <a:extLst>
              <a:ext uri="{FF2B5EF4-FFF2-40B4-BE49-F238E27FC236}">
                <a16:creationId xmlns="" xmlns:a16="http://schemas.microsoft.com/office/drawing/2014/main" id="{69ADDF92-5B03-4FAA-80FF-7A1B2249E0D5}"/>
              </a:ext>
            </a:extLst>
          </p:cNvPr>
          <p:cNvPicPr>
            <a:picLocks noChangeAspect="1"/>
          </p:cNvPicPr>
          <p:nvPr/>
        </p:nvPicPr>
        <p:blipFill>
          <a:blip r:embed="rId4" cstate="print"/>
          <a:stretch>
            <a:fillRect/>
          </a:stretch>
        </p:blipFill>
        <p:spPr>
          <a:xfrm>
            <a:off x="317880" y="953075"/>
            <a:ext cx="5472112" cy="2738437"/>
          </a:xfrm>
          <a:prstGeom prst="rect">
            <a:avLst/>
          </a:prstGeom>
        </p:spPr>
      </p:pic>
      <p:sp>
        <p:nvSpPr>
          <p:cNvPr id="17" name="TextBox 16">
            <a:extLst>
              <a:ext uri="{FF2B5EF4-FFF2-40B4-BE49-F238E27FC236}">
                <a16:creationId xmlns="" xmlns:a16="http://schemas.microsoft.com/office/drawing/2014/main" id="{1C9F50D3-A448-4E1E-BF92-1DD040ECA6EA}"/>
              </a:ext>
            </a:extLst>
          </p:cNvPr>
          <p:cNvSpPr txBox="1"/>
          <p:nvPr/>
        </p:nvSpPr>
        <p:spPr>
          <a:xfrm>
            <a:off x="6539610" y="3946839"/>
            <a:ext cx="565239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Figure </a:t>
            </a:r>
            <a:r>
              <a:rPr lang="en-US" sz="2000" dirty="0" smtClean="0">
                <a:latin typeface="Times New Roman" panose="02020603050405020304" pitchFamily="18" charset="0"/>
                <a:cs typeface="Times New Roman" panose="02020603050405020304" pitchFamily="18" charset="0"/>
              </a:rPr>
              <a:t>2. Internal Regulator </a:t>
            </a:r>
            <a:r>
              <a:rPr lang="en-US" sz="2000" dirty="0">
                <a:latin typeface="Times New Roman" panose="02020603050405020304" pitchFamily="18" charset="0"/>
                <a:cs typeface="Times New Roman" panose="02020603050405020304" pitchFamily="18" charset="0"/>
              </a:rPr>
              <a:t>Block Diagram</a:t>
            </a:r>
            <a:endParaRPr lang="el-GR" sz="2000"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 xmlns:a16="http://schemas.microsoft.com/office/drawing/2014/main" id="{D42ECDC0-63D2-4065-82D3-7CEC1764ED0F}"/>
              </a:ext>
            </a:extLst>
          </p:cNvPr>
          <p:cNvSpPr txBox="1"/>
          <p:nvPr/>
        </p:nvSpPr>
        <p:spPr>
          <a:xfrm>
            <a:off x="717630" y="4405507"/>
            <a:ext cx="10742598" cy="1938992"/>
          </a:xfrm>
          <a:prstGeom prst="rect">
            <a:avLst/>
          </a:prstGeom>
          <a:noFill/>
        </p:spPr>
        <p:txBody>
          <a:bodyPr wrap="square" rtlCol="0">
            <a:spAutoFit/>
          </a:bodyPr>
          <a:lstStyle/>
          <a:p>
            <a:r>
              <a:rPr lang="en-US" sz="2000" b="1" dirty="0" smtClean="0">
                <a:solidFill>
                  <a:srgbClr val="00B0F0"/>
                </a:solidFill>
                <a:latin typeface="Times New Roman" pitchFamily="18" charset="0"/>
                <a:cs typeface="Times New Roman" pitchFamily="18" charset="0"/>
              </a:rPr>
              <a:t>INTERNAL REGULATOR (VREF)</a:t>
            </a:r>
          </a:p>
          <a:p>
            <a:endParaRPr lang="en-US" sz="2000" b="1" dirty="0" smtClean="0">
              <a:solidFill>
                <a:srgbClr val="00B0F0"/>
              </a:solidFill>
              <a:latin typeface="Times New Roman" pitchFamily="18" charset="0"/>
              <a:cs typeface="Times New Roman" pitchFamily="18" charset="0"/>
            </a:endParaRPr>
          </a:p>
          <a:p>
            <a:r>
              <a:rPr lang="en-US" sz="2000" dirty="0" smtClean="0">
                <a:latin typeface="Times New Roman" panose="02020603050405020304" pitchFamily="18" charset="0"/>
                <a:cs typeface="Times New Roman" panose="02020603050405020304" pitchFamily="18" charset="0"/>
              </a:rPr>
              <a:t>This is the regulator block for internal circuits which includes a reference voltage generating block (VREF).</a:t>
            </a:r>
          </a:p>
          <a:p>
            <a:r>
              <a:rPr lang="en-US" sz="2000" dirty="0" smtClean="0">
                <a:latin typeface="Times New Roman" panose="02020603050405020304" pitchFamily="18" charset="0"/>
                <a:cs typeface="Times New Roman" panose="02020603050405020304" pitchFamily="18" charset="0"/>
              </a:rPr>
              <a:t>This block is in the shutdown state when the SDX/EN terminal is below 0.9V.</a:t>
            </a:r>
          </a:p>
          <a:p>
            <a:r>
              <a:rPr lang="en-US" sz="2000" dirty="0" smtClean="0">
                <a:latin typeface="Times New Roman" panose="02020603050405020304" pitchFamily="18" charset="0"/>
                <a:cs typeface="Times New Roman" panose="02020603050405020304" pitchFamily="18" charset="0"/>
              </a:rPr>
              <a:t> </a:t>
            </a:r>
            <a:endParaRPr lang="el-GR" sz="2000" dirty="0">
              <a:latin typeface="Times New Roman" panose="02020603050405020304" pitchFamily="18" charset="0"/>
              <a:cs typeface="Times New Roman" panose="02020603050405020304" pitchFamily="18" charset="0"/>
            </a:endParaRPr>
          </a:p>
        </p:txBody>
      </p:sp>
      <p:sp>
        <p:nvSpPr>
          <p:cNvPr id="21" name="20 - TextBox"/>
          <p:cNvSpPr txBox="1"/>
          <p:nvPr/>
        </p:nvSpPr>
        <p:spPr>
          <a:xfrm>
            <a:off x="335665" y="3946967"/>
            <a:ext cx="5914664" cy="677108"/>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Figure 1. BD7F100EF-EVK-002-U1 Block Diagram</a:t>
            </a:r>
            <a:endParaRPr lang="el-GR" sz="2000" dirty="0" smtClean="0">
              <a:latin typeface="Times New Roman" pitchFamily="18" charset="0"/>
              <a:cs typeface="Times New Roman" pitchFamily="18" charset="0"/>
            </a:endParaRPr>
          </a:p>
          <a:p>
            <a:endParaRPr lang="el-GR" dirty="0"/>
          </a:p>
        </p:txBody>
      </p:sp>
      <p:pic>
        <p:nvPicPr>
          <p:cNvPr id="24" name="23 - Εικόνα" descr="Screenshot (516).png"/>
          <p:cNvPicPr>
            <a:picLocks noChangeAspect="1"/>
          </p:cNvPicPr>
          <p:nvPr/>
        </p:nvPicPr>
        <p:blipFill>
          <a:blip r:embed="rId5" cstate="print"/>
          <a:stretch>
            <a:fillRect/>
          </a:stretch>
        </p:blipFill>
        <p:spPr>
          <a:xfrm>
            <a:off x="7297725" y="995327"/>
            <a:ext cx="3188937" cy="2685422"/>
          </a:xfrm>
          <a:prstGeom prst="rect">
            <a:avLst/>
          </a:prstGeom>
        </p:spPr>
      </p:pic>
    </p:spTree>
    <p:extLst>
      <p:ext uri="{BB962C8B-B14F-4D97-AF65-F5344CB8AC3E}">
        <p14:creationId xmlns="" xmlns:p14="http://schemas.microsoft.com/office/powerpoint/2010/main" val="5462954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Υπότιτλος 2"/>
          <p:cNvSpPr>
            <a:spLocks noGrp="1"/>
          </p:cNvSpPr>
          <p:nvPr>
            <p:ph type="subTitle" idx="1"/>
          </p:nvPr>
        </p:nvSpPr>
        <p:spPr>
          <a:xfrm>
            <a:off x="196770" y="6292427"/>
            <a:ext cx="3734764" cy="291596"/>
          </a:xfrm>
        </p:spPr>
        <p:txBody>
          <a:bodyPr>
            <a:noAutofit/>
          </a:bodyPr>
          <a:lstStyle/>
          <a:p>
            <a:r>
              <a:rPr lang="en-US" sz="1600" b="1" dirty="0">
                <a:latin typeface="Times New Roman" panose="02020603050405020304" pitchFamily="18" charset="0"/>
                <a:cs typeface="Times New Roman" panose="02020603050405020304" pitchFamily="18" charset="0"/>
              </a:rPr>
              <a:t>Basic Principles of Power Electronics</a:t>
            </a:r>
            <a:endParaRPr lang="el-GR" sz="1600" b="1" dirty="0">
              <a:latin typeface="Times New Roman" panose="02020603050405020304" pitchFamily="18" charset="0"/>
              <a:cs typeface="Times New Roman" panose="02020603050405020304" pitchFamily="18" charset="0"/>
            </a:endParaRPr>
          </a:p>
        </p:txBody>
      </p:sp>
      <p:cxnSp>
        <p:nvCxnSpPr>
          <p:cNvPr id="9" name="Γωνιακή σύνδεση 8"/>
          <p:cNvCxnSpPr/>
          <p:nvPr/>
        </p:nvCxnSpPr>
        <p:spPr>
          <a:xfrm flipV="1">
            <a:off x="196770" y="157782"/>
            <a:ext cx="11618393" cy="563578"/>
          </a:xfrm>
          <a:prstGeom prst="bentConnector3">
            <a:avLst>
              <a:gd name="adj1" fmla="val 67"/>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cxnSp>
        <p:nvCxnSpPr>
          <p:cNvPr id="20" name="Ευθεία γραμμή σύνδεσης 19"/>
          <p:cNvCxnSpPr/>
          <p:nvPr/>
        </p:nvCxnSpPr>
        <p:spPr>
          <a:xfrm>
            <a:off x="196771" y="6292427"/>
            <a:ext cx="11618392" cy="1"/>
          </a:xfrm>
          <a:prstGeom prst="line">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sp>
        <p:nvSpPr>
          <p:cNvPr id="23" name="Υπότιτλος 2"/>
          <p:cNvSpPr txBox="1">
            <a:spLocks/>
          </p:cNvSpPr>
          <p:nvPr/>
        </p:nvSpPr>
        <p:spPr>
          <a:xfrm>
            <a:off x="7476565" y="6292427"/>
            <a:ext cx="4831657" cy="29159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Supervisor</a:t>
            </a:r>
            <a:r>
              <a:rPr lang="el-GR" sz="1600"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Professor Nikolaos Papanikolaou</a:t>
            </a:r>
            <a:endParaRPr lang="el-GR" sz="1600" b="1" dirty="0">
              <a:latin typeface="Times New Roman" panose="02020603050405020304" pitchFamily="18" charset="0"/>
              <a:cs typeface="Times New Roman" panose="02020603050405020304" pitchFamily="18" charset="0"/>
            </a:endParaRPr>
          </a:p>
        </p:txBody>
      </p:sp>
      <p:pic>
        <p:nvPicPr>
          <p:cNvPr id="6" name="Εικόνα 5">
            <a:extLst>
              <a:ext uri="{FF2B5EF4-FFF2-40B4-BE49-F238E27FC236}">
                <a16:creationId xmlns="" xmlns:a16="http://schemas.microsoft.com/office/drawing/2014/main" id="{4F1C813C-4127-4630-8CD0-F7BD9C407A5A}"/>
              </a:ext>
            </a:extLst>
          </p:cNvPr>
          <p:cNvPicPr>
            <a:picLocks noChangeAspect="1"/>
          </p:cNvPicPr>
          <p:nvPr/>
        </p:nvPicPr>
        <p:blipFill>
          <a:blip r:embed="rId3" cstate="print"/>
          <a:stretch>
            <a:fillRect/>
          </a:stretch>
        </p:blipFill>
        <p:spPr>
          <a:xfrm>
            <a:off x="376837" y="273977"/>
            <a:ext cx="2341881" cy="615339"/>
          </a:xfrm>
          <a:prstGeom prst="rect">
            <a:avLst/>
          </a:prstGeom>
        </p:spPr>
      </p:pic>
      <p:sp>
        <p:nvSpPr>
          <p:cNvPr id="17" name="TextBox 16">
            <a:extLst>
              <a:ext uri="{FF2B5EF4-FFF2-40B4-BE49-F238E27FC236}">
                <a16:creationId xmlns="" xmlns:a16="http://schemas.microsoft.com/office/drawing/2014/main" id="{1C9F50D3-A448-4E1E-BF92-1DD040ECA6EA}"/>
              </a:ext>
            </a:extLst>
          </p:cNvPr>
          <p:cNvSpPr txBox="1"/>
          <p:nvPr/>
        </p:nvSpPr>
        <p:spPr>
          <a:xfrm>
            <a:off x="370390" y="4328931"/>
            <a:ext cx="8171726" cy="1631216"/>
          </a:xfrm>
          <a:prstGeom prst="rect">
            <a:avLst/>
          </a:prstGeom>
          <a:noFill/>
        </p:spPr>
        <p:txBody>
          <a:bodyPr wrap="square" rtlCol="0">
            <a:spAutoFit/>
          </a:bodyPr>
          <a:lstStyle/>
          <a:p>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Figure 3. Soft Start of</a:t>
            </a:r>
          </a:p>
          <a:p>
            <a:r>
              <a:rPr lang="en-US" sz="2000" dirty="0" smtClean="0">
                <a:latin typeface="Times New Roman" panose="02020603050405020304" pitchFamily="18" charset="0"/>
                <a:cs typeface="Times New Roman" panose="02020603050405020304" pitchFamily="18" charset="0"/>
              </a:rPr>
              <a:t>BD7F100EF-EVK-002-U1 </a:t>
            </a:r>
            <a:r>
              <a:rPr lang="en-US" sz="2000" dirty="0">
                <a:latin typeface="Times New Roman" panose="02020603050405020304" pitchFamily="18" charset="0"/>
                <a:cs typeface="Times New Roman" panose="02020603050405020304" pitchFamily="18" charset="0"/>
              </a:rPr>
              <a:t>Block Diagram</a:t>
            </a:r>
            <a:endParaRPr lang="el-GR" sz="2000"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 xmlns:a16="http://schemas.microsoft.com/office/drawing/2014/main" id="{D42ECDC0-63D2-4065-82D3-7CEC1764ED0F}"/>
              </a:ext>
            </a:extLst>
          </p:cNvPr>
          <p:cNvSpPr txBox="1"/>
          <p:nvPr/>
        </p:nvSpPr>
        <p:spPr>
          <a:xfrm>
            <a:off x="5849160" y="936388"/>
            <a:ext cx="5088916"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 </a:t>
            </a:r>
            <a:endParaRPr lang="el-GR" sz="2000"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 xmlns:a16="http://schemas.microsoft.com/office/drawing/2014/main" id="{0A1A4784-7B67-46FD-AA27-C6E0BC87E201}"/>
              </a:ext>
            </a:extLst>
          </p:cNvPr>
          <p:cNvSpPr txBox="1"/>
          <p:nvPr/>
        </p:nvSpPr>
        <p:spPr>
          <a:xfrm>
            <a:off x="5849159" y="1412112"/>
            <a:ext cx="5966003" cy="3477875"/>
          </a:xfrm>
          <a:prstGeom prst="rect">
            <a:avLst/>
          </a:prstGeom>
          <a:noFill/>
        </p:spPr>
        <p:txBody>
          <a:bodyPr wrap="square" rtlCol="0">
            <a:spAutoFit/>
          </a:bodyPr>
          <a:lstStyle/>
          <a:p>
            <a:r>
              <a:rPr lang="en-US" sz="2000" b="1" dirty="0" smtClean="0">
                <a:solidFill>
                  <a:srgbClr val="00B0F0"/>
                </a:solidFill>
                <a:latin typeface="Times New Roman" panose="02020603050405020304" pitchFamily="18" charset="0"/>
                <a:cs typeface="Times New Roman" panose="02020603050405020304" pitchFamily="18" charset="0"/>
              </a:rPr>
              <a:t>SOFT START</a:t>
            </a:r>
          </a:p>
          <a:p>
            <a:r>
              <a:rPr lang="en-US" sz="2000" dirty="0" smtClean="0">
                <a:latin typeface="Times New Roman" panose="02020603050405020304" pitchFamily="18" charset="0"/>
                <a:cs typeface="Times New Roman" panose="02020603050405020304" pitchFamily="18" charset="0"/>
              </a:rPr>
              <a:t>This is the block which the SDX/EN terminal is in the enable state with more than 2.0V, this block prevents inrush current and overshoot in the rising of the output voltage by making the reference voltage of the COMPARATOR block rise slowly from</a:t>
            </a:r>
          </a:p>
          <a:p>
            <a:r>
              <a:rPr lang="en-US" sz="2000" dirty="0" smtClean="0">
                <a:latin typeface="Times New Roman" panose="02020603050405020304" pitchFamily="18" charset="0"/>
                <a:cs typeface="Times New Roman" panose="02020603050405020304" pitchFamily="18" charset="0"/>
              </a:rPr>
              <a:t>0V to VREF voltage.</a:t>
            </a:r>
          </a:p>
          <a:p>
            <a:r>
              <a:rPr lang="en-US" sz="2000" dirty="0" smtClean="0">
                <a:latin typeface="Times New Roman" panose="02020603050405020304" pitchFamily="18" charset="0"/>
                <a:cs typeface="Times New Roman" panose="02020603050405020304" pitchFamily="18" charset="0"/>
              </a:rPr>
              <a:t>The default soft start time, </a:t>
            </a:r>
            <a:r>
              <a:rPr lang="en-US" sz="2000" dirty="0" err="1" smtClean="0">
                <a:latin typeface="Times New Roman" panose="02020603050405020304" pitchFamily="18" charset="0"/>
                <a:cs typeface="Times New Roman" panose="02020603050405020304" pitchFamily="18" charset="0"/>
              </a:rPr>
              <a:t>tSS</a:t>
            </a:r>
            <a:r>
              <a:rPr lang="en-US" sz="2000" dirty="0" smtClean="0">
                <a:latin typeface="Times New Roman" panose="02020603050405020304" pitchFamily="18" charset="0"/>
                <a:cs typeface="Times New Roman" panose="02020603050405020304" pitchFamily="18" charset="0"/>
              </a:rPr>
              <a:t>, is designed to be 6ms (</a:t>
            </a:r>
            <a:r>
              <a:rPr lang="en-US" sz="2000" dirty="0" err="1" smtClean="0">
                <a:latin typeface="Times New Roman" panose="02020603050405020304" pitchFamily="18" charset="0"/>
                <a:cs typeface="Times New Roman" panose="02020603050405020304" pitchFamily="18" charset="0"/>
              </a:rPr>
              <a:t>Typ</a:t>
            </a:r>
            <a:r>
              <a:rPr lang="en-US" sz="2000" dirty="0" smtClean="0">
                <a:latin typeface="Times New Roman" panose="02020603050405020304" pitchFamily="18" charset="0"/>
                <a:cs typeface="Times New Roman" panose="02020603050405020304" pitchFamily="18" charset="0"/>
              </a:rPr>
              <a:t>) internally.</a:t>
            </a:r>
          </a:p>
          <a:p>
            <a:r>
              <a:rPr lang="en-US" sz="2000" dirty="0" smtClean="0">
                <a:latin typeface="Times New Roman" panose="02020603050405020304" pitchFamily="18" charset="0"/>
                <a:cs typeface="Times New Roman" panose="02020603050405020304" pitchFamily="18" charset="0"/>
              </a:rPr>
              <a:t>The min off time is 750ns when the output voltage is below 50% of the set voltage.</a:t>
            </a:r>
            <a:endParaRPr lang="en-US" sz="2000" dirty="0">
              <a:latin typeface="Times New Roman" panose="02020603050405020304" pitchFamily="18" charset="0"/>
              <a:cs typeface="Times New Roman" panose="02020603050405020304" pitchFamily="18" charset="0"/>
            </a:endParaRPr>
          </a:p>
        </p:txBody>
      </p:sp>
      <p:pic>
        <p:nvPicPr>
          <p:cNvPr id="13" name="12 - Εικόνα" descr="Screenshot (513).png"/>
          <p:cNvPicPr>
            <a:picLocks noChangeAspect="1"/>
          </p:cNvPicPr>
          <p:nvPr/>
        </p:nvPicPr>
        <p:blipFill>
          <a:blip r:embed="rId4" cstate="print"/>
          <a:stretch>
            <a:fillRect/>
          </a:stretch>
        </p:blipFill>
        <p:spPr>
          <a:xfrm>
            <a:off x="1111169" y="1365812"/>
            <a:ext cx="3541854" cy="3432655"/>
          </a:xfrm>
          <a:prstGeom prst="rect">
            <a:avLst/>
          </a:prstGeom>
        </p:spPr>
      </p:pic>
    </p:spTree>
    <p:extLst>
      <p:ext uri="{BB962C8B-B14F-4D97-AF65-F5344CB8AC3E}">
        <p14:creationId xmlns="" xmlns:p14="http://schemas.microsoft.com/office/powerpoint/2010/main" val="40684830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Υπότιτλος 2"/>
          <p:cNvSpPr>
            <a:spLocks noGrp="1"/>
          </p:cNvSpPr>
          <p:nvPr>
            <p:ph type="subTitle" idx="1"/>
          </p:nvPr>
        </p:nvSpPr>
        <p:spPr>
          <a:xfrm>
            <a:off x="196770" y="6292427"/>
            <a:ext cx="3734764" cy="291596"/>
          </a:xfrm>
        </p:spPr>
        <p:txBody>
          <a:bodyPr>
            <a:noAutofit/>
          </a:bodyPr>
          <a:lstStyle/>
          <a:p>
            <a:r>
              <a:rPr lang="en-US" sz="1600" b="1" dirty="0">
                <a:latin typeface="Times New Roman" panose="02020603050405020304" pitchFamily="18" charset="0"/>
                <a:cs typeface="Times New Roman" panose="02020603050405020304" pitchFamily="18" charset="0"/>
              </a:rPr>
              <a:t>Basic Principles of Power Electronics</a:t>
            </a:r>
            <a:endParaRPr lang="el-GR" sz="1600" b="1" dirty="0">
              <a:latin typeface="Times New Roman" panose="02020603050405020304" pitchFamily="18" charset="0"/>
              <a:cs typeface="Times New Roman" panose="02020603050405020304" pitchFamily="18" charset="0"/>
            </a:endParaRPr>
          </a:p>
        </p:txBody>
      </p:sp>
      <p:cxnSp>
        <p:nvCxnSpPr>
          <p:cNvPr id="9" name="Γωνιακή σύνδεση 8"/>
          <p:cNvCxnSpPr/>
          <p:nvPr/>
        </p:nvCxnSpPr>
        <p:spPr>
          <a:xfrm flipV="1">
            <a:off x="196770" y="157782"/>
            <a:ext cx="11618393" cy="563578"/>
          </a:xfrm>
          <a:prstGeom prst="bentConnector3">
            <a:avLst>
              <a:gd name="adj1" fmla="val 67"/>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cxnSp>
        <p:nvCxnSpPr>
          <p:cNvPr id="20" name="Ευθεία γραμμή σύνδεσης 19"/>
          <p:cNvCxnSpPr/>
          <p:nvPr/>
        </p:nvCxnSpPr>
        <p:spPr>
          <a:xfrm>
            <a:off x="196771" y="6292427"/>
            <a:ext cx="11618392" cy="1"/>
          </a:xfrm>
          <a:prstGeom prst="line">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sp>
        <p:nvSpPr>
          <p:cNvPr id="23" name="Υπότιτλος 2"/>
          <p:cNvSpPr txBox="1">
            <a:spLocks/>
          </p:cNvSpPr>
          <p:nvPr/>
        </p:nvSpPr>
        <p:spPr>
          <a:xfrm>
            <a:off x="7476565" y="6292427"/>
            <a:ext cx="4831657" cy="29159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Supervisor</a:t>
            </a:r>
            <a:r>
              <a:rPr lang="el-GR" sz="1600"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Professor Nikolaos Papanikolaou</a:t>
            </a:r>
            <a:endParaRPr lang="el-GR" sz="1600" b="1" dirty="0">
              <a:latin typeface="Times New Roman" panose="02020603050405020304" pitchFamily="18" charset="0"/>
              <a:cs typeface="Times New Roman" panose="02020603050405020304" pitchFamily="18" charset="0"/>
            </a:endParaRPr>
          </a:p>
        </p:txBody>
      </p:sp>
      <p:pic>
        <p:nvPicPr>
          <p:cNvPr id="6" name="Εικόνα 5">
            <a:extLst>
              <a:ext uri="{FF2B5EF4-FFF2-40B4-BE49-F238E27FC236}">
                <a16:creationId xmlns="" xmlns:a16="http://schemas.microsoft.com/office/drawing/2014/main" id="{4F1C813C-4127-4630-8CD0-F7BD9C407A5A}"/>
              </a:ext>
            </a:extLst>
          </p:cNvPr>
          <p:cNvPicPr>
            <a:picLocks noChangeAspect="1"/>
          </p:cNvPicPr>
          <p:nvPr/>
        </p:nvPicPr>
        <p:blipFill>
          <a:blip r:embed="rId3" cstate="print"/>
          <a:stretch>
            <a:fillRect/>
          </a:stretch>
        </p:blipFill>
        <p:spPr>
          <a:xfrm>
            <a:off x="376837" y="273977"/>
            <a:ext cx="2341881" cy="615339"/>
          </a:xfrm>
          <a:prstGeom prst="rect">
            <a:avLst/>
          </a:prstGeom>
        </p:spPr>
      </p:pic>
      <p:sp>
        <p:nvSpPr>
          <p:cNvPr id="12" name="11 - TextBox"/>
          <p:cNvSpPr txBox="1"/>
          <p:nvPr/>
        </p:nvSpPr>
        <p:spPr>
          <a:xfrm>
            <a:off x="5166168" y="821803"/>
            <a:ext cx="6504972" cy="5724644"/>
          </a:xfrm>
          <a:prstGeom prst="rect">
            <a:avLst/>
          </a:prstGeom>
          <a:noFill/>
        </p:spPr>
        <p:txBody>
          <a:bodyPr wrap="square" rtlCol="0">
            <a:spAutoFit/>
          </a:bodyPr>
          <a:lstStyle/>
          <a:p>
            <a:endParaRPr lang="en-US" b="1" dirty="0" smtClean="0">
              <a:solidFill>
                <a:srgbClr val="00B0F0"/>
              </a:solidFill>
              <a:latin typeface="Times New Roman" pitchFamily="18" charset="0"/>
              <a:cs typeface="Times New Roman" pitchFamily="18" charset="0"/>
            </a:endParaRPr>
          </a:p>
          <a:p>
            <a:endParaRPr lang="en-US" b="1" dirty="0" smtClean="0">
              <a:solidFill>
                <a:srgbClr val="00B0F0"/>
              </a:solidFill>
              <a:latin typeface="Times New Roman" pitchFamily="18" charset="0"/>
              <a:cs typeface="Times New Roman" pitchFamily="18" charset="0"/>
            </a:endParaRPr>
          </a:p>
          <a:p>
            <a:endParaRPr lang="en-US" b="1" dirty="0" smtClean="0">
              <a:solidFill>
                <a:srgbClr val="00B0F0"/>
              </a:solidFill>
              <a:latin typeface="Times New Roman" pitchFamily="18" charset="0"/>
              <a:cs typeface="Times New Roman" pitchFamily="18" charset="0"/>
            </a:endParaRPr>
          </a:p>
          <a:p>
            <a:r>
              <a:rPr lang="en-US" sz="2000" dirty="0" smtClean="0">
                <a:latin typeface="Times New Roman" pitchFamily="18" charset="0"/>
                <a:cs typeface="Times New Roman" pitchFamily="18" charset="0"/>
              </a:rPr>
              <a:t>Among regulators, the simplest regulator circuit is for a low-dropout (LDO) voltage regulator whose topology is shown in </a:t>
            </a:r>
            <a:r>
              <a:rPr lang="en-US" sz="2000" i="1" dirty="0" smtClean="0">
                <a:latin typeface="Times New Roman" pitchFamily="18" charset="0"/>
                <a:cs typeface="Times New Roman" pitchFamily="18" charset="0"/>
              </a:rPr>
              <a:t>Figure 4</a:t>
            </a:r>
            <a:r>
              <a:rPr lang="en-US" sz="2000" dirty="0" smtClean="0">
                <a:latin typeface="Times New Roman" pitchFamily="18" charset="0"/>
                <a:cs typeface="Times New Roman" pitchFamily="18" charset="0"/>
              </a:rPr>
              <a:t>. As a linear voltage regulator, its main components are a pass transistor, error amplifier, voltage reference, and output power MOSFET. One input to the error amplifier, set by resistors R1 and R2, monitors a percentage of the output voltage. The other input is a stable voltage reference (VREF). If the output voltage increases relative to VREF, the error amplifier changes the pass-transistor’s output to maintain a constant output voltage (VOUT).</a:t>
            </a:r>
          </a:p>
          <a:p>
            <a:endParaRPr lang="en-US" sz="2000" dirty="0" smtClean="0"/>
          </a:p>
          <a:p>
            <a:r>
              <a:rPr lang="en-US" sz="2000" dirty="0" smtClean="0"/>
              <a:t>● </a:t>
            </a:r>
            <a:r>
              <a:rPr lang="en-US" sz="2000" dirty="0" err="1" smtClean="0"/>
              <a:t>Vout</a:t>
            </a:r>
            <a:r>
              <a:rPr lang="en-US" sz="2000" dirty="0" smtClean="0"/>
              <a:t>=(1+R1/R2)VREF</a:t>
            </a:r>
            <a:endParaRPr lang="en-US" sz="2000" b="1" dirty="0" smtClean="0">
              <a:solidFill>
                <a:srgbClr val="00B0F0"/>
              </a:solidFill>
              <a:latin typeface="Times New Roman" pitchFamily="18" charset="0"/>
              <a:cs typeface="Times New Roman" pitchFamily="18" charset="0"/>
            </a:endParaRPr>
          </a:p>
          <a:p>
            <a:r>
              <a:rPr lang="en-US" b="1" dirty="0" smtClean="0">
                <a:solidFill>
                  <a:srgbClr val="00B0F0"/>
                </a:solidFill>
                <a:latin typeface="Times New Roman" pitchFamily="18" charset="0"/>
                <a:cs typeface="Times New Roman" pitchFamily="18" charset="0"/>
              </a:rPr>
              <a:t> </a:t>
            </a:r>
          </a:p>
          <a:p>
            <a:endParaRPr lang="en-US" b="1" dirty="0" smtClean="0">
              <a:solidFill>
                <a:srgbClr val="00B0F0"/>
              </a:solidFill>
              <a:latin typeface="Times New Roman" pitchFamily="18" charset="0"/>
              <a:cs typeface="Times New Roman" pitchFamily="18" charset="0"/>
            </a:endParaRPr>
          </a:p>
          <a:p>
            <a:endParaRPr lang="en-US" b="1" dirty="0" smtClean="0">
              <a:solidFill>
                <a:srgbClr val="00B0F0"/>
              </a:solidFill>
              <a:latin typeface="Times New Roman" pitchFamily="18" charset="0"/>
              <a:cs typeface="Times New Roman" pitchFamily="18" charset="0"/>
            </a:endParaRPr>
          </a:p>
          <a:p>
            <a:endParaRPr lang="el-GR" dirty="0"/>
          </a:p>
        </p:txBody>
      </p:sp>
      <p:pic>
        <p:nvPicPr>
          <p:cNvPr id="14" name="13 - Εικόνα" descr="Screenshot (514).png"/>
          <p:cNvPicPr>
            <a:picLocks noChangeAspect="1"/>
          </p:cNvPicPr>
          <p:nvPr/>
        </p:nvPicPr>
        <p:blipFill>
          <a:blip r:embed="rId4" cstate="print"/>
          <a:stretch>
            <a:fillRect/>
          </a:stretch>
        </p:blipFill>
        <p:spPr>
          <a:xfrm>
            <a:off x="219920" y="1604140"/>
            <a:ext cx="4803493" cy="3345007"/>
          </a:xfrm>
          <a:prstGeom prst="rect">
            <a:avLst/>
          </a:prstGeom>
        </p:spPr>
      </p:pic>
      <p:sp>
        <p:nvSpPr>
          <p:cNvPr id="15" name="14 - TextBox"/>
          <p:cNvSpPr txBox="1"/>
          <p:nvPr/>
        </p:nvSpPr>
        <p:spPr>
          <a:xfrm>
            <a:off x="509285" y="5185458"/>
            <a:ext cx="4606724"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Figure 4. Internal Regulator</a:t>
            </a:r>
            <a:endParaRPr lang="el-GR" dirty="0"/>
          </a:p>
        </p:txBody>
      </p:sp>
      <p:sp>
        <p:nvSpPr>
          <p:cNvPr id="10" name="9 - TextBox"/>
          <p:cNvSpPr txBox="1"/>
          <p:nvPr/>
        </p:nvSpPr>
        <p:spPr>
          <a:xfrm>
            <a:off x="3831220" y="810228"/>
            <a:ext cx="4514127" cy="677108"/>
          </a:xfrm>
          <a:prstGeom prst="rect">
            <a:avLst/>
          </a:prstGeom>
          <a:noFill/>
        </p:spPr>
        <p:txBody>
          <a:bodyPr wrap="square" rtlCol="0">
            <a:spAutoFit/>
          </a:bodyPr>
          <a:lstStyle/>
          <a:p>
            <a:r>
              <a:rPr lang="en-US" sz="2000" b="1" dirty="0" smtClean="0">
                <a:solidFill>
                  <a:srgbClr val="00B0F0"/>
                </a:solidFill>
                <a:latin typeface="Times New Roman" pitchFamily="18" charset="0"/>
                <a:cs typeface="Times New Roman" pitchFamily="18" charset="0"/>
              </a:rPr>
              <a:t>INTERNAL REGULATOR (VREF)</a:t>
            </a:r>
          </a:p>
          <a:p>
            <a:endParaRPr lang="el-GR" dirty="0"/>
          </a:p>
        </p:txBody>
      </p:sp>
    </p:spTree>
    <p:extLst>
      <p:ext uri="{BB962C8B-B14F-4D97-AF65-F5344CB8AC3E}">
        <p14:creationId xmlns="" xmlns:p14="http://schemas.microsoft.com/office/powerpoint/2010/main" val="37727241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Υπότιτλος 2"/>
          <p:cNvSpPr>
            <a:spLocks noGrp="1"/>
          </p:cNvSpPr>
          <p:nvPr>
            <p:ph type="subTitle" idx="1"/>
          </p:nvPr>
        </p:nvSpPr>
        <p:spPr>
          <a:xfrm>
            <a:off x="196770" y="6292427"/>
            <a:ext cx="3734764" cy="291596"/>
          </a:xfrm>
        </p:spPr>
        <p:txBody>
          <a:bodyPr>
            <a:noAutofit/>
          </a:bodyPr>
          <a:lstStyle/>
          <a:p>
            <a:r>
              <a:rPr lang="en-US" sz="1600" b="1" dirty="0">
                <a:latin typeface="Times New Roman" panose="02020603050405020304" pitchFamily="18" charset="0"/>
                <a:cs typeface="Times New Roman" panose="02020603050405020304" pitchFamily="18" charset="0"/>
              </a:rPr>
              <a:t>Basic Principles of Power Electronics</a:t>
            </a:r>
            <a:endParaRPr lang="el-GR" sz="1600" b="1" dirty="0">
              <a:latin typeface="Times New Roman" panose="02020603050405020304" pitchFamily="18" charset="0"/>
              <a:cs typeface="Times New Roman" panose="02020603050405020304" pitchFamily="18" charset="0"/>
            </a:endParaRPr>
          </a:p>
        </p:txBody>
      </p:sp>
      <p:cxnSp>
        <p:nvCxnSpPr>
          <p:cNvPr id="9" name="Γωνιακή σύνδεση 8"/>
          <p:cNvCxnSpPr/>
          <p:nvPr/>
        </p:nvCxnSpPr>
        <p:spPr>
          <a:xfrm flipV="1">
            <a:off x="196770" y="157782"/>
            <a:ext cx="11618393" cy="563578"/>
          </a:xfrm>
          <a:prstGeom prst="bentConnector3">
            <a:avLst>
              <a:gd name="adj1" fmla="val 67"/>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cxnSp>
        <p:nvCxnSpPr>
          <p:cNvPr id="20" name="Ευθεία γραμμή σύνδεσης 19"/>
          <p:cNvCxnSpPr/>
          <p:nvPr/>
        </p:nvCxnSpPr>
        <p:spPr>
          <a:xfrm>
            <a:off x="196771" y="6292427"/>
            <a:ext cx="11618392" cy="1"/>
          </a:xfrm>
          <a:prstGeom prst="line">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sp>
        <p:nvSpPr>
          <p:cNvPr id="23" name="Υπότιτλος 2"/>
          <p:cNvSpPr txBox="1">
            <a:spLocks/>
          </p:cNvSpPr>
          <p:nvPr/>
        </p:nvSpPr>
        <p:spPr>
          <a:xfrm>
            <a:off x="7476565" y="6292427"/>
            <a:ext cx="4831657" cy="29159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Supervisor</a:t>
            </a:r>
            <a:r>
              <a:rPr lang="el-GR" sz="1600"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Professor Nikolaos Papanikolaou</a:t>
            </a:r>
            <a:endParaRPr lang="el-GR" sz="1600" b="1" dirty="0">
              <a:latin typeface="Times New Roman" panose="02020603050405020304" pitchFamily="18" charset="0"/>
              <a:cs typeface="Times New Roman" panose="02020603050405020304" pitchFamily="18" charset="0"/>
            </a:endParaRPr>
          </a:p>
        </p:txBody>
      </p:sp>
      <p:pic>
        <p:nvPicPr>
          <p:cNvPr id="6" name="Εικόνα 5">
            <a:extLst>
              <a:ext uri="{FF2B5EF4-FFF2-40B4-BE49-F238E27FC236}">
                <a16:creationId xmlns="" xmlns:a16="http://schemas.microsoft.com/office/drawing/2014/main" id="{4F1C813C-4127-4630-8CD0-F7BD9C407A5A}"/>
              </a:ext>
            </a:extLst>
          </p:cNvPr>
          <p:cNvPicPr>
            <a:picLocks noChangeAspect="1"/>
          </p:cNvPicPr>
          <p:nvPr/>
        </p:nvPicPr>
        <p:blipFill>
          <a:blip r:embed="rId3" cstate="print"/>
          <a:stretch>
            <a:fillRect/>
          </a:stretch>
        </p:blipFill>
        <p:spPr>
          <a:xfrm>
            <a:off x="376837" y="273977"/>
            <a:ext cx="2341881" cy="615339"/>
          </a:xfrm>
          <a:prstGeom prst="rect">
            <a:avLst/>
          </a:prstGeom>
        </p:spPr>
      </p:pic>
      <p:sp>
        <p:nvSpPr>
          <p:cNvPr id="19" name="TextBox 18">
            <a:extLst>
              <a:ext uri="{FF2B5EF4-FFF2-40B4-BE49-F238E27FC236}">
                <a16:creationId xmlns="" xmlns:a16="http://schemas.microsoft.com/office/drawing/2014/main" id="{D42ECDC0-63D2-4065-82D3-7CEC1764ED0F}"/>
              </a:ext>
            </a:extLst>
          </p:cNvPr>
          <p:cNvSpPr txBox="1"/>
          <p:nvPr/>
        </p:nvSpPr>
        <p:spPr>
          <a:xfrm>
            <a:off x="5930820" y="721360"/>
            <a:ext cx="5989265" cy="707886"/>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endParaRPr lang="el-GR" sz="2000" dirty="0">
              <a:latin typeface="Times New Roman" panose="02020603050405020304" pitchFamily="18" charset="0"/>
              <a:cs typeface="Times New Roman" panose="02020603050405020304" pitchFamily="18" charset="0"/>
            </a:endParaRPr>
          </a:p>
        </p:txBody>
      </p:sp>
      <p:sp>
        <p:nvSpPr>
          <p:cNvPr id="8" name="7 - TextBox"/>
          <p:cNvSpPr txBox="1"/>
          <p:nvPr/>
        </p:nvSpPr>
        <p:spPr>
          <a:xfrm>
            <a:off x="474562" y="1250066"/>
            <a:ext cx="7025833" cy="5601533"/>
          </a:xfrm>
          <a:prstGeom prst="rect">
            <a:avLst/>
          </a:prstGeom>
          <a:noFill/>
        </p:spPr>
        <p:txBody>
          <a:bodyPr wrap="square" rtlCol="0">
            <a:spAutoFit/>
          </a:bodyPr>
          <a:lstStyle/>
          <a:p>
            <a:r>
              <a:rPr lang="en-US" sz="2000" b="1" dirty="0" smtClean="0">
                <a:solidFill>
                  <a:srgbClr val="00B0F0"/>
                </a:solidFill>
                <a:latin typeface="Times New Roman" pitchFamily="18" charset="0"/>
                <a:cs typeface="Times New Roman" pitchFamily="18" charset="0"/>
              </a:rPr>
              <a:t>Pass transistor</a:t>
            </a:r>
          </a:p>
          <a:p>
            <a:r>
              <a:rPr lang="en-US" sz="2000" b="1" dirty="0" smtClean="0">
                <a:solidFill>
                  <a:srgbClr val="00B0F0"/>
                </a:solidFill>
                <a:latin typeface="Times New Roman" pitchFamily="18" charset="0"/>
                <a:cs typeface="Times New Roman" pitchFamily="18" charset="0"/>
              </a:rPr>
              <a:t> </a:t>
            </a:r>
          </a:p>
          <a:p>
            <a:r>
              <a:rPr lang="en-US" sz="2000" dirty="0" smtClean="0">
                <a:latin typeface="Times New Roman" pitchFamily="18" charset="0"/>
                <a:cs typeface="Times New Roman" pitchFamily="18" charset="0"/>
              </a:rPr>
              <a:t>● Based on the voltage applied at the base terminal of a transistor switching operation is performed. When a sufficient voltage (V</a:t>
            </a:r>
            <a:r>
              <a:rPr lang="en-US" sz="2000" baseline="-25000" dirty="0" smtClean="0">
                <a:latin typeface="Times New Roman" pitchFamily="18" charset="0"/>
                <a:cs typeface="Times New Roman" pitchFamily="18" charset="0"/>
              </a:rPr>
              <a:t>IN</a:t>
            </a:r>
            <a:r>
              <a:rPr lang="en-US" sz="2000" dirty="0" smtClean="0">
                <a:latin typeface="Times New Roman" pitchFamily="18" charset="0"/>
                <a:cs typeface="Times New Roman" pitchFamily="18" charset="0"/>
              </a:rPr>
              <a:t> &gt; 0.7 V) is applied between the base and emitter, collector to emitter voltage is approximately equal to 0. Therefore, the transistor acts as a short circuit. The collector current V</a:t>
            </a:r>
            <a:r>
              <a:rPr lang="en-US" sz="2000" baseline="-25000" dirty="0" smtClean="0">
                <a:latin typeface="Times New Roman" pitchFamily="18" charset="0"/>
                <a:cs typeface="Times New Roman" pitchFamily="18" charset="0"/>
              </a:rPr>
              <a:t>CC </a:t>
            </a:r>
            <a:r>
              <a:rPr lang="en-US" sz="2000" dirty="0" smtClean="0">
                <a:latin typeface="Times New Roman" pitchFamily="18" charset="0"/>
                <a:cs typeface="Times New Roman" pitchFamily="18" charset="0"/>
              </a:rPr>
              <a:t>/ R</a:t>
            </a:r>
            <a:r>
              <a:rPr lang="en-US" sz="2000" baseline="-25000" dirty="0" smtClean="0">
                <a:latin typeface="Times New Roman" pitchFamily="18" charset="0"/>
                <a:cs typeface="Times New Roman" pitchFamily="18" charset="0"/>
              </a:rPr>
              <a:t>C</a:t>
            </a:r>
            <a:r>
              <a:rPr lang="en-US" sz="2000" dirty="0" smtClean="0">
                <a:latin typeface="Times New Roman" pitchFamily="18" charset="0"/>
                <a:cs typeface="Times New Roman" pitchFamily="18" charset="0"/>
              </a:rPr>
              <a:t> flows through the transistor.</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a:t>
            </a:r>
            <a:r>
              <a:rPr lang="en-US" sz="2000" dirty="0" smtClean="0"/>
              <a:t>  </a:t>
            </a:r>
            <a:r>
              <a:rPr lang="en-US" sz="2000" dirty="0" smtClean="0">
                <a:latin typeface="Times New Roman" pitchFamily="18" charset="0"/>
                <a:cs typeface="Times New Roman" pitchFamily="18" charset="0"/>
              </a:rPr>
              <a:t>When no voltage or zero voltage is applied at the input, transistor operates in cutoff region and acts as an open circuit. In this type of switching connection, load (here an LED is used as a load) is connected to the switching output with a reference point. Thus, when the transistor is switched ON, current will flow from source to ground through the load.</a:t>
            </a: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l-GR" dirty="0"/>
          </a:p>
        </p:txBody>
      </p:sp>
      <p:pic>
        <p:nvPicPr>
          <p:cNvPr id="10" name="9 - Εικόνα" descr="NPN-Transistor-BC547-BC547.png"/>
          <p:cNvPicPr>
            <a:picLocks noChangeAspect="1"/>
          </p:cNvPicPr>
          <p:nvPr/>
        </p:nvPicPr>
        <p:blipFill>
          <a:blip r:embed="rId4" cstate="print"/>
          <a:stretch>
            <a:fillRect/>
          </a:stretch>
        </p:blipFill>
        <p:spPr>
          <a:xfrm>
            <a:off x="7591763" y="1805651"/>
            <a:ext cx="4156541" cy="3507129"/>
          </a:xfrm>
          <a:prstGeom prst="rect">
            <a:avLst/>
          </a:prstGeom>
        </p:spPr>
      </p:pic>
    </p:spTree>
    <p:extLst>
      <p:ext uri="{BB962C8B-B14F-4D97-AF65-F5344CB8AC3E}">
        <p14:creationId xmlns="" xmlns:p14="http://schemas.microsoft.com/office/powerpoint/2010/main" val="28482777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Υπότιτλος 2"/>
          <p:cNvSpPr>
            <a:spLocks noGrp="1"/>
          </p:cNvSpPr>
          <p:nvPr>
            <p:ph type="subTitle" idx="1"/>
          </p:nvPr>
        </p:nvSpPr>
        <p:spPr>
          <a:xfrm>
            <a:off x="196770" y="6292427"/>
            <a:ext cx="3734764" cy="291596"/>
          </a:xfrm>
        </p:spPr>
        <p:txBody>
          <a:bodyPr>
            <a:noAutofit/>
          </a:bodyPr>
          <a:lstStyle/>
          <a:p>
            <a:r>
              <a:rPr lang="en-US" sz="1600" b="1" dirty="0">
                <a:latin typeface="Times New Roman" panose="02020603050405020304" pitchFamily="18" charset="0"/>
                <a:cs typeface="Times New Roman" panose="02020603050405020304" pitchFamily="18" charset="0"/>
              </a:rPr>
              <a:t>Basic Principles of Power Electronics</a:t>
            </a:r>
            <a:endParaRPr lang="el-GR" sz="1600" b="1" dirty="0">
              <a:latin typeface="Times New Roman" panose="02020603050405020304" pitchFamily="18" charset="0"/>
              <a:cs typeface="Times New Roman" panose="02020603050405020304" pitchFamily="18" charset="0"/>
            </a:endParaRPr>
          </a:p>
        </p:txBody>
      </p:sp>
      <p:cxnSp>
        <p:nvCxnSpPr>
          <p:cNvPr id="9" name="Γωνιακή σύνδεση 8"/>
          <p:cNvCxnSpPr/>
          <p:nvPr/>
        </p:nvCxnSpPr>
        <p:spPr>
          <a:xfrm flipV="1">
            <a:off x="196770" y="157782"/>
            <a:ext cx="11618393" cy="563578"/>
          </a:xfrm>
          <a:prstGeom prst="bentConnector3">
            <a:avLst>
              <a:gd name="adj1" fmla="val 67"/>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cxnSp>
        <p:nvCxnSpPr>
          <p:cNvPr id="20" name="Ευθεία γραμμή σύνδεσης 19"/>
          <p:cNvCxnSpPr/>
          <p:nvPr/>
        </p:nvCxnSpPr>
        <p:spPr>
          <a:xfrm>
            <a:off x="196771" y="6292427"/>
            <a:ext cx="11618392" cy="1"/>
          </a:xfrm>
          <a:prstGeom prst="line">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sp>
        <p:nvSpPr>
          <p:cNvPr id="23" name="Υπότιτλος 2"/>
          <p:cNvSpPr txBox="1">
            <a:spLocks/>
          </p:cNvSpPr>
          <p:nvPr/>
        </p:nvSpPr>
        <p:spPr>
          <a:xfrm>
            <a:off x="7476565" y="6292427"/>
            <a:ext cx="4831657" cy="29159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Supervisor</a:t>
            </a:r>
            <a:r>
              <a:rPr lang="el-GR" sz="1600"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Professor Nikolaos Papanikolaou</a:t>
            </a:r>
            <a:endParaRPr lang="el-GR" sz="1600" b="1" dirty="0">
              <a:latin typeface="Times New Roman" panose="02020603050405020304" pitchFamily="18" charset="0"/>
              <a:cs typeface="Times New Roman" panose="02020603050405020304" pitchFamily="18" charset="0"/>
            </a:endParaRPr>
          </a:p>
        </p:txBody>
      </p:sp>
      <p:pic>
        <p:nvPicPr>
          <p:cNvPr id="6" name="Εικόνα 5">
            <a:extLst>
              <a:ext uri="{FF2B5EF4-FFF2-40B4-BE49-F238E27FC236}">
                <a16:creationId xmlns="" xmlns:a16="http://schemas.microsoft.com/office/drawing/2014/main" id="{4F1C813C-4127-4630-8CD0-F7BD9C407A5A}"/>
              </a:ext>
            </a:extLst>
          </p:cNvPr>
          <p:cNvPicPr>
            <a:picLocks noChangeAspect="1"/>
          </p:cNvPicPr>
          <p:nvPr/>
        </p:nvPicPr>
        <p:blipFill>
          <a:blip r:embed="rId3" cstate="print"/>
          <a:stretch>
            <a:fillRect/>
          </a:stretch>
        </p:blipFill>
        <p:spPr>
          <a:xfrm>
            <a:off x="376837" y="273977"/>
            <a:ext cx="2341881" cy="615339"/>
          </a:xfrm>
          <a:prstGeom prst="rect">
            <a:avLst/>
          </a:prstGeom>
        </p:spPr>
      </p:pic>
      <p:sp>
        <p:nvSpPr>
          <p:cNvPr id="19" name="TextBox 18">
            <a:extLst>
              <a:ext uri="{FF2B5EF4-FFF2-40B4-BE49-F238E27FC236}">
                <a16:creationId xmlns="" xmlns:a16="http://schemas.microsoft.com/office/drawing/2014/main" id="{D42ECDC0-63D2-4065-82D3-7CEC1764ED0F}"/>
              </a:ext>
            </a:extLst>
          </p:cNvPr>
          <p:cNvSpPr txBox="1"/>
          <p:nvPr/>
        </p:nvSpPr>
        <p:spPr>
          <a:xfrm>
            <a:off x="5930820" y="721360"/>
            <a:ext cx="5989265" cy="707886"/>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endParaRPr lang="el-GR" sz="2000" dirty="0">
              <a:latin typeface="Times New Roman" panose="02020603050405020304" pitchFamily="18" charset="0"/>
              <a:cs typeface="Times New Roman" panose="02020603050405020304" pitchFamily="18" charset="0"/>
            </a:endParaRPr>
          </a:p>
        </p:txBody>
      </p:sp>
      <p:sp>
        <p:nvSpPr>
          <p:cNvPr id="12" name="11 - TextBox"/>
          <p:cNvSpPr txBox="1"/>
          <p:nvPr/>
        </p:nvSpPr>
        <p:spPr>
          <a:xfrm>
            <a:off x="300939" y="1296366"/>
            <a:ext cx="5960965" cy="2554545"/>
          </a:xfrm>
          <a:prstGeom prst="rect">
            <a:avLst/>
          </a:prstGeom>
          <a:noFill/>
        </p:spPr>
        <p:txBody>
          <a:bodyPr wrap="square" rtlCol="0">
            <a:spAutoFit/>
          </a:bodyPr>
          <a:lstStyle/>
          <a:p>
            <a:r>
              <a:rPr lang="en-US" sz="2000" b="1" dirty="0" smtClean="0">
                <a:solidFill>
                  <a:srgbClr val="00B0F0"/>
                </a:solidFill>
                <a:latin typeface="Times New Roman" pitchFamily="18" charset="0"/>
                <a:cs typeface="Times New Roman" pitchFamily="18" charset="0"/>
              </a:rPr>
              <a:t>Error Amplifier</a:t>
            </a:r>
          </a:p>
          <a:p>
            <a:endParaRPr lang="en-US" sz="2000" b="1" dirty="0" smtClean="0">
              <a:solidFill>
                <a:srgbClr val="00B0F0"/>
              </a:solidFill>
              <a:latin typeface="Times New Roman" pitchFamily="18" charset="0"/>
              <a:cs typeface="Times New Roman" pitchFamily="18" charset="0"/>
            </a:endParaRPr>
          </a:p>
          <a:p>
            <a:r>
              <a:rPr lang="en-US" sz="2000" dirty="0" smtClean="0">
                <a:latin typeface="Times New Roman" pitchFamily="18" charset="0"/>
                <a:cs typeface="Times New Roman" pitchFamily="18" charset="0"/>
              </a:rPr>
              <a:t>An error amplifier is most commonly encountered in feedback unidirectional voltage control circuits, where the sampled output voltage of the circuit under control, is fed back and compared to a stable reference voltage. An error amplifier is essentially what its name says, that is, it amplifies an error signal.</a:t>
            </a:r>
            <a:endParaRPr lang="en-US" sz="2000" b="1" dirty="0" smtClean="0">
              <a:solidFill>
                <a:srgbClr val="00B0F0"/>
              </a:solidFill>
              <a:latin typeface="Times New Roman" pitchFamily="18" charset="0"/>
              <a:cs typeface="Times New Roman" pitchFamily="18" charset="0"/>
            </a:endParaRPr>
          </a:p>
        </p:txBody>
      </p:sp>
      <p:sp>
        <p:nvSpPr>
          <p:cNvPr id="13" name="12 - TextBox"/>
          <p:cNvSpPr txBox="1"/>
          <p:nvPr/>
        </p:nvSpPr>
        <p:spPr>
          <a:xfrm>
            <a:off x="312517" y="3611300"/>
            <a:ext cx="11424211" cy="2246769"/>
          </a:xfrm>
          <a:prstGeom prst="rect">
            <a:avLst/>
          </a:prstGeom>
          <a:noFill/>
        </p:spPr>
        <p:txBody>
          <a:bodyPr wrap="square" rtlCol="0">
            <a:spAutoFit/>
          </a:bodyPr>
          <a:lstStyle/>
          <a:p>
            <a:endParaRPr lang="en-US" sz="2000" b="1" dirty="0" smtClean="0">
              <a:solidFill>
                <a:srgbClr val="00B0F0"/>
              </a:solidFill>
              <a:latin typeface="Times New Roman" pitchFamily="18" charset="0"/>
              <a:cs typeface="Times New Roman" pitchFamily="18" charset="0"/>
            </a:endParaRPr>
          </a:p>
          <a:p>
            <a:endParaRPr lang="en-US" sz="2000" b="1" dirty="0" smtClean="0">
              <a:solidFill>
                <a:srgbClr val="00B0F0"/>
              </a:solidFill>
              <a:latin typeface="Times New Roman" pitchFamily="18" charset="0"/>
              <a:cs typeface="Times New Roman" pitchFamily="18" charset="0"/>
            </a:endParaRPr>
          </a:p>
          <a:p>
            <a:r>
              <a:rPr lang="en-US" sz="2000" b="1" dirty="0" err="1" smtClean="0">
                <a:solidFill>
                  <a:srgbClr val="00B0F0"/>
                </a:solidFill>
                <a:latin typeface="Times New Roman" pitchFamily="18" charset="0"/>
                <a:cs typeface="Times New Roman" pitchFamily="18" charset="0"/>
              </a:rPr>
              <a:t>Bandgap</a:t>
            </a:r>
            <a:r>
              <a:rPr lang="en-US" sz="2000" b="1" dirty="0" smtClean="0">
                <a:solidFill>
                  <a:srgbClr val="00B0F0"/>
                </a:solidFill>
                <a:latin typeface="Times New Roman" pitchFamily="18" charset="0"/>
                <a:cs typeface="Times New Roman" pitchFamily="18" charset="0"/>
              </a:rPr>
              <a:t> Voltage Reference</a:t>
            </a:r>
          </a:p>
          <a:p>
            <a:endParaRPr lang="en-US" sz="2000" b="1" dirty="0" smtClean="0">
              <a:solidFill>
                <a:srgbClr val="00B0F0"/>
              </a:solidFill>
              <a:latin typeface="Times New Roman" pitchFamily="18" charset="0"/>
              <a:cs typeface="Times New Roman" pitchFamily="18" charset="0"/>
            </a:endParaRPr>
          </a:p>
          <a:p>
            <a:r>
              <a:rPr lang="en-US" sz="2000" dirty="0" smtClean="0">
                <a:latin typeface="Times New Roman" pitchFamily="18" charset="0"/>
                <a:cs typeface="Times New Roman" pitchFamily="18" charset="0"/>
              </a:rPr>
              <a:t>A </a:t>
            </a:r>
            <a:r>
              <a:rPr lang="en-US" sz="2000" dirty="0" err="1" smtClean="0">
                <a:latin typeface="Times New Roman" pitchFamily="18" charset="0"/>
                <a:cs typeface="Times New Roman" pitchFamily="18" charset="0"/>
              </a:rPr>
              <a:t>bandgap</a:t>
            </a:r>
            <a:r>
              <a:rPr lang="en-US" sz="2000" dirty="0" smtClean="0">
                <a:latin typeface="Times New Roman" pitchFamily="18" charset="0"/>
                <a:cs typeface="Times New Roman" pitchFamily="18" charset="0"/>
              </a:rPr>
              <a:t> voltage reference is a temperature independent voltage reference circuit widely used in </a:t>
            </a:r>
            <a:r>
              <a:rPr lang="en-US" sz="2000" dirty="0" err="1" smtClean="0">
                <a:latin typeface="Times New Roman" pitchFamily="18" charset="0"/>
                <a:cs typeface="Times New Roman" pitchFamily="18" charset="0"/>
              </a:rPr>
              <a:t>intergrated</a:t>
            </a:r>
            <a:r>
              <a:rPr lang="en-US" sz="2000" dirty="0" smtClean="0">
                <a:latin typeface="Times New Roman" pitchFamily="18" charset="0"/>
                <a:cs typeface="Times New Roman" pitchFamily="18" charset="0"/>
              </a:rPr>
              <a:t> circuits. It produces a fixed (constant) voltage regardless of power supply variations, temperature changes, or circuit loading from a device.</a:t>
            </a:r>
            <a:endParaRPr lang="el-GR" sz="2000" b="1" dirty="0">
              <a:solidFill>
                <a:srgbClr val="00B0F0"/>
              </a:solidFill>
              <a:latin typeface="Times New Roman" pitchFamily="18" charset="0"/>
              <a:cs typeface="Times New Roman" pitchFamily="18" charset="0"/>
            </a:endParaRPr>
          </a:p>
        </p:txBody>
      </p:sp>
      <p:pic>
        <p:nvPicPr>
          <p:cNvPr id="10" name="9 - Εικόνα" descr="1280px-Error-amplifier_inner.svg.png"/>
          <p:cNvPicPr>
            <a:picLocks noChangeAspect="1"/>
          </p:cNvPicPr>
          <p:nvPr/>
        </p:nvPicPr>
        <p:blipFill>
          <a:blip r:embed="rId4" cstate="print"/>
          <a:stretch>
            <a:fillRect/>
          </a:stretch>
        </p:blipFill>
        <p:spPr>
          <a:xfrm>
            <a:off x="8619150" y="833378"/>
            <a:ext cx="2052707" cy="1724628"/>
          </a:xfrm>
          <a:prstGeom prst="rect">
            <a:avLst/>
          </a:prstGeom>
        </p:spPr>
      </p:pic>
      <p:pic>
        <p:nvPicPr>
          <p:cNvPr id="11" name="10 - Εικόνα" descr="Error-amplifier.svg.png"/>
          <p:cNvPicPr>
            <a:picLocks noChangeAspect="1"/>
          </p:cNvPicPr>
          <p:nvPr/>
        </p:nvPicPr>
        <p:blipFill>
          <a:blip r:embed="rId5" cstate="print"/>
          <a:stretch>
            <a:fillRect/>
          </a:stretch>
        </p:blipFill>
        <p:spPr>
          <a:xfrm>
            <a:off x="8134109" y="2644236"/>
            <a:ext cx="2734519" cy="1640711"/>
          </a:xfrm>
          <a:prstGeom prst="rect">
            <a:avLst/>
          </a:prstGeom>
        </p:spPr>
      </p:pic>
    </p:spTree>
    <p:extLst>
      <p:ext uri="{BB962C8B-B14F-4D97-AF65-F5344CB8AC3E}">
        <p14:creationId xmlns="" xmlns:p14="http://schemas.microsoft.com/office/powerpoint/2010/main" val="28482777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Υπότιτλος 2"/>
          <p:cNvSpPr>
            <a:spLocks noGrp="1"/>
          </p:cNvSpPr>
          <p:nvPr>
            <p:ph type="subTitle" idx="1"/>
          </p:nvPr>
        </p:nvSpPr>
        <p:spPr>
          <a:xfrm>
            <a:off x="196770" y="6292427"/>
            <a:ext cx="3734764" cy="291596"/>
          </a:xfrm>
        </p:spPr>
        <p:txBody>
          <a:bodyPr>
            <a:noAutofit/>
          </a:bodyPr>
          <a:lstStyle/>
          <a:p>
            <a:r>
              <a:rPr lang="en-US" sz="1600" b="1" dirty="0">
                <a:latin typeface="Times New Roman" panose="02020603050405020304" pitchFamily="18" charset="0"/>
                <a:cs typeface="Times New Roman" panose="02020603050405020304" pitchFamily="18" charset="0"/>
              </a:rPr>
              <a:t>Basic Principles of Power Electronics</a:t>
            </a:r>
            <a:endParaRPr lang="el-GR" sz="1600" b="1" dirty="0">
              <a:latin typeface="Times New Roman" panose="02020603050405020304" pitchFamily="18" charset="0"/>
              <a:cs typeface="Times New Roman" panose="02020603050405020304" pitchFamily="18" charset="0"/>
            </a:endParaRPr>
          </a:p>
        </p:txBody>
      </p:sp>
      <p:cxnSp>
        <p:nvCxnSpPr>
          <p:cNvPr id="9" name="Γωνιακή σύνδεση 8"/>
          <p:cNvCxnSpPr/>
          <p:nvPr/>
        </p:nvCxnSpPr>
        <p:spPr>
          <a:xfrm flipV="1">
            <a:off x="196770" y="157782"/>
            <a:ext cx="11618393" cy="563578"/>
          </a:xfrm>
          <a:prstGeom prst="bentConnector3">
            <a:avLst>
              <a:gd name="adj1" fmla="val 67"/>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cxnSp>
        <p:nvCxnSpPr>
          <p:cNvPr id="20" name="Ευθεία γραμμή σύνδεσης 19"/>
          <p:cNvCxnSpPr/>
          <p:nvPr/>
        </p:nvCxnSpPr>
        <p:spPr>
          <a:xfrm>
            <a:off x="196771" y="6292427"/>
            <a:ext cx="11618392" cy="1"/>
          </a:xfrm>
          <a:prstGeom prst="line">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sp>
        <p:nvSpPr>
          <p:cNvPr id="23" name="Υπότιτλος 2"/>
          <p:cNvSpPr txBox="1">
            <a:spLocks/>
          </p:cNvSpPr>
          <p:nvPr/>
        </p:nvSpPr>
        <p:spPr>
          <a:xfrm>
            <a:off x="7476565" y="6292427"/>
            <a:ext cx="4831657" cy="29159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Supervisor</a:t>
            </a:r>
            <a:r>
              <a:rPr lang="el-GR" sz="1600"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Professor Nikolaos Papanikolaou</a:t>
            </a:r>
            <a:endParaRPr lang="el-GR" sz="1600" b="1" dirty="0">
              <a:latin typeface="Times New Roman" panose="02020603050405020304" pitchFamily="18" charset="0"/>
              <a:cs typeface="Times New Roman" panose="02020603050405020304" pitchFamily="18" charset="0"/>
            </a:endParaRPr>
          </a:p>
        </p:txBody>
      </p:sp>
      <p:pic>
        <p:nvPicPr>
          <p:cNvPr id="6" name="Εικόνα 5">
            <a:extLst>
              <a:ext uri="{FF2B5EF4-FFF2-40B4-BE49-F238E27FC236}">
                <a16:creationId xmlns="" xmlns:a16="http://schemas.microsoft.com/office/drawing/2014/main" id="{4F1C813C-4127-4630-8CD0-F7BD9C407A5A}"/>
              </a:ext>
            </a:extLst>
          </p:cNvPr>
          <p:cNvPicPr>
            <a:picLocks noChangeAspect="1"/>
          </p:cNvPicPr>
          <p:nvPr/>
        </p:nvPicPr>
        <p:blipFill>
          <a:blip r:embed="rId3" cstate="print"/>
          <a:stretch>
            <a:fillRect/>
          </a:stretch>
        </p:blipFill>
        <p:spPr>
          <a:xfrm>
            <a:off x="376837" y="273977"/>
            <a:ext cx="2341881" cy="615339"/>
          </a:xfrm>
          <a:prstGeom prst="rect">
            <a:avLst/>
          </a:prstGeom>
        </p:spPr>
      </p:pic>
      <p:sp>
        <p:nvSpPr>
          <p:cNvPr id="19" name="TextBox 18">
            <a:extLst>
              <a:ext uri="{FF2B5EF4-FFF2-40B4-BE49-F238E27FC236}">
                <a16:creationId xmlns="" xmlns:a16="http://schemas.microsoft.com/office/drawing/2014/main" id="{D42ECDC0-63D2-4065-82D3-7CEC1764ED0F}"/>
              </a:ext>
            </a:extLst>
          </p:cNvPr>
          <p:cNvSpPr txBox="1"/>
          <p:nvPr/>
        </p:nvSpPr>
        <p:spPr>
          <a:xfrm>
            <a:off x="5930820" y="721360"/>
            <a:ext cx="5989265" cy="707886"/>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endParaRPr lang="el-GR" sz="2000" dirty="0">
              <a:latin typeface="Times New Roman" panose="02020603050405020304" pitchFamily="18" charset="0"/>
              <a:cs typeface="Times New Roman" panose="02020603050405020304" pitchFamily="18" charset="0"/>
            </a:endParaRPr>
          </a:p>
        </p:txBody>
      </p:sp>
      <p:pic>
        <p:nvPicPr>
          <p:cNvPr id="10" name="9 - Εικόνα" descr="Screenshot (522).png"/>
          <p:cNvPicPr>
            <a:picLocks noChangeAspect="1"/>
          </p:cNvPicPr>
          <p:nvPr/>
        </p:nvPicPr>
        <p:blipFill>
          <a:blip r:embed="rId4" cstate="print"/>
          <a:stretch>
            <a:fillRect/>
          </a:stretch>
        </p:blipFill>
        <p:spPr>
          <a:xfrm>
            <a:off x="451412" y="1100612"/>
            <a:ext cx="5162309" cy="4974453"/>
          </a:xfrm>
          <a:prstGeom prst="rect">
            <a:avLst/>
          </a:prstGeom>
        </p:spPr>
      </p:pic>
      <p:sp>
        <p:nvSpPr>
          <p:cNvPr id="12" name="11 - TextBox"/>
          <p:cNvSpPr txBox="1"/>
          <p:nvPr/>
        </p:nvSpPr>
        <p:spPr>
          <a:xfrm>
            <a:off x="5706319" y="925975"/>
            <a:ext cx="6123008" cy="3600986"/>
          </a:xfrm>
          <a:prstGeom prst="rect">
            <a:avLst/>
          </a:prstGeom>
          <a:no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a:p>
            <a:r>
              <a:rPr lang="el-GR" dirty="0" smtClean="0"/>
              <a:t>●</a:t>
            </a:r>
            <a:r>
              <a:rPr lang="en-US" dirty="0" smtClean="0"/>
              <a:t> </a:t>
            </a:r>
            <a:r>
              <a:rPr lang="en-US" sz="2000" dirty="0" smtClean="0">
                <a:latin typeface="Times New Roman" pitchFamily="18" charset="0"/>
                <a:cs typeface="Times New Roman" pitchFamily="18" charset="0"/>
              </a:rPr>
              <a:t>The </a:t>
            </a:r>
            <a:r>
              <a:rPr lang="en-US" sz="2000" dirty="0" err="1" smtClean="0">
                <a:latin typeface="Times New Roman" pitchFamily="18" charset="0"/>
                <a:cs typeface="Times New Roman" pitchFamily="18" charset="0"/>
              </a:rPr>
              <a:t>Brakaw</a:t>
            </a:r>
            <a:r>
              <a:rPr lang="en-US" sz="2000" dirty="0" smtClean="0">
                <a:latin typeface="Times New Roman" pitchFamily="18" charset="0"/>
                <a:cs typeface="Times New Roman" pitchFamily="18" charset="0"/>
              </a:rPr>
              <a:t> Voltage Reference has </a:t>
            </a:r>
            <a:r>
              <a:rPr lang="en-US" dirty="0" smtClean="0"/>
              <a:t> </a:t>
            </a:r>
            <a:r>
              <a:rPr lang="en-US" sz="2000" dirty="0" smtClean="0">
                <a:latin typeface="Times New Roman" pitchFamily="18" charset="0"/>
                <a:cs typeface="Times New Roman" pitchFamily="18" charset="0"/>
              </a:rPr>
              <a:t>output voltage around 1.25 V with low temperature dependence.</a:t>
            </a: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dirty="0" smtClean="0"/>
          </a:p>
          <a:p>
            <a:r>
              <a:rPr lang="el-GR" dirty="0" smtClean="0"/>
              <a:t>● </a:t>
            </a:r>
            <a:r>
              <a:rPr lang="en-US" sz="2000" dirty="0" smtClean="0">
                <a:latin typeface="Times New Roman" pitchFamily="18" charset="0"/>
                <a:cs typeface="Times New Roman" pitchFamily="18" charset="0"/>
              </a:rPr>
              <a:t>R6 , R7 control the output voltage.</a:t>
            </a:r>
            <a:endParaRPr lang="en-US" sz="2000" dirty="0" smtClean="0"/>
          </a:p>
          <a:p>
            <a:endParaRPr lang="el-GR" sz="2000" dirty="0" smtClean="0"/>
          </a:p>
        </p:txBody>
      </p:sp>
      <p:sp>
        <p:nvSpPr>
          <p:cNvPr id="11" name="10 - TextBox"/>
          <p:cNvSpPr txBox="1"/>
          <p:nvPr/>
        </p:nvSpPr>
        <p:spPr>
          <a:xfrm>
            <a:off x="2835797" y="879674"/>
            <a:ext cx="6759615" cy="400110"/>
          </a:xfrm>
          <a:prstGeom prst="rect">
            <a:avLst/>
          </a:prstGeom>
          <a:noFill/>
        </p:spPr>
        <p:txBody>
          <a:bodyPr wrap="square" rtlCol="0">
            <a:spAutoFit/>
          </a:bodyPr>
          <a:lstStyle/>
          <a:p>
            <a:r>
              <a:rPr lang="en-US" sz="2000" b="1" dirty="0" err="1" smtClean="0">
                <a:solidFill>
                  <a:srgbClr val="00B0F0"/>
                </a:solidFill>
                <a:latin typeface="Times New Roman" pitchFamily="18" charset="0"/>
                <a:cs typeface="Times New Roman" pitchFamily="18" charset="0"/>
              </a:rPr>
              <a:t>Brakaw</a:t>
            </a:r>
            <a:r>
              <a:rPr lang="en-US" sz="2000" b="1" dirty="0" smtClean="0">
                <a:solidFill>
                  <a:srgbClr val="00B0F0"/>
                </a:solidFill>
                <a:latin typeface="Times New Roman" pitchFamily="18" charset="0"/>
                <a:cs typeface="Times New Roman" pitchFamily="18" charset="0"/>
              </a:rPr>
              <a:t>  </a:t>
            </a:r>
            <a:r>
              <a:rPr lang="en-US" sz="2000" b="1" dirty="0" err="1" smtClean="0">
                <a:solidFill>
                  <a:srgbClr val="00B0F0"/>
                </a:solidFill>
                <a:latin typeface="Times New Roman" pitchFamily="18" charset="0"/>
                <a:cs typeface="Times New Roman" pitchFamily="18" charset="0"/>
              </a:rPr>
              <a:t>Bandgap</a:t>
            </a:r>
            <a:r>
              <a:rPr lang="en-US" sz="2000" b="1" dirty="0" smtClean="0">
                <a:solidFill>
                  <a:srgbClr val="00B0F0"/>
                </a:solidFill>
                <a:latin typeface="Times New Roman" pitchFamily="18" charset="0"/>
                <a:cs typeface="Times New Roman" pitchFamily="18" charset="0"/>
              </a:rPr>
              <a:t> Voltage Reference with voltage divider</a:t>
            </a:r>
            <a:endParaRPr lang="el-GR" sz="2000" b="1" dirty="0">
              <a:solidFill>
                <a:srgbClr val="00B0F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28482777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Υπότιτλος 2"/>
          <p:cNvSpPr>
            <a:spLocks noGrp="1"/>
          </p:cNvSpPr>
          <p:nvPr>
            <p:ph type="subTitle" idx="1"/>
          </p:nvPr>
        </p:nvSpPr>
        <p:spPr>
          <a:xfrm>
            <a:off x="196770" y="6292427"/>
            <a:ext cx="3734764" cy="291596"/>
          </a:xfrm>
        </p:spPr>
        <p:txBody>
          <a:bodyPr>
            <a:noAutofit/>
          </a:bodyPr>
          <a:lstStyle/>
          <a:p>
            <a:r>
              <a:rPr lang="en-US" sz="1600" b="1" dirty="0">
                <a:latin typeface="Times New Roman" panose="02020603050405020304" pitchFamily="18" charset="0"/>
                <a:cs typeface="Times New Roman" panose="02020603050405020304" pitchFamily="18" charset="0"/>
              </a:rPr>
              <a:t>Basic Principles of Power Electronics</a:t>
            </a:r>
            <a:endParaRPr lang="el-GR" sz="1600" b="1" dirty="0">
              <a:latin typeface="Times New Roman" panose="02020603050405020304" pitchFamily="18" charset="0"/>
              <a:cs typeface="Times New Roman" panose="02020603050405020304" pitchFamily="18" charset="0"/>
            </a:endParaRPr>
          </a:p>
        </p:txBody>
      </p:sp>
      <p:cxnSp>
        <p:nvCxnSpPr>
          <p:cNvPr id="9" name="Γωνιακή σύνδεση 8"/>
          <p:cNvCxnSpPr/>
          <p:nvPr/>
        </p:nvCxnSpPr>
        <p:spPr>
          <a:xfrm flipV="1">
            <a:off x="196770" y="157782"/>
            <a:ext cx="11618393" cy="563578"/>
          </a:xfrm>
          <a:prstGeom prst="bentConnector3">
            <a:avLst>
              <a:gd name="adj1" fmla="val 67"/>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cxnSp>
        <p:nvCxnSpPr>
          <p:cNvPr id="20" name="Ευθεία γραμμή σύνδεσης 19"/>
          <p:cNvCxnSpPr/>
          <p:nvPr/>
        </p:nvCxnSpPr>
        <p:spPr>
          <a:xfrm>
            <a:off x="196771" y="6292427"/>
            <a:ext cx="11618392" cy="1"/>
          </a:xfrm>
          <a:prstGeom prst="line">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sp>
        <p:nvSpPr>
          <p:cNvPr id="23" name="Υπότιτλος 2"/>
          <p:cNvSpPr txBox="1">
            <a:spLocks/>
          </p:cNvSpPr>
          <p:nvPr/>
        </p:nvSpPr>
        <p:spPr>
          <a:xfrm>
            <a:off x="7476565" y="6292427"/>
            <a:ext cx="4831657" cy="29159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Supervisor</a:t>
            </a:r>
            <a:r>
              <a:rPr lang="el-GR" sz="1600"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Professor Nikolaos Papanikolaou</a:t>
            </a:r>
            <a:endParaRPr lang="el-GR" sz="1600" b="1" dirty="0">
              <a:latin typeface="Times New Roman" panose="02020603050405020304" pitchFamily="18" charset="0"/>
              <a:cs typeface="Times New Roman" panose="02020603050405020304" pitchFamily="18" charset="0"/>
            </a:endParaRPr>
          </a:p>
        </p:txBody>
      </p:sp>
      <p:pic>
        <p:nvPicPr>
          <p:cNvPr id="6" name="Εικόνα 5">
            <a:extLst>
              <a:ext uri="{FF2B5EF4-FFF2-40B4-BE49-F238E27FC236}">
                <a16:creationId xmlns="" xmlns:a16="http://schemas.microsoft.com/office/drawing/2014/main" id="{4F1C813C-4127-4630-8CD0-F7BD9C407A5A}"/>
              </a:ext>
            </a:extLst>
          </p:cNvPr>
          <p:cNvPicPr>
            <a:picLocks noChangeAspect="1"/>
          </p:cNvPicPr>
          <p:nvPr/>
        </p:nvPicPr>
        <p:blipFill>
          <a:blip r:embed="rId3" cstate="print"/>
          <a:stretch>
            <a:fillRect/>
          </a:stretch>
        </p:blipFill>
        <p:spPr>
          <a:xfrm>
            <a:off x="376837" y="273977"/>
            <a:ext cx="2341881" cy="615339"/>
          </a:xfrm>
          <a:prstGeom prst="rect">
            <a:avLst/>
          </a:prstGeom>
        </p:spPr>
      </p:pic>
      <p:sp>
        <p:nvSpPr>
          <p:cNvPr id="19" name="TextBox 18">
            <a:extLst>
              <a:ext uri="{FF2B5EF4-FFF2-40B4-BE49-F238E27FC236}">
                <a16:creationId xmlns="" xmlns:a16="http://schemas.microsoft.com/office/drawing/2014/main" id="{D42ECDC0-63D2-4065-82D3-7CEC1764ED0F}"/>
              </a:ext>
            </a:extLst>
          </p:cNvPr>
          <p:cNvSpPr txBox="1"/>
          <p:nvPr/>
        </p:nvSpPr>
        <p:spPr>
          <a:xfrm>
            <a:off x="5930820" y="721360"/>
            <a:ext cx="5989265" cy="707886"/>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endParaRPr lang="el-GR" sz="2000" dirty="0">
              <a:latin typeface="Times New Roman" panose="02020603050405020304" pitchFamily="18" charset="0"/>
              <a:cs typeface="Times New Roman" panose="02020603050405020304" pitchFamily="18" charset="0"/>
            </a:endParaRPr>
          </a:p>
        </p:txBody>
      </p:sp>
      <p:sp>
        <p:nvSpPr>
          <p:cNvPr id="12" name="11 - TextBox"/>
          <p:cNvSpPr txBox="1"/>
          <p:nvPr/>
        </p:nvSpPr>
        <p:spPr>
          <a:xfrm>
            <a:off x="5706319" y="925975"/>
            <a:ext cx="6123008" cy="4647426"/>
          </a:xfrm>
          <a:prstGeom prst="rect">
            <a:avLst/>
          </a:prstGeom>
          <a:noFill/>
        </p:spPr>
        <p:txBody>
          <a:bodyPr wrap="square" rtlCol="0">
            <a:spAutoFit/>
          </a:bodyPr>
          <a:lstStyle/>
          <a:p>
            <a:endParaRPr lang="en-US" dirty="0" smtClean="0"/>
          </a:p>
          <a:p>
            <a:endParaRPr lang="en-US" dirty="0" smtClean="0"/>
          </a:p>
          <a:p>
            <a:r>
              <a:rPr lang="en-US" sz="2000" dirty="0" smtClean="0"/>
              <a:t>● </a:t>
            </a:r>
            <a:r>
              <a:rPr lang="en-US" sz="2000" dirty="0" smtClean="0">
                <a:latin typeface="Times New Roman" pitchFamily="18" charset="0"/>
                <a:cs typeface="Times New Roman" pitchFamily="18" charset="0"/>
              </a:rPr>
              <a:t>The circuit maintains an internal voltage source that has a positive temperature coefficient and another internal voltage source that has a negative temperature coefficient.</a:t>
            </a:r>
          </a:p>
          <a:p>
            <a:r>
              <a:rPr lang="en-US" sz="2000" dirty="0" smtClean="0">
                <a:latin typeface="Times New Roman" pitchFamily="18" charset="0"/>
                <a:cs typeface="Times New Roman" pitchFamily="18" charset="0"/>
              </a:rPr>
              <a:t>By summing the two together, the temperature dependence can be canceled.</a:t>
            </a:r>
          </a:p>
          <a:p>
            <a:endParaRPr lang="en-US" sz="2000" dirty="0" smtClean="0">
              <a:latin typeface="Times New Roman" pitchFamily="18" charset="0"/>
              <a:cs typeface="Times New Roman" pitchFamily="18" charset="0"/>
            </a:endParaRPr>
          </a:p>
          <a:p>
            <a:r>
              <a:rPr lang="en-US" sz="2000" dirty="0" smtClean="0"/>
              <a:t>● </a:t>
            </a:r>
            <a:r>
              <a:rPr lang="en-US" sz="2000" dirty="0" smtClean="0">
                <a:latin typeface="Times New Roman" pitchFamily="18" charset="0"/>
                <a:cs typeface="Times New Roman" pitchFamily="18" charset="0"/>
              </a:rPr>
              <a:t>The op-amp ensures that its inverting and non-inverting inputs are at the same voltage. The collector currents of Q1 and Q2 are also identical</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a:t>
            </a:r>
            <a:r>
              <a:rPr lang="en-US" sz="2000" dirty="0" smtClean="0"/>
              <a:t>●</a:t>
            </a:r>
            <a:r>
              <a:rPr lang="en-US" sz="2000" dirty="0" smtClean="0">
                <a:latin typeface="Times New Roman" pitchFamily="18" charset="0"/>
                <a:cs typeface="Times New Roman" pitchFamily="18" charset="0"/>
              </a:rPr>
              <a:t> If Q2 has an emitter area that is </a:t>
            </a:r>
            <a:r>
              <a:rPr lang="en-US" sz="2000" i="1" dirty="0" smtClean="0">
                <a:latin typeface="Times New Roman" pitchFamily="18" charset="0"/>
                <a:cs typeface="Times New Roman" pitchFamily="18" charset="0"/>
              </a:rPr>
              <a:t>N</a:t>
            </a:r>
            <a:r>
              <a:rPr lang="en-US" sz="2000" dirty="0" smtClean="0">
                <a:latin typeface="Times New Roman" pitchFamily="18" charset="0"/>
                <a:cs typeface="Times New Roman" pitchFamily="18" charset="0"/>
              </a:rPr>
              <a:t> times larger than Q1, its base-emitter voltage will be lower than that of Q1 by a magnitude of </a:t>
            </a:r>
            <a:r>
              <a:rPr lang="en-US" sz="2000" dirty="0" err="1" smtClean="0">
                <a:latin typeface="Times New Roman" pitchFamily="18" charset="0"/>
                <a:cs typeface="Times New Roman" pitchFamily="18" charset="0"/>
              </a:rPr>
              <a:t>kT</a:t>
            </a:r>
            <a:r>
              <a:rPr lang="en-US" sz="2000" dirty="0" smtClean="0">
                <a:latin typeface="Times New Roman" pitchFamily="18" charset="0"/>
                <a:cs typeface="Times New Roman" pitchFamily="18" charset="0"/>
              </a:rPr>
              <a:t>/q*</a:t>
            </a:r>
            <a:r>
              <a:rPr lang="en-US" sz="2000" dirty="0" err="1" smtClean="0">
                <a:latin typeface="Times New Roman" pitchFamily="18" charset="0"/>
                <a:cs typeface="Times New Roman" pitchFamily="18" charset="0"/>
              </a:rPr>
              <a:t>ln</a:t>
            </a:r>
            <a:r>
              <a:rPr lang="en-US" sz="2000" dirty="0" smtClean="0">
                <a:latin typeface="Times New Roman" pitchFamily="18" charset="0"/>
                <a:cs typeface="Times New Roman" pitchFamily="18" charset="0"/>
              </a:rPr>
              <a:t>(N).</a:t>
            </a:r>
            <a:endParaRPr lang="el-GR" sz="2000" dirty="0">
              <a:latin typeface="Times New Roman" pitchFamily="18" charset="0"/>
              <a:cs typeface="Times New Roman" pitchFamily="18" charset="0"/>
            </a:endParaRPr>
          </a:p>
        </p:txBody>
      </p:sp>
      <p:sp>
        <p:nvSpPr>
          <p:cNvPr id="11" name="10 - TextBox"/>
          <p:cNvSpPr txBox="1"/>
          <p:nvPr/>
        </p:nvSpPr>
        <p:spPr>
          <a:xfrm>
            <a:off x="4305783" y="949124"/>
            <a:ext cx="4421529" cy="400110"/>
          </a:xfrm>
          <a:prstGeom prst="rect">
            <a:avLst/>
          </a:prstGeom>
          <a:noFill/>
        </p:spPr>
        <p:txBody>
          <a:bodyPr wrap="square" rtlCol="0">
            <a:spAutoFit/>
          </a:bodyPr>
          <a:lstStyle/>
          <a:p>
            <a:pPr algn="ctr"/>
            <a:r>
              <a:rPr lang="en-US" sz="2000" b="1" dirty="0" err="1" smtClean="0">
                <a:solidFill>
                  <a:srgbClr val="00B0F0"/>
                </a:solidFill>
                <a:latin typeface="Times New Roman" pitchFamily="18" charset="0"/>
                <a:cs typeface="Times New Roman" pitchFamily="18" charset="0"/>
              </a:rPr>
              <a:t>Brakaw</a:t>
            </a:r>
            <a:r>
              <a:rPr lang="en-US" sz="2000" b="1" dirty="0" smtClean="0">
                <a:solidFill>
                  <a:srgbClr val="00B0F0"/>
                </a:solidFill>
                <a:latin typeface="Times New Roman" pitchFamily="18" charset="0"/>
                <a:cs typeface="Times New Roman" pitchFamily="18" charset="0"/>
              </a:rPr>
              <a:t>  </a:t>
            </a:r>
            <a:r>
              <a:rPr lang="en-US" sz="2000" b="1" dirty="0" err="1" smtClean="0">
                <a:solidFill>
                  <a:srgbClr val="00B0F0"/>
                </a:solidFill>
                <a:latin typeface="Times New Roman" pitchFamily="18" charset="0"/>
                <a:cs typeface="Times New Roman" pitchFamily="18" charset="0"/>
              </a:rPr>
              <a:t>Bandgap</a:t>
            </a:r>
            <a:r>
              <a:rPr lang="en-US" sz="2000" b="1" dirty="0" smtClean="0">
                <a:solidFill>
                  <a:srgbClr val="00B0F0"/>
                </a:solidFill>
                <a:latin typeface="Times New Roman" pitchFamily="18" charset="0"/>
                <a:cs typeface="Times New Roman" pitchFamily="18" charset="0"/>
              </a:rPr>
              <a:t> Voltage Reference</a:t>
            </a:r>
            <a:endParaRPr lang="el-GR" sz="2000" b="1" dirty="0">
              <a:solidFill>
                <a:srgbClr val="00B0F0"/>
              </a:solidFill>
              <a:latin typeface="Times New Roman" pitchFamily="18" charset="0"/>
              <a:cs typeface="Times New Roman" pitchFamily="18" charset="0"/>
            </a:endParaRPr>
          </a:p>
        </p:txBody>
      </p:sp>
      <p:pic>
        <p:nvPicPr>
          <p:cNvPr id="10" name="9 - Εικόνα" descr="Screenshot (531).png"/>
          <p:cNvPicPr>
            <a:picLocks noChangeAspect="1"/>
          </p:cNvPicPr>
          <p:nvPr/>
        </p:nvPicPr>
        <p:blipFill>
          <a:blip r:embed="rId4" cstate="print"/>
          <a:stretch>
            <a:fillRect/>
          </a:stretch>
        </p:blipFill>
        <p:spPr>
          <a:xfrm>
            <a:off x="243069" y="1354238"/>
            <a:ext cx="5232276" cy="4595150"/>
          </a:xfrm>
          <a:prstGeom prst="rect">
            <a:avLst/>
          </a:prstGeom>
        </p:spPr>
      </p:pic>
    </p:spTree>
    <p:extLst>
      <p:ext uri="{BB962C8B-B14F-4D97-AF65-F5344CB8AC3E}">
        <p14:creationId xmlns="" xmlns:p14="http://schemas.microsoft.com/office/powerpoint/2010/main" val="28482777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Υπότιτλος 2"/>
          <p:cNvSpPr>
            <a:spLocks noGrp="1"/>
          </p:cNvSpPr>
          <p:nvPr>
            <p:ph type="subTitle" idx="1"/>
          </p:nvPr>
        </p:nvSpPr>
        <p:spPr>
          <a:xfrm>
            <a:off x="196770" y="6292427"/>
            <a:ext cx="3734764" cy="291596"/>
          </a:xfrm>
        </p:spPr>
        <p:txBody>
          <a:bodyPr>
            <a:noAutofit/>
          </a:bodyPr>
          <a:lstStyle/>
          <a:p>
            <a:r>
              <a:rPr lang="en-US" sz="1600" b="1" dirty="0">
                <a:latin typeface="Times New Roman" panose="02020603050405020304" pitchFamily="18" charset="0"/>
                <a:cs typeface="Times New Roman" panose="02020603050405020304" pitchFamily="18" charset="0"/>
              </a:rPr>
              <a:t>Basic Principles of Power Electronics</a:t>
            </a:r>
            <a:endParaRPr lang="el-GR" sz="1600" b="1" dirty="0">
              <a:latin typeface="Times New Roman" panose="02020603050405020304" pitchFamily="18" charset="0"/>
              <a:cs typeface="Times New Roman" panose="02020603050405020304" pitchFamily="18" charset="0"/>
            </a:endParaRPr>
          </a:p>
        </p:txBody>
      </p:sp>
      <p:cxnSp>
        <p:nvCxnSpPr>
          <p:cNvPr id="9" name="Γωνιακή σύνδεση 8"/>
          <p:cNvCxnSpPr/>
          <p:nvPr/>
        </p:nvCxnSpPr>
        <p:spPr>
          <a:xfrm flipV="1">
            <a:off x="196770" y="157782"/>
            <a:ext cx="11618393" cy="563578"/>
          </a:xfrm>
          <a:prstGeom prst="bentConnector3">
            <a:avLst>
              <a:gd name="adj1" fmla="val 67"/>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cxnSp>
        <p:nvCxnSpPr>
          <p:cNvPr id="20" name="Ευθεία γραμμή σύνδεσης 19"/>
          <p:cNvCxnSpPr/>
          <p:nvPr/>
        </p:nvCxnSpPr>
        <p:spPr>
          <a:xfrm>
            <a:off x="196771" y="6292427"/>
            <a:ext cx="11618392" cy="1"/>
          </a:xfrm>
          <a:prstGeom prst="line">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sp>
        <p:nvSpPr>
          <p:cNvPr id="23" name="Υπότιτλος 2"/>
          <p:cNvSpPr txBox="1">
            <a:spLocks/>
          </p:cNvSpPr>
          <p:nvPr/>
        </p:nvSpPr>
        <p:spPr>
          <a:xfrm>
            <a:off x="7476565" y="6292427"/>
            <a:ext cx="4831657" cy="29159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Supervisor</a:t>
            </a:r>
            <a:r>
              <a:rPr lang="el-GR" sz="1600"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Professor Nikolaos Papanikolaou</a:t>
            </a:r>
            <a:endParaRPr lang="el-GR" sz="1600" b="1" dirty="0">
              <a:latin typeface="Times New Roman" panose="02020603050405020304" pitchFamily="18" charset="0"/>
              <a:cs typeface="Times New Roman" panose="02020603050405020304" pitchFamily="18" charset="0"/>
            </a:endParaRPr>
          </a:p>
        </p:txBody>
      </p:sp>
      <p:pic>
        <p:nvPicPr>
          <p:cNvPr id="6" name="Εικόνα 5">
            <a:extLst>
              <a:ext uri="{FF2B5EF4-FFF2-40B4-BE49-F238E27FC236}">
                <a16:creationId xmlns="" xmlns:a16="http://schemas.microsoft.com/office/drawing/2014/main" id="{4F1C813C-4127-4630-8CD0-F7BD9C407A5A}"/>
              </a:ext>
            </a:extLst>
          </p:cNvPr>
          <p:cNvPicPr>
            <a:picLocks noChangeAspect="1"/>
          </p:cNvPicPr>
          <p:nvPr/>
        </p:nvPicPr>
        <p:blipFill>
          <a:blip r:embed="rId3" cstate="print"/>
          <a:stretch>
            <a:fillRect/>
          </a:stretch>
        </p:blipFill>
        <p:spPr>
          <a:xfrm>
            <a:off x="376837" y="273977"/>
            <a:ext cx="2341881" cy="615339"/>
          </a:xfrm>
          <a:prstGeom prst="rect">
            <a:avLst/>
          </a:prstGeom>
        </p:spPr>
      </p:pic>
      <p:sp>
        <p:nvSpPr>
          <p:cNvPr id="19" name="TextBox 18">
            <a:extLst>
              <a:ext uri="{FF2B5EF4-FFF2-40B4-BE49-F238E27FC236}">
                <a16:creationId xmlns="" xmlns:a16="http://schemas.microsoft.com/office/drawing/2014/main" id="{D42ECDC0-63D2-4065-82D3-7CEC1764ED0F}"/>
              </a:ext>
            </a:extLst>
          </p:cNvPr>
          <p:cNvSpPr txBox="1"/>
          <p:nvPr/>
        </p:nvSpPr>
        <p:spPr>
          <a:xfrm>
            <a:off x="5930820" y="721360"/>
            <a:ext cx="5989265" cy="707886"/>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endParaRPr lang="el-GR" sz="2000" dirty="0">
              <a:latin typeface="Times New Roman" panose="02020603050405020304" pitchFamily="18" charset="0"/>
              <a:cs typeface="Times New Roman" panose="02020603050405020304" pitchFamily="18" charset="0"/>
            </a:endParaRPr>
          </a:p>
        </p:txBody>
      </p:sp>
      <p:sp>
        <p:nvSpPr>
          <p:cNvPr id="12" name="11 - TextBox"/>
          <p:cNvSpPr txBox="1"/>
          <p:nvPr/>
        </p:nvSpPr>
        <p:spPr>
          <a:xfrm>
            <a:off x="416689" y="914400"/>
            <a:ext cx="11447362" cy="4154984"/>
          </a:xfrm>
          <a:prstGeom prst="rect">
            <a:avLst/>
          </a:prstGeom>
          <a:noFill/>
        </p:spPr>
        <p:txBody>
          <a:bodyPr wrap="square" rtlCol="0">
            <a:spAutoFit/>
          </a:bodyPr>
          <a:lstStyle/>
          <a:p>
            <a:endParaRPr lang="en-US" dirty="0" smtClean="0"/>
          </a:p>
          <a:p>
            <a:endParaRPr lang="en-US" dirty="0" smtClean="0"/>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a:t>
            </a:r>
            <a:r>
              <a:rPr lang="en-US" sz="2000" dirty="0" smtClean="0"/>
              <a:t>●</a:t>
            </a:r>
            <a:r>
              <a:rPr lang="en-US" sz="2000" dirty="0" smtClean="0">
                <a:latin typeface="Times New Roman" pitchFamily="18" charset="0"/>
                <a:cs typeface="Times New Roman" pitchFamily="18" charset="0"/>
              </a:rPr>
              <a:t> If Q2 has an emitter area that is </a:t>
            </a:r>
            <a:r>
              <a:rPr lang="en-US" sz="2000" i="1" dirty="0" smtClean="0">
                <a:latin typeface="Times New Roman" pitchFamily="18" charset="0"/>
                <a:cs typeface="Times New Roman" pitchFamily="18" charset="0"/>
              </a:rPr>
              <a:t>N</a:t>
            </a:r>
            <a:r>
              <a:rPr lang="en-US" sz="2000" dirty="0" smtClean="0">
                <a:latin typeface="Times New Roman" pitchFamily="18" charset="0"/>
                <a:cs typeface="Times New Roman" pitchFamily="18" charset="0"/>
              </a:rPr>
              <a:t> times larger than Q1, its base-emitter voltage will be lower than that of Q1 by a magnitude of </a:t>
            </a:r>
            <a:r>
              <a:rPr lang="en-US" sz="2000" dirty="0" err="1" smtClean="0">
                <a:latin typeface="Times New Roman" pitchFamily="18" charset="0"/>
                <a:cs typeface="Times New Roman" pitchFamily="18" charset="0"/>
              </a:rPr>
              <a:t>kT</a:t>
            </a:r>
            <a:r>
              <a:rPr lang="en-US" sz="2000" dirty="0" smtClean="0">
                <a:latin typeface="Times New Roman" pitchFamily="18" charset="0"/>
                <a:cs typeface="Times New Roman" pitchFamily="18" charset="0"/>
              </a:rPr>
              <a:t>/q*</a:t>
            </a:r>
            <a:r>
              <a:rPr lang="en-US" sz="2000" dirty="0" err="1" smtClean="0">
                <a:latin typeface="Times New Roman" pitchFamily="18" charset="0"/>
                <a:cs typeface="Times New Roman" pitchFamily="18" charset="0"/>
              </a:rPr>
              <a:t>ln</a:t>
            </a:r>
            <a:r>
              <a:rPr lang="en-US" sz="2000" dirty="0" smtClean="0">
                <a:latin typeface="Times New Roman" pitchFamily="18" charset="0"/>
                <a:cs typeface="Times New Roman" pitchFamily="18" charset="0"/>
              </a:rPr>
              <a:t>(N).</a:t>
            </a:r>
          </a:p>
          <a:p>
            <a:r>
              <a:rPr lang="en-US" sz="1600" dirty="0" smtClean="0">
                <a:latin typeface="Times New Roman" pitchFamily="18" charset="0"/>
                <a:cs typeface="Times New Roman" pitchFamily="18" charset="0"/>
              </a:rPr>
              <a:t> </a:t>
            </a:r>
          </a:p>
          <a:p>
            <a:r>
              <a:rPr lang="el-GR"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k </a:t>
            </a:r>
            <a:r>
              <a:rPr lang="en-US" sz="1600" dirty="0" smtClean="0">
                <a:latin typeface="Times New Roman" pitchFamily="18" charset="0"/>
                <a:cs typeface="Times New Roman" pitchFamily="18" charset="0"/>
                <a:sym typeface="Wingdings" pitchFamily="2" charset="2"/>
              </a:rPr>
              <a:t> Boltzmann constant</a:t>
            </a:r>
          </a:p>
          <a:p>
            <a:r>
              <a:rPr lang="el-GR" sz="1600" dirty="0" smtClean="0">
                <a:latin typeface="Times New Roman" pitchFamily="18" charset="0"/>
                <a:cs typeface="Times New Roman" pitchFamily="18" charset="0"/>
                <a:sym typeface="Wingdings" pitchFamily="2" charset="2"/>
              </a:rPr>
              <a:t>                                                                              </a:t>
            </a:r>
            <a:r>
              <a:rPr lang="en-US" sz="1600" dirty="0" smtClean="0">
                <a:latin typeface="Times New Roman" pitchFamily="18" charset="0"/>
                <a:cs typeface="Times New Roman" pitchFamily="18" charset="0"/>
                <a:sym typeface="Wingdings" pitchFamily="2" charset="2"/>
              </a:rPr>
              <a:t>q  </a:t>
            </a:r>
            <a:r>
              <a:rPr lang="en-US" sz="1600" dirty="0" smtClean="0">
                <a:latin typeface="Times New Roman" pitchFamily="18" charset="0"/>
                <a:cs typeface="Times New Roman" pitchFamily="18" charset="0"/>
              </a:rPr>
              <a:t>charge carried by single electron</a:t>
            </a:r>
          </a:p>
          <a:p>
            <a:r>
              <a:rPr lang="el-GR"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T </a:t>
            </a:r>
            <a:r>
              <a:rPr lang="el-GR" sz="1600" dirty="0" smtClean="0">
                <a:latin typeface="Times New Roman" pitchFamily="18" charset="0"/>
                <a:cs typeface="Times New Roman" pitchFamily="18" charset="0"/>
                <a:sym typeface="Wingdings" pitchFamily="2" charset="2"/>
              </a:rPr>
              <a:t> </a:t>
            </a:r>
            <a:r>
              <a:rPr lang="en-US" sz="1600" dirty="0" smtClean="0">
                <a:latin typeface="Times New Roman" pitchFamily="18" charset="0"/>
                <a:cs typeface="Times New Roman" pitchFamily="18" charset="0"/>
              </a:rPr>
              <a:t>temperature in Kelvin</a:t>
            </a:r>
            <a:endParaRPr lang="el-GR" sz="1600" dirty="0" smtClean="0">
              <a:latin typeface="Times New Roman" pitchFamily="18" charset="0"/>
              <a:cs typeface="Times New Roman" pitchFamily="18" charset="0"/>
            </a:endParaRPr>
          </a:p>
          <a:p>
            <a:endParaRPr lang="el-GR" sz="1600" dirty="0" smtClean="0">
              <a:latin typeface="Times New Roman" pitchFamily="18" charset="0"/>
              <a:cs typeface="Times New Roman" pitchFamily="18" charset="0"/>
            </a:endParaRPr>
          </a:p>
          <a:p>
            <a:endParaRPr lang="el-GR" sz="1600" dirty="0" smtClean="0">
              <a:latin typeface="Times New Roman" pitchFamily="18" charset="0"/>
              <a:cs typeface="Times New Roman" pitchFamily="18" charset="0"/>
            </a:endParaRPr>
          </a:p>
          <a:p>
            <a:endParaRPr lang="el-GR" sz="1600" dirty="0" smtClean="0">
              <a:latin typeface="Times New Roman" pitchFamily="18" charset="0"/>
              <a:cs typeface="Times New Roman" pitchFamily="18" charset="0"/>
            </a:endParaRPr>
          </a:p>
          <a:p>
            <a:r>
              <a:rPr lang="en-US" sz="1600" dirty="0" smtClean="0"/>
              <a:t>●</a:t>
            </a:r>
            <a:r>
              <a:rPr lang="el-GR" sz="1600" dirty="0" smtClean="0"/>
              <a:t> </a:t>
            </a:r>
            <a:r>
              <a:rPr lang="en-US" sz="2000" dirty="0" smtClean="0">
                <a:latin typeface="Times New Roman" pitchFamily="18" charset="0"/>
                <a:cs typeface="Times New Roman" pitchFamily="18" charset="0"/>
              </a:rPr>
              <a:t>By an appropriate choice of N and R1 and </a:t>
            </a:r>
            <a:r>
              <a:rPr lang="en-US" sz="2000" dirty="0" smtClean="0">
                <a:latin typeface="Times New Roman" pitchFamily="18" charset="0"/>
                <a:cs typeface="Times New Roman" pitchFamily="18" charset="0"/>
              </a:rPr>
              <a:t>R3, </a:t>
            </a:r>
            <a:r>
              <a:rPr lang="en-US" sz="2000" dirty="0" smtClean="0">
                <a:latin typeface="Times New Roman" pitchFamily="18" charset="0"/>
                <a:cs typeface="Times New Roman" pitchFamily="18" charset="0"/>
              </a:rPr>
              <a:t>these temperature coefficients can be made to cancel, giving an output voltage that is nearly independent of temperature.</a:t>
            </a:r>
            <a:endParaRPr lang="el-GR" sz="20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p:txBody>
      </p:sp>
    </p:spTree>
    <p:extLst>
      <p:ext uri="{BB962C8B-B14F-4D97-AF65-F5344CB8AC3E}">
        <p14:creationId xmlns="" xmlns:p14="http://schemas.microsoft.com/office/powerpoint/2010/main" val="2848277733"/>
      </p:ext>
    </p:extLst>
  </p:cSld>
  <p:clrMapOvr>
    <a:masterClrMapping/>
  </p:clrMapOvr>
  <p:timing>
    <p:tnLst>
      <p:par>
        <p:cTn id="1" dur="indefinite" restart="never" nodeType="tmRoot"/>
      </p:par>
    </p:tnLst>
  </p:timing>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9145</TotalTime>
  <Words>619</Words>
  <Application>Microsoft Office PowerPoint</Application>
  <PresentationFormat>Προσαρμογή</PresentationFormat>
  <Paragraphs>170</Paragraphs>
  <Slides>16</Slides>
  <Notes>15</Notes>
  <HiddenSlides>0</HiddenSlides>
  <MMClips>0</MMClips>
  <ScaleCrop>false</ScaleCrop>
  <HeadingPairs>
    <vt:vector size="4" baseType="variant">
      <vt:variant>
        <vt:lpstr>Θέμα</vt:lpstr>
      </vt:variant>
      <vt:variant>
        <vt:i4>1</vt:i4>
      </vt:variant>
      <vt:variant>
        <vt:lpstr>Τίτλοι διαφανειών</vt:lpstr>
      </vt:variant>
      <vt:variant>
        <vt:i4>16</vt:i4>
      </vt:variant>
    </vt:vector>
  </HeadingPairs>
  <TitlesOfParts>
    <vt:vector size="17" baseType="lpstr">
      <vt:lpstr>Θέμα του Office</vt:lpstr>
      <vt:lpstr>Διαφάνεια 1</vt:lpstr>
      <vt:lpstr>Διαφάνεια 2</vt:lpstr>
      <vt:lpstr>Διαφάνεια 3</vt:lpstr>
      <vt:lpstr>Διαφάνεια 4</vt:lpstr>
      <vt:lpstr>Διαφάνεια 5</vt:lpstr>
      <vt:lpstr>Διαφάνεια 6</vt:lpstr>
      <vt:lpstr>Διαφάνεια 7</vt:lpstr>
      <vt:lpstr>Διαφάνεια 8</vt:lpstr>
      <vt:lpstr>Διαφάνεια 9</vt:lpstr>
      <vt:lpstr>Διαφάνεια 10</vt:lpstr>
      <vt:lpstr>Διαφάνεια 11</vt:lpstr>
      <vt:lpstr>Διαφάνεια 12</vt:lpstr>
      <vt:lpstr>Διαφάνεια 13</vt:lpstr>
      <vt:lpstr>Διαφάνεια 14</vt:lpstr>
      <vt:lpstr>Διαφάνεια 15</vt:lpstr>
      <vt:lpstr>Διαφάνεια 16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Panos Rigas</dc:creator>
  <cp:lastModifiedBy>Panagiotis</cp:lastModifiedBy>
  <cp:revision>217</cp:revision>
  <dcterms:created xsi:type="dcterms:W3CDTF">2021-01-20T15:02:05Z</dcterms:created>
  <dcterms:modified xsi:type="dcterms:W3CDTF">2021-06-01T21:42:23Z</dcterms:modified>
</cp:coreProperties>
</file>