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4" r:id="rId2"/>
    <p:sldId id="266" r:id="rId3"/>
    <p:sldId id="265" r:id="rId4"/>
    <p:sldId id="267" r:id="rId5"/>
    <p:sldId id="270" r:id="rId6"/>
    <p:sldId id="268" r:id="rId7"/>
    <p:sldId id="271" r:id="rId8"/>
    <p:sldId id="273" r:id="rId9"/>
    <p:sldId id="274" r:id="rId10"/>
    <p:sldId id="275" r:id="rId11"/>
    <p:sldId id="276" r:id="rId12"/>
    <p:sldId id="278" r:id="rId13"/>
    <p:sldId id="279" r:id="rId14"/>
    <p:sldId id="280" r:id="rId15"/>
    <p:sldId id="282" r:id="rId16"/>
    <p:sldId id="281" r:id="rId17"/>
    <p:sldId id="283" r:id="rId18"/>
    <p:sldId id="284" r:id="rId19"/>
    <p:sldId id="285" r:id="rId20"/>
    <p:sldId id="286" r:id="rId21"/>
    <p:sldId id="288" r:id="rId22"/>
    <p:sldId id="287" r:id="rId23"/>
    <p:sldId id="289" r:id="rId24"/>
    <p:sldId id="290" r:id="rId25"/>
    <p:sldId id="291" r:id="rId26"/>
    <p:sldId id="292" r:id="rId27"/>
    <p:sldId id="293" r:id="rId2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B06D1E95-F273-4383-AE04-C354D029A902}">
          <p14:sldIdLst>
            <p14:sldId id="264"/>
            <p14:sldId id="266"/>
            <p14:sldId id="265"/>
            <p14:sldId id="267"/>
          </p14:sldIdLst>
        </p14:section>
        <p14:section name="Comparator" id="{BA827A2A-8938-4829-A271-583BDC57246E}">
          <p14:sldIdLst>
            <p14:sldId id="270"/>
            <p14:sldId id="268"/>
            <p14:sldId id="271"/>
          </p14:sldIdLst>
        </p14:section>
        <p14:section name="Adaptive On Time Controller" id="{A70CBF9B-67E1-4968-861B-73CE2F1970CF}">
          <p14:sldIdLst>
            <p14:sldId id="273"/>
            <p14:sldId id="274"/>
            <p14:sldId id="275"/>
            <p14:sldId id="276"/>
            <p14:sldId id="278"/>
            <p14:sldId id="279"/>
            <p14:sldId id="280"/>
          </p14:sldIdLst>
        </p14:section>
        <p14:section name="MOSFET driver" id="{5B186505-4431-414A-B4E0-02C012DB40C7}">
          <p14:sldIdLst/>
        </p14:section>
        <p14:section name="Intelligent Controllers" id="{5758D3A7-686F-4701-BBD3-C62293DE3CBB}">
          <p14:sldIdLst>
            <p14:sldId id="282"/>
            <p14:sldId id="281"/>
            <p14:sldId id="283"/>
            <p14:sldId id="284"/>
            <p14:sldId id="285"/>
            <p14:sldId id="286"/>
            <p14:sldId id="288"/>
            <p14:sldId id="287"/>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Φωτεινό στυ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Στυλ με θέμα 2 - Έμφαση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Μεσαίο στυλ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974" autoAdjust="0"/>
  </p:normalViewPr>
  <p:slideViewPr>
    <p:cSldViewPr snapToGrid="0">
      <p:cViewPr varScale="1">
        <p:scale>
          <a:sx n="81" d="100"/>
          <a:sy n="81" d="100"/>
        </p:scale>
        <p:origin x="9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A226-FD30-417A-AD35-9E61520DC09E}" type="datetimeFigureOut">
              <a:rPr lang="en-US" smtClean="0"/>
              <a:t>5/13/2021</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2F3FA-6252-4B49-BD21-A670B1373044}" type="slidenum">
              <a:rPr lang="en-US" smtClean="0"/>
              <a:t>‹#›</a:t>
            </a:fld>
            <a:endParaRPr lang="en-US"/>
          </a:p>
        </p:txBody>
      </p:sp>
    </p:spTree>
    <p:extLst>
      <p:ext uri="{BB962C8B-B14F-4D97-AF65-F5344CB8AC3E}">
        <p14:creationId xmlns:p14="http://schemas.microsoft.com/office/powerpoint/2010/main" val="371763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a:t>
            </a:fld>
            <a:endParaRPr lang="en-US"/>
          </a:p>
        </p:txBody>
      </p:sp>
    </p:spTree>
    <p:extLst>
      <p:ext uri="{BB962C8B-B14F-4D97-AF65-F5344CB8AC3E}">
        <p14:creationId xmlns:p14="http://schemas.microsoft.com/office/powerpoint/2010/main" val="701099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where</a:t>
            </a:r>
          </a:p>
          <a:p>
            <a:pPr marL="457200" algn="l"/>
            <a:r>
              <a:rPr lang="en-US" b="0" i="0" dirty="0">
                <a:effectLst/>
                <a:latin typeface="Roboto" panose="02000000000000000000" pitchFamily="2" charset="0"/>
              </a:rPr>
              <a:t>R</a:t>
            </a:r>
            <a:r>
              <a:rPr lang="en-US" b="0" i="0" baseline="-25000" dirty="0">
                <a:effectLst/>
                <a:latin typeface="Roboto" panose="02000000000000000000" pitchFamily="2" charset="0"/>
              </a:rPr>
              <a:t>FB</a:t>
            </a:r>
            <a:r>
              <a:rPr lang="en-US" b="0" i="0" dirty="0">
                <a:effectLst/>
                <a:latin typeface="Roboto" panose="02000000000000000000" pitchFamily="2" charset="0"/>
              </a:rPr>
              <a:t> is the external resistance between the FB-SW terminals</a:t>
            </a:r>
          </a:p>
          <a:p>
            <a:pPr marL="457200" algn="l"/>
            <a:r>
              <a:rPr lang="en-US" b="0" i="0" dirty="0">
                <a:effectLst/>
                <a:latin typeface="Roboto" panose="02000000000000000000" pitchFamily="2" charset="0"/>
              </a:rPr>
              <a:t>R</a:t>
            </a:r>
            <a:r>
              <a:rPr lang="en-US" b="0" i="0" baseline="-25000" dirty="0">
                <a:effectLst/>
                <a:latin typeface="Roboto" panose="02000000000000000000" pitchFamily="2" charset="0"/>
              </a:rPr>
              <a:t>REF</a:t>
            </a:r>
            <a:r>
              <a:rPr lang="en-US" b="0" i="0" dirty="0">
                <a:effectLst/>
                <a:latin typeface="Roboto" panose="02000000000000000000" pitchFamily="2" charset="0"/>
              </a:rPr>
              <a:t> is the external resistance between the REF–AGND terminals</a:t>
            </a:r>
          </a:p>
          <a:p>
            <a:pPr marL="457200" algn="l"/>
            <a:r>
              <a:rPr lang="en-US" b="0" i="0" dirty="0">
                <a:effectLst/>
                <a:latin typeface="Roboto" panose="02000000000000000000" pitchFamily="2" charset="0"/>
              </a:rPr>
              <a:t>N</a:t>
            </a:r>
            <a:r>
              <a:rPr lang="en-US" b="0" i="0" baseline="-25000" dirty="0">
                <a:effectLst/>
                <a:latin typeface="Roboto" panose="02000000000000000000" pitchFamily="2" charset="0"/>
              </a:rPr>
              <a:t>P</a:t>
            </a:r>
            <a:r>
              <a:rPr lang="en-US" b="0" i="0" dirty="0">
                <a:effectLst/>
                <a:latin typeface="Roboto" panose="02000000000000000000" pitchFamily="2" charset="0"/>
              </a:rPr>
              <a:t> is the number of turns in the transformer primary side</a:t>
            </a:r>
          </a:p>
          <a:p>
            <a:pPr marL="457200" algn="l"/>
            <a:r>
              <a:rPr lang="en-US" b="0" i="0" dirty="0">
                <a:effectLst/>
                <a:latin typeface="Roboto" panose="02000000000000000000" pitchFamily="2" charset="0"/>
              </a:rPr>
              <a:t>N</a:t>
            </a:r>
            <a:r>
              <a:rPr lang="en-US" b="0" i="0" baseline="-25000" dirty="0">
                <a:effectLst/>
                <a:latin typeface="Roboto" panose="02000000000000000000" pitchFamily="2" charset="0"/>
              </a:rPr>
              <a:t>S</a:t>
            </a:r>
            <a:r>
              <a:rPr lang="en-US" b="0" i="0" dirty="0">
                <a:effectLst/>
                <a:latin typeface="Roboto" panose="02000000000000000000" pitchFamily="2" charset="0"/>
              </a:rPr>
              <a:t> is the number of turns in the transformer secondary side</a:t>
            </a:r>
          </a:p>
          <a:p>
            <a:pPr marL="457200" algn="l"/>
            <a:r>
              <a:rPr lang="en-US" b="0" i="0" dirty="0">
                <a:effectLst/>
                <a:latin typeface="Roboto" panose="02000000000000000000" pitchFamily="2" charset="0"/>
              </a:rPr>
              <a:t>V</a:t>
            </a:r>
            <a:r>
              <a:rPr lang="en-US" b="0" i="0" baseline="-25000" dirty="0">
                <a:effectLst/>
                <a:latin typeface="Roboto" panose="02000000000000000000" pitchFamily="2" charset="0"/>
              </a:rPr>
              <a:t>REF</a:t>
            </a:r>
            <a:r>
              <a:rPr lang="en-US" b="0" i="0" dirty="0">
                <a:effectLst/>
                <a:latin typeface="Roboto" panose="02000000000000000000" pitchFamily="2" charset="0"/>
              </a:rPr>
              <a:t> is the REF terminal voltage</a:t>
            </a:r>
          </a:p>
          <a:p>
            <a:pPr marL="457200" algn="l"/>
            <a:r>
              <a:rPr lang="en-US" b="0" i="0" dirty="0">
                <a:effectLst/>
                <a:latin typeface="Roboto" panose="02000000000000000000" pitchFamily="2" charset="0"/>
              </a:rPr>
              <a:t>V</a:t>
            </a:r>
            <a:r>
              <a:rPr lang="en-US" b="0" i="0" baseline="-25000" dirty="0">
                <a:effectLst/>
                <a:latin typeface="Roboto" panose="02000000000000000000" pitchFamily="2" charset="0"/>
              </a:rPr>
              <a:t>F</a:t>
            </a:r>
            <a:r>
              <a:rPr lang="en-US" b="0" i="0" dirty="0">
                <a:effectLst/>
                <a:latin typeface="Roboto" panose="02000000000000000000" pitchFamily="2" charset="0"/>
              </a:rPr>
              <a:t> is the forward voltage VF of the output diode</a:t>
            </a:r>
          </a:p>
          <a:p>
            <a:pPr marL="457200" algn="l"/>
            <a:r>
              <a:rPr lang="en-US" b="0" i="0" dirty="0">
                <a:effectLst/>
                <a:latin typeface="Roboto" panose="02000000000000000000" pitchFamily="2" charset="0"/>
              </a:rPr>
              <a:t>I</a:t>
            </a:r>
            <a:r>
              <a:rPr lang="en-US" b="0" i="0" baseline="-25000" dirty="0">
                <a:effectLst/>
                <a:latin typeface="Roboto" panose="02000000000000000000" pitchFamily="2" charset="0"/>
              </a:rPr>
              <a:t>S</a:t>
            </a:r>
            <a:r>
              <a:rPr lang="en-US" b="0" i="0" dirty="0">
                <a:effectLst/>
                <a:latin typeface="Roboto" panose="02000000000000000000" pitchFamily="2" charset="0"/>
              </a:rPr>
              <a:t> </a:t>
            </a:r>
            <a:r>
              <a:rPr lang="en-US" b="0" i="0" dirty="0" err="1">
                <a:effectLst/>
                <a:latin typeface="Roboto" panose="02000000000000000000" pitchFamily="2" charset="0"/>
              </a:rPr>
              <a:t>is</a:t>
            </a:r>
            <a:r>
              <a:rPr lang="en-US" b="0" i="0" dirty="0">
                <a:effectLst/>
                <a:latin typeface="Roboto" panose="02000000000000000000" pitchFamily="2" charset="0"/>
              </a:rPr>
              <a:t> secondary transformer current</a:t>
            </a:r>
          </a:p>
          <a:p>
            <a:pPr marL="457200" algn="l"/>
            <a:r>
              <a:rPr lang="en-US" b="0" i="0" dirty="0">
                <a:effectLst/>
                <a:latin typeface="Roboto" panose="02000000000000000000" pitchFamily="2" charset="0"/>
              </a:rPr>
              <a:t>ESR is the total impedance in the secondary side</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11</a:t>
            </a:fld>
            <a:endParaRPr lang="en-US"/>
          </a:p>
        </p:txBody>
      </p:sp>
    </p:spTree>
    <p:extLst>
      <p:ext uri="{BB962C8B-B14F-4D97-AF65-F5344CB8AC3E}">
        <p14:creationId xmlns:p14="http://schemas.microsoft.com/office/powerpoint/2010/main" val="249944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Choose the nearest impedance</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12</a:t>
            </a:fld>
            <a:endParaRPr lang="en-US"/>
          </a:p>
        </p:txBody>
      </p:sp>
    </p:spTree>
    <p:extLst>
      <p:ext uri="{BB962C8B-B14F-4D97-AF65-F5344CB8AC3E}">
        <p14:creationId xmlns:p14="http://schemas.microsoft.com/office/powerpoint/2010/main" val="248887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Choose the nearest impedance</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13</a:t>
            </a:fld>
            <a:endParaRPr lang="en-US"/>
          </a:p>
        </p:txBody>
      </p:sp>
    </p:spTree>
    <p:extLst>
      <p:ext uri="{BB962C8B-B14F-4D97-AF65-F5344CB8AC3E}">
        <p14:creationId xmlns:p14="http://schemas.microsoft.com/office/powerpoint/2010/main" val="2898891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Choose the nearest impedance</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14</a:t>
            </a:fld>
            <a:endParaRPr lang="en-US"/>
          </a:p>
        </p:txBody>
      </p:sp>
    </p:spTree>
    <p:extLst>
      <p:ext uri="{BB962C8B-B14F-4D97-AF65-F5344CB8AC3E}">
        <p14:creationId xmlns:p14="http://schemas.microsoft.com/office/powerpoint/2010/main" val="358899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dirty="0"/>
              <a:t>Article Artificial Intelligence-Based Controller for DC-DC Flyback Converter Muhammad Arslan Shahid 1 , Ghulam Abbas 1,* , Mohammad Rashid Hussain 2 , Muhammad Usman </a:t>
            </a:r>
            <a:r>
              <a:rPr lang="en-US" dirty="0" err="1"/>
              <a:t>Asad</a:t>
            </a:r>
            <a:r>
              <a:rPr lang="en-US" dirty="0"/>
              <a:t> 3 , Umar Farooq 3,4 , Jason Gu 3 , Valentina E. </a:t>
            </a:r>
            <a:r>
              <a:rPr lang="en-US" dirty="0" err="1"/>
              <a:t>Balas</a:t>
            </a:r>
            <a:r>
              <a:rPr lang="en-US" dirty="0"/>
              <a:t> 5 , Muhammad Uzair 6 , Ahmed Bilal Awan 7 and Tanveer </a:t>
            </a:r>
            <a:r>
              <a:rPr lang="en-US" dirty="0" err="1"/>
              <a:t>Yazdan</a:t>
            </a:r>
            <a:endParaRPr lang="en-US" dirty="0"/>
          </a:p>
          <a:p>
            <a:pPr algn="l"/>
            <a:endParaRPr lang="en-US" b="0" i="0" dirty="0">
              <a:effectLst/>
              <a:latin typeface="Roboto" panose="02000000000000000000" pitchFamily="2" charset="0"/>
            </a:endParaRPr>
          </a:p>
          <a:p>
            <a:pPr algn="l"/>
            <a:r>
              <a:rPr lang="en-US" dirty="0"/>
              <a:t>Voltage Tracking of a DC-DC Flyback Converter Using Neural Network Control </a:t>
            </a:r>
            <a:r>
              <a:rPr lang="en-US" dirty="0" err="1"/>
              <a:t>W.M.Utomo</a:t>
            </a:r>
            <a:r>
              <a:rPr lang="en-US" dirty="0"/>
              <a:t>, S.S. Yi, Y.M.Y </a:t>
            </a:r>
            <a:r>
              <a:rPr lang="en-US" dirty="0" err="1"/>
              <a:t>Buswig</a:t>
            </a:r>
            <a:r>
              <a:rPr lang="en-US" dirty="0"/>
              <a:t>, Z.A. </a:t>
            </a:r>
            <a:r>
              <a:rPr lang="en-US" dirty="0" err="1"/>
              <a:t>Haron</a:t>
            </a:r>
            <a:r>
              <a:rPr lang="en-US" dirty="0"/>
              <a:t>, A. A. Bakar and M. Z. Ahmad Faculty of Electrical and Electronic Engineering, </a:t>
            </a:r>
            <a:r>
              <a:rPr lang="en-US" dirty="0" err="1"/>
              <a:t>Universiti</a:t>
            </a:r>
            <a:r>
              <a:rPr lang="en-US" dirty="0"/>
              <a:t> Tun Hussein Onn Malaysia e-mail: wahyu@uthm.edu.my </a:t>
            </a:r>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15</a:t>
            </a:fld>
            <a:endParaRPr lang="en-US"/>
          </a:p>
        </p:txBody>
      </p:sp>
    </p:spTree>
    <p:extLst>
      <p:ext uri="{BB962C8B-B14F-4D97-AF65-F5344CB8AC3E}">
        <p14:creationId xmlns:p14="http://schemas.microsoft.com/office/powerpoint/2010/main" val="97828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The training</a:t>
            </a:r>
          </a:p>
          <a:p>
            <a:pPr algn="l"/>
            <a:r>
              <a:rPr lang="en-US" b="0" i="0" dirty="0">
                <a:effectLst/>
                <a:latin typeface="Roboto" panose="02000000000000000000" pitchFamily="2" charset="0"/>
              </a:rPr>
              <a:t>process minimizes the error output of the network through an optimization method. Generally, in learning</a:t>
            </a:r>
          </a:p>
          <a:p>
            <a:pPr algn="l"/>
            <a:r>
              <a:rPr lang="en-US" b="0" i="0" dirty="0">
                <a:effectLst/>
                <a:latin typeface="Roboto" panose="02000000000000000000" pitchFamily="2" charset="0"/>
              </a:rPr>
              <a:t>mode of the neural network controller a sufficient training data input-output mapping data of a plant is required.</a:t>
            </a:r>
          </a:p>
          <a:p>
            <a:pPr algn="l"/>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16</a:t>
            </a:fld>
            <a:endParaRPr lang="en-US"/>
          </a:p>
        </p:txBody>
      </p:sp>
    </p:spTree>
    <p:extLst>
      <p:ext uri="{BB962C8B-B14F-4D97-AF65-F5344CB8AC3E}">
        <p14:creationId xmlns:p14="http://schemas.microsoft.com/office/powerpoint/2010/main" val="69409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The training</a:t>
            </a:r>
          </a:p>
          <a:p>
            <a:pPr algn="l"/>
            <a:r>
              <a:rPr lang="en-US" b="0" i="0" dirty="0">
                <a:effectLst/>
                <a:latin typeface="Roboto" panose="02000000000000000000" pitchFamily="2" charset="0"/>
              </a:rPr>
              <a:t>process minimizes the error output of the network through an optimization method. Generally, in learning</a:t>
            </a:r>
          </a:p>
          <a:p>
            <a:pPr algn="l"/>
            <a:r>
              <a:rPr lang="en-US" b="0" i="0" dirty="0">
                <a:effectLst/>
                <a:latin typeface="Roboto" panose="02000000000000000000" pitchFamily="2" charset="0"/>
              </a:rPr>
              <a:t>mode of the neural network controller a sufficient training data input-output mapping data of a plant is required.</a:t>
            </a:r>
          </a:p>
          <a:p>
            <a:pPr algn="l"/>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17</a:t>
            </a:fld>
            <a:endParaRPr lang="en-US"/>
          </a:p>
        </p:txBody>
      </p:sp>
    </p:spTree>
    <p:extLst>
      <p:ext uri="{BB962C8B-B14F-4D97-AF65-F5344CB8AC3E}">
        <p14:creationId xmlns:p14="http://schemas.microsoft.com/office/powerpoint/2010/main" val="982404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The training</a:t>
            </a:r>
          </a:p>
          <a:p>
            <a:pPr algn="l"/>
            <a:r>
              <a:rPr lang="en-US" b="0" i="0" dirty="0">
                <a:effectLst/>
                <a:latin typeface="Roboto" panose="02000000000000000000" pitchFamily="2" charset="0"/>
              </a:rPr>
              <a:t>process minimizes the error output of the network through an optimization method. Generally, in learning</a:t>
            </a:r>
          </a:p>
          <a:p>
            <a:pPr algn="l"/>
            <a:r>
              <a:rPr lang="en-US" b="0" i="0" dirty="0">
                <a:effectLst/>
                <a:latin typeface="Roboto" panose="02000000000000000000" pitchFamily="2" charset="0"/>
              </a:rPr>
              <a:t>mode of the neural network controller a sufficient training data input-output mapping data of a plant is required.</a:t>
            </a:r>
          </a:p>
          <a:p>
            <a:pPr algn="l"/>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18</a:t>
            </a:fld>
            <a:endParaRPr lang="en-US"/>
          </a:p>
        </p:txBody>
      </p:sp>
    </p:spTree>
    <p:extLst>
      <p:ext uri="{BB962C8B-B14F-4D97-AF65-F5344CB8AC3E}">
        <p14:creationId xmlns:p14="http://schemas.microsoft.com/office/powerpoint/2010/main" val="1709401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The training</a:t>
            </a:r>
          </a:p>
          <a:p>
            <a:pPr algn="l"/>
            <a:r>
              <a:rPr lang="en-US" b="0" i="0" dirty="0">
                <a:effectLst/>
                <a:latin typeface="Roboto" panose="02000000000000000000" pitchFamily="2" charset="0"/>
              </a:rPr>
              <a:t>process minimizes the error output of the network through an optimization method. Generally, in learning</a:t>
            </a:r>
          </a:p>
          <a:p>
            <a:pPr algn="l"/>
            <a:r>
              <a:rPr lang="en-US" b="0" i="0" dirty="0">
                <a:effectLst/>
                <a:latin typeface="Roboto" panose="02000000000000000000" pitchFamily="2" charset="0"/>
              </a:rPr>
              <a:t>mode of the neural network controller a sufficient training data input-output mapping data of a plant is required.</a:t>
            </a:r>
          </a:p>
          <a:p>
            <a:pPr algn="l"/>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19</a:t>
            </a:fld>
            <a:endParaRPr lang="en-US"/>
          </a:p>
        </p:txBody>
      </p:sp>
    </p:spTree>
    <p:extLst>
      <p:ext uri="{BB962C8B-B14F-4D97-AF65-F5344CB8AC3E}">
        <p14:creationId xmlns:p14="http://schemas.microsoft.com/office/powerpoint/2010/main" val="1216416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The training</a:t>
            </a:r>
          </a:p>
          <a:p>
            <a:pPr algn="l"/>
            <a:r>
              <a:rPr lang="en-US" b="0" i="0" dirty="0">
                <a:effectLst/>
                <a:latin typeface="Roboto" panose="02000000000000000000" pitchFamily="2" charset="0"/>
              </a:rPr>
              <a:t>process minimizes the error output of the network through an optimization method. Generally, in learning</a:t>
            </a:r>
          </a:p>
          <a:p>
            <a:pPr algn="l"/>
            <a:r>
              <a:rPr lang="en-US" b="0" i="0" dirty="0">
                <a:effectLst/>
                <a:latin typeface="Roboto" panose="02000000000000000000" pitchFamily="2" charset="0"/>
              </a:rPr>
              <a:t>mode of the neural network controller a sufficient training data input-output mapping data of a plant is required.</a:t>
            </a:r>
          </a:p>
          <a:p>
            <a:pPr algn="l"/>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20</a:t>
            </a:fld>
            <a:endParaRPr lang="en-US"/>
          </a:p>
        </p:txBody>
      </p:sp>
    </p:spTree>
    <p:extLst>
      <p:ext uri="{BB962C8B-B14F-4D97-AF65-F5344CB8AC3E}">
        <p14:creationId xmlns:p14="http://schemas.microsoft.com/office/powerpoint/2010/main" val="110422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https://www.digikey.be/en/articles/reduce-design-complexity-integrated-isolated-flyback-converters</a:t>
            </a:r>
          </a:p>
          <a:p>
            <a:endParaRPr lang="en-US" dirty="0"/>
          </a:p>
          <a:p>
            <a:r>
              <a:rPr lang="en-US" dirty="0"/>
              <a:t>https://www.accessengineeringlibrary.com/content/book/9780071482721/chapter/chapter12</a:t>
            </a:r>
          </a:p>
          <a:p>
            <a:endParaRPr lang="en-US" dirty="0"/>
          </a:p>
          <a:p>
            <a:r>
              <a:rPr lang="en-US" dirty="0"/>
              <a:t>http://pep.ijieee.org.in/journal_pdf/11-140-1434187363111-114.pdf</a:t>
            </a:r>
          </a:p>
          <a:p>
            <a:endParaRPr lang="en-US" dirty="0"/>
          </a:p>
          <a:p>
            <a:r>
              <a:rPr lang="en-US" dirty="0"/>
              <a:t>https://www.engineersgarage.com/electronic-projects/designing-open-loop-isolated-flyback-converter-part-11-12/</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3</a:t>
            </a:fld>
            <a:endParaRPr lang="en-US"/>
          </a:p>
        </p:txBody>
      </p:sp>
    </p:spTree>
    <p:extLst>
      <p:ext uri="{BB962C8B-B14F-4D97-AF65-F5344CB8AC3E}">
        <p14:creationId xmlns:p14="http://schemas.microsoft.com/office/powerpoint/2010/main" val="799202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Layer 1 4 adaptive notes</a:t>
            </a:r>
          </a:p>
          <a:p>
            <a:pPr algn="l"/>
            <a:r>
              <a:rPr lang="en-US" b="0" i="0" dirty="0">
                <a:effectLst/>
                <a:latin typeface="Roboto" panose="02000000000000000000" pitchFamily="2" charset="0"/>
              </a:rPr>
              <a:t>Layer 2 3 fixed</a:t>
            </a:r>
          </a:p>
          <a:p>
            <a:pPr algn="l"/>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21</a:t>
            </a:fld>
            <a:endParaRPr lang="en-US"/>
          </a:p>
        </p:txBody>
      </p:sp>
    </p:spTree>
    <p:extLst>
      <p:ext uri="{BB962C8B-B14F-4D97-AF65-F5344CB8AC3E}">
        <p14:creationId xmlns:p14="http://schemas.microsoft.com/office/powerpoint/2010/main" val="1279769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a:t>
            </a:r>
            <a:r>
              <a:rPr lang="en-US" dirty="0"/>
              <a:t>To keep the output voltage of an FC system regulated as necessary for modern electronic devices irrespective of the changes in input voltage or load current, an ANFIS-based controller was proposed in this research. </a:t>
            </a:r>
          </a:p>
          <a:p>
            <a:pPr algn="l"/>
            <a:r>
              <a:rPr lang="en-US" dirty="0"/>
              <a:t>A FIS structure containing 25 fuzzy rules (in our case) relating the inputs and the output originally generated by the fuzzy logic system was tuned by ANFIS.</a:t>
            </a:r>
          </a:p>
          <a:p>
            <a:pPr algn="l"/>
            <a:r>
              <a:rPr lang="en-US" dirty="0"/>
              <a:t> It was observed that the FIS tuned by ANFIS exhibited better output voltage response under static and transient loads. Better set-point tracking was also achieved. ANFIS may utilize past results or experiences to make immediate decisions about the response. </a:t>
            </a:r>
            <a:r>
              <a:rPr lang="en-US" b="1" dirty="0"/>
              <a:t>Training of fuzzy rules by ANFIS made the ANFIS-based controller more adaptive</a:t>
            </a:r>
            <a:r>
              <a:rPr lang="en-US" dirty="0"/>
              <a:t>. Simulation results depicted that both the static and dynamic performance of the ANFIS-based controller was better in all aspects compared to the FLC and PID controllers. Hardware implementation of the proposed compensated system can be carried out in future.</a:t>
            </a:r>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22</a:t>
            </a:fld>
            <a:endParaRPr lang="en-US"/>
          </a:p>
        </p:txBody>
      </p:sp>
    </p:spTree>
    <p:extLst>
      <p:ext uri="{BB962C8B-B14F-4D97-AF65-F5344CB8AC3E}">
        <p14:creationId xmlns:p14="http://schemas.microsoft.com/office/powerpoint/2010/main" val="1367717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a:t>
            </a:r>
            <a:r>
              <a:rPr lang="en-US" dirty="0"/>
              <a:t>To keep the output voltage of an FC system regulated as necessary for modern electronic devices irrespective of the changes in input voltage or load current, an ANFIS-based controller was proposed in this research. </a:t>
            </a:r>
          </a:p>
          <a:p>
            <a:pPr algn="l"/>
            <a:r>
              <a:rPr lang="en-US" dirty="0"/>
              <a:t>A FIS structure containing 25 fuzzy rules (in our case) relating the inputs and the output originally generated by the fuzzy logic system was tuned by ANFIS.</a:t>
            </a:r>
          </a:p>
          <a:p>
            <a:pPr algn="l"/>
            <a:r>
              <a:rPr lang="en-US" dirty="0"/>
              <a:t> It was observed that the FIS tuned by ANFIS exhibited better output voltage response under static and transient loads. Better set-point tracking was also achieved. ANFIS may utilize past results or experiences to make immediate decisions about the response. </a:t>
            </a:r>
            <a:r>
              <a:rPr lang="en-US" b="1" dirty="0"/>
              <a:t>Training of fuzzy rules by ANFIS made the ANFIS-based controller more adaptive</a:t>
            </a:r>
            <a:r>
              <a:rPr lang="en-US" dirty="0"/>
              <a:t>. Simulation results depicted that both the static and dynamic performance of the ANFIS-based controller was better in all aspects compared to the FLC and PID controllers. Hardware implementation of the proposed compensated system can be carried out in future.</a:t>
            </a:r>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23</a:t>
            </a:fld>
            <a:endParaRPr lang="en-US"/>
          </a:p>
        </p:txBody>
      </p:sp>
    </p:spTree>
    <p:extLst>
      <p:ext uri="{BB962C8B-B14F-4D97-AF65-F5344CB8AC3E}">
        <p14:creationId xmlns:p14="http://schemas.microsoft.com/office/powerpoint/2010/main" val="4028200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a:t>
            </a:r>
            <a:r>
              <a:rPr lang="en-US" dirty="0"/>
              <a:t>To keep the output voltage of an FC system regulated as necessary for modern electronic devices irrespective of the changes in input voltage or load current, an ANFIS-based controller was proposed in this research. </a:t>
            </a:r>
          </a:p>
          <a:p>
            <a:pPr algn="l"/>
            <a:r>
              <a:rPr lang="en-US" dirty="0"/>
              <a:t>A FIS structure containing 25 fuzzy rules (in our case) relating the inputs and the output originally generated by the fuzzy logic system was tuned by ANFIS.</a:t>
            </a:r>
          </a:p>
          <a:p>
            <a:pPr algn="l"/>
            <a:r>
              <a:rPr lang="en-US" dirty="0"/>
              <a:t> It was observed that the FIS tuned by ANFIS exhibited better output voltage response under static and transient loads. Better set-point tracking was also achieved. ANFIS may utilize past results or experiences to make immediate decisions about the response. </a:t>
            </a:r>
            <a:r>
              <a:rPr lang="en-US" b="1" dirty="0"/>
              <a:t>Training of fuzzy rules by ANFIS made the ANFIS-based controller more adaptive</a:t>
            </a:r>
            <a:r>
              <a:rPr lang="en-US" dirty="0"/>
              <a:t>. Simulation results depicted that both the static and dynamic performance of the ANFIS-based controller was better in all aspects compared to the FLC and PID controllers. Hardware implementation of the proposed compensated system can be carried out in future.</a:t>
            </a:r>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24</a:t>
            </a:fld>
            <a:endParaRPr lang="en-US"/>
          </a:p>
        </p:txBody>
      </p:sp>
    </p:spTree>
    <p:extLst>
      <p:ext uri="{BB962C8B-B14F-4D97-AF65-F5344CB8AC3E}">
        <p14:creationId xmlns:p14="http://schemas.microsoft.com/office/powerpoint/2010/main" val="3558109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a:t>
            </a:r>
            <a:r>
              <a:rPr lang="en-US" dirty="0"/>
              <a:t>To keep the output voltage of an FC system regulated as necessary for modern electronic devices irrespective of the changes in input voltage or load current, an ANFIS-based controller was proposed in this research. </a:t>
            </a:r>
          </a:p>
          <a:p>
            <a:pPr algn="l"/>
            <a:r>
              <a:rPr lang="en-US" dirty="0"/>
              <a:t>A FIS structure containing 25 fuzzy rules (in our case) relating the inputs and the output originally generated by the fuzzy logic system was tuned by ANFIS.</a:t>
            </a:r>
          </a:p>
          <a:p>
            <a:pPr algn="l"/>
            <a:r>
              <a:rPr lang="en-US" dirty="0"/>
              <a:t> It was observed that the FIS tuned by ANFIS exhibited better output voltage response under static and transient loads. Better set-point tracking was also achieved. ANFIS may utilize past results or experiences to make immediate decisions about the response. </a:t>
            </a:r>
            <a:r>
              <a:rPr lang="en-US" b="1" dirty="0"/>
              <a:t>Training of fuzzy rules by ANFIS made the ANFIS-based controller more adaptive</a:t>
            </a:r>
            <a:r>
              <a:rPr lang="en-US" dirty="0"/>
              <a:t>. Simulation results depicted that both the static and dynamic performance of the ANFIS-based controller was better in all aspects compared to the FLC and PID controllers. Hardware implementation of the proposed compensated system can be carried out in future.</a:t>
            </a:r>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25</a:t>
            </a:fld>
            <a:endParaRPr lang="en-US"/>
          </a:p>
        </p:txBody>
      </p:sp>
    </p:spTree>
    <p:extLst>
      <p:ext uri="{BB962C8B-B14F-4D97-AF65-F5344CB8AC3E}">
        <p14:creationId xmlns:p14="http://schemas.microsoft.com/office/powerpoint/2010/main" val="383048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a:t>
            </a:r>
            <a:r>
              <a:rPr lang="en-US" dirty="0"/>
              <a:t>To keep the output voltage of an FC system regulated as necessary for modern electronic devices irrespective of the changes in input voltage or load current, an ANFIS-based controller was proposed in this research. </a:t>
            </a:r>
          </a:p>
          <a:p>
            <a:pPr algn="l"/>
            <a:r>
              <a:rPr lang="en-US" dirty="0"/>
              <a:t>A FIS structure containing 25 fuzzy rules (in our case) relating the inputs and the output originally generated by the fuzzy logic system was tuned by ANFIS.</a:t>
            </a:r>
          </a:p>
          <a:p>
            <a:pPr algn="l"/>
            <a:r>
              <a:rPr lang="en-US" dirty="0"/>
              <a:t> It was observed that the FIS tuned by ANFIS exhibited better output voltage response under static and transient loads. Better set-point tracking was also achieved. ANFIS may utilize past results or experiences to make immediate decisions about the response. </a:t>
            </a:r>
            <a:r>
              <a:rPr lang="en-US" b="1" dirty="0"/>
              <a:t>Training of fuzzy rules by ANFIS made the ANFIS-based controller more adaptive</a:t>
            </a:r>
            <a:r>
              <a:rPr lang="en-US" dirty="0"/>
              <a:t>. Simulation results depicted that both the static and dynamic performance of the ANFIS-based controller was better in all aspects compared to the FLC and PID controllers. Hardware implementation of the proposed compensated system can be carried out in future.</a:t>
            </a:r>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26</a:t>
            </a:fld>
            <a:endParaRPr lang="en-US"/>
          </a:p>
        </p:txBody>
      </p:sp>
    </p:spTree>
    <p:extLst>
      <p:ext uri="{BB962C8B-B14F-4D97-AF65-F5344CB8AC3E}">
        <p14:creationId xmlns:p14="http://schemas.microsoft.com/office/powerpoint/2010/main" val="3707996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 </a:t>
            </a:r>
            <a:r>
              <a:rPr lang="en-US" dirty="0"/>
              <a:t>To keep the output voltage of an FC system regulated as necessary for modern electronic devices irrespective of the changes in input voltage or load current, an ANFIS-based controller was proposed in this research. </a:t>
            </a:r>
          </a:p>
          <a:p>
            <a:pPr algn="l"/>
            <a:r>
              <a:rPr lang="en-US" dirty="0"/>
              <a:t>A FIS structure containing 25 fuzzy rules (in our case) relating the inputs and the output originally generated by the fuzzy logic system was tuned by ANFIS.</a:t>
            </a:r>
          </a:p>
          <a:p>
            <a:pPr algn="l"/>
            <a:r>
              <a:rPr lang="en-US" dirty="0"/>
              <a:t> It was observed that the FIS tuned by ANFIS exhibited better output voltage response under static and transient loads. Better set-point tracking was also achieved. ANFIS may utilize past results or experiences to make immediate decisions about the response. </a:t>
            </a:r>
            <a:r>
              <a:rPr lang="en-US" b="1" dirty="0"/>
              <a:t>Training of fuzzy rules by ANFIS made the ANFIS-based controller more adaptive</a:t>
            </a:r>
            <a:r>
              <a:rPr lang="en-US" dirty="0"/>
              <a:t>. Simulation results depicted that both the static and dynamic performance of the ANFIS-based controller was better in all aspects compared to the FLC and PID controllers. Hardware implementation of the proposed compensated system can be carried out in future.</a:t>
            </a:r>
            <a:endParaRPr lang="en-US" b="0" i="0" dirty="0">
              <a:effectLst/>
              <a:latin typeface="Roboto" panose="02000000000000000000" pitchFamily="2" charset="0"/>
            </a:endParaRP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27</a:t>
            </a:fld>
            <a:endParaRPr lang="en-US"/>
          </a:p>
        </p:txBody>
      </p:sp>
    </p:spTree>
    <p:extLst>
      <p:ext uri="{BB962C8B-B14F-4D97-AF65-F5344CB8AC3E}">
        <p14:creationId xmlns:p14="http://schemas.microsoft.com/office/powerpoint/2010/main" val="6915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https://www.digikey.be/en/articles/reduce-design-complexity-integrated-isolated-flyback-converters</a:t>
            </a:r>
          </a:p>
          <a:p>
            <a:endParaRPr lang="en-US" dirty="0"/>
          </a:p>
          <a:p>
            <a:r>
              <a:rPr lang="en-US" dirty="0"/>
              <a:t>https://www.accessengineeringlibrary.com/content/book/9780071482721/chapter/chapter12</a:t>
            </a:r>
          </a:p>
          <a:p>
            <a:endParaRPr lang="en-US" dirty="0"/>
          </a:p>
          <a:p>
            <a:r>
              <a:rPr lang="en-US" dirty="0"/>
              <a:t>http://pep.ijieee.org.in/journal_pdf/11-140-1434187363111-114.pdf</a:t>
            </a:r>
          </a:p>
          <a:p>
            <a:endParaRPr lang="en-US" dirty="0"/>
          </a:p>
          <a:p>
            <a:r>
              <a:rPr lang="en-US" dirty="0"/>
              <a:t>https://www.engineersgarage.com/electronic-projects/designing-open-loop-isolated-flyback-converter-part-11-12/</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4</a:t>
            </a:fld>
            <a:endParaRPr lang="en-US"/>
          </a:p>
        </p:txBody>
      </p:sp>
    </p:spTree>
    <p:extLst>
      <p:ext uri="{BB962C8B-B14F-4D97-AF65-F5344CB8AC3E}">
        <p14:creationId xmlns:p14="http://schemas.microsoft.com/office/powerpoint/2010/main" val="274213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https://www.youtube.com/watch?v=MlDYP34FsMs</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5</a:t>
            </a:fld>
            <a:endParaRPr lang="en-US"/>
          </a:p>
        </p:txBody>
      </p:sp>
    </p:spTree>
    <p:extLst>
      <p:ext uri="{BB962C8B-B14F-4D97-AF65-F5344CB8AC3E}">
        <p14:creationId xmlns:p14="http://schemas.microsoft.com/office/powerpoint/2010/main" val="400814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https://www.digikey.be/en/articles/reduce-design-complexity-integrated-isolated-flyback-converters</a:t>
            </a:r>
          </a:p>
          <a:p>
            <a:endParaRPr lang="en-US" dirty="0"/>
          </a:p>
          <a:p>
            <a:r>
              <a:rPr lang="en-US" dirty="0"/>
              <a:t>https://www.accessengineeringlibrary.com/content/book/9780071482721/chapter/chapter12</a:t>
            </a:r>
          </a:p>
          <a:p>
            <a:endParaRPr lang="en-US" dirty="0"/>
          </a:p>
          <a:p>
            <a:r>
              <a:rPr lang="en-US" dirty="0"/>
              <a:t>http://pep.ijieee.org.in/journal_pdf/11-140-1434187363111-114.pdf</a:t>
            </a:r>
          </a:p>
          <a:p>
            <a:endParaRPr lang="en-US" dirty="0"/>
          </a:p>
          <a:p>
            <a:r>
              <a:rPr lang="en-US" dirty="0"/>
              <a:t>https://www.engineersgarage.com/electronic-projects/designing-open-loop-isolated-flyback-converter-part-11-12/</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6</a:t>
            </a:fld>
            <a:endParaRPr lang="en-US"/>
          </a:p>
        </p:txBody>
      </p:sp>
    </p:spTree>
    <p:extLst>
      <p:ext uri="{BB962C8B-B14F-4D97-AF65-F5344CB8AC3E}">
        <p14:creationId xmlns:p14="http://schemas.microsoft.com/office/powerpoint/2010/main" val="20572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https://www.youtube.com/watch?v=MlDYP34FsMs</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7</a:t>
            </a:fld>
            <a:endParaRPr lang="en-US"/>
          </a:p>
        </p:txBody>
      </p:sp>
    </p:spTree>
    <p:extLst>
      <p:ext uri="{BB962C8B-B14F-4D97-AF65-F5344CB8AC3E}">
        <p14:creationId xmlns:p14="http://schemas.microsoft.com/office/powerpoint/2010/main" val="294249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https://www.digikey.be/en/articles/reduce-design-complexity-integrated-isolated-flyback-converters</a:t>
            </a:r>
          </a:p>
          <a:p>
            <a:endParaRPr lang="en-US" dirty="0"/>
          </a:p>
          <a:p>
            <a:r>
              <a:rPr lang="en-US" dirty="0"/>
              <a:t>https://www.accessengineeringlibrary.com/content/book/9780071482721/chapter/chapter12</a:t>
            </a:r>
          </a:p>
          <a:p>
            <a:endParaRPr lang="en-US" dirty="0"/>
          </a:p>
          <a:p>
            <a:r>
              <a:rPr lang="en-US" dirty="0"/>
              <a:t>http://pep.ijieee.org.in/journal_pdf/11-140-1434187363111-114.pdf</a:t>
            </a:r>
          </a:p>
          <a:p>
            <a:endParaRPr lang="en-US" dirty="0"/>
          </a:p>
          <a:p>
            <a:r>
              <a:rPr lang="en-US" dirty="0"/>
              <a:t>https://www.engineersgarage.com/electronic-projects/designing-open-loop-isolated-flyback-converter-part-11-12/</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8</a:t>
            </a:fld>
            <a:endParaRPr lang="en-US"/>
          </a:p>
        </p:txBody>
      </p:sp>
    </p:spTree>
    <p:extLst>
      <p:ext uri="{BB962C8B-B14F-4D97-AF65-F5344CB8AC3E}">
        <p14:creationId xmlns:p14="http://schemas.microsoft.com/office/powerpoint/2010/main" val="3228103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r>
              <a:rPr lang="en-US" b="0" i="0" dirty="0">
                <a:effectLst/>
                <a:latin typeface="Roboto" panose="02000000000000000000" pitchFamily="2" charset="0"/>
              </a:rPr>
              <a:t>where</a:t>
            </a:r>
          </a:p>
          <a:p>
            <a:pPr marL="457200" algn="l"/>
            <a:r>
              <a:rPr lang="en-US" b="0" i="0" dirty="0">
                <a:effectLst/>
                <a:latin typeface="Roboto" panose="02000000000000000000" pitchFamily="2" charset="0"/>
              </a:rPr>
              <a:t>R</a:t>
            </a:r>
            <a:r>
              <a:rPr lang="en-US" b="0" i="0" baseline="-25000" dirty="0">
                <a:effectLst/>
                <a:latin typeface="Roboto" panose="02000000000000000000" pitchFamily="2" charset="0"/>
              </a:rPr>
              <a:t>FB</a:t>
            </a:r>
            <a:r>
              <a:rPr lang="en-US" b="0" i="0" dirty="0">
                <a:effectLst/>
                <a:latin typeface="Roboto" panose="02000000000000000000" pitchFamily="2" charset="0"/>
              </a:rPr>
              <a:t> is the external resistance between the FB-SW terminals</a:t>
            </a:r>
          </a:p>
          <a:p>
            <a:pPr marL="457200" algn="l"/>
            <a:r>
              <a:rPr lang="en-US" b="0" i="0" dirty="0">
                <a:effectLst/>
                <a:latin typeface="Roboto" panose="02000000000000000000" pitchFamily="2" charset="0"/>
              </a:rPr>
              <a:t>R</a:t>
            </a:r>
            <a:r>
              <a:rPr lang="en-US" b="0" i="0" baseline="-25000" dirty="0">
                <a:effectLst/>
                <a:latin typeface="Roboto" panose="02000000000000000000" pitchFamily="2" charset="0"/>
              </a:rPr>
              <a:t>REF</a:t>
            </a:r>
            <a:r>
              <a:rPr lang="en-US" b="0" i="0" dirty="0">
                <a:effectLst/>
                <a:latin typeface="Roboto" panose="02000000000000000000" pitchFamily="2" charset="0"/>
              </a:rPr>
              <a:t> is the external resistance between the REF–AGND terminals</a:t>
            </a:r>
          </a:p>
          <a:p>
            <a:pPr marL="457200" algn="l"/>
            <a:r>
              <a:rPr lang="en-US" b="0" i="0" dirty="0">
                <a:effectLst/>
                <a:latin typeface="Roboto" panose="02000000000000000000" pitchFamily="2" charset="0"/>
              </a:rPr>
              <a:t>N</a:t>
            </a:r>
            <a:r>
              <a:rPr lang="en-US" b="0" i="0" baseline="-25000" dirty="0">
                <a:effectLst/>
                <a:latin typeface="Roboto" panose="02000000000000000000" pitchFamily="2" charset="0"/>
              </a:rPr>
              <a:t>P</a:t>
            </a:r>
            <a:r>
              <a:rPr lang="en-US" b="0" i="0" dirty="0">
                <a:effectLst/>
                <a:latin typeface="Roboto" panose="02000000000000000000" pitchFamily="2" charset="0"/>
              </a:rPr>
              <a:t> is the number of turns in the transformer primary side</a:t>
            </a:r>
          </a:p>
          <a:p>
            <a:pPr marL="457200" algn="l"/>
            <a:r>
              <a:rPr lang="en-US" b="0" i="0" dirty="0">
                <a:effectLst/>
                <a:latin typeface="Roboto" panose="02000000000000000000" pitchFamily="2" charset="0"/>
              </a:rPr>
              <a:t>N</a:t>
            </a:r>
            <a:r>
              <a:rPr lang="en-US" b="0" i="0" baseline="-25000" dirty="0">
                <a:effectLst/>
                <a:latin typeface="Roboto" panose="02000000000000000000" pitchFamily="2" charset="0"/>
              </a:rPr>
              <a:t>S</a:t>
            </a:r>
            <a:r>
              <a:rPr lang="en-US" b="0" i="0" dirty="0">
                <a:effectLst/>
                <a:latin typeface="Roboto" panose="02000000000000000000" pitchFamily="2" charset="0"/>
              </a:rPr>
              <a:t> is the number of turns in the transformer secondary side</a:t>
            </a:r>
          </a:p>
          <a:p>
            <a:pPr marL="457200" algn="l"/>
            <a:r>
              <a:rPr lang="en-US" b="0" i="0" dirty="0">
                <a:effectLst/>
                <a:latin typeface="Roboto" panose="02000000000000000000" pitchFamily="2" charset="0"/>
              </a:rPr>
              <a:t>V</a:t>
            </a:r>
            <a:r>
              <a:rPr lang="en-US" b="0" i="0" baseline="-25000" dirty="0">
                <a:effectLst/>
                <a:latin typeface="Roboto" panose="02000000000000000000" pitchFamily="2" charset="0"/>
              </a:rPr>
              <a:t>REF</a:t>
            </a:r>
            <a:r>
              <a:rPr lang="en-US" b="0" i="0" dirty="0">
                <a:effectLst/>
                <a:latin typeface="Roboto" panose="02000000000000000000" pitchFamily="2" charset="0"/>
              </a:rPr>
              <a:t> is the REF terminal voltage</a:t>
            </a:r>
          </a:p>
          <a:p>
            <a:pPr marL="457200" algn="l"/>
            <a:r>
              <a:rPr lang="en-US" b="0" i="0" dirty="0">
                <a:effectLst/>
                <a:latin typeface="Roboto" panose="02000000000000000000" pitchFamily="2" charset="0"/>
              </a:rPr>
              <a:t>V</a:t>
            </a:r>
            <a:r>
              <a:rPr lang="en-US" b="0" i="0" baseline="-25000" dirty="0">
                <a:effectLst/>
                <a:latin typeface="Roboto" panose="02000000000000000000" pitchFamily="2" charset="0"/>
              </a:rPr>
              <a:t>F</a:t>
            </a:r>
            <a:r>
              <a:rPr lang="en-US" b="0" i="0" dirty="0">
                <a:effectLst/>
                <a:latin typeface="Roboto" panose="02000000000000000000" pitchFamily="2" charset="0"/>
              </a:rPr>
              <a:t> is the forward voltage VF of the output diode</a:t>
            </a:r>
          </a:p>
          <a:p>
            <a:pPr marL="457200" algn="l"/>
            <a:r>
              <a:rPr lang="en-US" b="0" i="0" dirty="0">
                <a:effectLst/>
                <a:latin typeface="Roboto" panose="02000000000000000000" pitchFamily="2" charset="0"/>
              </a:rPr>
              <a:t>I</a:t>
            </a:r>
            <a:r>
              <a:rPr lang="en-US" b="0" i="0" baseline="-25000" dirty="0">
                <a:effectLst/>
                <a:latin typeface="Roboto" panose="02000000000000000000" pitchFamily="2" charset="0"/>
              </a:rPr>
              <a:t>S</a:t>
            </a:r>
            <a:r>
              <a:rPr lang="en-US" b="0" i="0" dirty="0">
                <a:effectLst/>
                <a:latin typeface="Roboto" panose="02000000000000000000" pitchFamily="2" charset="0"/>
              </a:rPr>
              <a:t> </a:t>
            </a:r>
            <a:r>
              <a:rPr lang="en-US" b="0" i="0" dirty="0" err="1">
                <a:effectLst/>
                <a:latin typeface="Roboto" panose="02000000000000000000" pitchFamily="2" charset="0"/>
              </a:rPr>
              <a:t>is</a:t>
            </a:r>
            <a:r>
              <a:rPr lang="en-US" b="0" i="0" dirty="0">
                <a:effectLst/>
                <a:latin typeface="Roboto" panose="02000000000000000000" pitchFamily="2" charset="0"/>
              </a:rPr>
              <a:t> secondary transformer current</a:t>
            </a:r>
          </a:p>
          <a:p>
            <a:pPr marL="457200" algn="l"/>
            <a:r>
              <a:rPr lang="en-US" b="0" i="0" dirty="0">
                <a:effectLst/>
                <a:latin typeface="Roboto" panose="02000000000000000000" pitchFamily="2" charset="0"/>
              </a:rPr>
              <a:t>ESR is the total impedance in the secondary side</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9</a:t>
            </a:fld>
            <a:endParaRPr lang="en-US"/>
          </a:p>
        </p:txBody>
      </p:sp>
    </p:spTree>
    <p:extLst>
      <p:ext uri="{BB962C8B-B14F-4D97-AF65-F5344CB8AC3E}">
        <p14:creationId xmlns:p14="http://schemas.microsoft.com/office/powerpoint/2010/main" val="389256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https://www.digikey.be/en/articles/reduce-design-complexity-integrated-isolated-flyback-converters</a:t>
            </a:r>
          </a:p>
          <a:p>
            <a:endParaRPr lang="en-US" dirty="0"/>
          </a:p>
          <a:p>
            <a:r>
              <a:rPr lang="en-US" dirty="0"/>
              <a:t>https://www.accessengineeringlibrary.com/content/book/9780071482721/chapter/chapter12</a:t>
            </a:r>
          </a:p>
          <a:p>
            <a:endParaRPr lang="en-US" dirty="0"/>
          </a:p>
          <a:p>
            <a:r>
              <a:rPr lang="en-US" dirty="0"/>
              <a:t>http://pep.ijieee.org.in/journal_pdf/11-140-1434187363111-114.pdf</a:t>
            </a:r>
          </a:p>
          <a:p>
            <a:endParaRPr lang="en-US" dirty="0"/>
          </a:p>
          <a:p>
            <a:r>
              <a:rPr lang="en-US" dirty="0"/>
              <a:t>https://www.engineersgarage.com/electronic-projects/designing-open-loop-isolated-flyback-converter-part-11-12/</a:t>
            </a:r>
          </a:p>
        </p:txBody>
      </p:sp>
      <p:sp>
        <p:nvSpPr>
          <p:cNvPr id="4" name="Θέση αριθμού διαφάνειας 3"/>
          <p:cNvSpPr>
            <a:spLocks noGrp="1"/>
          </p:cNvSpPr>
          <p:nvPr>
            <p:ph type="sldNum" sz="quarter" idx="10"/>
          </p:nvPr>
        </p:nvSpPr>
        <p:spPr/>
        <p:txBody>
          <a:bodyPr/>
          <a:lstStyle/>
          <a:p>
            <a:fld id="{BC52F3FA-6252-4B49-BD21-A670B1373044}" type="slidenum">
              <a:rPr lang="en-US" smtClean="0"/>
              <a:t>10</a:t>
            </a:fld>
            <a:endParaRPr lang="en-US"/>
          </a:p>
        </p:txBody>
      </p:sp>
    </p:spTree>
    <p:extLst>
      <p:ext uri="{BB962C8B-B14F-4D97-AF65-F5344CB8AC3E}">
        <p14:creationId xmlns:p14="http://schemas.microsoft.com/office/powerpoint/2010/main" val="276054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t>13/5/2021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249654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t>13/5/2021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274596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t>13/5/2021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293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t>13/5/2021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427719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9242A97C-1973-42BE-A0A6-EEE3775E92AC}" type="datetimeFigureOut">
              <a:rPr lang="el-GR" smtClean="0"/>
              <a:t>13/5/2021</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329093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9242A97C-1973-42BE-A0A6-EEE3775E92AC}" type="datetimeFigureOut">
              <a:rPr lang="el-GR" smtClean="0"/>
              <a:t>13/5/2021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117700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9242A97C-1973-42BE-A0A6-EEE3775E92AC}" type="datetimeFigureOut">
              <a:rPr lang="el-GR" smtClean="0"/>
              <a:t>13/5/2021</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409474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9242A97C-1973-42BE-A0A6-EEE3775E92AC}" type="datetimeFigureOut">
              <a:rPr lang="el-GR" smtClean="0"/>
              <a:t>13/5/2021</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26875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9242A97C-1973-42BE-A0A6-EEE3775E92AC}" type="datetimeFigureOut">
              <a:rPr lang="el-GR" smtClean="0"/>
              <a:t>13/5/2021</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122383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9242A97C-1973-42BE-A0A6-EEE3775E92AC}" type="datetimeFigureOut">
              <a:rPr lang="el-GR" smtClean="0"/>
              <a:t>13/5/2021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219292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9242A97C-1973-42BE-A0A6-EEE3775E92AC}" type="datetimeFigureOut">
              <a:rPr lang="el-GR" smtClean="0"/>
              <a:t>13/5/2021</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EC0E4A2-48CF-46FE-9C15-E6B3CFEA5F9F}" type="slidenum">
              <a:rPr lang="el-GR" smtClean="0"/>
              <a:t>‹#›</a:t>
            </a:fld>
            <a:endParaRPr lang="el-GR"/>
          </a:p>
        </p:txBody>
      </p:sp>
    </p:spTree>
    <p:extLst>
      <p:ext uri="{BB962C8B-B14F-4D97-AF65-F5344CB8AC3E}">
        <p14:creationId xmlns:p14="http://schemas.microsoft.com/office/powerpoint/2010/main" val="8890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2A97C-1973-42BE-A0A6-EEE3775E92AC}" type="datetimeFigureOut">
              <a:rPr lang="el-GR" smtClean="0"/>
              <a:t>13/5/2021</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0E4A2-48CF-46FE-9C15-E6B3CFEA5F9F}" type="slidenum">
              <a:rPr lang="el-GR" smtClean="0"/>
              <a:t>‹#›</a:t>
            </a:fld>
            <a:endParaRPr lang="el-GR"/>
          </a:p>
        </p:txBody>
      </p:sp>
    </p:spTree>
    <p:extLst>
      <p:ext uri="{BB962C8B-B14F-4D97-AF65-F5344CB8AC3E}">
        <p14:creationId xmlns:p14="http://schemas.microsoft.com/office/powerpoint/2010/main" val="392164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73110D6-BE76-4181-AEC0-F68BC48A80CA}"/>
              </a:ext>
            </a:extLst>
          </p:cNvPr>
          <p:cNvSpPr>
            <a:spLocks noGrp="1"/>
          </p:cNvSpPr>
          <p:nvPr>
            <p:ph type="title"/>
          </p:nvPr>
        </p:nvSpPr>
        <p:spPr/>
        <p:txBody>
          <a:bodyPr/>
          <a:lstStyle/>
          <a:p>
            <a:endParaRPr lang="el-GR"/>
          </a:p>
        </p:txBody>
      </p:sp>
      <p:pic>
        <p:nvPicPr>
          <p:cNvPr id="5" name="Θέση περιεχομένου 4">
            <a:extLst>
              <a:ext uri="{FF2B5EF4-FFF2-40B4-BE49-F238E27FC236}">
                <a16:creationId xmlns:a16="http://schemas.microsoft.com/office/drawing/2014/main" id="{F2EFAA93-F636-4A12-91C6-8148F56A8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86"/>
            <a:ext cx="12192000" cy="6847613"/>
          </a:xfrm>
        </p:spPr>
      </p:pic>
      <p:sp>
        <p:nvSpPr>
          <p:cNvPr id="6" name="TextBox 5">
            <a:extLst>
              <a:ext uri="{FF2B5EF4-FFF2-40B4-BE49-F238E27FC236}">
                <a16:creationId xmlns:a16="http://schemas.microsoft.com/office/drawing/2014/main" id="{BA56F4FE-2D0C-4F6A-B06A-F289A98E587A}"/>
              </a:ext>
            </a:extLst>
          </p:cNvPr>
          <p:cNvSpPr txBox="1"/>
          <p:nvPr/>
        </p:nvSpPr>
        <p:spPr>
          <a:xfrm>
            <a:off x="217600" y="511176"/>
            <a:ext cx="3779881" cy="1754326"/>
          </a:xfrm>
          <a:prstGeom prst="rect">
            <a:avLst/>
          </a:prstGeom>
          <a:noFill/>
        </p:spPr>
        <p:txBody>
          <a:bodyPr wrap="none" rtlCol="0">
            <a:spAutoFit/>
          </a:bodyPr>
          <a:lstStyle/>
          <a:p>
            <a:r>
              <a:rPr lang="en-US" sz="3600" dirty="0">
                <a:solidFill>
                  <a:schemeClr val="bg1"/>
                </a:solidFill>
                <a:latin typeface="Times New Roman" panose="02020603050405020304" pitchFamily="18" charset="0"/>
                <a:cs typeface="Times New Roman" panose="02020603050405020304" pitchFamily="18" charset="0"/>
              </a:rPr>
              <a:t>Basic </a:t>
            </a:r>
          </a:p>
          <a:p>
            <a:r>
              <a:rPr lang="en-US" sz="3600" b="1" dirty="0">
                <a:solidFill>
                  <a:srgbClr val="00B0F0"/>
                </a:solidFill>
                <a:latin typeface="Times New Roman" panose="02020603050405020304" pitchFamily="18" charset="0"/>
                <a:cs typeface="Times New Roman" panose="02020603050405020304" pitchFamily="18" charset="0"/>
              </a:rPr>
              <a:t>Integrated Circuit</a:t>
            </a:r>
          </a:p>
          <a:p>
            <a:r>
              <a:rPr lang="en-US" sz="3600" dirty="0">
                <a:solidFill>
                  <a:schemeClr val="bg1"/>
                </a:solidFill>
                <a:latin typeface="Times New Roman" panose="02020603050405020304" pitchFamily="18" charset="0"/>
                <a:cs typeface="Times New Roman" panose="02020603050405020304" pitchFamily="18" charset="0"/>
              </a:rPr>
              <a:t>Function </a:t>
            </a:r>
            <a:endParaRPr lang="el-GR" sz="3600" dirty="0">
              <a:solidFill>
                <a:schemeClr val="bg1"/>
              </a:solidFill>
              <a:latin typeface="Times New Roman" panose="02020603050405020304" pitchFamily="18" charset="0"/>
              <a:cs typeface="Times New Roman" panose="02020603050405020304" pitchFamily="18" charset="0"/>
            </a:endParaRPr>
          </a:p>
        </p:txBody>
      </p:sp>
      <p:pic>
        <p:nvPicPr>
          <p:cNvPr id="8" name="Εικόνα 7">
            <a:extLst>
              <a:ext uri="{FF2B5EF4-FFF2-40B4-BE49-F238E27FC236}">
                <a16:creationId xmlns:a16="http://schemas.microsoft.com/office/drawing/2014/main" id="{8F75BD4B-0589-4075-ADF1-2FEBF6E6B10D}"/>
              </a:ext>
            </a:extLst>
          </p:cNvPr>
          <p:cNvPicPr>
            <a:picLocks noChangeAspect="1"/>
          </p:cNvPicPr>
          <p:nvPr/>
        </p:nvPicPr>
        <p:blipFill>
          <a:blip r:embed="rId3"/>
          <a:stretch>
            <a:fillRect/>
          </a:stretch>
        </p:blipFill>
        <p:spPr>
          <a:xfrm>
            <a:off x="319151" y="2265502"/>
            <a:ext cx="3592973" cy="110980"/>
          </a:xfrm>
          <a:prstGeom prst="rect">
            <a:avLst/>
          </a:prstGeom>
        </p:spPr>
      </p:pic>
      <p:sp>
        <p:nvSpPr>
          <p:cNvPr id="9" name="TextBox 8">
            <a:extLst>
              <a:ext uri="{FF2B5EF4-FFF2-40B4-BE49-F238E27FC236}">
                <a16:creationId xmlns:a16="http://schemas.microsoft.com/office/drawing/2014/main" id="{B387AC6F-7658-482F-892B-5E0519EE801D}"/>
              </a:ext>
            </a:extLst>
          </p:cNvPr>
          <p:cNvSpPr txBox="1"/>
          <p:nvPr/>
        </p:nvSpPr>
        <p:spPr>
          <a:xfrm>
            <a:off x="251460" y="2378969"/>
            <a:ext cx="1185261" cy="338554"/>
          </a:xfrm>
          <a:prstGeom prst="rect">
            <a:avLst/>
          </a:prstGeom>
          <a:noFill/>
        </p:spPr>
        <p:txBody>
          <a:bodyPr wrap="none" rtlCol="0">
            <a:spAutoFit/>
          </a:bodyPr>
          <a:lstStyle/>
          <a:p>
            <a:r>
              <a:rPr lang="en-US" sz="1600" dirty="0">
                <a:solidFill>
                  <a:schemeClr val="bg1"/>
                </a:solidFill>
              </a:rPr>
              <a:t>BD7F100EFJ</a:t>
            </a:r>
            <a:endParaRPr lang="el-GR" sz="1600" dirty="0">
              <a:solidFill>
                <a:schemeClr val="bg1"/>
              </a:solidFill>
            </a:endParaRPr>
          </a:p>
        </p:txBody>
      </p:sp>
      <p:sp>
        <p:nvSpPr>
          <p:cNvPr id="10" name="TextBox 9">
            <a:extLst>
              <a:ext uri="{FF2B5EF4-FFF2-40B4-BE49-F238E27FC236}">
                <a16:creationId xmlns:a16="http://schemas.microsoft.com/office/drawing/2014/main" id="{863E2F28-980D-40EA-BCEB-C49DD7D56EC1}"/>
              </a:ext>
            </a:extLst>
          </p:cNvPr>
          <p:cNvSpPr txBox="1"/>
          <p:nvPr/>
        </p:nvSpPr>
        <p:spPr>
          <a:xfrm>
            <a:off x="251460" y="3224164"/>
            <a:ext cx="3099951" cy="1477328"/>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Comparator</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Adaptive On-Time Controller</a:t>
            </a:r>
          </a:p>
          <a:p>
            <a:r>
              <a:rPr lang="en-US" dirty="0">
                <a:solidFill>
                  <a:schemeClr val="bg1"/>
                </a:solidFill>
                <a:latin typeface="Arial" panose="020B0604020202020204" pitchFamily="34" charset="0"/>
                <a:cs typeface="Arial" panose="020B0604020202020204" pitchFamily="34" charset="0"/>
              </a:rPr>
              <a:t>Driver</a:t>
            </a:r>
          </a:p>
          <a:p>
            <a:r>
              <a:rPr lang="en-US" dirty="0">
                <a:solidFill>
                  <a:schemeClr val="bg1"/>
                </a:solidFill>
                <a:latin typeface="Arial" panose="020B0604020202020204" pitchFamily="34" charset="0"/>
                <a:cs typeface="Arial" panose="020B0604020202020204" pitchFamily="34" charset="0"/>
              </a:rPr>
              <a:t>N-Channel MOSFET</a:t>
            </a:r>
          </a:p>
          <a:p>
            <a:r>
              <a:rPr lang="en-US" dirty="0">
                <a:solidFill>
                  <a:schemeClr val="bg1"/>
                </a:solidFill>
                <a:latin typeface="Arial" panose="020B0604020202020204" pitchFamily="34" charset="0"/>
                <a:cs typeface="Arial" panose="020B0604020202020204" pitchFamily="34" charset="0"/>
              </a:rPr>
              <a:t>SW output</a:t>
            </a:r>
            <a:endParaRPr lang="el-GR" dirty="0">
              <a:solidFill>
                <a:schemeClr val="bg1"/>
              </a:solidFill>
              <a:latin typeface="Arial" panose="020B0604020202020204" pitchFamily="34" charset="0"/>
              <a:cs typeface="Arial" panose="020B0604020202020204" pitchFamily="34" charset="0"/>
            </a:endParaRPr>
          </a:p>
        </p:txBody>
      </p:sp>
      <p:pic>
        <p:nvPicPr>
          <p:cNvPr id="11" name="Εικόνα 10">
            <a:extLst>
              <a:ext uri="{FF2B5EF4-FFF2-40B4-BE49-F238E27FC236}">
                <a16:creationId xmlns:a16="http://schemas.microsoft.com/office/drawing/2014/main" id="{A04EE120-1B07-40DE-81C4-E09A416D6981}"/>
              </a:ext>
            </a:extLst>
          </p:cNvPr>
          <p:cNvPicPr>
            <a:picLocks noChangeAspect="1"/>
          </p:cNvPicPr>
          <p:nvPr/>
        </p:nvPicPr>
        <p:blipFill>
          <a:blip r:embed="rId3"/>
          <a:stretch>
            <a:fillRect/>
          </a:stretch>
        </p:blipFill>
        <p:spPr>
          <a:xfrm>
            <a:off x="308165" y="4725048"/>
            <a:ext cx="2466975" cy="76200"/>
          </a:xfrm>
          <a:prstGeom prst="rect">
            <a:avLst/>
          </a:prstGeom>
        </p:spPr>
      </p:pic>
      <p:sp>
        <p:nvSpPr>
          <p:cNvPr id="12" name="TextBox 11">
            <a:extLst>
              <a:ext uri="{FF2B5EF4-FFF2-40B4-BE49-F238E27FC236}">
                <a16:creationId xmlns:a16="http://schemas.microsoft.com/office/drawing/2014/main" id="{E056997A-8DBA-4D1B-872D-69B11EF92F28}"/>
              </a:ext>
            </a:extLst>
          </p:cNvPr>
          <p:cNvSpPr txBox="1"/>
          <p:nvPr/>
        </p:nvSpPr>
        <p:spPr>
          <a:xfrm>
            <a:off x="217600" y="4838801"/>
            <a:ext cx="2254367" cy="369332"/>
          </a:xfrm>
          <a:prstGeom prst="rect">
            <a:avLst/>
          </a:prstGeom>
          <a:noFill/>
        </p:spPr>
        <p:txBody>
          <a:bodyPr wrap="square" rtlCol="0">
            <a:spAutoFit/>
          </a:bodyPr>
          <a:lstStyle/>
          <a:p>
            <a:r>
              <a:rPr lang="en-US" dirty="0">
                <a:solidFill>
                  <a:srgbClr val="00B0F0"/>
                </a:solidFill>
              </a:rPr>
              <a:t> Panagiotis Rigas</a:t>
            </a:r>
            <a:endParaRPr lang="el-GR" dirty="0">
              <a:solidFill>
                <a:srgbClr val="00B0F0"/>
              </a:solidFill>
            </a:endParaRPr>
          </a:p>
        </p:txBody>
      </p:sp>
    </p:spTree>
    <p:extLst>
      <p:ext uri="{BB962C8B-B14F-4D97-AF65-F5344CB8AC3E}">
        <p14:creationId xmlns:p14="http://schemas.microsoft.com/office/powerpoint/2010/main" val="367509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9" name="TextBox 18">
            <a:extLst>
              <a:ext uri="{FF2B5EF4-FFF2-40B4-BE49-F238E27FC236}">
                <a16:creationId xmlns:a16="http://schemas.microsoft.com/office/drawing/2014/main" id="{D42ECDC0-63D2-4065-82D3-7CEC1764ED0F}"/>
              </a:ext>
            </a:extLst>
          </p:cNvPr>
          <p:cNvSpPr txBox="1"/>
          <p:nvPr/>
        </p:nvSpPr>
        <p:spPr>
          <a:xfrm>
            <a:off x="376837" y="958378"/>
            <a:ext cx="11578161" cy="4401205"/>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Adaptive On-Time Controller</a:t>
            </a:r>
          </a:p>
          <a:p>
            <a:pPr algn="l"/>
            <a:r>
              <a:rPr lang="en-US" sz="2000" b="0" i="0" dirty="0">
                <a:effectLst/>
                <a:latin typeface="Times New Roman" panose="02020603050405020304" pitchFamily="18" charset="0"/>
                <a:cs typeface="Times New Roman" panose="02020603050405020304" pitchFamily="18" charset="0"/>
              </a:rPr>
              <a:t>A notable result illustrated in this equation is that you can in part set the output voltage by choosing the appropriate primary and secondary turns ratio of the transformer, and by adjusting the ratio of the resistances R</a:t>
            </a:r>
            <a:r>
              <a:rPr lang="en-US" sz="2000" b="0" i="0" baseline="-25000" dirty="0">
                <a:effectLst/>
                <a:latin typeface="Times New Roman" panose="02020603050405020304" pitchFamily="18" charset="0"/>
                <a:cs typeface="Times New Roman" panose="02020603050405020304" pitchFamily="18" charset="0"/>
              </a:rPr>
              <a:t>FB</a:t>
            </a:r>
            <a:r>
              <a:rPr lang="en-US" sz="2000" b="0" i="0" dirty="0">
                <a:effectLst/>
                <a:latin typeface="Times New Roman" panose="02020603050405020304" pitchFamily="18" charset="0"/>
                <a:cs typeface="Times New Roman" panose="02020603050405020304" pitchFamily="18" charset="0"/>
              </a:rPr>
              <a:t> and R</a:t>
            </a:r>
            <a:r>
              <a:rPr lang="en-US" sz="2000" b="0" i="0" baseline="-25000" dirty="0">
                <a:effectLst/>
                <a:latin typeface="Times New Roman" panose="02020603050405020304" pitchFamily="18" charset="0"/>
                <a:cs typeface="Times New Roman" panose="02020603050405020304" pitchFamily="18" charset="0"/>
              </a:rPr>
              <a:t>REF</a:t>
            </a:r>
            <a:r>
              <a:rPr lang="en-US" sz="2000" b="0" i="0" dirty="0">
                <a:effectLst/>
                <a:latin typeface="Times New Roman" panose="02020603050405020304" pitchFamily="18" charset="0"/>
                <a:cs typeface="Times New Roman" panose="02020603050405020304" pitchFamily="18" charset="0"/>
              </a:rPr>
              <a:t>.</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The equation further illustrates that the output voltage level is also subject to an output voltage error determined by V</a:t>
            </a:r>
            <a:r>
              <a:rPr lang="en-US" sz="2000" b="0" i="0" baseline="-25000" dirty="0">
                <a:effectLst/>
                <a:latin typeface="Times New Roman" panose="02020603050405020304" pitchFamily="18" charset="0"/>
                <a:cs typeface="Times New Roman" panose="02020603050405020304" pitchFamily="18" charset="0"/>
              </a:rPr>
              <a:t>F</a:t>
            </a:r>
            <a:r>
              <a:rPr lang="en-US" sz="2000" b="0" i="0" dirty="0">
                <a:effectLst/>
                <a:latin typeface="Times New Roman" panose="02020603050405020304" pitchFamily="18" charset="0"/>
                <a:cs typeface="Times New Roman" panose="02020603050405020304" pitchFamily="18" charset="0"/>
              </a:rPr>
              <a:t> and ESR. This error can be reduced by selecting a Schottky barrier diode with a small V</a:t>
            </a:r>
            <a:r>
              <a:rPr lang="en-US" sz="2000" b="0" i="0" baseline="-25000" dirty="0">
                <a:effectLst/>
                <a:latin typeface="Times New Roman" panose="02020603050405020304" pitchFamily="18" charset="0"/>
                <a:cs typeface="Times New Roman" panose="02020603050405020304" pitchFamily="18" charset="0"/>
              </a:rPr>
              <a:t>F</a:t>
            </a:r>
            <a:r>
              <a:rPr lang="en-US" sz="2000" b="0" i="0" dirty="0">
                <a:effectLst/>
                <a:latin typeface="Times New Roman" panose="02020603050405020304" pitchFamily="18" charset="0"/>
                <a:cs typeface="Times New Roman" panose="02020603050405020304" pitchFamily="18" charset="0"/>
              </a:rPr>
              <a:t>. The ESR, however, is more difficult to control as it is the total impedance in the secondary side, which includes the transformer </a:t>
            </a:r>
            <a:r>
              <a:rPr lang="en-US" sz="2000" b="0" i="0" dirty="0" err="1">
                <a:effectLst/>
                <a:latin typeface="Times New Roman" panose="02020603050405020304" pitchFamily="18" charset="0"/>
                <a:cs typeface="Times New Roman" panose="02020603050405020304" pitchFamily="18" charset="0"/>
              </a:rPr>
              <a:t>wirewound</a:t>
            </a:r>
            <a:r>
              <a:rPr lang="en-US" sz="2000" b="0" i="0" dirty="0">
                <a:effectLst/>
                <a:latin typeface="Times New Roman" panose="02020603050405020304" pitchFamily="18" charset="0"/>
                <a:cs typeface="Times New Roman" panose="02020603050405020304" pitchFamily="18" charset="0"/>
              </a:rPr>
              <a:t> resistance and the pc board impedance.</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Even with optimal diode selection and careful ESR management, it is possible to have an output voltage error in your application, which in turn can lead to poor load regulation. To reduce the effect of these inherent error sources, BD7F devices are designed with an internal load compensation function that can significantly improve output regulation across the device's output current range.</a:t>
            </a:r>
          </a:p>
        </p:txBody>
      </p:sp>
    </p:spTree>
    <p:extLst>
      <p:ext uri="{BB962C8B-B14F-4D97-AF65-F5344CB8AC3E}">
        <p14:creationId xmlns:p14="http://schemas.microsoft.com/office/powerpoint/2010/main" val="152661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pic>
        <p:nvPicPr>
          <p:cNvPr id="15" name="Θέση περιεχομένου 4">
            <a:extLst>
              <a:ext uri="{FF2B5EF4-FFF2-40B4-BE49-F238E27FC236}">
                <a16:creationId xmlns:a16="http://schemas.microsoft.com/office/drawing/2014/main" id="{9E79F4E4-C5E9-4B5B-A4B5-E50D001B07BA}"/>
              </a:ext>
            </a:extLst>
          </p:cNvPr>
          <p:cNvPicPr>
            <a:picLocks noChangeAspect="1"/>
          </p:cNvPicPr>
          <p:nvPr/>
        </p:nvPicPr>
        <p:blipFill>
          <a:blip r:embed="rId4"/>
          <a:stretch>
            <a:fillRect/>
          </a:stretch>
        </p:blipFill>
        <p:spPr>
          <a:xfrm>
            <a:off x="766408" y="3874203"/>
            <a:ext cx="4222151" cy="2250267"/>
          </a:xfrm>
          <a:prstGeom prst="rect">
            <a:avLst/>
          </a:prstGeom>
        </p:spPr>
      </p:pic>
      <p:pic>
        <p:nvPicPr>
          <p:cNvPr id="8" name="Εικόνα 7">
            <a:extLst>
              <a:ext uri="{FF2B5EF4-FFF2-40B4-BE49-F238E27FC236}">
                <a16:creationId xmlns:a16="http://schemas.microsoft.com/office/drawing/2014/main" id="{220C3277-669B-4254-A7DD-B689EFE3B38B}"/>
              </a:ext>
            </a:extLst>
          </p:cNvPr>
          <p:cNvPicPr>
            <a:picLocks noChangeAspect="1"/>
          </p:cNvPicPr>
          <p:nvPr/>
        </p:nvPicPr>
        <p:blipFill>
          <a:blip r:embed="rId5"/>
          <a:stretch>
            <a:fillRect/>
          </a:stretch>
        </p:blipFill>
        <p:spPr>
          <a:xfrm>
            <a:off x="766409" y="1060069"/>
            <a:ext cx="4542239" cy="2993064"/>
          </a:xfrm>
          <a:prstGeom prst="rect">
            <a:avLst/>
          </a:prstGeom>
        </p:spPr>
      </p:pic>
      <p:sp>
        <p:nvSpPr>
          <p:cNvPr id="14" name="TextBox 13">
            <a:extLst>
              <a:ext uri="{FF2B5EF4-FFF2-40B4-BE49-F238E27FC236}">
                <a16:creationId xmlns:a16="http://schemas.microsoft.com/office/drawing/2014/main" id="{99523A0B-6F2C-4D47-9581-7A5D769AC42A}"/>
              </a:ext>
            </a:extLst>
          </p:cNvPr>
          <p:cNvSpPr txBox="1"/>
          <p:nvPr/>
        </p:nvSpPr>
        <p:spPr>
          <a:xfrm>
            <a:off x="5659169" y="1060069"/>
            <a:ext cx="5462399" cy="4708981"/>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PWM generator</a:t>
            </a:r>
          </a:p>
          <a:p>
            <a:r>
              <a:rPr lang="en-US" sz="2000" dirty="0"/>
              <a:t>This circuit utilizes a triangle wave generator and comparator to generate a pulse-width-modulated (PWM) waveform with a duty cycle that is inversely proportional to the input voltage.</a:t>
            </a:r>
            <a:endParaRPr lang="el-GR" sz="2000" dirty="0"/>
          </a:p>
          <a:p>
            <a:endParaRPr lang="en-US" sz="2000" dirty="0"/>
          </a:p>
          <a:p>
            <a:r>
              <a:rPr lang="en-US" sz="2000" dirty="0"/>
              <a:t>An op amp and comparator generate a triangular waveform which is passed to the inverting input of a second comparator. By passing the input voltage to the non-inverting comparator input, a PWM waveform is produced.</a:t>
            </a:r>
            <a:endParaRPr lang="el-GR" sz="2000" dirty="0"/>
          </a:p>
          <a:p>
            <a:endParaRPr lang="en-US" sz="2000" dirty="0"/>
          </a:p>
          <a:p>
            <a:r>
              <a:rPr lang="en-US" sz="2000" dirty="0"/>
              <a:t>Negative feedback of the PWM waveform to an error amplifier is utilized to ensure high accuracy and linearity of the output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58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9523A0B-6F2C-4D47-9581-7A5D769AC42A}"/>
                  </a:ext>
                </a:extLst>
              </p:cNvPr>
              <p:cNvSpPr txBox="1"/>
              <p:nvPr/>
            </p:nvSpPr>
            <p:spPr>
              <a:xfrm>
                <a:off x="5659169" y="1060069"/>
                <a:ext cx="6293129" cy="5042727"/>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Triangle Wave Generator</a:t>
                </a:r>
              </a:p>
              <a:p>
                <a:r>
                  <a:rPr lang="en-US" sz="2000" dirty="0">
                    <a:latin typeface="Times New Roman" panose="02020603050405020304" pitchFamily="18" charset="0"/>
                    <a:cs typeface="Times New Roman" panose="02020603050405020304" pitchFamily="18" charset="0"/>
                  </a:rPr>
                  <a:t>The op amp is configured as an integrator and its output increases linearly when the comparator output is low. Conversely, the output decreases linearly when the comparator output is high. The comparator output switches when the voltage at its non-inverting input passes through the reference voltage. The amplitude of the triangle wave is defined by the equation:</a:t>
                </a: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𝑇𝑅𝐼</m:t>
                          </m:r>
                        </m:sub>
                      </m:sSub>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9</m:t>
                              </m:r>
                            </m:sub>
                          </m:sSub>
                        </m:num>
                        <m:den>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8</m:t>
                              </m:r>
                            </m:sub>
                          </m:sSub>
                        </m:den>
                      </m:f>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1</m:t>
                          </m:r>
                        </m:sub>
                      </m:sSub>
                    </m:oMath>
                  </m:oMathPara>
                </a14:m>
                <a:br>
                  <a:rPr lang="en-US" sz="2000" b="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Choose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8</m:t>
                        </m:r>
                      </m:sub>
                    </m:sSub>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𝑇𝑅𝐼</m:t>
                        </m:r>
                      </m:sub>
                    </m:sSub>
                  </m:oMath>
                </a14:m>
                <a:r>
                  <a:rPr lang="en-US" sz="2000" dirty="0">
                    <a:latin typeface="Times New Roman" panose="02020603050405020304" pitchFamily="18" charset="0"/>
                    <a:cs typeface="Times New Roman" panose="02020603050405020304" pitchFamily="18" charset="0"/>
                  </a:rPr>
                  <a:t> and calculate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9</m:t>
                        </m:r>
                      </m:sub>
                    </m:sSub>
                  </m:oMath>
                </a14:m>
                <a:r>
                  <a:rPr lang="en-US" sz="2000" dirty="0">
                    <a:latin typeface="Times New Roman" panose="02020603050405020304" pitchFamily="18" charset="0"/>
                    <a:cs typeface="Times New Roman" panose="02020603050405020304" pitchFamily="18" charset="0"/>
                  </a:rPr>
                  <a:t>. Then select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𝐶</m:t>
                    </m:r>
                    <m:r>
                      <a:rPr lang="en-US" sz="2000" b="0" i="0"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f and find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16</m:t>
                        </m:r>
                      </m:sub>
                    </m:sSub>
                    <m:r>
                      <a:rPr lang="en-US" sz="2000" b="0" i="1" smtClean="0">
                        <a:latin typeface="Cambria Math" panose="02040503050406030204" pitchFamily="18" charset="0"/>
                        <a:cs typeface="Times New Roman" panose="02020603050405020304" pitchFamily="18" charset="0"/>
                      </a:rPr>
                      <m:t>:</m:t>
                    </m:r>
                  </m:oMath>
                </a14:m>
                <a:endParaRPr lang="en-US" sz="20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8</m:t>
                              </m:r>
                            </m:sub>
                          </m:sSub>
                        </m:num>
                        <m:den>
                          <m:r>
                            <a:rPr lang="en-US" sz="2000" b="0" i="1" smtClean="0">
                              <a:latin typeface="Cambria Math" panose="02040503050406030204" pitchFamily="18" charset="0"/>
                              <a:cs typeface="Times New Roman" panose="02020603050405020304" pitchFamily="18" charset="0"/>
                            </a:rPr>
                            <m:t>4</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16</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𝑅</m:t>
                              </m:r>
                            </m:e>
                            <m:sub>
                              <m:r>
                                <a:rPr lang="en-US" sz="2000" b="0" i="1" smtClean="0">
                                  <a:latin typeface="Cambria Math" panose="02040503050406030204" pitchFamily="18" charset="0"/>
                                  <a:cs typeface="Times New Roman" panose="02020603050405020304" pitchFamily="18" charset="0"/>
                                </a:rPr>
                                <m:t>9</m:t>
                              </m:r>
                            </m:sub>
                          </m:sSub>
                          <m:r>
                            <a:rPr lang="en-US" sz="2000" b="0" i="1" smtClean="0">
                              <a:latin typeface="Cambria Math" panose="02040503050406030204" pitchFamily="18" charset="0"/>
                              <a:cs typeface="Times New Roman" panose="02020603050405020304" pitchFamily="18" charset="0"/>
                            </a:rPr>
                            <m:t>𝐶</m:t>
                          </m:r>
                        </m:den>
                      </m:f>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99523A0B-6F2C-4D47-9581-7A5D769AC42A}"/>
                  </a:ext>
                </a:extLst>
              </p:cNvPr>
              <p:cNvSpPr txBox="1">
                <a:spLocks noRot="1" noChangeAspect="1" noMove="1" noResize="1" noEditPoints="1" noAdjustHandles="1" noChangeArrowheads="1" noChangeShapeType="1" noTextEdit="1"/>
              </p:cNvSpPr>
              <p:nvPr/>
            </p:nvSpPr>
            <p:spPr>
              <a:xfrm>
                <a:off x="5659169" y="1060069"/>
                <a:ext cx="6293129" cy="5042727"/>
              </a:xfrm>
              <a:prstGeom prst="rect">
                <a:avLst/>
              </a:prstGeom>
              <a:blipFill>
                <a:blip r:embed="rId4"/>
                <a:stretch>
                  <a:fillRect l="-968" t="-726" r="-871"/>
                </a:stretch>
              </a:blipFill>
            </p:spPr>
            <p:txBody>
              <a:bodyPr/>
              <a:lstStyle/>
              <a:p>
                <a:r>
                  <a:rPr lang="el-GR">
                    <a:noFill/>
                  </a:rPr>
                  <a:t> </a:t>
                </a:r>
              </a:p>
            </p:txBody>
          </p:sp>
        </mc:Fallback>
      </mc:AlternateContent>
      <p:pic>
        <p:nvPicPr>
          <p:cNvPr id="4" name="Εικόνα 3">
            <a:extLst>
              <a:ext uri="{FF2B5EF4-FFF2-40B4-BE49-F238E27FC236}">
                <a16:creationId xmlns:a16="http://schemas.microsoft.com/office/drawing/2014/main" id="{30D20249-C70C-46C1-A419-CAAB1FAA0DD7}"/>
              </a:ext>
            </a:extLst>
          </p:cNvPr>
          <p:cNvPicPr>
            <a:picLocks noChangeAspect="1"/>
          </p:cNvPicPr>
          <p:nvPr/>
        </p:nvPicPr>
        <p:blipFill>
          <a:blip r:embed="rId5"/>
          <a:stretch>
            <a:fillRect/>
          </a:stretch>
        </p:blipFill>
        <p:spPr>
          <a:xfrm>
            <a:off x="239702" y="1128060"/>
            <a:ext cx="5419468" cy="2895294"/>
          </a:xfrm>
          <a:prstGeom prst="rect">
            <a:avLst/>
          </a:prstGeom>
        </p:spPr>
      </p:pic>
    </p:spTree>
    <p:extLst>
      <p:ext uri="{BB962C8B-B14F-4D97-AF65-F5344CB8AC3E}">
        <p14:creationId xmlns:p14="http://schemas.microsoft.com/office/powerpoint/2010/main" val="20926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pic>
        <p:nvPicPr>
          <p:cNvPr id="5" name="Εικόνα 4">
            <a:extLst>
              <a:ext uri="{FF2B5EF4-FFF2-40B4-BE49-F238E27FC236}">
                <a16:creationId xmlns:a16="http://schemas.microsoft.com/office/drawing/2014/main" id="{8D47FDB6-F1C0-432B-A7CD-2362B516D631}"/>
              </a:ext>
            </a:extLst>
          </p:cNvPr>
          <p:cNvPicPr>
            <a:picLocks noChangeAspect="1"/>
          </p:cNvPicPr>
          <p:nvPr/>
        </p:nvPicPr>
        <p:blipFill>
          <a:blip r:embed="rId4"/>
          <a:stretch>
            <a:fillRect/>
          </a:stretch>
        </p:blipFill>
        <p:spPr>
          <a:xfrm>
            <a:off x="196770" y="837555"/>
            <a:ext cx="11485250" cy="5412424"/>
          </a:xfrm>
          <a:prstGeom prst="rect">
            <a:avLst/>
          </a:prstGeom>
        </p:spPr>
      </p:pic>
    </p:spTree>
    <p:extLst>
      <p:ext uri="{BB962C8B-B14F-4D97-AF65-F5344CB8AC3E}">
        <p14:creationId xmlns:p14="http://schemas.microsoft.com/office/powerpoint/2010/main" val="260863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pic>
        <p:nvPicPr>
          <p:cNvPr id="4" name="Εικόνα 3">
            <a:extLst>
              <a:ext uri="{FF2B5EF4-FFF2-40B4-BE49-F238E27FC236}">
                <a16:creationId xmlns:a16="http://schemas.microsoft.com/office/drawing/2014/main" id="{D8D142C1-C0AC-495B-92E6-B3E5BF6F5B59}"/>
              </a:ext>
            </a:extLst>
          </p:cNvPr>
          <p:cNvPicPr>
            <a:picLocks noChangeAspect="1"/>
          </p:cNvPicPr>
          <p:nvPr/>
        </p:nvPicPr>
        <p:blipFill>
          <a:blip r:embed="rId4"/>
          <a:stretch>
            <a:fillRect/>
          </a:stretch>
        </p:blipFill>
        <p:spPr>
          <a:xfrm>
            <a:off x="196770" y="817259"/>
            <a:ext cx="11618392" cy="5475167"/>
          </a:xfrm>
          <a:prstGeom prst="rect">
            <a:avLst/>
          </a:prstGeom>
        </p:spPr>
      </p:pic>
    </p:spTree>
    <p:extLst>
      <p:ext uri="{BB962C8B-B14F-4D97-AF65-F5344CB8AC3E}">
        <p14:creationId xmlns:p14="http://schemas.microsoft.com/office/powerpoint/2010/main" val="12475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4" name="Εικόνα 3">
            <a:extLst>
              <a:ext uri="{FF2B5EF4-FFF2-40B4-BE49-F238E27FC236}">
                <a16:creationId xmlns:a16="http://schemas.microsoft.com/office/drawing/2014/main" id="{59F5B59B-0040-43FB-ACD7-6FFD24F55250}"/>
              </a:ext>
            </a:extLst>
          </p:cNvPr>
          <p:cNvPicPr>
            <a:picLocks noChangeAspect="1"/>
          </p:cNvPicPr>
          <p:nvPr/>
        </p:nvPicPr>
        <p:blipFill>
          <a:blip r:embed="rId3"/>
          <a:stretch>
            <a:fillRect/>
          </a:stretch>
        </p:blipFill>
        <p:spPr>
          <a:xfrm>
            <a:off x="62493" y="1405621"/>
            <a:ext cx="5133975" cy="3600450"/>
          </a:xfrm>
          <a:prstGeom prst="rect">
            <a:avLst/>
          </a:prstGeom>
        </p:spPr>
      </p:pic>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4"/>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7" y="1005511"/>
            <a:ext cx="6156960"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Alternative Controllers for DC-DC Flyback Converter</a:t>
            </a:r>
          </a:p>
        </p:txBody>
      </p:sp>
      <p:sp>
        <p:nvSpPr>
          <p:cNvPr id="11" name="TextBox 10">
            <a:extLst>
              <a:ext uri="{FF2B5EF4-FFF2-40B4-BE49-F238E27FC236}">
                <a16:creationId xmlns:a16="http://schemas.microsoft.com/office/drawing/2014/main" id="{A3390F41-5879-44A5-81B0-1E8D198C7C4B}"/>
              </a:ext>
            </a:extLst>
          </p:cNvPr>
          <p:cNvSpPr txBox="1"/>
          <p:nvPr/>
        </p:nvSpPr>
        <p:spPr>
          <a:xfrm>
            <a:off x="4861088" y="1350432"/>
            <a:ext cx="7268419"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controller usually applied in PWM switching control is the Proportional-Integral-Differential (PID), praised for its simplicity. However, it produces long rise time when the overshoot in output voltage decreases. As a solution several Intelligence controller such as fuzzy logic, neural network and hybrid neuro-fuzzy control methods for DC-DC have been implemented.</a:t>
            </a:r>
          </a:p>
          <a:p>
            <a:endParaRPr lang="en-US" sz="2000" dirty="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NNCs </a:t>
            </a:r>
            <a:r>
              <a:rPr lang="en-US" sz="2000" dirty="0">
                <a:latin typeface="Times New Roman" panose="02020603050405020304" pitchFamily="18" charset="0"/>
                <a:cs typeface="Times New Roman" panose="02020603050405020304" pitchFamily="18" charset="0"/>
              </a:rPr>
              <a:t>minimize the difference between the output voltage and the reference voltage. In addition, the dynamic characteristics of dc-dc converter are improved and can realize excellent </a:t>
            </a:r>
            <a:r>
              <a:rPr lang="en-US" sz="2000" dirty="0" err="1">
                <a:latin typeface="Times New Roman" panose="02020603050405020304" pitchFamily="18" charset="0"/>
                <a:cs typeface="Times New Roman" panose="02020603050405020304" pitchFamily="18" charset="0"/>
              </a:rPr>
              <a:t>dynami</a:t>
            </a:r>
            <a:r>
              <a:rPr lang="en-US" sz="2000" dirty="0">
                <a:latin typeface="Times New Roman" panose="02020603050405020304" pitchFamily="18" charset="0"/>
                <a:cs typeface="Times New Roman" panose="02020603050405020304" pitchFamily="18" charset="0"/>
              </a:rPr>
              <a:t> characteristics with the used of neural network, as compare with the conventional PID method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88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7" y="1005511"/>
            <a:ext cx="6156960"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Neural Network Control</a:t>
            </a:r>
          </a:p>
        </p:txBody>
      </p:sp>
      <p:pic>
        <p:nvPicPr>
          <p:cNvPr id="8" name="Εικόνα 7">
            <a:extLst>
              <a:ext uri="{FF2B5EF4-FFF2-40B4-BE49-F238E27FC236}">
                <a16:creationId xmlns:a16="http://schemas.microsoft.com/office/drawing/2014/main" id="{6CF4E336-CBEA-45DB-9153-EECD61EA712F}"/>
              </a:ext>
            </a:extLst>
          </p:cNvPr>
          <p:cNvPicPr>
            <a:picLocks noChangeAspect="1"/>
          </p:cNvPicPr>
          <p:nvPr/>
        </p:nvPicPr>
        <p:blipFill>
          <a:blip r:embed="rId4"/>
          <a:stretch>
            <a:fillRect/>
          </a:stretch>
        </p:blipFill>
        <p:spPr>
          <a:xfrm>
            <a:off x="0" y="1521816"/>
            <a:ext cx="4467225" cy="2857500"/>
          </a:xfrm>
          <a:prstGeom prst="rect">
            <a:avLst/>
          </a:prstGeom>
        </p:spPr>
      </p:pic>
      <p:sp>
        <p:nvSpPr>
          <p:cNvPr id="14" name="TextBox 13">
            <a:extLst>
              <a:ext uri="{FF2B5EF4-FFF2-40B4-BE49-F238E27FC236}">
                <a16:creationId xmlns:a16="http://schemas.microsoft.com/office/drawing/2014/main" id="{F883E9EA-79DB-4B04-A7AC-73AFF04F178B}"/>
              </a:ext>
            </a:extLst>
          </p:cNvPr>
          <p:cNvSpPr txBox="1"/>
          <p:nvPr/>
        </p:nvSpPr>
        <p:spPr>
          <a:xfrm>
            <a:off x="217733" y="4657873"/>
            <a:ext cx="4140908"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The architecture of the NNC is given. The network has a 1-3-1 neurons structure</a:t>
            </a: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0D54C4-8059-43E5-B4BB-597B0FE00096}"/>
                  </a:ext>
                </a:extLst>
              </p:cNvPr>
              <p:cNvSpPr txBox="1"/>
              <p:nvPr/>
            </p:nvSpPr>
            <p:spPr>
              <a:xfrm>
                <a:off x="4646297" y="1116064"/>
                <a:ext cx="7348932" cy="577369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independent and depend variables of the NNC are:</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Times New Roman" panose="02020603050405020304" pitchFamily="18" charset="0"/>
                        </a:rPr>
                        <m:t>n</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Transfer</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function</m:t>
                      </m:r>
                    </m:oMath>
                    <m:oMath xmlns:m="http://schemas.openxmlformats.org/officeDocument/2006/math">
                      <m:r>
                        <m:rPr>
                          <m:sty m:val="p"/>
                        </m:rPr>
                        <a:rPr lang="en-US" sz="2000" b="0" i="0" smtClean="0">
                          <a:latin typeface="Cambria Math" panose="02040503050406030204" pitchFamily="18" charset="0"/>
                          <a:cs typeface="Times New Roman" panose="02020603050405020304" pitchFamily="18" charset="0"/>
                        </a:rPr>
                        <m:t>a</m:t>
                      </m:r>
                      <m:r>
                        <a:rPr lang="en-US" sz="2000" b="0" i="0" smtClean="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Output</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function</m:t>
                      </m:r>
                    </m:oMath>
                    <m:oMath xmlns:m="http://schemas.openxmlformats.org/officeDocument/2006/math">
                      <m:r>
                        <m:rPr>
                          <m:sty m:val="p"/>
                        </m:rPr>
                        <a:rPr lang="en-US" sz="2000" b="0" i="0" smtClean="0">
                          <a:latin typeface="Cambria Math" panose="02040503050406030204" pitchFamily="18" charset="0"/>
                          <a:cs typeface="Times New Roman" panose="02020603050405020304" pitchFamily="18" charset="0"/>
                        </a:rPr>
                        <m:t>f</m:t>
                      </m:r>
                      <m:r>
                        <a:rPr lang="en-US" sz="2000" b="0" i="0" smtClean="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Activation</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function</m:t>
                      </m:r>
                    </m:oMath>
                    <m:oMath xmlns:m="http://schemas.openxmlformats.org/officeDocument/2006/math">
                      <m:r>
                        <m:rPr>
                          <m:sty m:val="p"/>
                        </m:rPr>
                        <a:rPr lang="en-US" sz="2000" b="0" i="0" smtClean="0">
                          <a:latin typeface="Cambria Math" panose="02040503050406030204" pitchFamily="18" charset="0"/>
                          <a:cs typeface="Times New Roman" panose="02020603050405020304" pitchFamily="18" charset="0"/>
                        </a:rPr>
                        <m:t>w</m:t>
                      </m:r>
                      <m:r>
                        <a:rPr lang="en-US" sz="2000" b="0" i="0" smtClean="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Weight</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parameter</m:t>
                      </m:r>
                    </m:oMath>
                    <m:oMath xmlns:m="http://schemas.openxmlformats.org/officeDocument/2006/math">
                      <m:r>
                        <m:rPr>
                          <m:sty m:val="p"/>
                        </m:rPr>
                        <a:rPr lang="en-US" sz="2000" b="0" i="0" smtClean="0">
                          <a:latin typeface="Cambria Math" panose="02040503050406030204" pitchFamily="18" charset="0"/>
                          <a:cs typeface="Times New Roman" panose="02020603050405020304" pitchFamily="18" charset="0"/>
                        </a:rPr>
                        <m:t>b</m:t>
                      </m:r>
                      <m:r>
                        <a:rPr lang="en-US" sz="2000" b="0" i="0" smtClean="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Bias</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parameter</m:t>
                      </m:r>
                    </m:oMath>
                  </m:oMathPara>
                </a14:m>
                <a:endParaRPr lang="en-US" sz="2000" b="0" dirty="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back propagation learning algorithm, with first order optimization is employed where the bias and weight parameters are updated as follow:</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𝑤</m:t>
                          </m:r>
                        </m:e>
                        <m:sub>
                          <m:r>
                            <a:rPr lang="en-US" sz="2000" b="0" i="1" smtClean="0">
                              <a:latin typeface="Cambria Math" panose="02040503050406030204" pitchFamily="18" charset="0"/>
                              <a:cs typeface="Times New Roman" panose="02020603050405020304" pitchFamily="18" charset="0"/>
                            </a:rPr>
                            <m:t>𝑖𝑗</m:t>
                          </m:r>
                        </m:sub>
                        <m:sup>
                          <m:r>
                            <a:rPr lang="en-US" sz="2000" b="0" i="1" smtClean="0">
                              <a:latin typeface="Cambria Math" panose="02040503050406030204" pitchFamily="18" charset="0"/>
                              <a:cs typeface="Times New Roman" panose="02020603050405020304" pitchFamily="18" charset="0"/>
                            </a:rPr>
                            <m:t>𝑚</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𝑤</m:t>
                          </m:r>
                        </m:e>
                        <m:sub>
                          <m:r>
                            <a:rPr lang="en-US" sz="2000" b="0" i="1" smtClean="0">
                              <a:latin typeface="Cambria Math" panose="02040503050406030204" pitchFamily="18" charset="0"/>
                              <a:cs typeface="Times New Roman" panose="02020603050405020304" pitchFamily="18" charset="0"/>
                            </a:rPr>
                            <m:t>𝑖𝑗</m:t>
                          </m:r>
                        </m:sub>
                        <m:sup>
                          <m:r>
                            <a:rPr lang="en-US" sz="2000" b="0" i="1" smtClean="0">
                              <a:latin typeface="Cambria Math" panose="02040503050406030204" pitchFamily="18" charset="0"/>
                              <a:cs typeface="Times New Roman" panose="02020603050405020304" pitchFamily="18" charset="0"/>
                            </a:rPr>
                            <m:t>𝑚</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𝑎</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𝐹</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𝑘</m:t>
                              </m:r>
                            </m:e>
                          </m:d>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𝑖𝑗</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𝑚</m:t>
                              </m:r>
                            </m:sup>
                          </m:sSubSup>
                        </m:den>
                      </m:f>
                    </m:oMath>
                  </m:oMathPara>
                </a14:m>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𝑎</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𝐹</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𝑘</m:t>
                              </m:r>
                            </m:e>
                          </m:d>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𝑚</m:t>
                              </m:r>
                            </m:sup>
                          </m:sSubSup>
                        </m:den>
                      </m:f>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B0D54C4-8059-43E5-B4BB-597B0FE00096}"/>
                  </a:ext>
                </a:extLst>
              </p:cNvPr>
              <p:cNvSpPr txBox="1">
                <a:spLocks noRot="1" noChangeAspect="1" noMove="1" noResize="1" noEditPoints="1" noAdjustHandles="1" noChangeArrowheads="1" noChangeShapeType="1" noTextEdit="1"/>
              </p:cNvSpPr>
              <p:nvPr/>
            </p:nvSpPr>
            <p:spPr>
              <a:xfrm>
                <a:off x="4646297" y="1116064"/>
                <a:ext cx="7348932" cy="5773696"/>
              </a:xfrm>
              <a:prstGeom prst="rect">
                <a:avLst/>
              </a:prstGeom>
              <a:blipFill>
                <a:blip r:embed="rId5"/>
                <a:stretch>
                  <a:fillRect l="-829" t="-528" r="-1493"/>
                </a:stretch>
              </a:blipFill>
            </p:spPr>
            <p:txBody>
              <a:bodyPr/>
              <a:lstStyle/>
              <a:p>
                <a:r>
                  <a:rPr lang="el-GR">
                    <a:noFill/>
                  </a:rPr>
                  <a:t> </a:t>
                </a:r>
              </a:p>
            </p:txBody>
          </p:sp>
        </mc:Fallback>
      </mc:AlternateContent>
    </p:spTree>
    <p:extLst>
      <p:ext uri="{BB962C8B-B14F-4D97-AF65-F5344CB8AC3E}">
        <p14:creationId xmlns:p14="http://schemas.microsoft.com/office/powerpoint/2010/main" val="131416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7" y="1005511"/>
            <a:ext cx="6156960"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Neural Network Control</a:t>
            </a:r>
          </a:p>
        </p:txBody>
      </p:sp>
      <p:pic>
        <p:nvPicPr>
          <p:cNvPr id="8" name="Εικόνα 7">
            <a:extLst>
              <a:ext uri="{FF2B5EF4-FFF2-40B4-BE49-F238E27FC236}">
                <a16:creationId xmlns:a16="http://schemas.microsoft.com/office/drawing/2014/main" id="{6CF4E336-CBEA-45DB-9153-EECD61EA712F}"/>
              </a:ext>
            </a:extLst>
          </p:cNvPr>
          <p:cNvPicPr>
            <a:picLocks noChangeAspect="1"/>
          </p:cNvPicPr>
          <p:nvPr/>
        </p:nvPicPr>
        <p:blipFill>
          <a:blip r:embed="rId4"/>
          <a:stretch>
            <a:fillRect/>
          </a:stretch>
        </p:blipFill>
        <p:spPr>
          <a:xfrm>
            <a:off x="0" y="1521816"/>
            <a:ext cx="4467225" cy="2857500"/>
          </a:xfrm>
          <a:prstGeom prst="rect">
            <a:avLst/>
          </a:prstGeom>
        </p:spPr>
      </p:pic>
      <p:sp>
        <p:nvSpPr>
          <p:cNvPr id="14" name="TextBox 13">
            <a:extLst>
              <a:ext uri="{FF2B5EF4-FFF2-40B4-BE49-F238E27FC236}">
                <a16:creationId xmlns:a16="http://schemas.microsoft.com/office/drawing/2014/main" id="{F883E9EA-79DB-4B04-A7AC-73AFF04F178B}"/>
              </a:ext>
            </a:extLst>
          </p:cNvPr>
          <p:cNvSpPr txBox="1"/>
          <p:nvPr/>
        </p:nvSpPr>
        <p:spPr>
          <a:xfrm>
            <a:off x="217733" y="4657873"/>
            <a:ext cx="4140908"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The architecture of the NNC is given. The network has a 1-3-1 neurons structure</a:t>
            </a: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0D54C4-8059-43E5-B4BB-597B0FE00096}"/>
                  </a:ext>
                </a:extLst>
              </p:cNvPr>
              <p:cNvSpPr txBox="1"/>
              <p:nvPr/>
            </p:nvSpPr>
            <p:spPr>
              <a:xfrm>
                <a:off x="4815839" y="732381"/>
                <a:ext cx="7148909" cy="447430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algorithm defines the sum of square error:</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𝐹</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cs typeface="Times New Roman" panose="02020603050405020304" pitchFamily="18" charset="0"/>
                            </a:rPr>
                            <m:t>2</m:t>
                          </m:r>
                        </m:den>
                      </m:f>
                      <m:nary>
                        <m:naryPr>
                          <m:chr m:val="∑"/>
                          <m:supHide m:val="on"/>
                          <m:ctrlPr>
                            <a:rPr lang="en-US" sz="2000" b="0" i="1" smtClean="0">
                              <a:latin typeface="Cambria Math" panose="02040503050406030204" pitchFamily="18" charset="0"/>
                              <a:cs typeface="Times New Roman" panose="02020603050405020304" pitchFamily="18" charset="0"/>
                            </a:rPr>
                          </m:ctrlPr>
                        </m:naryPr>
                        <m:sub>
                          <m:r>
                            <m:rPr>
                              <m:brk m:alnAt="7"/>
                            </m:rPr>
                            <a:rPr lang="en-US" sz="2000" b="0" i="1" smtClean="0">
                              <a:latin typeface="Cambria Math" panose="02040503050406030204" pitchFamily="18" charset="0"/>
                              <a:cs typeface="Times New Roman" panose="02020603050405020304" pitchFamily="18" charset="0"/>
                            </a:rPr>
                            <m:t>𝑖</m:t>
                          </m:r>
                        </m:sub>
                        <m:sup/>
                        <m:e>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𝑒</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2</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e>
                      </m:nary>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𝑡</m:t>
                        </m:r>
                      </m:e>
                      <m:sub>
                        <m:r>
                          <a:rPr lang="en-US" sz="2000" b="0" i="1" smtClean="0">
                            <a:latin typeface="Cambria Math" panose="02040503050406030204" pitchFamily="18" charset="0"/>
                            <a:cs typeface="Times New Roman" panose="02020603050405020304" pitchFamily="18" charset="0"/>
                          </a:rPr>
                          <m:t>𝑖</m:t>
                        </m:r>
                      </m:sub>
                    </m:sSub>
                  </m:oMath>
                </a14:m>
                <a:r>
                  <a:rPr lang="en-US" sz="2000" dirty="0">
                    <a:latin typeface="Times New Roman" panose="02020603050405020304" pitchFamily="18" charset="0"/>
                    <a:cs typeface="Times New Roman" panose="02020603050405020304" pitchFamily="18" charset="0"/>
                  </a:rPr>
                  <a:t> is target signal and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𝑎</m:t>
                        </m:r>
                      </m:e>
                      <m:sub>
                        <m:r>
                          <a:rPr lang="en-US" sz="2000" b="0" i="1" smtClean="0">
                            <a:latin typeface="Cambria Math" panose="02040503050406030204" pitchFamily="18" charset="0"/>
                            <a:cs typeface="Times New Roman" panose="02020603050405020304" pitchFamily="18" charset="0"/>
                          </a:rPr>
                          <m:t>𝑖</m:t>
                        </m:r>
                      </m:sub>
                    </m:sSub>
                  </m:oMath>
                </a14:m>
                <a:r>
                  <a:rPr lang="en-US" sz="2000" dirty="0">
                    <a:latin typeface="Times New Roman" panose="02020603050405020304" pitchFamily="18" charset="0"/>
                    <a:cs typeface="Times New Roman" panose="02020603050405020304" pitchFamily="18" charset="0"/>
                  </a:rPr>
                  <a:t> is output signal. The gradient descent is given by:</a:t>
                </a:r>
              </a:p>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𝐹</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𝑤</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𝑖𝑗</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𝑚</m:t>
                              </m:r>
                            </m:sup>
                          </m:sSubSup>
                        </m:den>
                      </m:f>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𝐹</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𝑚</m:t>
                              </m:r>
                            </m:sup>
                          </m:sSubSup>
                        </m:den>
                      </m:f>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𝑚</m:t>
                              </m:r>
                            </m:sup>
                          </m:sSubSup>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𝑖𝑗</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𝑚</m:t>
                              </m:r>
                            </m:sup>
                          </m:sSubSup>
                        </m:den>
                      </m:f>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the first half is the sensitivity parameter </a:t>
                </a:r>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𝑠</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sup>
                    </m:sSubSup>
                    <m:r>
                      <a:rPr lang="en-US" sz="2000" b="0" i="0" smtClean="0">
                        <a:latin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𝑠</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sup>
                      </m:sSubSup>
                      <m:r>
                        <a:rPr lang="en-US" sz="2000" b="0" i="1" smtClean="0">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𝐹</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𝑚</m:t>
                              </m:r>
                            </m:sup>
                          </m:sSubSup>
                        </m:den>
                      </m:f>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𝑚</m:t>
                              </m:r>
                            </m:sup>
                          </m:sSubSup>
                        </m:num>
                        <m:den>
                          <m:r>
                            <a:rPr lang="en-US"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𝑚</m:t>
                              </m:r>
                            </m:sup>
                          </m:sSubSup>
                        </m:den>
                      </m:f>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latter half is:</a:t>
                </a: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𝑎</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−1</m:t>
                          </m:r>
                        </m:sup>
                      </m:sSubSup>
                      <m:r>
                        <a:rPr lang="en-US" sz="2000" b="0" i="1" smtClean="0">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𝑚</m:t>
                              </m:r>
                            </m:sup>
                          </m:sSubSup>
                        </m:num>
                        <m:den>
                          <m:r>
                            <a:rPr lang="en-US"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ea typeface="Cambria Math" panose="02040503050406030204" pitchFamily="18" charset="0"/>
                                  <a:cs typeface="Times New Roman" panose="02020603050405020304" pitchFamily="18" charset="0"/>
                                </a:rPr>
                                <m:t>𝑤</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𝑖𝑗</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𝑚</m:t>
                              </m:r>
                            </m:sup>
                          </m:sSubSup>
                        </m:den>
                      </m:f>
                    </m:oMath>
                  </m:oMathPara>
                </a14:m>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B0D54C4-8059-43E5-B4BB-597B0FE00096}"/>
                  </a:ext>
                </a:extLst>
              </p:cNvPr>
              <p:cNvSpPr txBox="1">
                <a:spLocks noRot="1" noChangeAspect="1" noMove="1" noResize="1" noEditPoints="1" noAdjustHandles="1" noChangeArrowheads="1" noChangeShapeType="1" noTextEdit="1"/>
              </p:cNvSpPr>
              <p:nvPr/>
            </p:nvSpPr>
            <p:spPr>
              <a:xfrm>
                <a:off x="4815839" y="732381"/>
                <a:ext cx="7148909" cy="4474302"/>
              </a:xfrm>
              <a:prstGeom prst="rect">
                <a:avLst/>
              </a:prstGeom>
              <a:blipFill>
                <a:blip r:embed="rId5"/>
                <a:stretch>
                  <a:fillRect l="-853" t="-681"/>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041E02-09B2-4E74-BDBA-515F730550BA}"/>
                  </a:ext>
                </a:extLst>
              </p:cNvPr>
              <p:cNvSpPr txBox="1"/>
              <p:nvPr/>
            </p:nvSpPr>
            <p:spPr>
              <a:xfrm>
                <a:off x="4815839" y="5206680"/>
                <a:ext cx="8130543" cy="108574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new connection weight and bias parameters are given by:</a:t>
                </a: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𝑤</m:t>
                          </m:r>
                        </m:e>
                        <m:sub>
                          <m:r>
                            <a:rPr lang="en-US" sz="2000" b="0" i="1" smtClean="0">
                              <a:latin typeface="Cambria Math" panose="02040503050406030204" pitchFamily="18" charset="0"/>
                              <a:cs typeface="Times New Roman" panose="02020603050405020304" pitchFamily="18" charset="0"/>
                            </a:rPr>
                            <m:t>𝑖𝑗</m:t>
                          </m:r>
                        </m:sub>
                        <m:sup>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−1</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𝑤</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−1</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𝑎</m:t>
                      </m:r>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𝑠</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𝑎</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−1</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oMath>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−1</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−1</m:t>
                          </m:r>
                        </m:sup>
                      </m:sSub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𝑎</m:t>
                      </m:r>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𝑠</m:t>
                          </m:r>
                        </m:e>
                        <m:sub>
                          <m:r>
                            <a:rPr lang="en-US" sz="2000" b="0" i="1" smtClean="0">
                              <a:latin typeface="Cambria Math" panose="02040503050406030204" pitchFamily="18" charset="0"/>
                              <a:cs typeface="Times New Roman" panose="02020603050405020304" pitchFamily="18" charset="0"/>
                            </a:rPr>
                            <m:t>𝑖</m:t>
                          </m:r>
                        </m:sub>
                        <m:sup>
                          <m:r>
                            <a:rPr lang="en-US" sz="2000" b="0" i="1" smtClean="0">
                              <a:latin typeface="Cambria Math" panose="02040503050406030204" pitchFamily="18" charset="0"/>
                              <a:cs typeface="Times New Roman" panose="02020603050405020304" pitchFamily="18" charset="0"/>
                            </a:rPr>
                            <m:t>𝑚</m:t>
                          </m:r>
                        </m:sup>
                      </m:sSubSup>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E7041E02-09B2-4E74-BDBA-515F730550BA}"/>
                  </a:ext>
                </a:extLst>
              </p:cNvPr>
              <p:cNvSpPr txBox="1">
                <a:spLocks noRot="1" noChangeAspect="1" noMove="1" noResize="1" noEditPoints="1" noAdjustHandles="1" noChangeArrowheads="1" noChangeShapeType="1" noTextEdit="1"/>
              </p:cNvSpPr>
              <p:nvPr/>
            </p:nvSpPr>
            <p:spPr>
              <a:xfrm>
                <a:off x="4815839" y="5206680"/>
                <a:ext cx="8130543" cy="1085746"/>
              </a:xfrm>
              <a:prstGeom prst="rect">
                <a:avLst/>
              </a:prstGeom>
              <a:blipFill>
                <a:blip r:embed="rId6"/>
                <a:stretch>
                  <a:fillRect l="-750" t="-2809" b="-5618"/>
                </a:stretch>
              </a:blipFill>
            </p:spPr>
            <p:txBody>
              <a:bodyPr/>
              <a:lstStyle/>
              <a:p>
                <a:r>
                  <a:rPr lang="el-GR">
                    <a:noFill/>
                  </a:rPr>
                  <a:t> </a:t>
                </a:r>
              </a:p>
            </p:txBody>
          </p:sp>
        </mc:Fallback>
      </mc:AlternateContent>
    </p:spTree>
    <p:extLst>
      <p:ext uri="{BB962C8B-B14F-4D97-AF65-F5344CB8AC3E}">
        <p14:creationId xmlns:p14="http://schemas.microsoft.com/office/powerpoint/2010/main" val="408377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7" y="1005511"/>
            <a:ext cx="6156960"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Neural Network Control</a:t>
            </a: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pic>
        <p:nvPicPr>
          <p:cNvPr id="4" name="Εικόνα 3">
            <a:extLst>
              <a:ext uri="{FF2B5EF4-FFF2-40B4-BE49-F238E27FC236}">
                <a16:creationId xmlns:a16="http://schemas.microsoft.com/office/drawing/2014/main" id="{2C9CB898-3CB8-4E9A-9FFC-678857625D3D}"/>
              </a:ext>
            </a:extLst>
          </p:cNvPr>
          <p:cNvPicPr>
            <a:picLocks noChangeAspect="1"/>
          </p:cNvPicPr>
          <p:nvPr/>
        </p:nvPicPr>
        <p:blipFill>
          <a:blip r:embed="rId4"/>
          <a:stretch>
            <a:fillRect/>
          </a:stretch>
        </p:blipFill>
        <p:spPr>
          <a:xfrm>
            <a:off x="196770" y="1333018"/>
            <a:ext cx="4632182" cy="3365306"/>
          </a:xfrm>
          <a:prstGeom prst="rect">
            <a:avLst/>
          </a:prstGeom>
        </p:spPr>
      </p:pic>
      <p:sp>
        <p:nvSpPr>
          <p:cNvPr id="13" name="TextBox 12">
            <a:extLst>
              <a:ext uri="{FF2B5EF4-FFF2-40B4-BE49-F238E27FC236}">
                <a16:creationId xmlns:a16="http://schemas.microsoft.com/office/drawing/2014/main" id="{448CD954-811A-4A25-8B46-B88817AC5993}"/>
              </a:ext>
            </a:extLst>
          </p:cNvPr>
          <p:cNvSpPr txBox="1"/>
          <p:nvPr/>
        </p:nvSpPr>
        <p:spPr>
          <a:xfrm>
            <a:off x="453387" y="5098436"/>
            <a:ext cx="1154184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Block diagram of NNC control of Flyback converter and gradient descent </a:t>
            </a:r>
            <a:r>
              <a:rPr lang="en-US" sz="2000" dirty="0" err="1">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implementation</a:t>
            </a:r>
          </a:p>
        </p:txBody>
      </p:sp>
      <p:pic>
        <p:nvPicPr>
          <p:cNvPr id="7" name="Εικόνα 6">
            <a:extLst>
              <a:ext uri="{FF2B5EF4-FFF2-40B4-BE49-F238E27FC236}">
                <a16:creationId xmlns:a16="http://schemas.microsoft.com/office/drawing/2014/main" id="{634FA5D2-9ACA-43D1-B9DC-A9969232AA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1954" y="721987"/>
            <a:ext cx="6330323" cy="4073971"/>
          </a:xfrm>
          <a:prstGeom prst="rect">
            <a:avLst/>
          </a:prstGeom>
        </p:spPr>
      </p:pic>
    </p:spTree>
    <p:extLst>
      <p:ext uri="{BB962C8B-B14F-4D97-AF65-F5344CB8AC3E}">
        <p14:creationId xmlns:p14="http://schemas.microsoft.com/office/powerpoint/2010/main" val="954004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7" y="1005511"/>
            <a:ext cx="6156960"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Neural Network Control</a:t>
            </a: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48CD954-811A-4A25-8B46-B88817AC5993}"/>
              </a:ext>
            </a:extLst>
          </p:cNvPr>
          <p:cNvSpPr txBox="1"/>
          <p:nvPr/>
        </p:nvSpPr>
        <p:spPr>
          <a:xfrm>
            <a:off x="196770" y="5100765"/>
            <a:ext cx="44085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output voltage</a:t>
            </a:r>
            <a:endParaRPr lang="en-US" sz="2000"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8CDE3788-E706-466B-B07B-2A1E373287F7}"/>
              </a:ext>
            </a:extLst>
          </p:cNvPr>
          <p:cNvPicPr>
            <a:picLocks noChangeAspect="1"/>
          </p:cNvPicPr>
          <p:nvPr/>
        </p:nvPicPr>
        <p:blipFill>
          <a:blip r:embed="rId4"/>
          <a:stretch>
            <a:fillRect/>
          </a:stretch>
        </p:blipFill>
        <p:spPr>
          <a:xfrm>
            <a:off x="52326" y="1479886"/>
            <a:ext cx="4486742" cy="3544285"/>
          </a:xfrm>
          <a:prstGeom prst="rect">
            <a:avLst/>
          </a:prstGeom>
        </p:spPr>
      </p:pic>
      <p:sp>
        <p:nvSpPr>
          <p:cNvPr id="14" name="TextBox 13">
            <a:extLst>
              <a:ext uri="{FF2B5EF4-FFF2-40B4-BE49-F238E27FC236}">
                <a16:creationId xmlns:a16="http://schemas.microsoft.com/office/drawing/2014/main" id="{695BF251-29AF-47F4-8631-6CCDDB2D3D59}"/>
              </a:ext>
            </a:extLst>
          </p:cNvPr>
          <p:cNvSpPr txBox="1"/>
          <p:nvPr/>
        </p:nvSpPr>
        <p:spPr>
          <a:xfrm>
            <a:off x="4730492" y="1275358"/>
            <a:ext cx="703549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It is observable that the NNC block is effective in decreasing</a:t>
            </a:r>
          </a:p>
          <a:p>
            <a:r>
              <a:rPr lang="en-US" sz="2000" dirty="0">
                <a:latin typeface="Times New Roman" panose="02020603050405020304" pitchFamily="18" charset="0"/>
                <a:cs typeface="Times New Roman" panose="02020603050405020304" pitchFamily="18" charset="0"/>
              </a:rPr>
              <a:t>Overshoot and reducing settling time</a:t>
            </a:r>
          </a:p>
        </p:txBody>
      </p:sp>
      <p:pic>
        <p:nvPicPr>
          <p:cNvPr id="5" name="Εικόνα 4">
            <a:extLst>
              <a:ext uri="{FF2B5EF4-FFF2-40B4-BE49-F238E27FC236}">
                <a16:creationId xmlns:a16="http://schemas.microsoft.com/office/drawing/2014/main" id="{2CFA29DF-28B3-4586-A744-E4AADFB651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9823" y="2049284"/>
            <a:ext cx="7619851" cy="3576917"/>
          </a:xfrm>
          <a:prstGeom prst="rect">
            <a:avLst/>
          </a:prstGeom>
        </p:spPr>
      </p:pic>
    </p:spTree>
    <p:extLst>
      <p:ext uri="{BB962C8B-B14F-4D97-AF65-F5344CB8AC3E}">
        <p14:creationId xmlns:p14="http://schemas.microsoft.com/office/powerpoint/2010/main" val="177990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4" name="TextBox 13">
            <a:extLst>
              <a:ext uri="{FF2B5EF4-FFF2-40B4-BE49-F238E27FC236}">
                <a16:creationId xmlns:a16="http://schemas.microsoft.com/office/drawing/2014/main" id="{01442A8C-EBA0-4B03-9874-C9C35F5B83EB}"/>
              </a:ext>
            </a:extLst>
          </p:cNvPr>
          <p:cNvSpPr txBox="1"/>
          <p:nvPr/>
        </p:nvSpPr>
        <p:spPr>
          <a:xfrm>
            <a:off x="196770" y="1252698"/>
            <a:ext cx="380585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PCB size: 70mm x 50mm x 1.6mm</a:t>
            </a:r>
            <a:endParaRPr lang="el-GR"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C840DC7-3772-43D0-82B6-761D476EADD1}"/>
              </a:ext>
            </a:extLst>
          </p:cNvPr>
          <p:cNvSpPr txBox="1"/>
          <p:nvPr/>
        </p:nvSpPr>
        <p:spPr>
          <a:xfrm>
            <a:off x="196770" y="5260798"/>
            <a:ext cx="545426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BD7F100EF-EVK-002 Evaluation Board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Top View</a:t>
            </a:r>
            <a:endParaRPr lang="el-GR"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4E09149-5091-4B9E-93D6-3C8146EC0299}"/>
              </a:ext>
            </a:extLst>
          </p:cNvPr>
          <p:cNvSpPr txBox="1"/>
          <p:nvPr/>
        </p:nvSpPr>
        <p:spPr>
          <a:xfrm>
            <a:off x="6005966" y="1561222"/>
            <a:ext cx="5119234"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Closed loop Flyback Converter – Feedback from output to the input – thus the output is regulated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Feedback Loop – Detects the secondary side voltage and current from the primary side –</a:t>
            </a:r>
            <a:r>
              <a:rPr lang="el-G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Creates a simple PP using only transformer and passive components – Further simplifies designs and reduces parts count</a:t>
            </a:r>
          </a:p>
        </p:txBody>
      </p:sp>
      <p:pic>
        <p:nvPicPr>
          <p:cNvPr id="4" name="Εικόνα 3">
            <a:extLst>
              <a:ext uri="{FF2B5EF4-FFF2-40B4-BE49-F238E27FC236}">
                <a16:creationId xmlns:a16="http://schemas.microsoft.com/office/drawing/2014/main" id="{37ADB6E2-4E21-46F4-9781-D8A4CBE823B7}"/>
              </a:ext>
            </a:extLst>
          </p:cNvPr>
          <p:cNvPicPr>
            <a:picLocks noChangeAspect="1"/>
          </p:cNvPicPr>
          <p:nvPr/>
        </p:nvPicPr>
        <p:blipFill>
          <a:blip r:embed="rId4"/>
          <a:stretch>
            <a:fillRect/>
          </a:stretch>
        </p:blipFill>
        <p:spPr>
          <a:xfrm>
            <a:off x="23143" y="1561222"/>
            <a:ext cx="5391150" cy="3648075"/>
          </a:xfrm>
          <a:prstGeom prst="rect">
            <a:avLst/>
          </a:prstGeom>
        </p:spPr>
      </p:pic>
    </p:spTree>
    <p:extLst>
      <p:ext uri="{BB962C8B-B14F-4D97-AF65-F5344CB8AC3E}">
        <p14:creationId xmlns:p14="http://schemas.microsoft.com/office/powerpoint/2010/main" val="406107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196770" y="1005511"/>
            <a:ext cx="6280442"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and Adaptive neuro-fuzzy inference system</a:t>
            </a: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48CD954-811A-4A25-8B46-B88817AC5993}"/>
              </a:ext>
            </a:extLst>
          </p:cNvPr>
          <p:cNvSpPr txBox="1"/>
          <p:nvPr/>
        </p:nvSpPr>
        <p:spPr>
          <a:xfrm>
            <a:off x="196770" y="5776122"/>
            <a:ext cx="52740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FC model with FLC in MATLAB/Simulink.</a:t>
            </a:r>
            <a:endParaRPr lang="en-US" sz="2000"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A62B37B1-1681-4E54-B8E4-87AE98569075}"/>
              </a:ext>
            </a:extLst>
          </p:cNvPr>
          <p:cNvPicPr>
            <a:picLocks noChangeAspect="1"/>
          </p:cNvPicPr>
          <p:nvPr/>
        </p:nvPicPr>
        <p:blipFill>
          <a:blip r:embed="rId4"/>
          <a:stretch>
            <a:fillRect/>
          </a:stretch>
        </p:blipFill>
        <p:spPr>
          <a:xfrm>
            <a:off x="327657" y="1440273"/>
            <a:ext cx="5539397" cy="4012106"/>
          </a:xfrm>
          <a:prstGeom prst="rect">
            <a:avLst/>
          </a:prstGeom>
        </p:spPr>
      </p:pic>
      <p:sp>
        <p:nvSpPr>
          <p:cNvPr id="19" name="TextBox 18">
            <a:extLst>
              <a:ext uri="{FF2B5EF4-FFF2-40B4-BE49-F238E27FC236}">
                <a16:creationId xmlns:a16="http://schemas.microsoft.com/office/drawing/2014/main" id="{F8BBB4B8-6B45-4052-9C91-245ABD96946D}"/>
              </a:ext>
            </a:extLst>
          </p:cNvPr>
          <p:cNvSpPr txBox="1"/>
          <p:nvPr/>
        </p:nvSpPr>
        <p:spPr>
          <a:xfrm>
            <a:off x="5605967" y="1561408"/>
            <a:ext cx="6702255"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output voltage is measured and is compared with the reference value, and thus, an error is generated. Two quantities, namely error e and derivative of the error ∆e, are generated as the inputs for the fuzzy logic controller.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fuzzy logic controller processes the quantities based on membership functions (MFs) and fuzzy rules to generate an output, which is the duty cycle d.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signal is compared with a triangular waveform </a:t>
            </a:r>
          </a:p>
          <a:p>
            <a:r>
              <a:rPr lang="en-US" sz="2000" dirty="0">
                <a:latin typeface="Times New Roman" panose="02020603050405020304" pitchFamily="18" charset="0"/>
                <a:cs typeface="Times New Roman" panose="02020603050405020304" pitchFamily="18" charset="0"/>
              </a:rPr>
              <a:t>to generate duty cycle pulses for the gate of </a:t>
            </a:r>
            <a:r>
              <a:rPr lang="en-US" sz="2000" dirty="0" err="1">
                <a:latin typeface="Times New Roman" panose="02020603050405020304" pitchFamily="18" charset="0"/>
                <a:cs typeface="Times New Roman" panose="02020603050405020304" pitchFamily="18" charset="0"/>
              </a:rPr>
              <a:t>mosfet</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92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196770" y="1005511"/>
            <a:ext cx="6280442"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and Adaptive neuro-fuzzy inference system</a:t>
            </a: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48CD954-811A-4A25-8B46-B88817AC5993}"/>
              </a:ext>
            </a:extLst>
          </p:cNvPr>
          <p:cNvSpPr txBox="1"/>
          <p:nvPr/>
        </p:nvSpPr>
        <p:spPr>
          <a:xfrm>
            <a:off x="196770" y="5776122"/>
            <a:ext cx="52740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ANFIS architecture </a:t>
            </a:r>
          </a:p>
        </p:txBody>
      </p:sp>
      <p:sp>
        <p:nvSpPr>
          <p:cNvPr id="19" name="TextBox 18">
            <a:extLst>
              <a:ext uri="{FF2B5EF4-FFF2-40B4-BE49-F238E27FC236}">
                <a16:creationId xmlns:a16="http://schemas.microsoft.com/office/drawing/2014/main" id="{F8BBB4B8-6B45-4052-9C91-245ABD96946D}"/>
              </a:ext>
            </a:extLst>
          </p:cNvPr>
          <p:cNvSpPr txBox="1"/>
          <p:nvPr/>
        </p:nvSpPr>
        <p:spPr>
          <a:xfrm>
            <a:off x="5605968" y="1530780"/>
            <a:ext cx="6280442"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ANFIS is the combination of FL and NN. It uses NN to adjust the parameters, reducing the error. It applies a hybrid learning algorithm, the combination of back-propagation and least-squares error algorithms. Its structure is similar to NN. Notes can be adaptive or fixed. </a:t>
            </a:r>
          </a:p>
          <a:p>
            <a:endParaRPr lang="en-US" sz="2000" dirty="0">
              <a:latin typeface="Times New Roman" panose="02020603050405020304" pitchFamily="18" charset="0"/>
              <a:cs typeface="Times New Roman" panose="02020603050405020304" pitchFamily="18" charset="0"/>
            </a:endParaRPr>
          </a:p>
        </p:txBody>
      </p:sp>
      <p:pic>
        <p:nvPicPr>
          <p:cNvPr id="8" name="Εικόνα 7">
            <a:extLst>
              <a:ext uri="{FF2B5EF4-FFF2-40B4-BE49-F238E27FC236}">
                <a16:creationId xmlns:a16="http://schemas.microsoft.com/office/drawing/2014/main" id="{0D0E8F3E-159F-4D55-A04F-42E3353B8174}"/>
              </a:ext>
            </a:extLst>
          </p:cNvPr>
          <p:cNvPicPr>
            <a:picLocks noChangeAspect="1"/>
          </p:cNvPicPr>
          <p:nvPr/>
        </p:nvPicPr>
        <p:blipFill>
          <a:blip r:embed="rId4"/>
          <a:stretch>
            <a:fillRect/>
          </a:stretch>
        </p:blipFill>
        <p:spPr>
          <a:xfrm>
            <a:off x="196770" y="1605675"/>
            <a:ext cx="5274068" cy="3525107"/>
          </a:xfrm>
          <a:prstGeom prst="rect">
            <a:avLst/>
          </a:prstGeom>
        </p:spPr>
      </p:pic>
    </p:spTree>
    <p:extLst>
      <p:ext uri="{BB962C8B-B14F-4D97-AF65-F5344CB8AC3E}">
        <p14:creationId xmlns:p14="http://schemas.microsoft.com/office/powerpoint/2010/main" val="2403197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6" y="1005511"/>
            <a:ext cx="6465923" cy="400110"/>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and Adaptive neuro-fuzzy inference system</a:t>
            </a: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48CD954-811A-4A25-8B46-B88817AC5993}"/>
              </a:ext>
            </a:extLst>
          </p:cNvPr>
          <p:cNvSpPr txBox="1"/>
          <p:nvPr/>
        </p:nvSpPr>
        <p:spPr>
          <a:xfrm>
            <a:off x="196770" y="5100765"/>
            <a:ext cx="440854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output voltage of FC, FLC, ANFIS and PID controllers</a:t>
            </a:r>
            <a:endParaRPr lang="en-US"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95BF251-29AF-47F4-8631-6CCDDB2D3D59}"/>
              </a:ext>
            </a:extLst>
          </p:cNvPr>
          <p:cNvSpPr txBox="1"/>
          <p:nvPr/>
        </p:nvSpPr>
        <p:spPr>
          <a:xfrm>
            <a:off x="6633998" y="1805731"/>
            <a:ext cx="536993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FC,FLC,ANFIS and PID controllers are being monitored. The results are summarized in the following table:</a:t>
            </a:r>
          </a:p>
        </p:txBody>
      </p:sp>
      <p:pic>
        <p:nvPicPr>
          <p:cNvPr id="4" name="Εικόνα 3">
            <a:extLst>
              <a:ext uri="{FF2B5EF4-FFF2-40B4-BE49-F238E27FC236}">
                <a16:creationId xmlns:a16="http://schemas.microsoft.com/office/drawing/2014/main" id="{AC444C76-8FE0-4124-B2EE-3CA55D8B44CC}"/>
              </a:ext>
            </a:extLst>
          </p:cNvPr>
          <p:cNvPicPr>
            <a:picLocks noChangeAspect="1"/>
          </p:cNvPicPr>
          <p:nvPr/>
        </p:nvPicPr>
        <p:blipFill>
          <a:blip r:embed="rId4"/>
          <a:stretch>
            <a:fillRect/>
          </a:stretch>
        </p:blipFill>
        <p:spPr>
          <a:xfrm>
            <a:off x="94459" y="1645421"/>
            <a:ext cx="6306341" cy="2939039"/>
          </a:xfrm>
          <a:prstGeom prst="rect">
            <a:avLst/>
          </a:prstGeom>
        </p:spPr>
      </p:pic>
      <p:pic>
        <p:nvPicPr>
          <p:cNvPr id="5" name="Εικόνα 4">
            <a:extLst>
              <a:ext uri="{FF2B5EF4-FFF2-40B4-BE49-F238E27FC236}">
                <a16:creationId xmlns:a16="http://schemas.microsoft.com/office/drawing/2014/main" id="{EBDD022F-C971-45A1-9C08-11CA36B14820}"/>
              </a:ext>
            </a:extLst>
          </p:cNvPr>
          <p:cNvPicPr>
            <a:picLocks noChangeAspect="1"/>
          </p:cNvPicPr>
          <p:nvPr/>
        </p:nvPicPr>
        <p:blipFill>
          <a:blip r:embed="rId5"/>
          <a:stretch>
            <a:fillRect/>
          </a:stretch>
        </p:blipFill>
        <p:spPr>
          <a:xfrm>
            <a:off x="6597570" y="2853267"/>
            <a:ext cx="5594430" cy="1548992"/>
          </a:xfrm>
          <a:prstGeom prst="rect">
            <a:avLst/>
          </a:prstGeom>
        </p:spPr>
      </p:pic>
    </p:spTree>
    <p:extLst>
      <p:ext uri="{BB962C8B-B14F-4D97-AF65-F5344CB8AC3E}">
        <p14:creationId xmlns:p14="http://schemas.microsoft.com/office/powerpoint/2010/main" val="660824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6" y="1005511"/>
            <a:ext cx="6465923" cy="707886"/>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Implementation</a:t>
            </a:r>
          </a:p>
          <a:p>
            <a:endParaRPr lang="en-US" sz="2000" b="1" dirty="0">
              <a:solidFill>
                <a:srgbClr val="00B0F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48CD954-811A-4A25-8B46-B88817AC5993}"/>
              </a:ext>
            </a:extLst>
          </p:cNvPr>
          <p:cNvSpPr txBox="1"/>
          <p:nvPr/>
        </p:nvSpPr>
        <p:spPr>
          <a:xfrm>
            <a:off x="196770" y="5100765"/>
            <a:ext cx="440854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Flyback Converter with Fuzzy Logic Controller</a:t>
            </a:r>
            <a:endParaRPr lang="en-US"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95BF251-29AF-47F4-8631-6CCDDB2D3D59}"/>
              </a:ext>
            </a:extLst>
          </p:cNvPr>
          <p:cNvSpPr txBox="1"/>
          <p:nvPr/>
        </p:nvSpPr>
        <p:spPr>
          <a:xfrm>
            <a:off x="6096000" y="2687278"/>
            <a:ext cx="5933574"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our implementation the we measure the output voltage and then compare it with the reference value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Controller then drives the </a:t>
            </a:r>
            <a:r>
              <a:rPr lang="en-US" sz="2000" dirty="0" err="1">
                <a:latin typeface="Times New Roman" panose="02020603050405020304" pitchFamily="18" charset="0"/>
                <a:cs typeface="Times New Roman" panose="02020603050405020304" pitchFamily="18" charset="0"/>
              </a:rPr>
              <a:t>mosfet</a:t>
            </a:r>
            <a:r>
              <a:rPr lang="en-US" sz="2000" dirty="0">
                <a:latin typeface="Times New Roman" panose="02020603050405020304" pitchFamily="18" charset="0"/>
                <a:cs typeface="Times New Roman" panose="02020603050405020304" pitchFamily="18" charset="0"/>
              </a:rPr>
              <a:t> and regulates the output, in order to minimize the error </a:t>
            </a:r>
          </a:p>
        </p:txBody>
      </p:sp>
      <p:pic>
        <p:nvPicPr>
          <p:cNvPr id="7" name="Εικόνα 6">
            <a:extLst>
              <a:ext uri="{FF2B5EF4-FFF2-40B4-BE49-F238E27FC236}">
                <a16:creationId xmlns:a16="http://schemas.microsoft.com/office/drawing/2014/main" id="{30429621-111C-444F-9F33-F6CFF0E4E747}"/>
              </a:ext>
            </a:extLst>
          </p:cNvPr>
          <p:cNvPicPr>
            <a:picLocks noChangeAspect="1"/>
          </p:cNvPicPr>
          <p:nvPr/>
        </p:nvPicPr>
        <p:blipFill>
          <a:blip r:embed="rId4"/>
          <a:stretch>
            <a:fillRect/>
          </a:stretch>
        </p:blipFill>
        <p:spPr>
          <a:xfrm>
            <a:off x="196770" y="1479026"/>
            <a:ext cx="5947807" cy="3453413"/>
          </a:xfrm>
          <a:prstGeom prst="rect">
            <a:avLst/>
          </a:prstGeom>
        </p:spPr>
      </p:pic>
    </p:spTree>
    <p:extLst>
      <p:ext uri="{BB962C8B-B14F-4D97-AF65-F5344CB8AC3E}">
        <p14:creationId xmlns:p14="http://schemas.microsoft.com/office/powerpoint/2010/main" val="182101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6" y="1005511"/>
            <a:ext cx="6465923" cy="707886"/>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Implementation</a:t>
            </a:r>
          </a:p>
          <a:p>
            <a:endParaRPr lang="en-US" sz="2000" b="1" dirty="0">
              <a:solidFill>
                <a:srgbClr val="00B0F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48CD954-811A-4A25-8B46-B88817AC5993}"/>
              </a:ext>
            </a:extLst>
          </p:cNvPr>
          <p:cNvSpPr txBox="1"/>
          <p:nvPr/>
        </p:nvSpPr>
        <p:spPr>
          <a:xfrm>
            <a:off x="196770" y="4457544"/>
            <a:ext cx="44085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Controller Block Diagram</a:t>
            </a:r>
            <a:endParaRPr lang="en-US" sz="2000" dirty="0">
              <a:latin typeface="Times New Roman" panose="02020603050405020304" pitchFamily="18" charset="0"/>
              <a:cs typeface="Times New Roman" panose="02020603050405020304" pitchFamily="18" charset="0"/>
            </a:endParaRPr>
          </a:p>
        </p:txBody>
      </p:sp>
      <p:pic>
        <p:nvPicPr>
          <p:cNvPr id="4" name="Εικόνα 3">
            <a:extLst>
              <a:ext uri="{FF2B5EF4-FFF2-40B4-BE49-F238E27FC236}">
                <a16:creationId xmlns:a16="http://schemas.microsoft.com/office/drawing/2014/main" id="{7F35EB07-5652-47BB-AC70-D4E6696F4CF8}"/>
              </a:ext>
            </a:extLst>
          </p:cNvPr>
          <p:cNvPicPr>
            <a:picLocks noChangeAspect="1"/>
          </p:cNvPicPr>
          <p:nvPr/>
        </p:nvPicPr>
        <p:blipFill>
          <a:blip r:embed="rId4"/>
          <a:stretch>
            <a:fillRect/>
          </a:stretch>
        </p:blipFill>
        <p:spPr>
          <a:xfrm>
            <a:off x="162375" y="1632649"/>
            <a:ext cx="6680384" cy="25517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95BF251-29AF-47F4-8631-6CCDDB2D3D59}"/>
                  </a:ext>
                </a:extLst>
              </p:cNvPr>
              <p:cNvSpPr txBox="1"/>
              <p:nvPr/>
            </p:nvSpPr>
            <p:spPr>
              <a:xfrm>
                <a:off x="7233920" y="1983591"/>
                <a:ext cx="4958080" cy="35405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Error passes through a memory block which holds a value. Thus in the next substruction we get:</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𝑒</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m:t>
                          </m:r>
                        </m:e>
                      </m:d>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𝑒</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+1∗</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𝑒</m:t>
                          </m:r>
                        </m:e>
                        <m: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m:t>
                              </m:r>
                            </m:e>
                          </m:d>
                        </m:sup>
                      </m:s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𝑂</m:t>
                      </m:r>
                      <m:d>
                        <m:dPr>
                          <m:ctrlPr>
                            <a:rPr lang="en-US" sz="2000" b="0" i="1" smtClean="0">
                              <a:latin typeface="Cambria Math" panose="02040503050406030204" pitchFamily="18" charset="0"/>
                              <a:cs typeface="Times New Roman" panose="02020603050405020304" pitchFamily="18" charset="0"/>
                            </a:rPr>
                          </m:ctrlPr>
                        </m:dPr>
                        <m:e>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𝑛</m:t>
                              </m:r>
                            </m:e>
                            <m:sup>
                              <m:r>
                                <a:rPr lang="en-US" sz="2000" b="0" i="1" smtClean="0">
                                  <a:latin typeface="Cambria Math" panose="02040503050406030204" pitchFamily="18" charset="0"/>
                                  <a:cs typeface="Times New Roman" panose="02020603050405020304" pitchFamily="18" charset="0"/>
                                </a:rPr>
                                <m:t>2</m:t>
                              </m:r>
                            </m:sup>
                          </m:sSup>
                        </m:e>
                      </m:d>
                    </m:oMath>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𝑒</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𝑒</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𝑒</m:t>
                          </m:r>
                        </m:e>
                        <m:sup>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1</m:t>
                              </m:r>
                            </m:e>
                          </m:d>
                        </m:sup>
                      </m:sSup>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𝑛</m:t>
                          </m:r>
                        </m:e>
                      </m:d>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multiplexer output is defined as :</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𝑀</m:t>
                          </m:r>
                        </m:e>
                        <m:sub>
                          <m:r>
                            <a:rPr lang="en-US" sz="2000" b="0" i="1" smtClean="0">
                              <a:latin typeface="Cambria Math" panose="02040503050406030204" pitchFamily="18" charset="0"/>
                              <a:cs typeface="Times New Roman" panose="02020603050405020304" pitchFamily="18" charset="0"/>
                            </a:rPr>
                            <m:t>𝑜𝑢𝑡</m:t>
                          </m:r>
                        </m:sub>
                      </m:sSub>
                      <m:r>
                        <a:rPr lang="en-US" sz="2000" b="0" i="1" smtClean="0">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𝑒</m:t>
                          </m:r>
                        </m:e>
                        <m:sup>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1</m:t>
                              </m:r>
                            </m:e>
                          </m:d>
                        </m:sup>
                      </m:s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m:t>
                          </m:r>
                        </m:e>
                      </m: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000" b="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𝑆</m:t>
                          </m:r>
                        </m:e>
                      </m:acc>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𝑒</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𝑛</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𝑆</m:t>
                      </m:r>
                      <m:r>
                        <a:rPr lang="en-US" sz="2000"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695BF251-29AF-47F4-8631-6CCDDB2D3D59}"/>
                  </a:ext>
                </a:extLst>
              </p:cNvPr>
              <p:cNvSpPr txBox="1">
                <a:spLocks noRot="1" noChangeAspect="1" noMove="1" noResize="1" noEditPoints="1" noAdjustHandles="1" noChangeArrowheads="1" noChangeShapeType="1" noTextEdit="1"/>
              </p:cNvSpPr>
              <p:nvPr/>
            </p:nvSpPr>
            <p:spPr>
              <a:xfrm>
                <a:off x="7233920" y="1983591"/>
                <a:ext cx="4958080" cy="3540585"/>
              </a:xfrm>
              <a:prstGeom prst="rect">
                <a:avLst/>
              </a:prstGeom>
              <a:blipFill>
                <a:blip r:embed="rId5"/>
                <a:stretch>
                  <a:fillRect l="-1353" t="-861" r="-2337"/>
                </a:stretch>
              </a:blipFill>
            </p:spPr>
            <p:txBody>
              <a:bodyPr/>
              <a:lstStyle/>
              <a:p>
                <a:r>
                  <a:rPr lang="el-GR">
                    <a:noFill/>
                  </a:rPr>
                  <a:t> </a:t>
                </a:r>
              </a:p>
            </p:txBody>
          </p:sp>
        </mc:Fallback>
      </mc:AlternateContent>
    </p:spTree>
    <p:extLst>
      <p:ext uri="{BB962C8B-B14F-4D97-AF65-F5344CB8AC3E}">
        <p14:creationId xmlns:p14="http://schemas.microsoft.com/office/powerpoint/2010/main" val="328584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6" y="1005511"/>
            <a:ext cx="6465923" cy="707886"/>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Implementation</a:t>
            </a:r>
          </a:p>
          <a:p>
            <a:endParaRPr lang="en-US" sz="2000" b="1" dirty="0">
              <a:solidFill>
                <a:srgbClr val="00B0F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48CD954-811A-4A25-8B46-B88817AC5993}"/>
              </a:ext>
            </a:extLst>
          </p:cNvPr>
          <p:cNvSpPr txBox="1"/>
          <p:nvPr/>
        </p:nvSpPr>
        <p:spPr>
          <a:xfrm>
            <a:off x="558064" y="4429026"/>
            <a:ext cx="72797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Fuzzy Logic Block, input, output.</a:t>
            </a:r>
            <a:endParaRPr lang="en-US" sz="2000" dirty="0">
              <a:latin typeface="Times New Roman" panose="02020603050405020304" pitchFamily="18" charset="0"/>
              <a:cs typeface="Times New Roman" panose="02020603050405020304" pitchFamily="18" charset="0"/>
            </a:endParaRPr>
          </a:p>
        </p:txBody>
      </p:sp>
      <p:pic>
        <p:nvPicPr>
          <p:cNvPr id="5" name="Εικόνα 4">
            <a:extLst>
              <a:ext uri="{FF2B5EF4-FFF2-40B4-BE49-F238E27FC236}">
                <a16:creationId xmlns:a16="http://schemas.microsoft.com/office/drawing/2014/main" id="{8EE22807-1494-403C-87BA-C6A19B8ABF32}"/>
              </a:ext>
            </a:extLst>
          </p:cNvPr>
          <p:cNvPicPr>
            <a:picLocks noChangeAspect="1"/>
          </p:cNvPicPr>
          <p:nvPr/>
        </p:nvPicPr>
        <p:blipFill>
          <a:blip r:embed="rId4"/>
          <a:stretch>
            <a:fillRect/>
          </a:stretch>
        </p:blipFill>
        <p:spPr>
          <a:xfrm>
            <a:off x="558064" y="1439449"/>
            <a:ext cx="3012175" cy="2955755"/>
          </a:xfrm>
          <a:prstGeom prst="rect">
            <a:avLst/>
          </a:prstGeom>
        </p:spPr>
      </p:pic>
      <p:pic>
        <p:nvPicPr>
          <p:cNvPr id="8" name="Εικόνα 7">
            <a:extLst>
              <a:ext uri="{FF2B5EF4-FFF2-40B4-BE49-F238E27FC236}">
                <a16:creationId xmlns:a16="http://schemas.microsoft.com/office/drawing/2014/main" id="{99023972-A8FC-4EF1-8F5E-A0E017FA4916}"/>
              </a:ext>
            </a:extLst>
          </p:cNvPr>
          <p:cNvPicPr>
            <a:picLocks noChangeAspect="1"/>
          </p:cNvPicPr>
          <p:nvPr/>
        </p:nvPicPr>
        <p:blipFill>
          <a:blip r:embed="rId5"/>
          <a:stretch>
            <a:fillRect/>
          </a:stretch>
        </p:blipFill>
        <p:spPr>
          <a:xfrm>
            <a:off x="3570238" y="1439448"/>
            <a:ext cx="3935371" cy="2955751"/>
          </a:xfrm>
          <a:prstGeom prst="rect">
            <a:avLst/>
          </a:prstGeom>
        </p:spPr>
      </p:pic>
      <p:pic>
        <p:nvPicPr>
          <p:cNvPr id="12" name="Εικόνα 11">
            <a:extLst>
              <a:ext uri="{FF2B5EF4-FFF2-40B4-BE49-F238E27FC236}">
                <a16:creationId xmlns:a16="http://schemas.microsoft.com/office/drawing/2014/main" id="{E22ABF6E-9ADC-4081-AA6A-3F0CB30262AB}"/>
              </a:ext>
            </a:extLst>
          </p:cNvPr>
          <p:cNvPicPr>
            <a:picLocks noChangeAspect="1"/>
          </p:cNvPicPr>
          <p:nvPr/>
        </p:nvPicPr>
        <p:blipFill>
          <a:blip r:embed="rId6"/>
          <a:stretch>
            <a:fillRect/>
          </a:stretch>
        </p:blipFill>
        <p:spPr>
          <a:xfrm>
            <a:off x="7476565" y="1444215"/>
            <a:ext cx="3932775" cy="2950984"/>
          </a:xfrm>
          <a:prstGeom prst="rect">
            <a:avLst/>
          </a:prstGeom>
        </p:spPr>
      </p:pic>
    </p:spTree>
    <p:extLst>
      <p:ext uri="{BB962C8B-B14F-4D97-AF65-F5344CB8AC3E}">
        <p14:creationId xmlns:p14="http://schemas.microsoft.com/office/powerpoint/2010/main" val="2958976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6" y="1005511"/>
            <a:ext cx="6465923" cy="707886"/>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Implementation</a:t>
            </a:r>
          </a:p>
          <a:p>
            <a:endParaRPr lang="en-US" sz="2000" b="1" dirty="0">
              <a:solidFill>
                <a:srgbClr val="00B0F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pic>
        <p:nvPicPr>
          <p:cNvPr id="11" name="Εικόνα 10">
            <a:extLst>
              <a:ext uri="{FF2B5EF4-FFF2-40B4-BE49-F238E27FC236}">
                <a16:creationId xmlns:a16="http://schemas.microsoft.com/office/drawing/2014/main" id="{C743800E-A4B3-4691-BBC7-E89765BD1D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845" y="1405621"/>
            <a:ext cx="2389623" cy="4274658"/>
          </a:xfrm>
          <a:prstGeom prst="rect">
            <a:avLst/>
          </a:prstGeom>
        </p:spPr>
      </p:pic>
      <p:pic>
        <p:nvPicPr>
          <p:cNvPr id="16" name="Εικόνα 15">
            <a:extLst>
              <a:ext uri="{FF2B5EF4-FFF2-40B4-BE49-F238E27FC236}">
                <a16:creationId xmlns:a16="http://schemas.microsoft.com/office/drawing/2014/main" id="{00F9A7FA-C766-46BE-901A-C37013256A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9292" y="1405624"/>
            <a:ext cx="1694686" cy="4274655"/>
          </a:xfrm>
          <a:prstGeom prst="rect">
            <a:avLst/>
          </a:prstGeom>
        </p:spPr>
      </p:pic>
      <p:graphicFrame>
        <p:nvGraphicFramePr>
          <p:cNvPr id="17" name="Πίνακας 17">
            <a:extLst>
              <a:ext uri="{FF2B5EF4-FFF2-40B4-BE49-F238E27FC236}">
                <a16:creationId xmlns:a16="http://schemas.microsoft.com/office/drawing/2014/main" id="{5BF4EA60-1B6D-4CEB-80AD-1749DDDBF7CE}"/>
              </a:ext>
            </a:extLst>
          </p:cNvPr>
          <p:cNvGraphicFramePr>
            <a:graphicFrameLocks noGrp="1"/>
          </p:cNvGraphicFramePr>
          <p:nvPr>
            <p:extLst>
              <p:ext uri="{D42A27DB-BD31-4B8C-83A1-F6EECF244321}">
                <p14:modId xmlns:p14="http://schemas.microsoft.com/office/powerpoint/2010/main" val="1678099876"/>
              </p:ext>
            </p:extLst>
          </p:nvPr>
        </p:nvGraphicFramePr>
        <p:xfrm>
          <a:off x="5618375" y="1408996"/>
          <a:ext cx="5307294" cy="4011416"/>
        </p:xfrm>
        <a:graphic>
          <a:graphicData uri="http://schemas.openxmlformats.org/drawingml/2006/table">
            <a:tbl>
              <a:tblPr firstRow="1" bandRow="1">
                <a:tableStyleId>{793D81CF-94F2-401A-BA57-92F5A7B2D0C5}</a:tableStyleId>
              </a:tblPr>
              <a:tblGrid>
                <a:gridCol w="884549">
                  <a:extLst>
                    <a:ext uri="{9D8B030D-6E8A-4147-A177-3AD203B41FA5}">
                      <a16:colId xmlns:a16="http://schemas.microsoft.com/office/drawing/2014/main" val="809482536"/>
                    </a:ext>
                  </a:extLst>
                </a:gridCol>
                <a:gridCol w="884549">
                  <a:extLst>
                    <a:ext uri="{9D8B030D-6E8A-4147-A177-3AD203B41FA5}">
                      <a16:colId xmlns:a16="http://schemas.microsoft.com/office/drawing/2014/main" val="1888300658"/>
                    </a:ext>
                  </a:extLst>
                </a:gridCol>
                <a:gridCol w="884549">
                  <a:extLst>
                    <a:ext uri="{9D8B030D-6E8A-4147-A177-3AD203B41FA5}">
                      <a16:colId xmlns:a16="http://schemas.microsoft.com/office/drawing/2014/main" val="912711198"/>
                    </a:ext>
                  </a:extLst>
                </a:gridCol>
                <a:gridCol w="884549">
                  <a:extLst>
                    <a:ext uri="{9D8B030D-6E8A-4147-A177-3AD203B41FA5}">
                      <a16:colId xmlns:a16="http://schemas.microsoft.com/office/drawing/2014/main" val="3457560987"/>
                    </a:ext>
                  </a:extLst>
                </a:gridCol>
                <a:gridCol w="884549">
                  <a:extLst>
                    <a:ext uri="{9D8B030D-6E8A-4147-A177-3AD203B41FA5}">
                      <a16:colId xmlns:a16="http://schemas.microsoft.com/office/drawing/2014/main" val="1821177035"/>
                    </a:ext>
                  </a:extLst>
                </a:gridCol>
                <a:gridCol w="884549">
                  <a:extLst>
                    <a:ext uri="{9D8B030D-6E8A-4147-A177-3AD203B41FA5}">
                      <a16:colId xmlns:a16="http://schemas.microsoft.com/office/drawing/2014/main" val="3968518685"/>
                    </a:ext>
                  </a:extLst>
                </a:gridCol>
              </a:tblGrid>
              <a:tr h="519998">
                <a:tc>
                  <a:txBody>
                    <a:bodyPr/>
                    <a:lstStyle/>
                    <a:p>
                      <a:pPr algn="ctr"/>
                      <a:r>
                        <a:rPr lang="el-GR" sz="1400" dirty="0">
                          <a:latin typeface="Times New Roman" panose="02020603050405020304" pitchFamily="18" charset="0"/>
                          <a:cs typeface="Times New Roman" panose="02020603050405020304" pitchFamily="18" charset="0"/>
                        </a:rPr>
                        <a:t>Δ</a:t>
                      </a:r>
                      <a:r>
                        <a:rPr lang="en-US" sz="1400" dirty="0">
                          <a:latin typeface="Times New Roman" panose="02020603050405020304" pitchFamily="18" charset="0"/>
                          <a:cs typeface="Times New Roman" panose="02020603050405020304" pitchFamily="18" charset="0"/>
                        </a:rPr>
                        <a:t>e\e</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Neg. Big</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Neg. Small</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Zero</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Pos. Small</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Pos. Big</a:t>
                      </a:r>
                      <a:endParaRPr lang="el-GR"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0695311"/>
                  </a:ext>
                </a:extLst>
              </a:tr>
              <a:tr h="742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Times New Roman" panose="02020603050405020304" pitchFamily="18" charset="0"/>
                          <a:cs typeface="Times New Roman" panose="02020603050405020304" pitchFamily="18" charset="0"/>
                        </a:rPr>
                        <a:t>Neg. Big</a:t>
                      </a:r>
                      <a:endParaRPr lang="el-GR" sz="1400" dirty="0">
                        <a:solidFill>
                          <a:schemeClr val="bg1"/>
                        </a:solidFill>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algn="ctr"/>
                      <a:r>
                        <a:rPr lang="en-US" sz="1400" dirty="0">
                          <a:latin typeface="Times New Roman" panose="02020603050405020304" pitchFamily="18" charset="0"/>
                          <a:cs typeface="Times New Roman" panose="02020603050405020304" pitchFamily="18" charset="0"/>
                        </a:rPr>
                        <a:t>0</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0.25</a:t>
                      </a:r>
                      <a:endParaRPr lang="el-GR" sz="1400" dirty="0">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0.5</a:t>
                      </a:r>
                      <a:endParaRPr lang="el-GR"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83385153"/>
                  </a:ext>
                </a:extLst>
              </a:tr>
              <a:tr h="742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Times New Roman" panose="02020603050405020304" pitchFamily="18" charset="0"/>
                          <a:cs typeface="Times New Roman" panose="02020603050405020304" pitchFamily="18" charset="0"/>
                        </a:rPr>
                        <a:t>Neg. Small</a:t>
                      </a:r>
                      <a:endParaRPr lang="el-GR" sz="1400" dirty="0">
                        <a:solidFill>
                          <a:schemeClr val="bg1"/>
                        </a:solidFill>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algn="ctr"/>
                      <a:r>
                        <a:rPr lang="en-US" sz="1400" dirty="0">
                          <a:latin typeface="Times New Roman" panose="02020603050405020304" pitchFamily="18" charset="0"/>
                          <a:cs typeface="Times New Roman" panose="02020603050405020304" pitchFamily="18" charset="0"/>
                        </a:rPr>
                        <a:t>0</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0.25</a:t>
                      </a:r>
                      <a:endParaRPr lang="el-GR" sz="1400" dirty="0">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0.5</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0.75</a:t>
                      </a:r>
                      <a:endParaRPr lang="el-GR" sz="1400" dirty="0">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78582139"/>
                  </a:ext>
                </a:extLst>
              </a:tr>
              <a:tr h="5199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Times New Roman" panose="02020603050405020304" pitchFamily="18" charset="0"/>
                          <a:cs typeface="Times New Roman" panose="02020603050405020304" pitchFamily="18" charset="0"/>
                        </a:rPr>
                        <a:t>Zero</a:t>
                      </a:r>
                      <a:endParaRPr lang="el-GR" sz="1400" dirty="0">
                        <a:solidFill>
                          <a:schemeClr val="bg1"/>
                        </a:solidFill>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algn="ctr"/>
                      <a:r>
                        <a:rPr lang="en-US" sz="1400" dirty="0">
                          <a:latin typeface="Times New Roman" panose="02020603050405020304" pitchFamily="18" charset="0"/>
                          <a:cs typeface="Times New Roman" panose="02020603050405020304" pitchFamily="18" charset="0"/>
                        </a:rPr>
                        <a:t>0</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0.25</a:t>
                      </a:r>
                      <a:endParaRPr lang="el-GR" sz="1400" dirty="0">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0.5</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0.75</a:t>
                      </a:r>
                      <a:endParaRPr lang="el-GR" sz="1400" dirty="0">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1</a:t>
                      </a:r>
                      <a:endParaRPr lang="el-GR"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51831291"/>
                  </a:ext>
                </a:extLst>
              </a:tr>
              <a:tr h="742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Times New Roman" panose="02020603050405020304" pitchFamily="18" charset="0"/>
                          <a:cs typeface="Times New Roman" panose="02020603050405020304" pitchFamily="18" charset="0"/>
                        </a:rPr>
                        <a:t>Pos. Small</a:t>
                      </a:r>
                      <a:endParaRPr lang="el-GR" sz="1400" dirty="0">
                        <a:solidFill>
                          <a:schemeClr val="bg1"/>
                        </a:solidFill>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algn="ctr"/>
                      <a:r>
                        <a:rPr lang="en-US" sz="1400" dirty="0">
                          <a:latin typeface="Times New Roman" panose="02020603050405020304" pitchFamily="18" charset="0"/>
                          <a:cs typeface="Times New Roman" panose="02020603050405020304" pitchFamily="18" charset="0"/>
                        </a:rPr>
                        <a:t>0.25</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0.5</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0.75</a:t>
                      </a:r>
                      <a:endParaRPr lang="el-GR" sz="1400" dirty="0">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1</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1</a:t>
                      </a:r>
                      <a:endParaRPr lang="el-GR"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3632625"/>
                  </a:ext>
                </a:extLst>
              </a:tr>
              <a:tr h="742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Times New Roman" panose="02020603050405020304" pitchFamily="18" charset="0"/>
                          <a:cs typeface="Times New Roman" panose="02020603050405020304" pitchFamily="18" charset="0"/>
                        </a:rPr>
                        <a:t>Pos. Big</a:t>
                      </a:r>
                      <a:endParaRPr lang="el-GR" sz="1400" dirty="0">
                        <a:solidFill>
                          <a:schemeClr val="bg1"/>
                        </a:solidFill>
                        <a:latin typeface="Times New Roman" panose="02020603050405020304" pitchFamily="18" charset="0"/>
                        <a:cs typeface="Times New Roman" panose="02020603050405020304" pitchFamily="18" charset="0"/>
                      </a:endParaRPr>
                    </a:p>
                    <a:p>
                      <a:pPr algn="ctr"/>
                      <a:endParaRPr lang="el-GR" sz="1400" dirty="0">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algn="ctr"/>
                      <a:r>
                        <a:rPr lang="en-US" sz="1400" dirty="0">
                          <a:latin typeface="Times New Roman" panose="02020603050405020304" pitchFamily="18" charset="0"/>
                          <a:cs typeface="Times New Roman" panose="02020603050405020304" pitchFamily="18" charset="0"/>
                        </a:rPr>
                        <a:t>0.5</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0.75</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1</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1</a:t>
                      </a:r>
                      <a:endParaRPr lang="el-GR"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1</a:t>
                      </a:r>
                      <a:endParaRPr lang="el-GR"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7645959"/>
                  </a:ext>
                </a:extLst>
              </a:tr>
            </a:tbl>
          </a:graphicData>
        </a:graphic>
      </p:graphicFrame>
      <p:sp>
        <p:nvSpPr>
          <p:cNvPr id="21" name="TextBox 20">
            <a:extLst>
              <a:ext uri="{FF2B5EF4-FFF2-40B4-BE49-F238E27FC236}">
                <a16:creationId xmlns:a16="http://schemas.microsoft.com/office/drawing/2014/main" id="{7429529E-B3DE-42A6-9F5D-5151B5E2948E}"/>
              </a:ext>
            </a:extLst>
          </p:cNvPr>
          <p:cNvSpPr txBox="1"/>
          <p:nvPr/>
        </p:nvSpPr>
        <p:spPr>
          <a:xfrm>
            <a:off x="327657" y="5707938"/>
            <a:ext cx="72797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Fuzzy Logic Block code</a:t>
            </a:r>
            <a:endParaRPr lang="en-US"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792536E-2B00-4E3B-BF46-D84036D92319}"/>
              </a:ext>
            </a:extLst>
          </p:cNvPr>
          <p:cNvSpPr txBox="1"/>
          <p:nvPr/>
        </p:nvSpPr>
        <p:spPr>
          <a:xfrm>
            <a:off x="5618375" y="5480224"/>
            <a:ext cx="72797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Rules for the FLC.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387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0" name="TextBox 9">
            <a:extLst>
              <a:ext uri="{FF2B5EF4-FFF2-40B4-BE49-F238E27FC236}">
                <a16:creationId xmlns:a16="http://schemas.microsoft.com/office/drawing/2014/main" id="{E6018256-9EEA-4178-893F-D5466F57794E}"/>
              </a:ext>
            </a:extLst>
          </p:cNvPr>
          <p:cNvSpPr txBox="1"/>
          <p:nvPr/>
        </p:nvSpPr>
        <p:spPr>
          <a:xfrm>
            <a:off x="376836" y="1005511"/>
            <a:ext cx="6465923" cy="707886"/>
          </a:xfrm>
          <a:prstGeom prst="rect">
            <a:avLst/>
          </a:prstGeom>
          <a:noFill/>
        </p:spPr>
        <p:txBody>
          <a:bodyPr wrap="square">
            <a:spAutoFit/>
          </a:bodyPr>
          <a:lstStyle/>
          <a:p>
            <a:r>
              <a:rPr lang="en-US" sz="2000" b="1" dirty="0">
                <a:solidFill>
                  <a:srgbClr val="00B0F0"/>
                </a:solidFill>
                <a:latin typeface="Times New Roman" panose="02020603050405020304" pitchFamily="18" charset="0"/>
                <a:cs typeface="Times New Roman" panose="02020603050405020304" pitchFamily="18" charset="0"/>
              </a:rPr>
              <a:t>Fuzzy Logic Implementation</a:t>
            </a:r>
          </a:p>
          <a:p>
            <a:endParaRPr lang="en-US" sz="2000" b="1" dirty="0">
              <a:solidFill>
                <a:srgbClr val="00B0F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0D54C4-8059-43E5-B4BB-597B0FE00096}"/>
              </a:ext>
            </a:extLst>
          </p:cNvPr>
          <p:cNvSpPr txBox="1"/>
          <p:nvPr/>
        </p:nvSpPr>
        <p:spPr>
          <a:xfrm>
            <a:off x="327657" y="1405621"/>
            <a:ext cx="416814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429529E-B3DE-42A6-9F5D-5151B5E2948E}"/>
              </a:ext>
            </a:extLst>
          </p:cNvPr>
          <p:cNvSpPr txBox="1"/>
          <p:nvPr/>
        </p:nvSpPr>
        <p:spPr>
          <a:xfrm>
            <a:off x="376836" y="5208056"/>
            <a:ext cx="72797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a:t>
            </a:r>
            <a:r>
              <a:rPr lang="en-US" sz="2000" dirty="0"/>
              <a:t>Fuzzy Logic and regular PI output</a:t>
            </a:r>
            <a:endParaRPr lang="en-US"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792536E-2B00-4E3B-BF46-D84036D92319}"/>
              </a:ext>
            </a:extLst>
          </p:cNvPr>
          <p:cNvSpPr txBox="1"/>
          <p:nvPr/>
        </p:nvSpPr>
        <p:spPr>
          <a:xfrm>
            <a:off x="7952231" y="1479789"/>
            <a:ext cx="3774713"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FC and FLC controllers are being monitored. The results show that the FLC block is effective in decreasing</a:t>
            </a:r>
          </a:p>
          <a:p>
            <a:r>
              <a:rPr lang="en-US" sz="2000" dirty="0">
                <a:latin typeface="Times New Roman" panose="02020603050405020304" pitchFamily="18" charset="0"/>
                <a:cs typeface="Times New Roman" panose="02020603050405020304" pitchFamily="18" charset="0"/>
              </a:rPr>
              <a:t>Overshoot and reducing settling time drastically </a:t>
            </a:r>
          </a:p>
          <a:p>
            <a:endParaRPr lang="en-US" sz="2000" dirty="0">
              <a:latin typeface="Times New Roman" panose="02020603050405020304" pitchFamily="18" charset="0"/>
              <a:cs typeface="Times New Roman" panose="02020603050405020304" pitchFamily="18" charset="0"/>
            </a:endParaRPr>
          </a:p>
        </p:txBody>
      </p:sp>
      <p:pic>
        <p:nvPicPr>
          <p:cNvPr id="4" name="Εικόνα 3">
            <a:extLst>
              <a:ext uri="{FF2B5EF4-FFF2-40B4-BE49-F238E27FC236}">
                <a16:creationId xmlns:a16="http://schemas.microsoft.com/office/drawing/2014/main" id="{7FC16F97-C5A8-4640-B3B0-866EF4200CB1}"/>
              </a:ext>
            </a:extLst>
          </p:cNvPr>
          <p:cNvPicPr>
            <a:picLocks noChangeAspect="1"/>
          </p:cNvPicPr>
          <p:nvPr/>
        </p:nvPicPr>
        <p:blipFill>
          <a:blip r:embed="rId4"/>
          <a:stretch>
            <a:fillRect/>
          </a:stretch>
        </p:blipFill>
        <p:spPr>
          <a:xfrm>
            <a:off x="298318" y="1367338"/>
            <a:ext cx="7358313" cy="3748384"/>
          </a:xfrm>
          <a:prstGeom prst="rect">
            <a:avLst/>
          </a:prstGeom>
        </p:spPr>
      </p:pic>
    </p:spTree>
    <p:extLst>
      <p:ext uri="{BB962C8B-B14F-4D97-AF65-F5344CB8AC3E}">
        <p14:creationId xmlns:p14="http://schemas.microsoft.com/office/powerpoint/2010/main" val="6776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42A8C-EBA0-4B03-9874-C9C35F5B83EB}"/>
                  </a:ext>
                </a:extLst>
              </p:cNvPr>
              <p:cNvSpPr txBox="1"/>
              <p:nvPr/>
            </p:nvSpPr>
            <p:spPr>
              <a:xfrm>
                <a:off x="108049" y="4280612"/>
                <a:ext cx="464697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𝐼𝑁</m:t>
                          </m:r>
                        </m:sub>
                      </m:sSub>
                      <m:r>
                        <a:rPr lang="en-US" sz="2000" b="0" i="1" smtClean="0">
                          <a:latin typeface="Cambria Math" panose="02040503050406030204" pitchFamily="18" charset="0"/>
                          <a:cs typeface="Times New Roman" panose="02020603050405020304" pitchFamily="18" charset="0"/>
                        </a:rPr>
                        <m:t>=24 </m:t>
                      </m:r>
                      <m:r>
                        <a:rPr lang="en-US" sz="2000" b="0" i="1" smtClean="0">
                          <a:latin typeface="Cambria Math" panose="02040503050406030204" pitchFamily="18" charset="0"/>
                          <a:cs typeface="Times New Roman" panose="02020603050405020304" pitchFamily="18" charset="0"/>
                        </a:rPr>
                        <m:t>𝑉</m:t>
                      </m:r>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𝑂𝑈𝑇</m:t>
                          </m:r>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=15</m:t>
                      </m:r>
                      <m:r>
                        <a:rPr lang="en-US" sz="2000" b="0" i="1" smtClean="0">
                          <a:latin typeface="Cambria Math" panose="02040503050406030204" pitchFamily="18" charset="0"/>
                          <a:cs typeface="Times New Roman" panose="02020603050405020304" pitchFamily="18" charset="0"/>
                        </a:rPr>
                        <m:t>𝑉</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𝑂𝑈𝑇</m:t>
                          </m:r>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=−15</m:t>
                      </m:r>
                      <m:r>
                        <a:rPr lang="en-US" sz="2000" b="0" i="1" smtClean="0">
                          <a:latin typeface="Cambria Math" panose="02040503050406030204" pitchFamily="18" charset="0"/>
                          <a:cs typeface="Times New Roman" panose="02020603050405020304" pitchFamily="18" charset="0"/>
                        </a:rPr>
                        <m:t>𝑉</m:t>
                      </m:r>
                    </m:oMath>
                  </m:oMathPara>
                </a14:m>
                <a:endParaRPr lang="el-GR" sz="20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01442A8C-EBA0-4B03-9874-C9C35F5B83EB}"/>
                  </a:ext>
                </a:extLst>
              </p:cNvPr>
              <p:cNvSpPr txBox="1">
                <a:spLocks noRot="1" noChangeAspect="1" noMove="1" noResize="1" noEditPoints="1" noAdjustHandles="1" noChangeArrowheads="1" noChangeShapeType="1" noTextEdit="1"/>
              </p:cNvSpPr>
              <p:nvPr/>
            </p:nvSpPr>
            <p:spPr>
              <a:xfrm>
                <a:off x="108049" y="4280612"/>
                <a:ext cx="4646977" cy="400110"/>
              </a:xfrm>
              <a:prstGeom prst="rect">
                <a:avLst/>
              </a:prstGeom>
              <a:blipFill>
                <a:blip r:embed="rId4"/>
                <a:stretch>
                  <a:fillRect b="-1515"/>
                </a:stretch>
              </a:blipFill>
            </p:spPr>
            <p:txBody>
              <a:bodyPr/>
              <a:lstStyle/>
              <a:p>
                <a:r>
                  <a:rPr lang="el-GR">
                    <a:noFill/>
                  </a:rPr>
                  <a:t> </a:t>
                </a:r>
              </a:p>
            </p:txBody>
          </p:sp>
        </mc:Fallback>
      </mc:AlternateContent>
      <p:sp>
        <p:nvSpPr>
          <p:cNvPr id="18" name="TextBox 17">
            <a:extLst>
              <a:ext uri="{FF2B5EF4-FFF2-40B4-BE49-F238E27FC236}">
                <a16:creationId xmlns:a16="http://schemas.microsoft.com/office/drawing/2014/main" id="{FC840DC7-3772-43D0-82B6-761D476EADD1}"/>
              </a:ext>
            </a:extLst>
          </p:cNvPr>
          <p:cNvSpPr txBox="1"/>
          <p:nvPr/>
        </p:nvSpPr>
        <p:spPr>
          <a:xfrm>
            <a:off x="205086" y="3849148"/>
            <a:ext cx="545426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BD7F100EF-EVK-002 Circuit Diagram</a:t>
            </a:r>
            <a:endParaRPr lang="el-GR" sz="2000"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7A08656-DA9A-4F7A-AAB4-5CFBC5FB7052}"/>
              </a:ext>
            </a:extLst>
          </p:cNvPr>
          <p:cNvPicPr>
            <a:picLocks noChangeAspect="1"/>
          </p:cNvPicPr>
          <p:nvPr/>
        </p:nvPicPr>
        <p:blipFill>
          <a:blip r:embed="rId5"/>
          <a:stretch>
            <a:fillRect/>
          </a:stretch>
        </p:blipFill>
        <p:spPr>
          <a:xfrm>
            <a:off x="284900" y="889316"/>
            <a:ext cx="5486345" cy="2959832"/>
          </a:xfrm>
          <a:prstGeom prst="rect">
            <a:avLst/>
          </a:prstGeom>
        </p:spPr>
      </p:pic>
      <p:pic>
        <p:nvPicPr>
          <p:cNvPr id="11" name="Εικόνα 10">
            <a:extLst>
              <a:ext uri="{FF2B5EF4-FFF2-40B4-BE49-F238E27FC236}">
                <a16:creationId xmlns:a16="http://schemas.microsoft.com/office/drawing/2014/main" id="{69ADDF92-5B03-4FAA-80FF-7A1B2249E0D5}"/>
              </a:ext>
            </a:extLst>
          </p:cNvPr>
          <p:cNvPicPr>
            <a:picLocks noChangeAspect="1"/>
          </p:cNvPicPr>
          <p:nvPr/>
        </p:nvPicPr>
        <p:blipFill>
          <a:blip r:embed="rId6"/>
          <a:stretch>
            <a:fillRect/>
          </a:stretch>
        </p:blipFill>
        <p:spPr>
          <a:xfrm>
            <a:off x="6186244" y="1034098"/>
            <a:ext cx="5472112" cy="2738437"/>
          </a:xfrm>
          <a:prstGeom prst="rect">
            <a:avLst/>
          </a:prstGeom>
        </p:spPr>
      </p:pic>
      <p:sp>
        <p:nvSpPr>
          <p:cNvPr id="17" name="TextBox 16">
            <a:extLst>
              <a:ext uri="{FF2B5EF4-FFF2-40B4-BE49-F238E27FC236}">
                <a16:creationId xmlns:a16="http://schemas.microsoft.com/office/drawing/2014/main" id="{1C9F50D3-A448-4E1E-BF92-1DD040ECA6EA}"/>
              </a:ext>
            </a:extLst>
          </p:cNvPr>
          <p:cNvSpPr txBox="1"/>
          <p:nvPr/>
        </p:nvSpPr>
        <p:spPr>
          <a:xfrm>
            <a:off x="6096000" y="3888966"/>
            <a:ext cx="565239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BD7F100EF-EVK-002-U1 Block Diagram</a:t>
            </a:r>
            <a:endParaRPr lang="el-GR"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42ECDC0-63D2-4065-82D3-7CEC1764ED0F}"/>
              </a:ext>
            </a:extLst>
          </p:cNvPr>
          <p:cNvSpPr txBox="1"/>
          <p:nvPr/>
        </p:nvSpPr>
        <p:spPr>
          <a:xfrm>
            <a:off x="6005966" y="4405507"/>
            <a:ext cx="5454262" cy="1631216"/>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COMPARATOR</a:t>
            </a:r>
          </a:p>
          <a:p>
            <a:r>
              <a:rPr lang="en-US" sz="2000" dirty="0">
                <a:latin typeface="Times New Roman" panose="02020603050405020304" pitchFamily="18" charset="0"/>
                <a:cs typeface="Times New Roman" panose="02020603050405020304" pitchFamily="18" charset="0"/>
              </a:rPr>
              <a:t>The block which compares the reference voltage with the REF terminal voltage, which is the feedback voltage</a:t>
            </a: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29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pic>
        <p:nvPicPr>
          <p:cNvPr id="11" name="Εικόνα 10">
            <a:extLst>
              <a:ext uri="{FF2B5EF4-FFF2-40B4-BE49-F238E27FC236}">
                <a16:creationId xmlns:a16="http://schemas.microsoft.com/office/drawing/2014/main" id="{69ADDF92-5B03-4FAA-80FF-7A1B2249E0D5}"/>
              </a:ext>
            </a:extLst>
          </p:cNvPr>
          <p:cNvPicPr>
            <a:picLocks noChangeAspect="1"/>
          </p:cNvPicPr>
          <p:nvPr/>
        </p:nvPicPr>
        <p:blipFill>
          <a:blip r:embed="rId4"/>
          <a:stretch>
            <a:fillRect/>
          </a:stretch>
        </p:blipFill>
        <p:spPr>
          <a:xfrm>
            <a:off x="196770" y="935944"/>
            <a:ext cx="5472112" cy="2738437"/>
          </a:xfrm>
          <a:prstGeom prst="rect">
            <a:avLst/>
          </a:prstGeom>
        </p:spPr>
      </p:pic>
      <p:sp>
        <p:nvSpPr>
          <p:cNvPr id="17" name="TextBox 16">
            <a:extLst>
              <a:ext uri="{FF2B5EF4-FFF2-40B4-BE49-F238E27FC236}">
                <a16:creationId xmlns:a16="http://schemas.microsoft.com/office/drawing/2014/main" id="{1C9F50D3-A448-4E1E-BF92-1DD040ECA6EA}"/>
              </a:ext>
            </a:extLst>
          </p:cNvPr>
          <p:cNvSpPr txBox="1"/>
          <p:nvPr/>
        </p:nvSpPr>
        <p:spPr>
          <a:xfrm>
            <a:off x="196770" y="3721009"/>
            <a:ext cx="565239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BD7F100EF-EVK-002-U1 Block Diagram</a:t>
            </a:r>
            <a:endParaRPr lang="el-GR"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42ECDC0-63D2-4065-82D3-7CEC1764ED0F}"/>
              </a:ext>
            </a:extLst>
          </p:cNvPr>
          <p:cNvSpPr txBox="1"/>
          <p:nvPr/>
        </p:nvSpPr>
        <p:spPr>
          <a:xfrm>
            <a:off x="5849160" y="936388"/>
            <a:ext cx="5088916" cy="4401205"/>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ADAPTIVE ON-TIME CONTROLLER</a:t>
            </a:r>
          </a:p>
          <a:p>
            <a:r>
              <a:rPr lang="en-US" sz="2000" dirty="0">
                <a:latin typeface="Times New Roman" panose="02020603050405020304" pitchFamily="18" charset="0"/>
                <a:cs typeface="Times New Roman" panose="02020603050405020304" pitchFamily="18" charset="0"/>
              </a:rPr>
              <a:t>This is the block corresponding to the original adapted type ON-Time control technology.</a:t>
            </a:r>
          </a:p>
          <a:p>
            <a:r>
              <a:rPr lang="en-US" sz="2000" dirty="0">
                <a:latin typeface="Times New Roman" panose="02020603050405020304" pitchFamily="18" charset="0"/>
                <a:cs typeface="Times New Roman" panose="02020603050405020304" pitchFamily="18" charset="0"/>
              </a:rPr>
              <a:t>Switching frequency is fixed at 400kHz (</a:t>
            </a:r>
            <a:r>
              <a:rPr lang="en-US" sz="2000" dirty="0" err="1">
                <a:latin typeface="Times New Roman" panose="02020603050405020304" pitchFamily="18" charset="0"/>
                <a:cs typeface="Times New Roman" panose="02020603050405020304" pitchFamily="18" charset="0"/>
              </a:rPr>
              <a:t>Typ</a:t>
            </a:r>
            <a:r>
              <a:rPr lang="en-US" sz="2000" dirty="0">
                <a:latin typeface="Times New Roman" panose="02020603050405020304" pitchFamily="18" charset="0"/>
                <a:cs typeface="Times New Roman" panose="02020603050405020304" pitchFamily="18" charset="0"/>
              </a:rPr>
              <a:t>) under PWM Control when the load is stable.</a:t>
            </a:r>
          </a:p>
          <a:p>
            <a:r>
              <a:rPr lang="en-US" sz="2000" dirty="0">
                <a:latin typeface="Times New Roman" panose="02020603050405020304" pitchFamily="18" charset="0"/>
                <a:cs typeface="Times New Roman" panose="02020603050405020304" pitchFamily="18" charset="0"/>
              </a:rPr>
              <a:t>Under On-Time Control, when the load varies, fast load response is enabled by changing the switching frequency.</a:t>
            </a:r>
          </a:p>
          <a:p>
            <a:r>
              <a:rPr lang="en-US" sz="2000" dirty="0">
                <a:latin typeface="Times New Roman" panose="02020603050405020304" pitchFamily="18" charset="0"/>
                <a:cs typeface="Times New Roman" panose="02020603050405020304" pitchFamily="18" charset="0"/>
              </a:rPr>
              <a:t>During light load, the highly efficient PFM will operate and the self-power dissipation is suppressed by decreasing the</a:t>
            </a:r>
          </a:p>
          <a:p>
            <a:r>
              <a:rPr lang="en-US" sz="2000" dirty="0">
                <a:latin typeface="Times New Roman" panose="02020603050405020304" pitchFamily="18" charset="0"/>
                <a:cs typeface="Times New Roman" panose="02020603050405020304" pitchFamily="18" charset="0"/>
              </a:rPr>
              <a:t>switching frequency.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0A1A4784-7B67-46FD-AA27-C6E0BC87E201}"/>
              </a:ext>
            </a:extLst>
          </p:cNvPr>
          <p:cNvSpPr txBox="1"/>
          <p:nvPr/>
        </p:nvSpPr>
        <p:spPr>
          <a:xfrm>
            <a:off x="5849159" y="4829762"/>
            <a:ext cx="5966003" cy="1015663"/>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DRIVER</a:t>
            </a:r>
          </a:p>
          <a:p>
            <a:r>
              <a:rPr lang="en-US" sz="2000" dirty="0">
                <a:latin typeface="Times New Roman" panose="02020603050405020304" pitchFamily="18" charset="0"/>
                <a:cs typeface="Times New Roman" panose="02020603050405020304" pitchFamily="18" charset="0"/>
              </a:rPr>
              <a:t>This is the block which drives the built-in N-Channel MOSFET.</a:t>
            </a:r>
          </a:p>
        </p:txBody>
      </p:sp>
    </p:spTree>
    <p:extLst>
      <p:ext uri="{BB962C8B-B14F-4D97-AF65-F5344CB8AC3E}">
        <p14:creationId xmlns:p14="http://schemas.microsoft.com/office/powerpoint/2010/main" val="406848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2ECDC0-63D2-4065-82D3-7CEC1764ED0F}"/>
                  </a:ext>
                </a:extLst>
              </p:cNvPr>
              <p:cNvSpPr txBox="1"/>
              <p:nvPr/>
            </p:nvSpPr>
            <p:spPr>
              <a:xfrm>
                <a:off x="5000263" y="936388"/>
                <a:ext cx="6814899" cy="4708981"/>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Comparator</a:t>
                </a:r>
              </a:p>
              <a:p>
                <a:r>
                  <a:rPr lang="en-US" sz="2000" dirty="0">
                    <a:latin typeface="Times New Roman" panose="02020603050405020304" pitchFamily="18" charset="0"/>
                    <a:cs typeface="Times New Roman" panose="02020603050405020304" pitchFamily="18" charset="0"/>
                  </a:rPr>
                  <a:t>The purpose of the voltage comparator is to generate an output signal that corresponds to the greater than or less than relationship between the voltages at the op amps input terminals. We can compare it to a digital signal that satisfies: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14:m>
                  <m:oMath xmlns:m="http://schemas.openxmlformats.org/officeDocument/2006/math">
                    <m:r>
                      <m:rPr>
                        <m:sty m:val="p"/>
                      </m:rPr>
                      <a:rPr lang="en-US" sz="2000" b="0" i="0" smtClean="0">
                        <a:latin typeface="Cambria Math" panose="02040503050406030204" pitchFamily="18" charset="0"/>
                        <a:cs typeface="Times New Roman" panose="02020603050405020304" pitchFamily="18" charset="0"/>
                      </a:rPr>
                      <m:t>if</m:t>
                    </m:r>
                    <m:r>
                      <a:rPr lang="en-US" sz="2000" b="0" i="0"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cs typeface="Times New Roman" panose="02020603050405020304" pitchFamily="18" charset="0"/>
                          </a:rPr>
                          <m:t>V</m:t>
                        </m:r>
                      </m:e>
                      <m:sub>
                        <m:r>
                          <m:rPr>
                            <m:sty m:val="p"/>
                          </m:rPr>
                          <a:rPr lang="en-US" sz="2000" b="0" i="0" smtClean="0">
                            <a:latin typeface="Cambria Math" panose="02040503050406030204" pitchFamily="18" charset="0"/>
                            <a:cs typeface="Times New Roman" panose="02020603050405020304" pitchFamily="18" charset="0"/>
                          </a:rPr>
                          <m:t>IN</m:t>
                        </m:r>
                        <m:r>
                          <a:rPr lang="en-US" sz="2000" b="0" i="0" smtClean="0">
                            <a:latin typeface="Cambria Math" panose="02040503050406030204" pitchFamily="18" charset="0"/>
                            <a:cs typeface="Times New Roman" panose="02020603050405020304" pitchFamily="18" charset="0"/>
                          </a:rPr>
                          <m:t>+</m:t>
                        </m:r>
                      </m:sub>
                    </m:sSub>
                    <m:r>
                      <a:rPr lang="en-US" sz="2000" b="0" i="0"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cs typeface="Times New Roman" panose="02020603050405020304" pitchFamily="18" charset="0"/>
                          </a:rPr>
                          <m:t>V</m:t>
                        </m:r>
                      </m:e>
                      <m:sub>
                        <m:r>
                          <m:rPr>
                            <m:sty m:val="p"/>
                          </m:rPr>
                          <a:rPr lang="en-US" sz="2000" b="0" i="0" smtClean="0">
                            <a:latin typeface="Cambria Math" panose="02040503050406030204" pitchFamily="18" charset="0"/>
                            <a:cs typeface="Times New Roman" panose="02020603050405020304" pitchFamily="18" charset="0"/>
                          </a:rPr>
                          <m:t>IN</m:t>
                        </m:r>
                        <m:r>
                          <a:rPr lang="en-US" sz="2000" b="0" i="0" smtClean="0">
                            <a:latin typeface="Cambria Math" panose="02040503050406030204" pitchFamily="18" charset="0"/>
                            <a:cs typeface="Times New Roman" panose="02020603050405020304" pitchFamily="18" charset="0"/>
                          </a:rPr>
                          <m:t>−</m:t>
                        </m:r>
                      </m:sub>
                    </m:sSub>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then</m:t>
                    </m:r>
                    <m:r>
                      <a:rPr lang="en-US" sz="2000" b="0" i="0"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cs typeface="Times New Roman" panose="02020603050405020304" pitchFamily="18" charset="0"/>
                          </a:rPr>
                          <m:t>V</m:t>
                        </m:r>
                      </m:e>
                      <m:sub>
                        <m:r>
                          <m:rPr>
                            <m:sty m:val="p"/>
                          </m:rPr>
                          <a:rPr lang="en-US" sz="2000" b="0" i="0" smtClean="0">
                            <a:latin typeface="Cambria Math" panose="02040503050406030204" pitchFamily="18" charset="0"/>
                            <a:cs typeface="Times New Roman" panose="02020603050405020304" pitchFamily="18" charset="0"/>
                          </a:rPr>
                          <m:t>OUT</m:t>
                        </m:r>
                      </m:sub>
                    </m:sSub>
                    <m:r>
                      <a:rPr lang="en-US" sz="2000" b="0" i="0" smtClean="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High</m:t>
                    </m:r>
                  </m:oMath>
                </a14:m>
                <a:endParaRPr lang="en-US" sz="2000" b="0" dirty="0">
                  <a:latin typeface="Cambria Math" panose="02040503050406030204" pitchFamily="18" charset="0"/>
                  <a:cs typeface="Times New Roman" panose="02020603050405020304" pitchFamily="18" charset="0"/>
                </a:endParaRPr>
              </a:p>
              <a:p>
                <a:endParaRPr lang="en-US" sz="2000" b="0" dirty="0">
                  <a:latin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
                </a:pPr>
                <a14:m>
                  <m:oMath xmlns:m="http://schemas.openxmlformats.org/officeDocument/2006/math">
                    <m:r>
                      <m:rPr>
                        <m:sty m:val="p"/>
                      </m:rPr>
                      <a:rPr lang="en-US" sz="2000" b="0" i="0" smtClean="0">
                        <a:latin typeface="Cambria Math" panose="02040503050406030204" pitchFamily="18" charset="0"/>
                        <a:cs typeface="Times New Roman" panose="02020603050405020304" pitchFamily="18" charset="0"/>
                      </a:rPr>
                      <m:t>else</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if</m:t>
                    </m:r>
                    <m:r>
                      <a:rPr lang="en-US" sz="2000" b="0" i="0" smtClean="0">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m:rPr>
                            <m:sty m:val="p"/>
                          </m:rPr>
                          <a:rPr lang="en-US" sz="2000" i="0">
                            <a:latin typeface="Cambria Math" panose="02040503050406030204" pitchFamily="18" charset="0"/>
                            <a:cs typeface="Times New Roman" panose="02020603050405020304" pitchFamily="18" charset="0"/>
                          </a:rPr>
                          <m:t>V</m:t>
                        </m:r>
                      </m:e>
                      <m:sub>
                        <m:r>
                          <m:rPr>
                            <m:sty m:val="p"/>
                          </m:rPr>
                          <a:rPr lang="en-US" sz="2000" i="0">
                            <a:latin typeface="Cambria Math" panose="02040503050406030204" pitchFamily="18" charset="0"/>
                            <a:cs typeface="Times New Roman" panose="02020603050405020304" pitchFamily="18" charset="0"/>
                          </a:rPr>
                          <m:t>IN</m:t>
                        </m:r>
                        <m:r>
                          <a:rPr lang="en-US" sz="2000" i="0">
                            <a:latin typeface="Cambria Math" panose="02040503050406030204" pitchFamily="18" charset="0"/>
                            <a:cs typeface="Times New Roman" panose="02020603050405020304" pitchFamily="18" charset="0"/>
                          </a:rPr>
                          <m:t>+</m:t>
                        </m:r>
                      </m:sub>
                    </m:sSub>
                    <m:r>
                      <a:rPr lang="en-US" sz="2000" b="0" i="0" smtClean="0">
                        <a:latin typeface="Cambria Math" panose="02040503050406030204" pitchFamily="18" charset="0"/>
                        <a:cs typeface="Times New Roman" panose="02020603050405020304" pitchFamily="18" charset="0"/>
                      </a:rPr>
                      <m:t>&lt;</m:t>
                    </m:r>
                    <m:sSub>
                      <m:sSubPr>
                        <m:ctrlPr>
                          <a:rPr lang="en-US" sz="2000" i="1">
                            <a:latin typeface="Cambria Math" panose="02040503050406030204" pitchFamily="18" charset="0"/>
                            <a:cs typeface="Times New Roman" panose="02020603050405020304" pitchFamily="18" charset="0"/>
                          </a:rPr>
                        </m:ctrlPr>
                      </m:sSubPr>
                      <m:e>
                        <m:r>
                          <m:rPr>
                            <m:sty m:val="p"/>
                          </m:rPr>
                          <a:rPr lang="en-US" sz="2000" i="0">
                            <a:latin typeface="Cambria Math" panose="02040503050406030204" pitchFamily="18" charset="0"/>
                            <a:cs typeface="Times New Roman" panose="02020603050405020304" pitchFamily="18" charset="0"/>
                          </a:rPr>
                          <m:t>V</m:t>
                        </m:r>
                      </m:e>
                      <m:sub>
                        <m:r>
                          <m:rPr>
                            <m:sty m:val="p"/>
                          </m:rPr>
                          <a:rPr lang="en-US" sz="2000" i="0">
                            <a:latin typeface="Cambria Math" panose="02040503050406030204" pitchFamily="18" charset="0"/>
                            <a:cs typeface="Times New Roman" panose="02020603050405020304" pitchFamily="18" charset="0"/>
                          </a:rPr>
                          <m:t>IN</m:t>
                        </m:r>
                        <m:r>
                          <a:rPr lang="en-US" sz="2000" i="0">
                            <a:latin typeface="Cambria Math" panose="02040503050406030204" pitchFamily="18" charset="0"/>
                            <a:cs typeface="Times New Roman" panose="02020603050405020304" pitchFamily="18" charset="0"/>
                          </a:rPr>
                          <m:t>−</m:t>
                        </m:r>
                      </m:sub>
                    </m:sSub>
                    <m:r>
                      <a:rPr lang="en-US" sz="2000" i="0">
                        <a:latin typeface="Cambria Math" panose="02040503050406030204" pitchFamily="18" charset="0"/>
                        <a:cs typeface="Times New Roman" panose="02020603050405020304" pitchFamily="18" charset="0"/>
                      </a:rPr>
                      <m:t> </m:t>
                    </m:r>
                    <m:r>
                      <m:rPr>
                        <m:sty m:val="p"/>
                      </m:rPr>
                      <a:rPr lang="en-US" sz="2000" i="0">
                        <a:latin typeface="Cambria Math" panose="02040503050406030204" pitchFamily="18" charset="0"/>
                        <a:cs typeface="Times New Roman" panose="02020603050405020304" pitchFamily="18" charset="0"/>
                      </a:rPr>
                      <m:t>then</m:t>
                    </m:r>
                    <m:r>
                      <a:rPr lang="en-US" sz="2000" i="0">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m:rPr>
                            <m:sty m:val="p"/>
                          </m:rPr>
                          <a:rPr lang="en-US" sz="2000" i="0">
                            <a:latin typeface="Cambria Math" panose="02040503050406030204" pitchFamily="18" charset="0"/>
                            <a:cs typeface="Times New Roman" panose="02020603050405020304" pitchFamily="18" charset="0"/>
                          </a:rPr>
                          <m:t>V</m:t>
                        </m:r>
                      </m:e>
                      <m:sub>
                        <m:r>
                          <m:rPr>
                            <m:sty m:val="p"/>
                          </m:rPr>
                          <a:rPr lang="en-US" sz="2000" i="0">
                            <a:latin typeface="Cambria Math" panose="02040503050406030204" pitchFamily="18" charset="0"/>
                            <a:cs typeface="Times New Roman" panose="02020603050405020304" pitchFamily="18" charset="0"/>
                          </a:rPr>
                          <m:t>OUT</m:t>
                        </m:r>
                      </m:sub>
                    </m:sSub>
                    <m:r>
                      <a:rPr lang="en-US" sz="2000" i="0">
                        <a:latin typeface="Cambria Math" panose="02040503050406030204" pitchFamily="18" charset="0"/>
                        <a:cs typeface="Times New Roman" panose="02020603050405020304" pitchFamily="18" charset="0"/>
                      </a:rPr>
                      <m:t>=</m:t>
                    </m:r>
                    <m:r>
                      <m:rPr>
                        <m:nor/>
                      </m:rPr>
                      <a:rPr lang="en-US" sz="2000" b="0" smtClean="0">
                        <a:latin typeface="Cambria Math" panose="02040503050406030204" pitchFamily="18" charset="0"/>
                        <a:cs typeface="Times New Roman" panose="02020603050405020304" pitchFamily="18" charset="0"/>
                      </a:rPr>
                      <m:t>Low</m:t>
                    </m:r>
                    <m:r>
                      <m:rPr>
                        <m:nor/>
                      </m:rPr>
                      <a:rPr lang="en-US" sz="2000" dirty="0">
                        <a:latin typeface="Times New Roman" panose="020206030504050203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This is the natural result of the op-amps extremely high gain, which applies to the difference of the input voltages, thus even the smallest difference will cause the output to saturate.</a:t>
                </a:r>
              </a:p>
              <a:p>
                <a:endParaRPr lang="en-US" sz="2000" b="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cs typeface="Times New Roman" panose="02020603050405020304" pitchFamily="18" charset="0"/>
                            </a:rPr>
                            <m:t>V</m:t>
                          </m:r>
                        </m:e>
                        <m:sub>
                          <m:r>
                            <m:rPr>
                              <m:sty m:val="p"/>
                            </m:rPr>
                            <a:rPr lang="en-US" sz="2000" b="0" i="0" smtClean="0">
                              <a:latin typeface="Cambria Math" panose="02040503050406030204" pitchFamily="18" charset="0"/>
                              <a:cs typeface="Times New Roman" panose="02020603050405020304" pitchFamily="18" charset="0"/>
                            </a:rPr>
                            <m:t>OUT</m:t>
                          </m:r>
                        </m:sub>
                      </m:sSub>
                      <m:r>
                        <a:rPr lang="en-US" sz="2000" b="0" i="0"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cs typeface="Times New Roman" panose="02020603050405020304" pitchFamily="18" charset="0"/>
                            </a:rPr>
                            <m:t>A</m:t>
                          </m:r>
                        </m:e>
                        <m:sub>
                          <m:r>
                            <m:rPr>
                              <m:sty m:val="p"/>
                            </m:rPr>
                            <a:rPr lang="en-US" sz="2000" b="0" i="0" smtClean="0">
                              <a:latin typeface="Cambria Math" panose="02040503050406030204" pitchFamily="18" charset="0"/>
                              <a:cs typeface="Times New Roman" panose="02020603050405020304" pitchFamily="18" charset="0"/>
                            </a:rPr>
                            <m:t>OL</m:t>
                          </m:r>
                        </m:sub>
                      </m:sSub>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IN</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IN</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sub>
                          </m:sSub>
                        </m:e>
                      </m:d>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A</m:t>
                          </m:r>
                        </m:e>
                        <m:sub>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OL</m:t>
                          </m:r>
                        </m:sub>
                      </m:sSub>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V</m:t>
                          </m:r>
                        </m:e>
                        <m:sub>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DIFF</m:t>
                          </m:r>
                        </m:sub>
                      </m:sSub>
                    </m:oMath>
                  </m:oMathPara>
                </a14:m>
                <a:endParaRPr lang="el-GR" sz="20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D42ECDC0-63D2-4065-82D3-7CEC1764ED0F}"/>
                  </a:ext>
                </a:extLst>
              </p:cNvPr>
              <p:cNvSpPr txBox="1">
                <a:spLocks noRot="1" noChangeAspect="1" noMove="1" noResize="1" noEditPoints="1" noAdjustHandles="1" noChangeArrowheads="1" noChangeShapeType="1" noTextEdit="1"/>
              </p:cNvSpPr>
              <p:nvPr/>
            </p:nvSpPr>
            <p:spPr>
              <a:xfrm>
                <a:off x="5000263" y="936388"/>
                <a:ext cx="6814899" cy="4708981"/>
              </a:xfrm>
              <a:prstGeom prst="rect">
                <a:avLst/>
              </a:prstGeom>
              <a:blipFill>
                <a:blip r:embed="rId4"/>
                <a:stretch>
                  <a:fillRect l="-894" t="-777" r="-1073"/>
                </a:stretch>
              </a:blipFill>
            </p:spPr>
            <p:txBody>
              <a:bodyPr/>
              <a:lstStyle/>
              <a:p>
                <a:r>
                  <a:rPr lang="el-GR">
                    <a:noFill/>
                  </a:rPr>
                  <a:t> </a:t>
                </a:r>
              </a:p>
            </p:txBody>
          </p:sp>
        </mc:Fallback>
      </mc:AlternateContent>
      <p:pic>
        <p:nvPicPr>
          <p:cNvPr id="10" name="Εικόνα 9">
            <a:extLst>
              <a:ext uri="{FF2B5EF4-FFF2-40B4-BE49-F238E27FC236}">
                <a16:creationId xmlns:a16="http://schemas.microsoft.com/office/drawing/2014/main" id="{998692E2-3283-45BE-8F8D-4388135FB882}"/>
              </a:ext>
            </a:extLst>
          </p:cNvPr>
          <p:cNvPicPr>
            <a:picLocks noChangeAspect="1"/>
          </p:cNvPicPr>
          <p:nvPr/>
        </p:nvPicPr>
        <p:blipFill>
          <a:blip r:embed="rId5"/>
          <a:stretch>
            <a:fillRect/>
          </a:stretch>
        </p:blipFill>
        <p:spPr>
          <a:xfrm>
            <a:off x="109058" y="3757761"/>
            <a:ext cx="4891205" cy="2366712"/>
          </a:xfrm>
          <a:prstGeom prst="rect">
            <a:avLst/>
          </a:prstGeom>
        </p:spPr>
      </p:pic>
      <p:pic>
        <p:nvPicPr>
          <p:cNvPr id="13" name="Εικόνα 12">
            <a:extLst>
              <a:ext uri="{FF2B5EF4-FFF2-40B4-BE49-F238E27FC236}">
                <a16:creationId xmlns:a16="http://schemas.microsoft.com/office/drawing/2014/main" id="{ED08D331-B32D-4921-87D9-10B8DC45BFFE}"/>
              </a:ext>
            </a:extLst>
          </p:cNvPr>
          <p:cNvPicPr>
            <a:picLocks noChangeAspect="1"/>
          </p:cNvPicPr>
          <p:nvPr/>
        </p:nvPicPr>
        <p:blipFill>
          <a:blip r:embed="rId6"/>
          <a:stretch>
            <a:fillRect/>
          </a:stretch>
        </p:blipFill>
        <p:spPr>
          <a:xfrm>
            <a:off x="669668" y="889316"/>
            <a:ext cx="4190306" cy="3034500"/>
          </a:xfrm>
          <a:prstGeom prst="rect">
            <a:avLst/>
          </a:prstGeom>
        </p:spPr>
      </p:pic>
    </p:spTree>
    <p:extLst>
      <p:ext uri="{BB962C8B-B14F-4D97-AF65-F5344CB8AC3E}">
        <p14:creationId xmlns:p14="http://schemas.microsoft.com/office/powerpoint/2010/main" val="377272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9" name="TextBox 18">
            <a:extLst>
              <a:ext uri="{FF2B5EF4-FFF2-40B4-BE49-F238E27FC236}">
                <a16:creationId xmlns:a16="http://schemas.microsoft.com/office/drawing/2014/main" id="{D42ECDC0-63D2-4065-82D3-7CEC1764ED0F}"/>
              </a:ext>
            </a:extLst>
          </p:cNvPr>
          <p:cNvSpPr txBox="1"/>
          <p:nvPr/>
        </p:nvSpPr>
        <p:spPr>
          <a:xfrm>
            <a:off x="5930820" y="721360"/>
            <a:ext cx="5989265" cy="6247864"/>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Error Amplifier</a:t>
            </a:r>
          </a:p>
          <a:p>
            <a:r>
              <a:rPr lang="en-US" sz="2000" dirty="0">
                <a:latin typeface="Times New Roman" panose="02020603050405020304" pitchFamily="18" charset="0"/>
                <a:cs typeface="Times New Roman" panose="02020603050405020304" pitchFamily="18" charset="0"/>
              </a:rPr>
              <a:t>The error amplifier accommodates feedback of the output PWM waveform in order to correct for any errors in the output voltage introduced by the comparator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including the comparator in the feedback loop of the amplifier and adding integration capacitor, the error amplifier now directly controls the average output voltage. The power supply voltage of the comparator does not affect the average output voltage.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Selecting Values: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adjusting R1 and R3 we get the expected gain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Choose integration capacitor to limit the bandwidth of the error amplifier to below the switching frequency in order to ensure stability of the system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Choose R6 and </a:t>
            </a:r>
            <a:r>
              <a:rPr lang="en-US" sz="2000" dirty="0" err="1">
                <a:latin typeface="Times New Roman" panose="02020603050405020304" pitchFamily="18" charset="0"/>
                <a:cs typeface="Times New Roman" panose="02020603050405020304" pitchFamily="18" charset="0"/>
              </a:rPr>
              <a:t>Rref</a:t>
            </a:r>
            <a:r>
              <a:rPr lang="en-US" sz="2000" dirty="0">
                <a:latin typeface="Times New Roman" panose="02020603050405020304" pitchFamily="18" charset="0"/>
                <a:cs typeface="Times New Roman" panose="02020603050405020304" pitchFamily="18" charset="0"/>
              </a:rPr>
              <a:t> to balance gain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pic>
        <p:nvPicPr>
          <p:cNvPr id="13" name="Εικόνα 12">
            <a:extLst>
              <a:ext uri="{FF2B5EF4-FFF2-40B4-BE49-F238E27FC236}">
                <a16:creationId xmlns:a16="http://schemas.microsoft.com/office/drawing/2014/main" id="{724E6055-E87C-4212-904F-696EBBF4C98A}"/>
              </a:ext>
            </a:extLst>
          </p:cNvPr>
          <p:cNvPicPr>
            <a:picLocks noChangeAspect="1"/>
          </p:cNvPicPr>
          <p:nvPr/>
        </p:nvPicPr>
        <p:blipFill>
          <a:blip r:embed="rId4"/>
          <a:stretch>
            <a:fillRect/>
          </a:stretch>
        </p:blipFill>
        <p:spPr>
          <a:xfrm>
            <a:off x="196770" y="3212858"/>
            <a:ext cx="5734050" cy="2543175"/>
          </a:xfrm>
          <a:prstGeom prst="rect">
            <a:avLst/>
          </a:prstGeom>
        </p:spPr>
      </p:pic>
      <p:pic>
        <p:nvPicPr>
          <p:cNvPr id="5" name="Εικόνα 4">
            <a:extLst>
              <a:ext uri="{FF2B5EF4-FFF2-40B4-BE49-F238E27FC236}">
                <a16:creationId xmlns:a16="http://schemas.microsoft.com/office/drawing/2014/main" id="{41A7AD8D-5655-483C-82D9-6D16888DFBD3}"/>
              </a:ext>
            </a:extLst>
          </p:cNvPr>
          <p:cNvPicPr>
            <a:picLocks noChangeAspect="1"/>
          </p:cNvPicPr>
          <p:nvPr/>
        </p:nvPicPr>
        <p:blipFill>
          <a:blip r:embed="rId5"/>
          <a:stretch>
            <a:fillRect/>
          </a:stretch>
        </p:blipFill>
        <p:spPr>
          <a:xfrm>
            <a:off x="160190" y="1067642"/>
            <a:ext cx="5807209" cy="2145215"/>
          </a:xfrm>
          <a:prstGeom prst="rect">
            <a:avLst/>
          </a:prstGeom>
        </p:spPr>
      </p:pic>
    </p:spTree>
    <p:extLst>
      <p:ext uri="{BB962C8B-B14F-4D97-AF65-F5344CB8AC3E}">
        <p14:creationId xmlns:p14="http://schemas.microsoft.com/office/powerpoint/2010/main" val="284827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pic>
        <p:nvPicPr>
          <p:cNvPr id="11" name="Εικόνα 10">
            <a:extLst>
              <a:ext uri="{FF2B5EF4-FFF2-40B4-BE49-F238E27FC236}">
                <a16:creationId xmlns:a16="http://schemas.microsoft.com/office/drawing/2014/main" id="{F50DA470-BF19-46D6-81CF-9F0046944AC7}"/>
              </a:ext>
            </a:extLst>
          </p:cNvPr>
          <p:cNvPicPr>
            <a:picLocks noChangeAspect="1"/>
          </p:cNvPicPr>
          <p:nvPr/>
        </p:nvPicPr>
        <p:blipFill>
          <a:blip r:embed="rId4"/>
          <a:stretch>
            <a:fillRect/>
          </a:stretch>
        </p:blipFill>
        <p:spPr>
          <a:xfrm>
            <a:off x="356444" y="1005512"/>
            <a:ext cx="5229016" cy="2459272"/>
          </a:xfrm>
          <a:prstGeom prst="rect">
            <a:avLst/>
          </a:prstGeom>
        </p:spPr>
      </p:pic>
      <p:pic>
        <p:nvPicPr>
          <p:cNvPr id="4" name="Εικόνα 3">
            <a:extLst>
              <a:ext uri="{FF2B5EF4-FFF2-40B4-BE49-F238E27FC236}">
                <a16:creationId xmlns:a16="http://schemas.microsoft.com/office/drawing/2014/main" id="{A5319905-8606-4E42-A60A-B3536A4A3D99}"/>
              </a:ext>
            </a:extLst>
          </p:cNvPr>
          <p:cNvPicPr>
            <a:picLocks noChangeAspect="1"/>
          </p:cNvPicPr>
          <p:nvPr/>
        </p:nvPicPr>
        <p:blipFill>
          <a:blip r:embed="rId5"/>
          <a:stretch>
            <a:fillRect/>
          </a:stretch>
        </p:blipFill>
        <p:spPr>
          <a:xfrm>
            <a:off x="6005966" y="1005512"/>
            <a:ext cx="5229016" cy="2448031"/>
          </a:xfrm>
          <a:prstGeom prst="rect">
            <a:avLst/>
          </a:prstGeom>
        </p:spPr>
      </p:pic>
      <p:pic>
        <p:nvPicPr>
          <p:cNvPr id="5" name="Εικόνα 4">
            <a:extLst>
              <a:ext uri="{FF2B5EF4-FFF2-40B4-BE49-F238E27FC236}">
                <a16:creationId xmlns:a16="http://schemas.microsoft.com/office/drawing/2014/main" id="{A8A10C10-58D6-41DC-B475-72194E609AD5}"/>
              </a:ext>
            </a:extLst>
          </p:cNvPr>
          <p:cNvPicPr>
            <a:picLocks noChangeAspect="1"/>
          </p:cNvPicPr>
          <p:nvPr/>
        </p:nvPicPr>
        <p:blipFill>
          <a:blip r:embed="rId6"/>
          <a:stretch>
            <a:fillRect/>
          </a:stretch>
        </p:blipFill>
        <p:spPr>
          <a:xfrm>
            <a:off x="376837" y="3549003"/>
            <a:ext cx="4001850" cy="2619693"/>
          </a:xfrm>
          <a:prstGeom prst="rect">
            <a:avLst/>
          </a:prstGeom>
        </p:spPr>
      </p:pic>
    </p:spTree>
    <p:extLst>
      <p:ext uri="{BB962C8B-B14F-4D97-AF65-F5344CB8AC3E}">
        <p14:creationId xmlns:p14="http://schemas.microsoft.com/office/powerpoint/2010/main" val="314233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p:sp>
        <p:nvSpPr>
          <p:cNvPr id="17" name="TextBox 16">
            <a:extLst>
              <a:ext uri="{FF2B5EF4-FFF2-40B4-BE49-F238E27FC236}">
                <a16:creationId xmlns:a16="http://schemas.microsoft.com/office/drawing/2014/main" id="{1C9F50D3-A448-4E1E-BF92-1DD040ECA6EA}"/>
              </a:ext>
            </a:extLst>
          </p:cNvPr>
          <p:cNvSpPr txBox="1"/>
          <p:nvPr/>
        </p:nvSpPr>
        <p:spPr>
          <a:xfrm>
            <a:off x="196770" y="4772516"/>
            <a:ext cx="446667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BD7F100EF-EVK-002-U1 Block Diagram</a:t>
            </a:r>
            <a:endParaRPr lang="el-GR"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42ECDC0-63D2-4065-82D3-7CEC1764ED0F}"/>
              </a:ext>
            </a:extLst>
          </p:cNvPr>
          <p:cNvSpPr txBox="1"/>
          <p:nvPr/>
        </p:nvSpPr>
        <p:spPr>
          <a:xfrm>
            <a:off x="5099968" y="936388"/>
            <a:ext cx="6924392" cy="4401205"/>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Adaptive On-Time Controller</a:t>
            </a:r>
          </a:p>
          <a:p>
            <a:r>
              <a:rPr lang="en-US" sz="2000" b="0" dirty="0">
                <a:effectLst/>
                <a:latin typeface="Times New Roman" panose="02020603050405020304" pitchFamily="18" charset="0"/>
                <a:cs typeface="Times New Roman" panose="02020603050405020304" pitchFamily="18" charset="0"/>
              </a:rPr>
              <a:t>Traditional flyback converter designs typically use an error amplifier to correct their output voltage. In contrast, the BD7F series uses an approach called adaptive ON-Time control that is based on a comparator. During operation, the circuit determines ON and OFF times by comparing its internal reference voltage with the feedback voltage monitored at its SW terminal</a:t>
            </a:r>
          </a:p>
          <a:p>
            <a:endParaRPr lang="en-US" sz="2000" dirty="0">
              <a:latin typeface="Times New Roman" panose="02020603050405020304" pitchFamily="18" charset="0"/>
              <a:cs typeface="Times New Roman" panose="02020603050405020304" pitchFamily="18" charset="0"/>
            </a:endParaRPr>
          </a:p>
          <a:p>
            <a:r>
              <a:rPr lang="en-US" sz="2000" b="0" dirty="0">
                <a:effectLst/>
                <a:latin typeface="Times New Roman" panose="02020603050405020304" pitchFamily="18" charset="0"/>
                <a:cs typeface="Times New Roman" panose="02020603050405020304" pitchFamily="18" charset="0"/>
              </a:rPr>
              <a:t>series adaptive ON-Time controller relies on a comparator that senses primary side feedback voltage to adjust switch duty-cycle as needed to maintain a stable output voltage.</a:t>
            </a:r>
          </a:p>
          <a:p>
            <a:endParaRPr lang="en-US" sz="2000" i="1" dirty="0">
              <a:solidFill>
                <a:srgbClr val="444444"/>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p:txBody>
      </p:sp>
      <p:pic>
        <p:nvPicPr>
          <p:cNvPr id="2" name="Εικόνα 1">
            <a:extLst>
              <a:ext uri="{FF2B5EF4-FFF2-40B4-BE49-F238E27FC236}">
                <a16:creationId xmlns:a16="http://schemas.microsoft.com/office/drawing/2014/main" id="{025E638D-D3D5-47E5-BB70-CEAC88C87F2B}"/>
              </a:ext>
            </a:extLst>
          </p:cNvPr>
          <p:cNvPicPr>
            <a:picLocks noChangeAspect="1"/>
          </p:cNvPicPr>
          <p:nvPr/>
        </p:nvPicPr>
        <p:blipFill>
          <a:blip r:embed="rId4"/>
          <a:stretch>
            <a:fillRect/>
          </a:stretch>
        </p:blipFill>
        <p:spPr>
          <a:xfrm>
            <a:off x="337468" y="837555"/>
            <a:ext cx="4762500" cy="3657600"/>
          </a:xfrm>
          <a:prstGeom prst="rect">
            <a:avLst/>
          </a:prstGeom>
        </p:spPr>
      </p:pic>
    </p:spTree>
    <p:extLst>
      <p:ext uri="{BB962C8B-B14F-4D97-AF65-F5344CB8AC3E}">
        <p14:creationId xmlns:p14="http://schemas.microsoft.com/office/powerpoint/2010/main" val="257284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196770" y="6292427"/>
            <a:ext cx="3734764" cy="291596"/>
          </a:xfrm>
        </p:spPr>
        <p:txBody>
          <a:bodyPr>
            <a:noAutofit/>
          </a:bodyPr>
          <a:lstStyle/>
          <a:p>
            <a:r>
              <a:rPr lang="en-US" sz="1600" b="1" dirty="0">
                <a:latin typeface="Times New Roman" panose="02020603050405020304" pitchFamily="18" charset="0"/>
                <a:cs typeface="Times New Roman" panose="02020603050405020304" pitchFamily="18" charset="0"/>
              </a:rPr>
              <a:t>Basic Principles of Power Electronics</a:t>
            </a:r>
            <a:endParaRPr lang="el-GR" sz="1600" b="1" dirty="0">
              <a:latin typeface="Times New Roman" panose="02020603050405020304" pitchFamily="18" charset="0"/>
              <a:cs typeface="Times New Roman" panose="02020603050405020304" pitchFamily="18" charset="0"/>
            </a:endParaRPr>
          </a:p>
        </p:txBody>
      </p:sp>
      <p:cxnSp>
        <p:nvCxnSpPr>
          <p:cNvPr id="9" name="Γωνιακή σύνδεση 8"/>
          <p:cNvCxnSpPr/>
          <p:nvPr/>
        </p:nvCxnSpPr>
        <p:spPr>
          <a:xfrm flipV="1">
            <a:off x="196770" y="157782"/>
            <a:ext cx="11618393" cy="563578"/>
          </a:xfrm>
          <a:prstGeom prst="bentConnector3">
            <a:avLst>
              <a:gd name="adj1" fmla="val 67"/>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0" name="Ευθεία γραμμή σύνδεσης 19"/>
          <p:cNvCxnSpPr/>
          <p:nvPr/>
        </p:nvCxnSpPr>
        <p:spPr>
          <a:xfrm>
            <a:off x="196771" y="6292427"/>
            <a:ext cx="11618392" cy="1"/>
          </a:xfrm>
          <a:prstGeom prst="line">
            <a:avLst/>
          </a:prstGeom>
          <a:ln w="31750">
            <a:solidFill>
              <a:srgbClr val="002060"/>
            </a:solidFill>
          </a:ln>
        </p:spPr>
        <p:style>
          <a:lnRef idx="3">
            <a:schemeClr val="accent1"/>
          </a:lnRef>
          <a:fillRef idx="0">
            <a:schemeClr val="accent1"/>
          </a:fillRef>
          <a:effectRef idx="2">
            <a:schemeClr val="accent1"/>
          </a:effectRef>
          <a:fontRef idx="minor">
            <a:schemeClr val="tx1"/>
          </a:fontRef>
        </p:style>
      </p:cxnSp>
      <p:sp>
        <p:nvSpPr>
          <p:cNvPr id="23" name="Υπότιτλος 2"/>
          <p:cNvSpPr txBox="1">
            <a:spLocks/>
          </p:cNvSpPr>
          <p:nvPr/>
        </p:nvSpPr>
        <p:spPr>
          <a:xfrm>
            <a:off x="7476565" y="6292427"/>
            <a:ext cx="4831657" cy="291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Supervisor</a:t>
            </a:r>
            <a:r>
              <a:rPr lang="el-GR"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Professor Nikolaos Papanikolaou</a:t>
            </a:r>
            <a:endParaRPr lang="el-GR" sz="1600" b="1"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4F1C813C-4127-4630-8CD0-F7BD9C407A5A}"/>
              </a:ext>
            </a:extLst>
          </p:cNvPr>
          <p:cNvPicPr>
            <a:picLocks noChangeAspect="1"/>
          </p:cNvPicPr>
          <p:nvPr/>
        </p:nvPicPr>
        <p:blipFill>
          <a:blip r:embed="rId3"/>
          <a:stretch>
            <a:fillRect/>
          </a:stretch>
        </p:blipFill>
        <p:spPr>
          <a:xfrm>
            <a:off x="376837" y="273977"/>
            <a:ext cx="2341881" cy="61533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2ECDC0-63D2-4065-82D3-7CEC1764ED0F}"/>
                  </a:ext>
                </a:extLst>
              </p:cNvPr>
              <p:cNvSpPr txBox="1"/>
              <p:nvPr/>
            </p:nvSpPr>
            <p:spPr>
              <a:xfrm>
                <a:off x="6005966" y="958378"/>
                <a:ext cx="5949032" cy="4719946"/>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Adaptive On-Time Controller</a:t>
                </a:r>
              </a:p>
              <a:p>
                <a:r>
                  <a:rPr lang="en-US" sz="2000" b="0" i="0" dirty="0">
                    <a:solidFill>
                      <a:schemeClr val="tx1"/>
                    </a:solidFill>
                    <a:effectLst/>
                    <a:latin typeface="Times New Roman" panose="02020603050405020304" pitchFamily="18" charset="0"/>
                    <a:cs typeface="Times New Roman" panose="02020603050405020304" pitchFamily="18" charset="0"/>
                  </a:rPr>
                  <a:t>The adaptive ON-Time control method offers significant advantages in output stability. In fact, the devices are able to limit output voltage fluctuations to 200 mV at a load current of 1 A and rise time of 100 </a:t>
                </a:r>
                <a:r>
                  <a:rPr lang="en-US" sz="2000" b="0" i="0" dirty="0" err="1">
                    <a:solidFill>
                      <a:schemeClr val="tx1"/>
                    </a:solidFill>
                    <a:effectLst/>
                    <a:latin typeface="Times New Roman" panose="02020603050405020304" pitchFamily="18" charset="0"/>
                    <a:cs typeface="Times New Roman" panose="02020603050405020304" pitchFamily="18" charset="0"/>
                  </a:rPr>
                  <a:t>μs</a:t>
                </a:r>
                <a:r>
                  <a:rPr lang="en-US" sz="2000" b="0" i="0" dirty="0">
                    <a:solidFill>
                      <a:schemeClr val="tx1"/>
                    </a:solidFill>
                    <a:effectLst/>
                    <a:latin typeface="Times New Roman" panose="02020603050405020304" pitchFamily="18" charset="0"/>
                    <a:cs typeface="Times New Roman" panose="02020603050405020304" pitchFamily="18" charset="0"/>
                  </a:rPr>
                  <a:t>. As a result, these devices respond quickly to load transients, reducing output fluctuations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0" i="0" dirty="0">
                    <a:solidFill>
                      <a:schemeClr val="tx1"/>
                    </a:solidFill>
                    <a:effectLst/>
                    <a:latin typeface="Times New Roman" panose="02020603050405020304" pitchFamily="18" charset="0"/>
                    <a:cs typeface="Times New Roman" panose="02020603050405020304" pitchFamily="18" charset="0"/>
                  </a:rPr>
                  <a:t>Using this control method, the converter ultimately delivers V</a:t>
                </a:r>
                <a:r>
                  <a:rPr lang="en-US" sz="2000" b="0" i="0" baseline="-25000" dirty="0">
                    <a:solidFill>
                      <a:schemeClr val="tx1"/>
                    </a:solidFill>
                    <a:effectLst/>
                    <a:latin typeface="Times New Roman" panose="02020603050405020304" pitchFamily="18" charset="0"/>
                    <a:cs typeface="Times New Roman" panose="02020603050405020304" pitchFamily="18" charset="0"/>
                  </a:rPr>
                  <a:t>OUT </a:t>
                </a:r>
                <a:r>
                  <a:rPr lang="en-US" sz="2000" b="0" i="0" dirty="0">
                    <a:solidFill>
                      <a:schemeClr val="tx1"/>
                    </a:solidFill>
                    <a:effectLst/>
                    <a:latin typeface="Times New Roman" panose="02020603050405020304" pitchFamily="18" charset="0"/>
                    <a:cs typeface="Times New Roman" panose="02020603050405020304" pitchFamily="18" charset="0"/>
                  </a:rPr>
                  <a:t>according to the following:</a:t>
                </a:r>
              </a:p>
              <a:p>
                <a:endParaRPr lang="en-US" sz="2000" b="0" i="1" dirty="0">
                  <a:solidFill>
                    <a:schemeClr val="tx1"/>
                  </a:solidFill>
                  <a:effectLst/>
                  <a:latin typeface="Roboto" panose="020B0604020202020204" pitchFamily="2"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cs typeface="Times New Roman" panose="02020603050405020304" pitchFamily="18" charset="0"/>
                            </a:rPr>
                          </m:ctrlPr>
                        </m:sSubPr>
                        <m:e>
                          <m:r>
                            <m:rPr>
                              <m:sty m:val="p"/>
                            </m:rPr>
                            <a:rPr lang="en-US" sz="2000" b="0" i="0" smtClean="0">
                              <a:solidFill>
                                <a:schemeClr val="tx1"/>
                              </a:solidFill>
                              <a:latin typeface="Cambria Math" panose="02040503050406030204" pitchFamily="18" charset="0"/>
                              <a:cs typeface="Times New Roman" panose="02020603050405020304" pitchFamily="18" charset="0"/>
                            </a:rPr>
                            <m:t>V</m:t>
                          </m:r>
                        </m:e>
                        <m:sub>
                          <m:r>
                            <m:rPr>
                              <m:sty m:val="p"/>
                            </m:rPr>
                            <a:rPr lang="en-US" sz="2000" b="0" i="0" smtClean="0">
                              <a:solidFill>
                                <a:schemeClr val="tx1"/>
                              </a:solidFill>
                              <a:latin typeface="Cambria Math" panose="02040503050406030204" pitchFamily="18" charset="0"/>
                              <a:cs typeface="Times New Roman" panose="02020603050405020304" pitchFamily="18" charset="0"/>
                            </a:rPr>
                            <m:t>OUT</m:t>
                          </m:r>
                        </m:sub>
                      </m:sSub>
                      <m:r>
                        <a:rPr lang="en-US" sz="2000" b="0" i="0" smtClean="0">
                          <a:solidFill>
                            <a:schemeClr val="tx1"/>
                          </a:solidFill>
                          <a:latin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cs typeface="Times New Roman" panose="02020603050405020304" pitchFamily="18" charset="0"/>
                            </a:rPr>
                          </m:ctrlPr>
                        </m:fPr>
                        <m:num>
                          <m:sSub>
                            <m:sSubPr>
                              <m:ctrlPr>
                                <a:rPr lang="en-US" sz="2000" b="0" i="1" smtClean="0">
                                  <a:solidFill>
                                    <a:schemeClr val="tx1"/>
                                  </a:solidFill>
                                  <a:latin typeface="Cambria Math" panose="02040503050406030204" pitchFamily="18" charset="0"/>
                                  <a:cs typeface="Times New Roman" panose="02020603050405020304" pitchFamily="18" charset="0"/>
                                </a:rPr>
                              </m:ctrlPr>
                            </m:sSubPr>
                            <m:e>
                              <m:r>
                                <m:rPr>
                                  <m:sty m:val="p"/>
                                </m:rPr>
                                <a:rPr lang="en-US" sz="2000" b="0" i="0" smtClean="0">
                                  <a:solidFill>
                                    <a:schemeClr val="tx1"/>
                                  </a:solidFill>
                                  <a:latin typeface="Cambria Math" panose="02040503050406030204" pitchFamily="18" charset="0"/>
                                  <a:cs typeface="Times New Roman" panose="02020603050405020304" pitchFamily="18" charset="0"/>
                                </a:rPr>
                                <m:t>R</m:t>
                              </m:r>
                            </m:e>
                            <m:sub>
                              <m:r>
                                <m:rPr>
                                  <m:sty m:val="p"/>
                                </m:rPr>
                                <a:rPr lang="en-US" sz="2000" b="0" i="0" smtClean="0">
                                  <a:solidFill>
                                    <a:schemeClr val="tx1"/>
                                  </a:solidFill>
                                  <a:latin typeface="Cambria Math" panose="02040503050406030204" pitchFamily="18" charset="0"/>
                                  <a:cs typeface="Times New Roman" panose="02020603050405020304" pitchFamily="18" charset="0"/>
                                </a:rPr>
                                <m:t>FB</m:t>
                              </m:r>
                            </m:sub>
                          </m:sSub>
                        </m:num>
                        <m:den>
                          <m:sSub>
                            <m:sSubPr>
                              <m:ctrlPr>
                                <a:rPr lang="en-US" sz="2000" b="0" i="1" smtClean="0">
                                  <a:solidFill>
                                    <a:schemeClr val="tx1"/>
                                  </a:solidFill>
                                  <a:latin typeface="Cambria Math" panose="02040503050406030204" pitchFamily="18" charset="0"/>
                                  <a:cs typeface="Times New Roman" panose="02020603050405020304" pitchFamily="18" charset="0"/>
                                </a:rPr>
                              </m:ctrlPr>
                            </m:sSubPr>
                            <m:e>
                              <m:r>
                                <m:rPr>
                                  <m:sty m:val="p"/>
                                </m:rPr>
                                <a:rPr lang="en-US" sz="2000" b="0" i="0" smtClean="0">
                                  <a:solidFill>
                                    <a:schemeClr val="tx1"/>
                                  </a:solidFill>
                                  <a:latin typeface="Cambria Math" panose="02040503050406030204" pitchFamily="18" charset="0"/>
                                  <a:cs typeface="Times New Roman" panose="02020603050405020304" pitchFamily="18" charset="0"/>
                                </a:rPr>
                                <m:t>R</m:t>
                              </m:r>
                            </m:e>
                            <m:sub>
                              <m:r>
                                <m:rPr>
                                  <m:sty m:val="p"/>
                                </m:rPr>
                                <a:rPr lang="en-US" sz="2000" b="0" i="0" smtClean="0">
                                  <a:solidFill>
                                    <a:schemeClr val="tx1"/>
                                  </a:solidFill>
                                  <a:latin typeface="Cambria Math" panose="02040503050406030204" pitchFamily="18" charset="0"/>
                                  <a:cs typeface="Times New Roman" panose="02020603050405020304" pitchFamily="18" charset="0"/>
                                </a:rPr>
                                <m:t>REF</m:t>
                              </m:r>
                            </m:sub>
                          </m:sSub>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𝑆</m:t>
                              </m:r>
                            </m:sub>
                          </m:sSub>
                        </m:num>
                        <m:den>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𝑃</m:t>
                              </m:r>
                            </m:sub>
                          </m:sSub>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𝑉</m:t>
                          </m:r>
                        </m:e>
                        <m: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𝑅𝐸𝐹</m:t>
                          </m:r>
                        </m:sub>
                      </m:s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𝑉</m:t>
                          </m:r>
                        </m:e>
                        <m: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𝐹</m:t>
                          </m:r>
                        </m:sub>
                      </m:s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𝐼</m:t>
                          </m:r>
                        </m:e>
                        <m: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𝑆</m:t>
                          </m:r>
                        </m:sub>
                      </m:sSub>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𝐸𝑆𝑅</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𝑉</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solidFill>
                    <a:schemeClr val="tx1"/>
                  </a:solidFill>
                  <a:latin typeface="Roboto" panose="020B0604020202020204" pitchFamily="2"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t>
                </a:r>
                <a:endParaRPr lang="el-GR"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D42ECDC0-63D2-4065-82D3-7CEC1764ED0F}"/>
                  </a:ext>
                </a:extLst>
              </p:cNvPr>
              <p:cNvSpPr txBox="1">
                <a:spLocks noRot="1" noChangeAspect="1" noMove="1" noResize="1" noEditPoints="1" noAdjustHandles="1" noChangeArrowheads="1" noChangeShapeType="1" noTextEdit="1"/>
              </p:cNvSpPr>
              <p:nvPr/>
            </p:nvSpPr>
            <p:spPr>
              <a:xfrm>
                <a:off x="6005966" y="958378"/>
                <a:ext cx="5949032" cy="4719946"/>
              </a:xfrm>
              <a:prstGeom prst="rect">
                <a:avLst/>
              </a:prstGeom>
              <a:blipFill>
                <a:blip r:embed="rId4"/>
                <a:stretch>
                  <a:fillRect l="-1025" t="-646" r="-1844"/>
                </a:stretch>
              </a:blipFill>
            </p:spPr>
            <p:txBody>
              <a:bodyPr/>
              <a:lstStyle/>
              <a:p>
                <a:r>
                  <a:rPr lang="el-GR">
                    <a:noFill/>
                  </a:rPr>
                  <a:t> </a:t>
                </a:r>
              </a:p>
            </p:txBody>
          </p:sp>
        </mc:Fallback>
      </mc:AlternateContent>
      <p:pic>
        <p:nvPicPr>
          <p:cNvPr id="5" name="Εικόνα 4">
            <a:extLst>
              <a:ext uri="{FF2B5EF4-FFF2-40B4-BE49-F238E27FC236}">
                <a16:creationId xmlns:a16="http://schemas.microsoft.com/office/drawing/2014/main" id="{C53B3A46-D23C-407E-8DC5-F09A9BB507A5}"/>
              </a:ext>
            </a:extLst>
          </p:cNvPr>
          <p:cNvPicPr>
            <a:picLocks noChangeAspect="1"/>
          </p:cNvPicPr>
          <p:nvPr/>
        </p:nvPicPr>
        <p:blipFill>
          <a:blip r:embed="rId5"/>
          <a:stretch>
            <a:fillRect/>
          </a:stretch>
        </p:blipFill>
        <p:spPr>
          <a:xfrm>
            <a:off x="185643" y="936389"/>
            <a:ext cx="5763388" cy="3752882"/>
          </a:xfrm>
          <a:prstGeom prst="rect">
            <a:avLst/>
          </a:prstGeom>
        </p:spPr>
      </p:pic>
      <p:sp>
        <p:nvSpPr>
          <p:cNvPr id="12" name="TextBox 11">
            <a:extLst>
              <a:ext uri="{FF2B5EF4-FFF2-40B4-BE49-F238E27FC236}">
                <a16:creationId xmlns:a16="http://schemas.microsoft.com/office/drawing/2014/main" id="{89DF0D57-3CA7-49C6-B78B-0CC17F5457DA}"/>
              </a:ext>
            </a:extLst>
          </p:cNvPr>
          <p:cNvSpPr txBox="1"/>
          <p:nvPr/>
        </p:nvSpPr>
        <p:spPr>
          <a:xfrm>
            <a:off x="196770" y="4656880"/>
            <a:ext cx="5462399" cy="1631216"/>
          </a:xfrm>
          <a:prstGeom prst="rect">
            <a:avLst/>
          </a:prstGeom>
          <a:noFill/>
        </p:spPr>
        <p:txBody>
          <a:bodyPr wrap="square" rtlCol="0">
            <a:spAutoFit/>
          </a:bodyPr>
          <a:lstStyle/>
          <a:p>
            <a:r>
              <a:rPr lang="en-US" sz="2000" b="0" dirty="0">
                <a:effectLst/>
                <a:latin typeface="Times New Roman" panose="02020603050405020304" pitchFamily="18" charset="0"/>
                <a:cs typeface="Times New Roman" panose="02020603050405020304" pitchFamily="18" charset="0"/>
              </a:rPr>
              <a:t>Figure </a:t>
            </a:r>
            <a:r>
              <a:rPr lang="el-GR" sz="2000" b="0" dirty="0">
                <a:effectLst/>
                <a:latin typeface="Times New Roman" panose="02020603050405020304" pitchFamily="18" charset="0"/>
                <a:cs typeface="Times New Roman" panose="02020603050405020304" pitchFamily="18" charset="0"/>
              </a:rPr>
              <a:t>1</a:t>
            </a:r>
            <a:r>
              <a:rPr lang="en-US" sz="2000" b="0" dirty="0">
                <a:effectLst/>
                <a:latin typeface="Times New Roman" panose="02020603050405020304" pitchFamily="18" charset="0"/>
                <a:cs typeface="Times New Roman" panose="02020603050405020304" pitchFamily="18" charset="0"/>
              </a:rPr>
              <a:t>: The adaptive ON-Time control method used in the ROHM BD7F isolated converters helps ensure that output voltage fluctuations (lower waveform) are limited to about 200 mV during load transients (upper waveform).</a:t>
            </a:r>
            <a:endParaRPr lang="el-G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185629"/>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4002</TotalTime>
  <Words>3932</Words>
  <Application>Microsoft Office PowerPoint</Application>
  <PresentationFormat>Ευρεία οθόνη</PresentationFormat>
  <Paragraphs>366</Paragraphs>
  <Slides>27</Slides>
  <Notes>26</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27</vt:i4>
      </vt:variant>
    </vt:vector>
  </HeadingPairs>
  <TitlesOfParts>
    <vt:vector size="35" baseType="lpstr">
      <vt:lpstr>Arial</vt:lpstr>
      <vt:lpstr>Calibri</vt:lpstr>
      <vt:lpstr>Calibri Light</vt:lpstr>
      <vt:lpstr>Cambria Math</vt:lpstr>
      <vt:lpstr>Roboto</vt:lpstr>
      <vt:lpstr>Times New Roman</vt:lpstr>
      <vt:lpstr>Wingdings</vt:lpstr>
      <vt:lpstr>Θέμα του Office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Panos Rigas</dc:creator>
  <cp:lastModifiedBy>Παναγιωτης Ρηγας</cp:lastModifiedBy>
  <cp:revision>183</cp:revision>
  <dcterms:created xsi:type="dcterms:W3CDTF">2021-01-20T15:02:05Z</dcterms:created>
  <dcterms:modified xsi:type="dcterms:W3CDTF">2021-05-13T16:17:56Z</dcterms:modified>
</cp:coreProperties>
</file>