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43"/>
  </p:notesMasterIdLst>
  <p:sldIdLst>
    <p:sldId id="256" r:id="rId2"/>
    <p:sldId id="644" r:id="rId3"/>
    <p:sldId id="645" r:id="rId4"/>
    <p:sldId id="631" r:id="rId5"/>
    <p:sldId id="633" r:id="rId6"/>
    <p:sldId id="635" r:id="rId7"/>
    <p:sldId id="632" r:id="rId8"/>
    <p:sldId id="636" r:id="rId9"/>
    <p:sldId id="637" r:id="rId10"/>
    <p:sldId id="638" r:id="rId11"/>
    <p:sldId id="639" r:id="rId12"/>
    <p:sldId id="634" r:id="rId13"/>
    <p:sldId id="640" r:id="rId14"/>
    <p:sldId id="643" r:id="rId15"/>
    <p:sldId id="641" r:id="rId16"/>
    <p:sldId id="642" r:id="rId17"/>
    <p:sldId id="646" r:id="rId18"/>
    <p:sldId id="647" r:id="rId19"/>
    <p:sldId id="648" r:id="rId20"/>
    <p:sldId id="652" r:id="rId21"/>
    <p:sldId id="649" r:id="rId22"/>
    <p:sldId id="651" r:id="rId23"/>
    <p:sldId id="650" r:id="rId24"/>
    <p:sldId id="653" r:id="rId25"/>
    <p:sldId id="654" r:id="rId26"/>
    <p:sldId id="569" r:id="rId27"/>
    <p:sldId id="270" r:id="rId28"/>
    <p:sldId id="271" r:id="rId29"/>
    <p:sldId id="286" r:id="rId30"/>
    <p:sldId id="578" r:id="rId31"/>
    <p:sldId id="579" r:id="rId32"/>
    <p:sldId id="580" r:id="rId33"/>
    <p:sldId id="595" r:id="rId34"/>
    <p:sldId id="616" r:id="rId35"/>
    <p:sldId id="603" r:id="rId36"/>
    <p:sldId id="608" r:id="rId37"/>
    <p:sldId id="626" r:id="rId38"/>
    <p:sldId id="627" r:id="rId39"/>
    <p:sldId id="628" r:id="rId40"/>
    <p:sldId id="629" r:id="rId41"/>
    <p:sldId id="63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9"/>
    <p:restoredTop sz="89554"/>
  </p:normalViewPr>
  <p:slideViewPr>
    <p:cSldViewPr snapToGrid="0" snapToObjects="1">
      <p:cViewPr varScale="1">
        <p:scale>
          <a:sx n="127" d="100"/>
          <a:sy n="127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CC0C9-781E-B245-B1BD-08B2811163D1}" type="doc">
      <dgm:prSet loTypeId="urn:microsoft.com/office/officeart/2005/8/layout/cycle7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2E4F3-A152-F342-B8E0-182ABFD3FC84}">
      <dgm:prSet phldrT="[Text]"/>
      <dgm:spPr/>
      <dgm:t>
        <a:bodyPr/>
        <a:lstStyle/>
        <a:p>
          <a:r>
            <a:rPr lang="en-US" dirty="0"/>
            <a:t>Research paper</a:t>
          </a:r>
        </a:p>
        <a:p>
          <a:r>
            <a:rPr lang="en-US" dirty="0"/>
            <a:t>(PUBMED) </a:t>
          </a:r>
        </a:p>
      </dgm:t>
    </dgm:pt>
    <dgm:pt modelId="{7277249E-E99E-514D-B5E1-F34C7BDFD170}" type="parTrans" cxnId="{23AB46A5-9481-B045-B765-7BC4D7F97F59}">
      <dgm:prSet/>
      <dgm:spPr/>
      <dgm:t>
        <a:bodyPr/>
        <a:lstStyle/>
        <a:p>
          <a:endParaRPr lang="en-US"/>
        </a:p>
      </dgm:t>
    </dgm:pt>
    <dgm:pt modelId="{99E4A301-7094-FB4A-913A-568E86300781}" type="sibTrans" cxnId="{23AB46A5-9481-B045-B765-7BC4D7F97F59}">
      <dgm:prSet/>
      <dgm:spPr/>
      <dgm:t>
        <a:bodyPr/>
        <a:lstStyle/>
        <a:p>
          <a:endParaRPr lang="en-US"/>
        </a:p>
      </dgm:t>
    </dgm:pt>
    <dgm:pt modelId="{3F299DDF-BC96-3F44-86D4-0349CD80F0FD}">
      <dgm:prSet phldrT="[Text]"/>
      <dgm:spPr/>
      <dgm:t>
        <a:bodyPr/>
        <a:lstStyle/>
        <a:p>
          <a:r>
            <a:rPr lang="en-US" dirty="0"/>
            <a:t>SRA</a:t>
          </a:r>
        </a:p>
        <a:p>
          <a:r>
            <a:rPr lang="en-US" dirty="0"/>
            <a:t>(SRR, SRP)</a:t>
          </a:r>
        </a:p>
      </dgm:t>
    </dgm:pt>
    <dgm:pt modelId="{03EF37A5-84EA-954F-A23A-27F4FAC269DB}" type="parTrans" cxnId="{4A85FD68-D016-6743-AFB2-509041D249DB}">
      <dgm:prSet/>
      <dgm:spPr/>
      <dgm:t>
        <a:bodyPr/>
        <a:lstStyle/>
        <a:p>
          <a:endParaRPr lang="en-US"/>
        </a:p>
      </dgm:t>
    </dgm:pt>
    <dgm:pt modelId="{7328AC89-BBF5-7749-B546-61CE980C18C3}" type="sibTrans" cxnId="{4A85FD68-D016-6743-AFB2-509041D249DB}">
      <dgm:prSet/>
      <dgm:spPr/>
      <dgm:t>
        <a:bodyPr/>
        <a:lstStyle/>
        <a:p>
          <a:endParaRPr lang="en-US"/>
        </a:p>
      </dgm:t>
    </dgm:pt>
    <dgm:pt modelId="{DB7A8D0F-632F-3549-AE46-086F3EB0A436}">
      <dgm:prSet phldrT="[Text]"/>
      <dgm:spPr/>
      <dgm:t>
        <a:bodyPr/>
        <a:lstStyle/>
        <a:p>
          <a:r>
            <a:rPr lang="en-US" dirty="0"/>
            <a:t>GEO</a:t>
          </a:r>
        </a:p>
        <a:p>
          <a:r>
            <a:rPr lang="en-US" dirty="0"/>
            <a:t>(GSE, GSM, GPL)</a:t>
          </a:r>
        </a:p>
      </dgm:t>
    </dgm:pt>
    <dgm:pt modelId="{B10705D8-F2CC-4F46-85A3-6E075D9D5ADC}" type="parTrans" cxnId="{038C5251-D669-1644-89BB-BA215B2DF377}">
      <dgm:prSet/>
      <dgm:spPr/>
      <dgm:t>
        <a:bodyPr/>
        <a:lstStyle/>
        <a:p>
          <a:endParaRPr lang="en-US"/>
        </a:p>
      </dgm:t>
    </dgm:pt>
    <dgm:pt modelId="{785C41F3-CDBC-7446-84A5-EC92B64B2D91}" type="sibTrans" cxnId="{038C5251-D669-1644-89BB-BA215B2DF377}">
      <dgm:prSet/>
      <dgm:spPr/>
      <dgm:t>
        <a:bodyPr/>
        <a:lstStyle/>
        <a:p>
          <a:endParaRPr lang="en-US"/>
        </a:p>
      </dgm:t>
    </dgm:pt>
    <dgm:pt modelId="{03DC1D28-1D1F-674E-ACA8-3AB409E45C57}" type="pres">
      <dgm:prSet presAssocID="{7BDCC0C9-781E-B245-B1BD-08B2811163D1}" presName="Name0" presStyleCnt="0">
        <dgm:presLayoutVars>
          <dgm:dir/>
          <dgm:resizeHandles val="exact"/>
        </dgm:presLayoutVars>
      </dgm:prSet>
      <dgm:spPr/>
    </dgm:pt>
    <dgm:pt modelId="{9D7B1B76-EB06-CC45-B653-7B0A4CA14F3C}" type="pres">
      <dgm:prSet presAssocID="{ADB2E4F3-A152-F342-B8E0-182ABFD3FC84}" presName="node" presStyleLbl="node1" presStyleIdx="0" presStyleCnt="3">
        <dgm:presLayoutVars>
          <dgm:bulletEnabled val="1"/>
        </dgm:presLayoutVars>
      </dgm:prSet>
      <dgm:spPr/>
    </dgm:pt>
    <dgm:pt modelId="{7047A677-FC8B-F041-A424-491BD96631AA}" type="pres">
      <dgm:prSet presAssocID="{99E4A301-7094-FB4A-913A-568E86300781}" presName="sibTrans" presStyleLbl="sibTrans2D1" presStyleIdx="0" presStyleCnt="3" custAng="18000000" custLinFactY="199071" custLinFactNeighborX="-79205" custLinFactNeighborY="200000"/>
      <dgm:spPr/>
    </dgm:pt>
    <dgm:pt modelId="{17C3282E-EFB6-FE41-BE60-075CD72887A6}" type="pres">
      <dgm:prSet presAssocID="{99E4A301-7094-FB4A-913A-568E86300781}" presName="connectorText" presStyleLbl="sibTrans2D1" presStyleIdx="0" presStyleCnt="3"/>
      <dgm:spPr/>
    </dgm:pt>
    <dgm:pt modelId="{762B5148-9A2C-6349-AC19-9E12A39C9205}" type="pres">
      <dgm:prSet presAssocID="{3F299DDF-BC96-3F44-86D4-0349CD80F0FD}" presName="node" presStyleLbl="node1" presStyleIdx="1" presStyleCnt="3">
        <dgm:presLayoutVars>
          <dgm:bulletEnabled val="1"/>
        </dgm:presLayoutVars>
      </dgm:prSet>
      <dgm:spPr/>
    </dgm:pt>
    <dgm:pt modelId="{49FE5A32-4E83-3342-982A-4D65FE690498}" type="pres">
      <dgm:prSet presAssocID="{7328AC89-BBF5-7749-B546-61CE980C18C3}" presName="sibTrans" presStyleLbl="sibTrans2D1" presStyleIdx="1" presStyleCnt="3"/>
      <dgm:spPr/>
    </dgm:pt>
    <dgm:pt modelId="{D0D160FC-9216-EE44-940A-DFDF577C09D5}" type="pres">
      <dgm:prSet presAssocID="{7328AC89-BBF5-7749-B546-61CE980C18C3}" presName="connectorText" presStyleLbl="sibTrans2D1" presStyleIdx="1" presStyleCnt="3"/>
      <dgm:spPr/>
    </dgm:pt>
    <dgm:pt modelId="{D15C644D-89C9-FF4D-87C0-BBF68EAC868C}" type="pres">
      <dgm:prSet presAssocID="{DB7A8D0F-632F-3549-AE46-086F3EB0A436}" presName="node" presStyleLbl="node1" presStyleIdx="2" presStyleCnt="3">
        <dgm:presLayoutVars>
          <dgm:bulletEnabled val="1"/>
        </dgm:presLayoutVars>
      </dgm:prSet>
      <dgm:spPr/>
    </dgm:pt>
    <dgm:pt modelId="{56C5239A-62D6-DE42-80B6-CD5CAE6B438F}" type="pres">
      <dgm:prSet presAssocID="{785C41F3-CDBC-7446-84A5-EC92B64B2D91}" presName="sibTrans" presStyleLbl="sibTrans2D1" presStyleIdx="2" presStyleCnt="3" custAng="3600000" custLinFactY="200000" custLinFactNeighborX="79246" custLinFactNeighborY="200985"/>
      <dgm:spPr/>
    </dgm:pt>
    <dgm:pt modelId="{F7479C21-9201-F248-BBEF-5AB900D2E45A}" type="pres">
      <dgm:prSet presAssocID="{785C41F3-CDBC-7446-84A5-EC92B64B2D91}" presName="connectorText" presStyleLbl="sibTrans2D1" presStyleIdx="2" presStyleCnt="3"/>
      <dgm:spPr/>
    </dgm:pt>
  </dgm:ptLst>
  <dgm:cxnLst>
    <dgm:cxn modelId="{73A18804-D6B9-7C4A-8265-FA51A9B43AFA}" type="presOf" srcId="{3F299DDF-BC96-3F44-86D4-0349CD80F0FD}" destId="{762B5148-9A2C-6349-AC19-9E12A39C9205}" srcOrd="0" destOrd="0" presId="urn:microsoft.com/office/officeart/2005/8/layout/cycle7"/>
    <dgm:cxn modelId="{1265770C-E59C-3D4F-B000-11A027A43735}" type="presOf" srcId="{DB7A8D0F-632F-3549-AE46-086F3EB0A436}" destId="{D15C644D-89C9-FF4D-87C0-BBF68EAC868C}" srcOrd="0" destOrd="0" presId="urn:microsoft.com/office/officeart/2005/8/layout/cycle7"/>
    <dgm:cxn modelId="{3BBF160F-2C5B-6E40-91EB-921197316D17}" type="presOf" srcId="{7328AC89-BBF5-7749-B546-61CE980C18C3}" destId="{49FE5A32-4E83-3342-982A-4D65FE690498}" srcOrd="0" destOrd="0" presId="urn:microsoft.com/office/officeart/2005/8/layout/cycle7"/>
    <dgm:cxn modelId="{1937ED33-64BD-D148-B29D-535AE9523989}" type="presOf" srcId="{785C41F3-CDBC-7446-84A5-EC92B64B2D91}" destId="{56C5239A-62D6-DE42-80B6-CD5CAE6B438F}" srcOrd="0" destOrd="0" presId="urn:microsoft.com/office/officeart/2005/8/layout/cycle7"/>
    <dgm:cxn modelId="{2BE89B37-9045-274F-A76A-8A4EDBBA5631}" type="presOf" srcId="{99E4A301-7094-FB4A-913A-568E86300781}" destId="{17C3282E-EFB6-FE41-BE60-075CD72887A6}" srcOrd="1" destOrd="0" presId="urn:microsoft.com/office/officeart/2005/8/layout/cycle7"/>
    <dgm:cxn modelId="{038C5251-D669-1644-89BB-BA215B2DF377}" srcId="{7BDCC0C9-781E-B245-B1BD-08B2811163D1}" destId="{DB7A8D0F-632F-3549-AE46-086F3EB0A436}" srcOrd="2" destOrd="0" parTransId="{B10705D8-F2CC-4F46-85A3-6E075D9D5ADC}" sibTransId="{785C41F3-CDBC-7446-84A5-EC92B64B2D91}"/>
    <dgm:cxn modelId="{4A85FD68-D016-6743-AFB2-509041D249DB}" srcId="{7BDCC0C9-781E-B245-B1BD-08B2811163D1}" destId="{3F299DDF-BC96-3F44-86D4-0349CD80F0FD}" srcOrd="1" destOrd="0" parTransId="{03EF37A5-84EA-954F-A23A-27F4FAC269DB}" sibTransId="{7328AC89-BBF5-7749-B546-61CE980C18C3}"/>
    <dgm:cxn modelId="{407B298A-1F8C-9143-A89B-D99A312591C6}" type="presOf" srcId="{7BDCC0C9-781E-B245-B1BD-08B2811163D1}" destId="{03DC1D28-1D1F-674E-ACA8-3AB409E45C57}" srcOrd="0" destOrd="0" presId="urn:microsoft.com/office/officeart/2005/8/layout/cycle7"/>
    <dgm:cxn modelId="{23AB46A5-9481-B045-B765-7BC4D7F97F59}" srcId="{7BDCC0C9-781E-B245-B1BD-08B2811163D1}" destId="{ADB2E4F3-A152-F342-B8E0-182ABFD3FC84}" srcOrd="0" destOrd="0" parTransId="{7277249E-E99E-514D-B5E1-F34C7BDFD170}" sibTransId="{99E4A301-7094-FB4A-913A-568E86300781}"/>
    <dgm:cxn modelId="{9D3C8BB6-5F29-AC4D-9DC7-7190FD98588B}" type="presOf" srcId="{ADB2E4F3-A152-F342-B8E0-182ABFD3FC84}" destId="{9D7B1B76-EB06-CC45-B653-7B0A4CA14F3C}" srcOrd="0" destOrd="0" presId="urn:microsoft.com/office/officeart/2005/8/layout/cycle7"/>
    <dgm:cxn modelId="{C5CA6DB9-7970-1C4B-AA08-A06705C43451}" type="presOf" srcId="{785C41F3-CDBC-7446-84A5-EC92B64B2D91}" destId="{F7479C21-9201-F248-BBEF-5AB900D2E45A}" srcOrd="1" destOrd="0" presId="urn:microsoft.com/office/officeart/2005/8/layout/cycle7"/>
    <dgm:cxn modelId="{FF4475CC-C19F-8344-9176-7498875301E1}" type="presOf" srcId="{99E4A301-7094-FB4A-913A-568E86300781}" destId="{7047A677-FC8B-F041-A424-491BD96631AA}" srcOrd="0" destOrd="0" presId="urn:microsoft.com/office/officeart/2005/8/layout/cycle7"/>
    <dgm:cxn modelId="{1E685BF6-BC73-0647-B97B-96109192E20B}" type="presOf" srcId="{7328AC89-BBF5-7749-B546-61CE980C18C3}" destId="{D0D160FC-9216-EE44-940A-DFDF577C09D5}" srcOrd="1" destOrd="0" presId="urn:microsoft.com/office/officeart/2005/8/layout/cycle7"/>
    <dgm:cxn modelId="{B0DD1486-3E01-F34A-AF7F-7DC646F829C7}" type="presParOf" srcId="{03DC1D28-1D1F-674E-ACA8-3AB409E45C57}" destId="{9D7B1B76-EB06-CC45-B653-7B0A4CA14F3C}" srcOrd="0" destOrd="0" presId="urn:microsoft.com/office/officeart/2005/8/layout/cycle7"/>
    <dgm:cxn modelId="{07B8EC0B-63FA-E44A-A219-1E11511BA8D6}" type="presParOf" srcId="{03DC1D28-1D1F-674E-ACA8-3AB409E45C57}" destId="{7047A677-FC8B-F041-A424-491BD96631AA}" srcOrd="1" destOrd="0" presId="urn:microsoft.com/office/officeart/2005/8/layout/cycle7"/>
    <dgm:cxn modelId="{E2A235F9-5CF9-0741-BC70-4028D436FAB6}" type="presParOf" srcId="{7047A677-FC8B-F041-A424-491BD96631AA}" destId="{17C3282E-EFB6-FE41-BE60-075CD72887A6}" srcOrd="0" destOrd="0" presId="urn:microsoft.com/office/officeart/2005/8/layout/cycle7"/>
    <dgm:cxn modelId="{3B7E60EE-590B-A04B-85BA-AEDD90CEC8D0}" type="presParOf" srcId="{03DC1D28-1D1F-674E-ACA8-3AB409E45C57}" destId="{762B5148-9A2C-6349-AC19-9E12A39C9205}" srcOrd="2" destOrd="0" presId="urn:microsoft.com/office/officeart/2005/8/layout/cycle7"/>
    <dgm:cxn modelId="{9E1B6383-966B-3040-8854-8622F8EBBBF8}" type="presParOf" srcId="{03DC1D28-1D1F-674E-ACA8-3AB409E45C57}" destId="{49FE5A32-4E83-3342-982A-4D65FE690498}" srcOrd="3" destOrd="0" presId="urn:microsoft.com/office/officeart/2005/8/layout/cycle7"/>
    <dgm:cxn modelId="{38657C93-8CE8-7F43-8134-08C725F27FB0}" type="presParOf" srcId="{49FE5A32-4E83-3342-982A-4D65FE690498}" destId="{D0D160FC-9216-EE44-940A-DFDF577C09D5}" srcOrd="0" destOrd="0" presId="urn:microsoft.com/office/officeart/2005/8/layout/cycle7"/>
    <dgm:cxn modelId="{38051404-5B0C-5649-AADE-38FB7A601482}" type="presParOf" srcId="{03DC1D28-1D1F-674E-ACA8-3AB409E45C57}" destId="{D15C644D-89C9-FF4D-87C0-BBF68EAC868C}" srcOrd="4" destOrd="0" presId="urn:microsoft.com/office/officeart/2005/8/layout/cycle7"/>
    <dgm:cxn modelId="{750CE919-E375-1E4D-AFED-CACC13AFAF7F}" type="presParOf" srcId="{03DC1D28-1D1F-674E-ACA8-3AB409E45C57}" destId="{56C5239A-62D6-DE42-80B6-CD5CAE6B438F}" srcOrd="5" destOrd="0" presId="urn:microsoft.com/office/officeart/2005/8/layout/cycle7"/>
    <dgm:cxn modelId="{6AC154E8-DFF1-3842-B348-FCCD37BB98BC}" type="presParOf" srcId="{56C5239A-62D6-DE42-80B6-CD5CAE6B438F}" destId="{F7479C21-9201-F248-BBEF-5AB900D2E45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B1B76-EB06-CC45-B653-7B0A4CA14F3C}">
      <dsp:nvSpPr>
        <dsp:cNvPr id="0" name=""/>
        <dsp:cNvSpPr/>
      </dsp:nvSpPr>
      <dsp:spPr>
        <a:xfrm>
          <a:off x="2553460" y="1439"/>
          <a:ext cx="2527366" cy="1263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Research paper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(PUBMED) </a:t>
          </a:r>
        </a:p>
      </dsp:txBody>
      <dsp:txXfrm>
        <a:off x="2590472" y="38451"/>
        <a:ext cx="2453342" cy="1189659"/>
      </dsp:txXfrm>
    </dsp:sp>
    <dsp:sp modelId="{7047A677-FC8B-F041-A424-491BD96631AA}">
      <dsp:nvSpPr>
        <dsp:cNvPr id="0" name=""/>
        <dsp:cNvSpPr/>
      </dsp:nvSpPr>
      <dsp:spPr>
        <a:xfrm>
          <a:off x="3158906" y="3984419"/>
          <a:ext cx="1317011" cy="44228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291593" y="4072877"/>
        <a:ext cx="1051637" cy="265373"/>
      </dsp:txXfrm>
    </dsp:sp>
    <dsp:sp modelId="{762B5148-9A2C-6349-AC19-9E12A39C9205}">
      <dsp:nvSpPr>
        <dsp:cNvPr id="0" name=""/>
        <dsp:cNvSpPr/>
      </dsp:nvSpPr>
      <dsp:spPr>
        <a:xfrm>
          <a:off x="4640275" y="3615910"/>
          <a:ext cx="2527366" cy="1263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SRA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(SRR, SRP)</a:t>
          </a:r>
        </a:p>
      </dsp:txBody>
      <dsp:txXfrm>
        <a:off x="4677287" y="3652922"/>
        <a:ext cx="2453342" cy="1189659"/>
      </dsp:txXfrm>
    </dsp:sp>
    <dsp:sp modelId="{49FE5A32-4E83-3342-982A-4D65FE690498}">
      <dsp:nvSpPr>
        <dsp:cNvPr id="0" name=""/>
        <dsp:cNvSpPr/>
      </dsp:nvSpPr>
      <dsp:spPr>
        <a:xfrm rot="10800000">
          <a:off x="3158637" y="4026607"/>
          <a:ext cx="1317011" cy="44228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3291324" y="4115065"/>
        <a:ext cx="1051637" cy="265373"/>
      </dsp:txXfrm>
    </dsp:sp>
    <dsp:sp modelId="{D15C644D-89C9-FF4D-87C0-BBF68EAC868C}">
      <dsp:nvSpPr>
        <dsp:cNvPr id="0" name=""/>
        <dsp:cNvSpPr/>
      </dsp:nvSpPr>
      <dsp:spPr>
        <a:xfrm>
          <a:off x="466644" y="3615910"/>
          <a:ext cx="2527366" cy="1263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GEO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(GSE, GSM, GPL)</a:t>
          </a:r>
        </a:p>
      </dsp:txBody>
      <dsp:txXfrm>
        <a:off x="503656" y="3652922"/>
        <a:ext cx="2453342" cy="1189659"/>
      </dsp:txXfrm>
    </dsp:sp>
    <dsp:sp modelId="{56C5239A-62D6-DE42-80B6-CD5CAE6B438F}">
      <dsp:nvSpPr>
        <dsp:cNvPr id="0" name=""/>
        <dsp:cNvSpPr/>
      </dsp:nvSpPr>
      <dsp:spPr>
        <a:xfrm>
          <a:off x="3158908" y="3992885"/>
          <a:ext cx="1317011" cy="44228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291595" y="4081343"/>
        <a:ext cx="1051637" cy="265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A75C3-4EE1-3647-8895-01D23C2E0F60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67781-34A1-E54B-9727-026C3CE5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1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Bioproject</a:t>
            </a:r>
            <a:r>
              <a:rPr lang="en-US" dirty="0"/>
              <a:t> is a collection of biological data </a:t>
            </a:r>
            <a:r>
              <a:rPr lang="en-US" dirty="0" err="1"/>
              <a:t>thats</a:t>
            </a:r>
            <a:r>
              <a:rPr lang="en-US" dirty="0"/>
              <a:t> related to a single initiative. So you can think of the </a:t>
            </a:r>
            <a:r>
              <a:rPr lang="en-US" dirty="0" err="1"/>
              <a:t>bioproject</a:t>
            </a:r>
            <a:r>
              <a:rPr lang="en-US" dirty="0"/>
              <a:t> as a parent directory that’s going to hold all of the metadata, all of the sequencing information, and any information that may be related to the project.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67781-34A1-E54B-9727-026C3CE5D1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1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within the </a:t>
            </a:r>
            <a:r>
              <a:rPr lang="en-US" dirty="0" err="1"/>
              <a:t>bioproject</a:t>
            </a:r>
            <a:r>
              <a:rPr lang="en-US" dirty="0"/>
              <a:t> you have a single study, then within the study you could have multiple experiments.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67781-34A1-E54B-9727-026C3CE5D1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85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Most studies include multiple samples and a high number of replicates, it is useful to know how to download all the sequencing runs from all samples in a study, without having to hunt down and type in individual SRR numbers one by one.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67781-34A1-E54B-9727-026C3CE5D1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7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67781-34A1-E54B-9727-026C3CE5D1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09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67781-34A1-E54B-9727-026C3CE5D1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8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562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8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21965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68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18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0872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78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19963A-E563-FF41-97A1-EDA55CB1C2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1319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geo/info/downloa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9E95-795D-1F44-9A11-64681BBB5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92" y="864911"/>
            <a:ext cx="6773613" cy="3467282"/>
          </a:xfrm>
        </p:spPr>
        <p:txBody>
          <a:bodyPr anchor="b">
            <a:normAutofit/>
          </a:bodyPr>
          <a:lstStyle/>
          <a:p>
            <a:endParaRPr lang="en-US" sz="7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03D7C-E1DB-FD4E-95DF-B985293D9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985" y="5493376"/>
            <a:ext cx="6034030" cy="742279"/>
          </a:xfrm>
        </p:spPr>
        <p:txBody>
          <a:bodyPr anchor="ctr">
            <a:normAutofit/>
          </a:bodyPr>
          <a:lstStyle/>
          <a:p>
            <a:endParaRPr lang="en-US" sz="160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324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CF14-B362-844E-862D-146DC135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D7A33E5-E4DA-B143-8329-366D3E164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758" y="1113182"/>
            <a:ext cx="7897840" cy="4734962"/>
          </a:xfr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1610B879-F1E8-C94A-BD54-FF83CAC37C64}"/>
              </a:ext>
            </a:extLst>
          </p:cNvPr>
          <p:cNvSpPr/>
          <p:nvPr/>
        </p:nvSpPr>
        <p:spPr>
          <a:xfrm>
            <a:off x="6501161" y="1717288"/>
            <a:ext cx="925551" cy="735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9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CB27E03-E096-DE46-8C0C-D4D757B03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736" y="128027"/>
            <a:ext cx="4789893" cy="6601945"/>
          </a:xfr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22BA9B2B-0081-B746-8548-B71127D2E354}"/>
              </a:ext>
            </a:extLst>
          </p:cNvPr>
          <p:cNvSpPr/>
          <p:nvPr/>
        </p:nvSpPr>
        <p:spPr>
          <a:xfrm>
            <a:off x="1416205" y="713678"/>
            <a:ext cx="967531" cy="323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A28A459-A255-8B42-9257-A3FE167123BE}"/>
              </a:ext>
            </a:extLst>
          </p:cNvPr>
          <p:cNvSpPr/>
          <p:nvPr/>
        </p:nvSpPr>
        <p:spPr>
          <a:xfrm>
            <a:off x="1334429" y="5516137"/>
            <a:ext cx="967531" cy="323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1FDE03D-E0F1-8F43-9660-C2CC5933672E}"/>
              </a:ext>
            </a:extLst>
          </p:cNvPr>
          <p:cNvSpPr/>
          <p:nvPr/>
        </p:nvSpPr>
        <p:spPr>
          <a:xfrm>
            <a:off x="1334428" y="5839522"/>
            <a:ext cx="967531" cy="323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C9DB1DE-2820-904B-9738-DDBF7F4DD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0"/>
            <a:ext cx="598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1FB1B0-E1FD-9B49-ABD8-FB2CA24F9571}"/>
              </a:ext>
            </a:extLst>
          </p:cNvPr>
          <p:cNvSpPr txBox="1"/>
          <p:nvPr/>
        </p:nvSpPr>
        <p:spPr>
          <a:xfrm>
            <a:off x="6949440" y="1940118"/>
            <a:ext cx="791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E3E8E-6354-1C42-9BC9-F4549AEA1CA0}"/>
              </a:ext>
            </a:extLst>
          </p:cNvPr>
          <p:cNvSpPr txBox="1"/>
          <p:nvPr/>
        </p:nvSpPr>
        <p:spPr>
          <a:xfrm>
            <a:off x="2307203" y="3348824"/>
            <a:ext cx="791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40B85-4542-CC4D-81EC-377E615584D5}"/>
              </a:ext>
            </a:extLst>
          </p:cNvPr>
          <p:cNvSpPr txBox="1"/>
          <p:nvPr/>
        </p:nvSpPr>
        <p:spPr>
          <a:xfrm>
            <a:off x="4167497" y="1681158"/>
            <a:ext cx="1295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A5B87-7DCB-8943-A583-DB3B69BF9455}"/>
              </a:ext>
            </a:extLst>
          </p:cNvPr>
          <p:cNvSpPr txBox="1"/>
          <p:nvPr/>
        </p:nvSpPr>
        <p:spPr>
          <a:xfrm>
            <a:off x="7119976" y="324433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GSEXXXXX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685CB-3A0C-7844-A01A-5E6CB11A1406}"/>
              </a:ext>
            </a:extLst>
          </p:cNvPr>
          <p:cNvSpPr txBox="1"/>
          <p:nvPr/>
        </p:nvSpPr>
        <p:spPr>
          <a:xfrm>
            <a:off x="1912174" y="528870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GPLXXXXX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51B21-452D-FD4A-BB1C-271C801AE845}"/>
              </a:ext>
            </a:extLst>
          </p:cNvPr>
          <p:cNvSpPr txBox="1"/>
          <p:nvPr/>
        </p:nvSpPr>
        <p:spPr>
          <a:xfrm>
            <a:off x="4689099" y="491937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GSMXXXXX</a:t>
            </a:r>
          </a:p>
        </p:txBody>
      </p:sp>
    </p:spTree>
    <p:extLst>
      <p:ext uri="{BB962C8B-B14F-4D97-AF65-F5344CB8AC3E}">
        <p14:creationId xmlns:p14="http://schemas.microsoft.com/office/powerpoint/2010/main" val="315740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9DF5-8154-A24C-B694-CEE73C7D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756592D-3CAF-E14A-80FC-B5AB8D81A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236" y="139148"/>
            <a:ext cx="5906468" cy="6619586"/>
          </a:xfrm>
        </p:spPr>
      </p:pic>
    </p:spTree>
    <p:extLst>
      <p:ext uri="{BB962C8B-B14F-4D97-AF65-F5344CB8AC3E}">
        <p14:creationId xmlns:p14="http://schemas.microsoft.com/office/powerpoint/2010/main" val="233708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5F47-C6D2-1147-AFC1-FB622C68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008B4-727B-9E47-918D-0C5B752A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ARPIR: automatic RNA-Seq pipelines with interactive report | BMC  Bioinformatics | Full Text">
            <a:extLst>
              <a:ext uri="{FF2B5EF4-FFF2-40B4-BE49-F238E27FC236}">
                <a16:creationId xmlns:a16="http://schemas.microsoft.com/office/drawing/2014/main" id="{E57A4690-1635-A44A-804A-724063839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222500"/>
            <a:ext cx="86995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p Arrow 3">
            <a:extLst>
              <a:ext uri="{FF2B5EF4-FFF2-40B4-BE49-F238E27FC236}">
                <a16:creationId xmlns:a16="http://schemas.microsoft.com/office/drawing/2014/main" id="{24076740-07E5-824B-BD2A-413296725FC3}"/>
              </a:ext>
            </a:extLst>
          </p:cNvPr>
          <p:cNvSpPr/>
          <p:nvPr/>
        </p:nvSpPr>
        <p:spPr>
          <a:xfrm>
            <a:off x="5352586" y="4783873"/>
            <a:ext cx="791736" cy="1371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2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7C38-4088-A74F-8E87-FE0D91CC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B16B25E-665F-AA46-B94F-89E103220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75" y="362298"/>
            <a:ext cx="8913449" cy="18693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1D4089-1409-5B40-B81D-55E50CAEE837}"/>
              </a:ext>
            </a:extLst>
          </p:cNvPr>
          <p:cNvSpPr txBox="1"/>
          <p:nvPr/>
        </p:nvSpPr>
        <p:spPr>
          <a:xfrm>
            <a:off x="773334" y="2553103"/>
            <a:ext cx="82553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assumes you completely understand the bioinformatic pipeline used and that it is still acceptable to current standards</a:t>
            </a:r>
          </a:p>
          <a:p>
            <a:endParaRPr lang="en-US" sz="2400" dirty="0"/>
          </a:p>
          <a:p>
            <a:r>
              <a:rPr lang="en-US" sz="2400" dirty="0"/>
              <a:t>	Was the latest reference genome used? </a:t>
            </a:r>
          </a:p>
          <a:p>
            <a:r>
              <a:rPr lang="en-US" sz="2400" dirty="0"/>
              <a:t>	Some aligners are outdated (ex. </a:t>
            </a:r>
            <a:r>
              <a:rPr lang="en-US" sz="2400" dirty="0" err="1"/>
              <a:t>TopHat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1814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697A1E-1321-0147-B287-32954A9A5DA8}"/>
              </a:ext>
            </a:extLst>
          </p:cNvPr>
          <p:cNvSpPr/>
          <p:nvPr/>
        </p:nvSpPr>
        <p:spPr>
          <a:xfrm>
            <a:off x="1041400" y="364067"/>
            <a:ext cx="7687733" cy="602826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144968-1005-3C4F-91DB-CF41FFCDE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655353"/>
              </p:ext>
            </p:extLst>
          </p:nvPr>
        </p:nvGraphicFramePr>
        <p:xfrm>
          <a:off x="938213" y="668867"/>
          <a:ext cx="7634287" cy="4881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loud 6">
            <a:extLst>
              <a:ext uri="{FF2B5EF4-FFF2-40B4-BE49-F238E27FC236}">
                <a16:creationId xmlns:a16="http://schemas.microsoft.com/office/drawing/2014/main" id="{33AB8343-4324-F648-AF7D-96E29423B121}"/>
              </a:ext>
            </a:extLst>
          </p:cNvPr>
          <p:cNvSpPr/>
          <p:nvPr/>
        </p:nvSpPr>
        <p:spPr>
          <a:xfrm>
            <a:off x="3649133" y="2480733"/>
            <a:ext cx="2429934" cy="14647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8323C-0F17-EF49-BAB7-C9EDF09B20CE}"/>
              </a:ext>
            </a:extLst>
          </p:cNvPr>
          <p:cNvSpPr txBox="1"/>
          <p:nvPr/>
        </p:nvSpPr>
        <p:spPr>
          <a:xfrm>
            <a:off x="1607872" y="2683301"/>
            <a:ext cx="6554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NCBI</a:t>
            </a:r>
          </a:p>
        </p:txBody>
      </p:sp>
    </p:spTree>
    <p:extLst>
      <p:ext uri="{BB962C8B-B14F-4D97-AF65-F5344CB8AC3E}">
        <p14:creationId xmlns:p14="http://schemas.microsoft.com/office/powerpoint/2010/main" val="159648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4FD2-4BD1-C443-8F77-1D7638DB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SRA?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8748-AF02-3E4D-88D1-E2F96A725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761068"/>
            <a:ext cx="7633742" cy="4118526"/>
          </a:xfrm>
        </p:spPr>
        <p:txBody>
          <a:bodyPr/>
          <a:lstStyle/>
          <a:p>
            <a:r>
              <a:rPr lang="en-US" sz="2800" b="0" dirty="0">
                <a:solidFill>
                  <a:srgbClr val="292929"/>
                </a:solidFill>
                <a:effectLst/>
                <a:latin typeface="Gill Sans MT" panose="020B0502020104020203" pitchFamily="34" charset="77"/>
              </a:rPr>
              <a:t>The Sequence </a:t>
            </a:r>
            <a:r>
              <a:rPr lang="en-US" sz="2800" b="0" dirty="0">
                <a:solidFill>
                  <a:srgbClr val="292929"/>
                </a:solidFill>
                <a:effectLst/>
              </a:rPr>
              <a:t>Read</a:t>
            </a:r>
            <a:r>
              <a:rPr lang="en-US" sz="2800" b="0" dirty="0">
                <a:solidFill>
                  <a:srgbClr val="292929"/>
                </a:solidFill>
                <a:effectLst/>
                <a:latin typeface="Gill Sans MT" panose="020B0502020104020203" pitchFamily="34" charset="77"/>
              </a:rPr>
              <a:t> Archive (SRA) is an archive for high throughput sequencing data, publicly accessible, for the purpose of enhancing reproducibility in the scientific community.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77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2EDA-B3B5-044B-9FEA-852A2F42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>
                <a:solidFill>
                  <a:srgbClr val="292929"/>
                </a:solidFill>
                <a:effectLst/>
              </a:rPr>
              <a:t>There are levels of SRA entities and their accessions: </a:t>
            </a:r>
            <a:br>
              <a:rPr lang="en-US" sz="3600" b="0" dirty="0">
                <a:solidFill>
                  <a:srgbClr val="292929"/>
                </a:solidFill>
                <a:effectLst/>
                <a:latin typeface="Gill Sans MT" panose="020B0502020104020203" pitchFamily="34" charset="77"/>
              </a:rPr>
            </a:br>
            <a:endParaRPr lang="en-US" sz="3600" dirty="0">
              <a:latin typeface="Gill Sans MT" panose="020B050202010402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FD11-26CA-AA4A-A8CB-1D673E18D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80"/>
                </a:solidFill>
                <a:effectLst/>
                <a:latin typeface="Gill Sans MT" panose="020B0502020104020203" pitchFamily="34" charset="77"/>
              </a:rPr>
              <a:t>STUDY</a:t>
            </a:r>
            <a:r>
              <a:rPr lang="en-US" sz="2400" b="0" dirty="0">
                <a:solidFill>
                  <a:srgbClr val="292929"/>
                </a:solidFill>
                <a:effectLst/>
                <a:latin typeface="Gill Sans MT" panose="020B0502020104020203" pitchFamily="34" charset="77"/>
              </a:rPr>
              <a:t> with accessions in the form of SRP, ERP, or DRP </a:t>
            </a:r>
          </a:p>
          <a:p>
            <a:r>
              <a:rPr lang="en-US" sz="2400" b="1" dirty="0">
                <a:solidFill>
                  <a:srgbClr val="000080"/>
                </a:solidFill>
                <a:effectLst/>
                <a:latin typeface="Gill Sans MT" panose="020B0502020104020203" pitchFamily="34" charset="77"/>
              </a:rPr>
              <a:t>SAMPLE</a:t>
            </a:r>
            <a:r>
              <a:rPr lang="en-US" sz="2400" b="0" dirty="0">
                <a:solidFill>
                  <a:srgbClr val="292929"/>
                </a:solidFill>
                <a:effectLst/>
                <a:latin typeface="Gill Sans MT" panose="020B0502020104020203" pitchFamily="34" charset="77"/>
              </a:rPr>
              <a:t> with accessions in the form of SRS, ERS, or DRS </a:t>
            </a:r>
          </a:p>
          <a:p>
            <a:r>
              <a:rPr lang="en-US" sz="2400" b="1" dirty="0">
                <a:solidFill>
                  <a:srgbClr val="000080"/>
                </a:solidFill>
                <a:effectLst/>
                <a:latin typeface="Gill Sans MT" panose="020B0502020104020203" pitchFamily="34" charset="77"/>
              </a:rPr>
              <a:t>EXPERIMENT</a:t>
            </a:r>
            <a:r>
              <a:rPr lang="en-US" sz="2400" b="0" dirty="0">
                <a:solidFill>
                  <a:srgbClr val="292929"/>
                </a:solidFill>
                <a:effectLst/>
                <a:latin typeface="Gill Sans MT" panose="020B0502020104020203" pitchFamily="34" charset="77"/>
              </a:rPr>
              <a:t> with accessions in the form of SRX, ERX, or DRX </a:t>
            </a:r>
          </a:p>
          <a:p>
            <a:r>
              <a:rPr lang="en-US" sz="2400" b="1" dirty="0">
                <a:solidFill>
                  <a:srgbClr val="000080"/>
                </a:solidFill>
                <a:effectLst/>
                <a:latin typeface="Gill Sans MT" panose="020B0502020104020203" pitchFamily="34" charset="77"/>
              </a:rPr>
              <a:t>RUN</a:t>
            </a:r>
            <a:r>
              <a:rPr lang="en-US" sz="2400" b="0" dirty="0">
                <a:solidFill>
                  <a:srgbClr val="292929"/>
                </a:solidFill>
                <a:effectLst/>
                <a:latin typeface="Gill Sans MT" panose="020B0502020104020203" pitchFamily="34" charset="77"/>
              </a:rPr>
              <a:t> with accessions in the form of SRR, ERR, or DRR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52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CF9B-1178-494F-AFC8-647B4893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230067"/>
            <a:ext cx="7633742" cy="6763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Sra</a:t>
            </a:r>
            <a:r>
              <a:rPr lang="en-US" dirty="0"/>
              <a:t> HIERARCHY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E5C151-711A-BD45-BEEB-CC14B0C84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747046"/>
              </p:ext>
            </p:extLst>
          </p:nvPr>
        </p:nvGraphicFramePr>
        <p:xfrm>
          <a:off x="2134036" y="1067583"/>
          <a:ext cx="5089524" cy="20235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4762">
                  <a:extLst>
                    <a:ext uri="{9D8B030D-6E8A-4147-A177-3AD203B41FA5}">
                      <a16:colId xmlns:a16="http://schemas.microsoft.com/office/drawing/2014/main" val="1221420351"/>
                    </a:ext>
                  </a:extLst>
                </a:gridCol>
                <a:gridCol w="2544762">
                  <a:extLst>
                    <a:ext uri="{9D8B030D-6E8A-4147-A177-3AD203B41FA5}">
                      <a16:colId xmlns:a16="http://schemas.microsoft.com/office/drawing/2014/main" val="2488716014"/>
                    </a:ext>
                  </a:extLst>
                </a:gridCol>
              </a:tblGrid>
              <a:tr h="8720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NCBI Prefix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3531"/>
                  </a:ext>
                </a:extLst>
              </a:tr>
              <a:tr h="1151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BioProject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PRJNA123456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240921"/>
                  </a:ext>
                </a:extLst>
              </a:tr>
            </a:tbl>
          </a:graphicData>
        </a:graphic>
      </p:graphicFrame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A94A910-D65A-FF43-8487-8A6EF2617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850" y="3313547"/>
            <a:ext cx="5449896" cy="3406929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841535A9-D8D4-0B4C-8A2B-8DD1BA4A6B60}"/>
              </a:ext>
            </a:extLst>
          </p:cNvPr>
          <p:cNvSpPr/>
          <p:nvPr/>
        </p:nvSpPr>
        <p:spPr>
          <a:xfrm>
            <a:off x="1251284" y="3313547"/>
            <a:ext cx="882752" cy="334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F289-680A-B848-BEB7-903CC0CC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you will learn: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1B7F-2943-8949-A12F-3163E013B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16928"/>
            <a:ext cx="7633742" cy="4262666"/>
          </a:xfrm>
        </p:spPr>
        <p:txBody>
          <a:bodyPr>
            <a:normAutofit/>
          </a:bodyPr>
          <a:lstStyle/>
          <a:p>
            <a:r>
              <a:rPr lang="en-US" sz="2800" dirty="0"/>
              <a:t>What is GEO? </a:t>
            </a:r>
          </a:p>
          <a:p>
            <a:r>
              <a:rPr lang="en-US" sz="2800" dirty="0"/>
              <a:t>Locate data listed in a research paper </a:t>
            </a:r>
          </a:p>
          <a:p>
            <a:r>
              <a:rPr lang="en-US" sz="2800" dirty="0"/>
              <a:t>Navigate through GEO and SRA </a:t>
            </a:r>
          </a:p>
          <a:p>
            <a:r>
              <a:rPr lang="en-US" sz="2800" dirty="0"/>
              <a:t>Make sense of the accession numbers, the data they hold, and how they fit together </a:t>
            </a:r>
          </a:p>
          <a:p>
            <a:r>
              <a:rPr lang="en-US" sz="2800" dirty="0"/>
              <a:t>How to download data from SRA </a:t>
            </a:r>
          </a:p>
        </p:txBody>
      </p:sp>
    </p:spTree>
    <p:extLst>
      <p:ext uri="{BB962C8B-B14F-4D97-AF65-F5344CB8AC3E}">
        <p14:creationId xmlns:p14="http://schemas.microsoft.com/office/powerpoint/2010/main" val="1868411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E688-F359-F04C-AE4B-843099B6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B4088-420E-F344-BABE-1390BA41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chematic depicting how BioProject, BioSample and data objects can be... |  Download Scientific Diagram">
            <a:extLst>
              <a:ext uri="{FF2B5EF4-FFF2-40B4-BE49-F238E27FC236}">
                <a16:creationId xmlns:a16="http://schemas.microsoft.com/office/drawing/2014/main" id="{0F79D138-81E7-7E49-8F9B-57BC5BEF5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4" y="978407"/>
            <a:ext cx="8492432" cy="462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749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CF9B-1178-494F-AFC8-647B4893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230067"/>
            <a:ext cx="7633742" cy="6763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Sra</a:t>
            </a:r>
            <a:r>
              <a:rPr lang="en-US" dirty="0"/>
              <a:t> HIERARCHY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E5C151-711A-BD45-BEEB-CC14B0C84F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02871" y="1149997"/>
          <a:ext cx="5089524" cy="54779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4762">
                  <a:extLst>
                    <a:ext uri="{9D8B030D-6E8A-4147-A177-3AD203B41FA5}">
                      <a16:colId xmlns:a16="http://schemas.microsoft.com/office/drawing/2014/main" val="1221420351"/>
                    </a:ext>
                  </a:extLst>
                </a:gridCol>
                <a:gridCol w="2544762">
                  <a:extLst>
                    <a:ext uri="{9D8B030D-6E8A-4147-A177-3AD203B41FA5}">
                      <a16:colId xmlns:a16="http://schemas.microsoft.com/office/drawing/2014/main" val="2488716014"/>
                    </a:ext>
                  </a:extLst>
                </a:gridCol>
              </a:tblGrid>
              <a:tr h="8720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NCBI Prefix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3531"/>
                  </a:ext>
                </a:extLst>
              </a:tr>
              <a:tr h="1151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BioProject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PRJNA123456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240921"/>
                  </a:ext>
                </a:extLst>
              </a:tr>
              <a:tr h="1151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Sequence Read Archive 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SRP123456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407274"/>
                  </a:ext>
                </a:extLst>
              </a:tr>
              <a:tr h="1151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Sequence Read Archive Experiment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SRX123456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215092"/>
                  </a:ext>
                </a:extLst>
              </a:tr>
              <a:tr h="1151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Sequence Read Archive 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SRR123456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694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338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25A7-47AB-604B-87AD-076D7A0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E4A4-5D6C-2D4D-A81E-06BC0BFE1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ccessing public genomic data: SRA | Accessing Public Genomic Data">
            <a:extLst>
              <a:ext uri="{FF2B5EF4-FFF2-40B4-BE49-F238E27FC236}">
                <a16:creationId xmlns:a16="http://schemas.microsoft.com/office/drawing/2014/main" id="{4CAA5412-1B4C-A24F-ADD6-6EAF8BA5A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79" y="217796"/>
            <a:ext cx="7524221" cy="585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C6F347-F390-1E4B-BA11-10BF84DCE445}"/>
              </a:ext>
            </a:extLst>
          </p:cNvPr>
          <p:cNvSpPr txBox="1"/>
          <p:nvPr/>
        </p:nvSpPr>
        <p:spPr>
          <a:xfrm>
            <a:off x="6891688" y="196225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SRR1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2995F-5822-8C4B-B2CF-13902B464071}"/>
              </a:ext>
            </a:extLst>
          </p:cNvPr>
          <p:cNvSpPr txBox="1"/>
          <p:nvPr/>
        </p:nvSpPr>
        <p:spPr>
          <a:xfrm>
            <a:off x="6891688" y="278567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SRR2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19B75-36F5-7B41-9170-BF2B94063BF1}"/>
              </a:ext>
            </a:extLst>
          </p:cNvPr>
          <p:cNvSpPr txBox="1"/>
          <p:nvPr/>
        </p:nvSpPr>
        <p:spPr>
          <a:xfrm>
            <a:off x="6891688" y="351842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SRR3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DFCB5A-412A-A648-A2DA-35612CAA4094}"/>
              </a:ext>
            </a:extLst>
          </p:cNvPr>
          <p:cNvSpPr txBox="1"/>
          <p:nvPr/>
        </p:nvSpPr>
        <p:spPr>
          <a:xfrm>
            <a:off x="6891688" y="425625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SRR4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265E0-A9F7-0642-9EA6-A44DA3487450}"/>
              </a:ext>
            </a:extLst>
          </p:cNvPr>
          <p:cNvSpPr txBox="1"/>
          <p:nvPr/>
        </p:nvSpPr>
        <p:spPr>
          <a:xfrm>
            <a:off x="6943278" y="501510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SRR5</a:t>
            </a:r>
          </a:p>
        </p:txBody>
      </p:sp>
    </p:spTree>
    <p:extLst>
      <p:ext uri="{BB962C8B-B14F-4D97-AF65-F5344CB8AC3E}">
        <p14:creationId xmlns:p14="http://schemas.microsoft.com/office/powerpoint/2010/main" val="1919733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B043-94CC-2E43-9A55-8CEEF06C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Step 1: Collect </a:t>
            </a:r>
            <a:r>
              <a:rPr lang="en-US" sz="4800" dirty="0" err="1"/>
              <a:t>srr</a:t>
            </a:r>
            <a:r>
              <a:rPr lang="en-US" sz="4800" dirty="0"/>
              <a:t> numbers USING RUN SELECTOR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68ABB8-7DDA-E14F-A4FF-092840F2D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6648" y="2040380"/>
            <a:ext cx="7934684" cy="4511633"/>
          </a:xfrm>
        </p:spPr>
      </p:pic>
    </p:spTree>
    <p:extLst>
      <p:ext uri="{BB962C8B-B14F-4D97-AF65-F5344CB8AC3E}">
        <p14:creationId xmlns:p14="http://schemas.microsoft.com/office/powerpoint/2010/main" val="243262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AB77-D720-7D44-AB13-7168F187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8A05BF0-C894-2C4A-9C9A-C64849AD7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63" y="382385"/>
            <a:ext cx="8664074" cy="46642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371244-9275-EA47-BD24-EF2863446D4A}"/>
              </a:ext>
            </a:extLst>
          </p:cNvPr>
          <p:cNvSpPr txBox="1"/>
          <p:nvPr/>
        </p:nvSpPr>
        <p:spPr>
          <a:xfrm>
            <a:off x="799071" y="5205152"/>
            <a:ext cx="7913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Notice, there are 8 samples however for each sample  there were (2) runs making the final total 16 </a:t>
            </a:r>
          </a:p>
        </p:txBody>
      </p:sp>
    </p:spTree>
    <p:extLst>
      <p:ext uri="{BB962C8B-B14F-4D97-AF65-F5344CB8AC3E}">
        <p14:creationId xmlns:p14="http://schemas.microsoft.com/office/powerpoint/2010/main" val="2615375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cessing public genomic data: SRA | Accessing Public Genomic Data">
            <a:extLst>
              <a:ext uri="{FF2B5EF4-FFF2-40B4-BE49-F238E27FC236}">
                <a16:creationId xmlns:a16="http://schemas.microsoft.com/office/drawing/2014/main" id="{4CAA5412-1B4C-A24F-ADD6-6EAF8BA5A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13" b="30983"/>
          <a:stretch/>
        </p:blipFill>
        <p:spPr bwMode="auto">
          <a:xfrm>
            <a:off x="990527" y="286348"/>
            <a:ext cx="7524221" cy="23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7A2167-2D08-734C-916C-59D8B847A5FD}"/>
              </a:ext>
            </a:extLst>
          </p:cNvPr>
          <p:cNvSpPr/>
          <p:nvPr/>
        </p:nvSpPr>
        <p:spPr>
          <a:xfrm>
            <a:off x="6516304" y="1925051"/>
            <a:ext cx="1876926" cy="743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771B8C7D-041C-D44F-9CF5-5F71886AD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68989"/>
          <a:stretch/>
        </p:blipFill>
        <p:spPr>
          <a:xfrm>
            <a:off x="420600" y="4019889"/>
            <a:ext cx="8664074" cy="144641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5B2250-DE59-A448-9C88-C0B9F8D59B8A}"/>
              </a:ext>
            </a:extLst>
          </p:cNvPr>
          <p:cNvSpPr txBox="1"/>
          <p:nvPr/>
        </p:nvSpPr>
        <p:spPr>
          <a:xfrm>
            <a:off x="6867544" y="1927235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SRR960455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9823B4-9576-C040-8372-386DD041705D}"/>
              </a:ext>
            </a:extLst>
          </p:cNvPr>
          <p:cNvSpPr txBox="1"/>
          <p:nvPr/>
        </p:nvSpPr>
        <p:spPr>
          <a:xfrm>
            <a:off x="4967792" y="155571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SRX342247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53F0DC-2F2D-D046-9548-1862CEB54E1F}"/>
              </a:ext>
            </a:extLst>
          </p:cNvPr>
          <p:cNvSpPr txBox="1"/>
          <p:nvPr/>
        </p:nvSpPr>
        <p:spPr>
          <a:xfrm>
            <a:off x="6867544" y="229656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SRR960456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C40F8E-C0AC-8E4C-A22D-3E9AD29BCDAD}"/>
              </a:ext>
            </a:extLst>
          </p:cNvPr>
          <p:cNvCxnSpPr/>
          <p:nvPr/>
        </p:nvCxnSpPr>
        <p:spPr>
          <a:xfrm flipV="1">
            <a:off x="4230356" y="2059912"/>
            <a:ext cx="1406769" cy="257237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E22198-2C0F-CF44-B6DB-906A71FFA41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617785" y="2665899"/>
            <a:ext cx="5947226" cy="196639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018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23416C-5B3A-DA42-8CB3-708C11120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1080313"/>
            <a:ext cx="8233335" cy="74848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5EECA26-FADD-DE41-8DAA-1E3BAFC9F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2518860"/>
            <a:ext cx="8648492" cy="1381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0201E3-BB32-A64E-A764-0941ADEFD18F}"/>
              </a:ext>
            </a:extLst>
          </p:cNvPr>
          <p:cNvSpPr txBox="1"/>
          <p:nvPr/>
        </p:nvSpPr>
        <p:spPr>
          <a:xfrm>
            <a:off x="298450" y="4101496"/>
            <a:ext cx="3225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This is per sample!</a:t>
            </a:r>
          </a:p>
          <a:p>
            <a:r>
              <a:rPr lang="en-US" sz="2400" b="1" dirty="0"/>
              <a:t>Why so many files?  </a:t>
            </a:r>
          </a:p>
        </p:txBody>
      </p:sp>
    </p:spTree>
    <p:extLst>
      <p:ext uri="{BB962C8B-B14F-4D97-AF65-F5344CB8AC3E}">
        <p14:creationId xmlns:p14="http://schemas.microsoft.com/office/powerpoint/2010/main" val="349227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2582" y="1884852"/>
            <a:ext cx="1043434" cy="1090315"/>
            <a:chOff x="1041894" y="2680679"/>
            <a:chExt cx="1483995" cy="1550670"/>
          </a:xfrm>
        </p:grpSpPr>
        <p:sp>
          <p:nvSpPr>
            <p:cNvPr id="3" name="object 3"/>
            <p:cNvSpPr/>
            <p:nvPr/>
          </p:nvSpPr>
          <p:spPr>
            <a:xfrm>
              <a:off x="1054594" y="4210970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20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054594" y="2693379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41512" y="1893782"/>
            <a:ext cx="1025575" cy="282261"/>
          </a:xfrm>
          <a:prstGeom prst="rect">
            <a:avLst/>
          </a:prstGeom>
          <a:solidFill>
            <a:srgbClr val="FF99A1"/>
          </a:solidFill>
          <a:ln w="25400">
            <a:solidFill>
              <a:srgbClr val="797979"/>
            </a:solidFill>
          </a:ln>
        </p:spPr>
        <p:txBody>
          <a:bodyPr vert="horz" wrap="square" lIns="0" tIns="43755" rIns="0" bIns="0" rtlCol="0">
            <a:spAutoFit/>
          </a:bodyPr>
          <a:lstStyle/>
          <a:p>
            <a:pPr marL="62059" defTabSz="642915">
              <a:spcBef>
                <a:spcPts val="345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1914" y="2646523"/>
            <a:ext cx="1044773" cy="323255"/>
            <a:chOff x="1040944" y="3763944"/>
            <a:chExt cx="1485900" cy="459740"/>
          </a:xfrm>
        </p:grpSpPr>
        <p:sp>
          <p:nvSpPr>
            <p:cNvPr id="7" name="object 7"/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6"/>
                  </a:lnTo>
                  <a:lnTo>
                    <a:pt x="0" y="43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0775" y="2687836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2582" y="628348"/>
            <a:ext cx="1043434" cy="1090315"/>
            <a:chOff x="1041894" y="893650"/>
            <a:chExt cx="1483995" cy="1550670"/>
          </a:xfrm>
        </p:grpSpPr>
        <p:sp>
          <p:nvSpPr>
            <p:cNvPr id="11" name="object 11"/>
            <p:cNvSpPr/>
            <p:nvPr/>
          </p:nvSpPr>
          <p:spPr>
            <a:xfrm>
              <a:off x="1054594" y="2423942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19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54594" y="906350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1512" y="637277"/>
            <a:ext cx="1025575" cy="279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797979"/>
            </a:solidFill>
          </a:ln>
        </p:spPr>
        <p:txBody>
          <a:bodyPr vert="horz" wrap="square" lIns="0" tIns="41076" rIns="0" bIns="0" rtlCol="0">
            <a:spAutoFit/>
          </a:bodyPr>
          <a:lstStyle/>
          <a:p>
            <a:pPr marL="62059" defTabSz="642915">
              <a:spcBef>
                <a:spcPts val="323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1914" y="1390020"/>
            <a:ext cx="1044773" cy="323255"/>
            <a:chOff x="1040944" y="1976917"/>
            <a:chExt cx="1485900" cy="459740"/>
          </a:xfrm>
        </p:grpSpPr>
        <p:sp>
          <p:nvSpPr>
            <p:cNvPr id="15" name="object 15"/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4"/>
                  </a:lnTo>
                  <a:lnTo>
                    <a:pt x="0" y="43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50775" y="1428750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334" y="786812"/>
            <a:ext cx="259623" cy="775990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/>
                <a:cs typeface="Helvetica Neue"/>
              </a:rPr>
              <a:t>Cont</a:t>
            </a:r>
            <a:r>
              <a:rPr sz="1687" b="1" spc="-32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/>
                <a:cs typeface="Helvetica Neue"/>
              </a:rPr>
              <a:t>ol</a:t>
            </a:r>
            <a:endParaRPr sz="1687" dirty="0">
              <a:solidFill>
                <a:schemeClr val="tx2">
                  <a:lumMod val="60000"/>
                  <a:lumOff val="4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334" y="1897022"/>
            <a:ext cx="259623" cy="1050131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spc="-158" dirty="0">
                <a:solidFill>
                  <a:srgbClr val="FF0000"/>
                </a:solidFill>
                <a:latin typeface="Helvetica Neue"/>
                <a:cs typeface="Helvetica Neue"/>
              </a:rPr>
              <a:t>T</a:t>
            </a:r>
            <a:r>
              <a:rPr sz="1687" b="1" spc="-32" dirty="0">
                <a:solidFill>
                  <a:srgbClr val="FF0000"/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rgbClr val="FF0000"/>
                </a:solidFill>
                <a:latin typeface="Helvetica Neue"/>
                <a:cs typeface="Helvetica Neue"/>
              </a:rPr>
              <a:t>eatment</a:t>
            </a:r>
            <a:endParaRPr sz="1687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8688" y="232172"/>
            <a:ext cx="656779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b="1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Helvetica Neue"/>
                <a:cs typeface="Helvetica Neue"/>
              </a:rPr>
              <a:t>Inputs</a:t>
            </a:r>
            <a:endParaRPr sz="1687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21" name="object 3">
            <a:extLst>
              <a:ext uri="{FF2B5EF4-FFF2-40B4-BE49-F238E27FC236}">
                <a16:creationId xmlns:a16="http://schemas.microsoft.com/office/drawing/2014/main" id="{93B7A700-166A-F843-A5D4-3509CA37878A}"/>
              </a:ext>
            </a:extLst>
          </p:cNvPr>
          <p:cNvGrpSpPr/>
          <p:nvPr/>
        </p:nvGrpSpPr>
        <p:grpSpPr>
          <a:xfrm>
            <a:off x="4605061" y="366492"/>
            <a:ext cx="1470132" cy="1258979"/>
            <a:chOff x="964183" y="1436687"/>
            <a:chExt cx="1818639" cy="1689735"/>
          </a:xfrm>
        </p:grpSpPr>
        <p:pic>
          <p:nvPicPr>
            <p:cNvPr id="22" name="object 4">
              <a:extLst>
                <a:ext uri="{FF2B5EF4-FFF2-40B4-BE49-F238E27FC236}">
                  <a16:creationId xmlns:a16="http://schemas.microsoft.com/office/drawing/2014/main" id="{A0D90C39-6D2E-D540-BBB3-C96A6CECD75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182" y="1771649"/>
              <a:ext cx="510034" cy="435272"/>
            </a:xfrm>
            <a:prstGeom prst="rect">
              <a:avLst/>
            </a:prstGeom>
          </p:spPr>
        </p:pic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67098557-B3D3-8F46-8119-838B6E94AA8E}"/>
                </a:ext>
              </a:extLst>
            </p:cNvPr>
            <p:cNvSpPr/>
            <p:nvPr/>
          </p:nvSpPr>
          <p:spPr>
            <a:xfrm>
              <a:off x="15052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2" y="0"/>
                  </a:lnTo>
                  <a:lnTo>
                    <a:pt x="149533" y="8888"/>
                  </a:lnTo>
                  <a:lnTo>
                    <a:pt x="104426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6" y="342883"/>
                  </a:lnTo>
                  <a:lnTo>
                    <a:pt x="149533" y="360660"/>
                  </a:lnTo>
                  <a:lnTo>
                    <a:pt x="197482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448A52F0-D3B9-2B45-A669-C1E83574B961}"/>
                </a:ext>
              </a:extLst>
            </p:cNvPr>
            <p:cNvSpPr/>
            <p:nvPr/>
          </p:nvSpPr>
          <p:spPr>
            <a:xfrm>
              <a:off x="15052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object 7">
              <a:extLst>
                <a:ext uri="{FF2B5EF4-FFF2-40B4-BE49-F238E27FC236}">
                  <a16:creationId xmlns:a16="http://schemas.microsoft.com/office/drawing/2014/main" id="{FCDC49AE-D1A0-8C40-A8F1-217E0C57565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3182" y="1771649"/>
              <a:ext cx="510034" cy="435272"/>
            </a:xfrm>
            <a:prstGeom prst="rect">
              <a:avLst/>
            </a:prstGeom>
          </p:spPr>
        </p:pic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78D1B9C9-775C-0D45-B171-B5C3439C9EAF}"/>
                </a:ext>
              </a:extLst>
            </p:cNvPr>
            <p:cNvSpPr/>
            <p:nvPr/>
          </p:nvSpPr>
          <p:spPr>
            <a:xfrm>
              <a:off x="18862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0F2DAE14-F527-AC49-974D-EBD84684E489}"/>
                </a:ext>
              </a:extLst>
            </p:cNvPr>
            <p:cNvSpPr/>
            <p:nvPr/>
          </p:nvSpPr>
          <p:spPr>
            <a:xfrm>
              <a:off x="18862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object 10">
              <a:extLst>
                <a:ext uri="{FF2B5EF4-FFF2-40B4-BE49-F238E27FC236}">
                  <a16:creationId xmlns:a16="http://schemas.microsoft.com/office/drawing/2014/main" id="{6440CF99-65BD-D94A-B626-528EEF17A2A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1782" y="1962149"/>
              <a:ext cx="510034" cy="435272"/>
            </a:xfrm>
            <a:prstGeom prst="rect">
              <a:avLst/>
            </a:prstGeom>
          </p:spPr>
        </p:pic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DC381940-454D-E446-8486-30DF58BF7E00}"/>
                </a:ext>
              </a:extLst>
            </p:cNvPr>
            <p:cNvSpPr/>
            <p:nvPr/>
          </p:nvSpPr>
          <p:spPr>
            <a:xfrm>
              <a:off x="2114867" y="1982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12">
              <a:extLst>
                <a:ext uri="{FF2B5EF4-FFF2-40B4-BE49-F238E27FC236}">
                  <a16:creationId xmlns:a16="http://schemas.microsoft.com/office/drawing/2014/main" id="{39EDBF38-D797-9A48-AB88-8473A3670288}"/>
                </a:ext>
              </a:extLst>
            </p:cNvPr>
            <p:cNvSpPr/>
            <p:nvPr/>
          </p:nvSpPr>
          <p:spPr>
            <a:xfrm>
              <a:off x="2114867" y="1982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object 13">
              <a:extLst>
                <a:ext uri="{FF2B5EF4-FFF2-40B4-BE49-F238E27FC236}">
                  <a16:creationId xmlns:a16="http://schemas.microsoft.com/office/drawing/2014/main" id="{7A6641BD-8449-954A-8E85-1D3CAE67DD8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682" y="2063749"/>
              <a:ext cx="510034" cy="435272"/>
            </a:xfrm>
            <a:prstGeom prst="rect">
              <a:avLst/>
            </a:prstGeom>
          </p:spPr>
        </p:pic>
        <p:sp>
          <p:nvSpPr>
            <p:cNvPr id="32" name="object 14">
              <a:extLst>
                <a:ext uri="{FF2B5EF4-FFF2-40B4-BE49-F238E27FC236}">
                  <a16:creationId xmlns:a16="http://schemas.microsoft.com/office/drawing/2014/main" id="{07D01E79-5D6E-6E47-8EE2-01AB5442679B}"/>
                </a:ext>
              </a:extLst>
            </p:cNvPr>
            <p:cNvSpPr/>
            <p:nvPr/>
          </p:nvSpPr>
          <p:spPr>
            <a:xfrm>
              <a:off x="1695767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15">
              <a:extLst>
                <a:ext uri="{FF2B5EF4-FFF2-40B4-BE49-F238E27FC236}">
                  <a16:creationId xmlns:a16="http://schemas.microsoft.com/office/drawing/2014/main" id="{8DF55540-DFC2-8444-AF04-D33701C35D0E}"/>
                </a:ext>
              </a:extLst>
            </p:cNvPr>
            <p:cNvSpPr/>
            <p:nvPr/>
          </p:nvSpPr>
          <p:spPr>
            <a:xfrm>
              <a:off x="1695767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" name="object 16">
              <a:extLst>
                <a:ext uri="{FF2B5EF4-FFF2-40B4-BE49-F238E27FC236}">
                  <a16:creationId xmlns:a16="http://schemas.microsoft.com/office/drawing/2014/main" id="{31CBD7B5-0622-E54D-A4C7-C118BB1E0E3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282" y="2063749"/>
              <a:ext cx="510034" cy="435272"/>
            </a:xfrm>
            <a:prstGeom prst="rect">
              <a:avLst/>
            </a:prstGeom>
          </p:spPr>
        </p:pic>
        <p:sp>
          <p:nvSpPr>
            <p:cNvPr id="35" name="object 17">
              <a:extLst>
                <a:ext uri="{FF2B5EF4-FFF2-40B4-BE49-F238E27FC236}">
                  <a16:creationId xmlns:a16="http://schemas.microsoft.com/office/drawing/2014/main" id="{8F477F35-FF90-1548-90BD-6F5DBD428577}"/>
                </a:ext>
              </a:extLst>
            </p:cNvPr>
            <p:cNvSpPr/>
            <p:nvPr/>
          </p:nvSpPr>
          <p:spPr>
            <a:xfrm>
              <a:off x="1289367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18">
              <a:extLst>
                <a:ext uri="{FF2B5EF4-FFF2-40B4-BE49-F238E27FC236}">
                  <a16:creationId xmlns:a16="http://schemas.microsoft.com/office/drawing/2014/main" id="{D452556C-1E93-6749-8632-75914562125E}"/>
                </a:ext>
              </a:extLst>
            </p:cNvPr>
            <p:cNvSpPr/>
            <p:nvPr/>
          </p:nvSpPr>
          <p:spPr>
            <a:xfrm>
              <a:off x="1289367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" name="object 19">
              <a:extLst>
                <a:ext uri="{FF2B5EF4-FFF2-40B4-BE49-F238E27FC236}">
                  <a16:creationId xmlns:a16="http://schemas.microsoft.com/office/drawing/2014/main" id="{CA82E588-5686-7540-8AB9-4F6235280D9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0182" y="2254249"/>
              <a:ext cx="510034" cy="435272"/>
            </a:xfrm>
            <a:prstGeom prst="rect">
              <a:avLst/>
            </a:prstGeom>
          </p:spPr>
        </p:pic>
        <p:sp>
          <p:nvSpPr>
            <p:cNvPr id="38" name="object 20">
              <a:extLst>
                <a:ext uri="{FF2B5EF4-FFF2-40B4-BE49-F238E27FC236}">
                  <a16:creationId xmlns:a16="http://schemas.microsoft.com/office/drawing/2014/main" id="{18585101-2B6E-9F41-BFD9-5167612C7F12}"/>
                </a:ext>
              </a:extLst>
            </p:cNvPr>
            <p:cNvSpPr/>
            <p:nvPr/>
          </p:nvSpPr>
          <p:spPr>
            <a:xfrm>
              <a:off x="20132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21">
              <a:extLst>
                <a:ext uri="{FF2B5EF4-FFF2-40B4-BE49-F238E27FC236}">
                  <a16:creationId xmlns:a16="http://schemas.microsoft.com/office/drawing/2014/main" id="{F0432E37-71B8-6340-AC10-D95D63B18D3D}"/>
                </a:ext>
              </a:extLst>
            </p:cNvPr>
            <p:cNvSpPr/>
            <p:nvPr/>
          </p:nvSpPr>
          <p:spPr>
            <a:xfrm>
              <a:off x="20132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object 22">
              <a:extLst>
                <a:ext uri="{FF2B5EF4-FFF2-40B4-BE49-F238E27FC236}">
                  <a16:creationId xmlns:a16="http://schemas.microsoft.com/office/drawing/2014/main" id="{83BE4F78-BEB3-8E4F-AE22-4F03771342B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182" y="2343149"/>
              <a:ext cx="510034" cy="435272"/>
            </a:xfrm>
            <a:prstGeom prst="rect">
              <a:avLst/>
            </a:prstGeom>
          </p:spPr>
        </p:pic>
        <p:sp>
          <p:nvSpPr>
            <p:cNvPr id="41" name="object 23">
              <a:extLst>
                <a:ext uri="{FF2B5EF4-FFF2-40B4-BE49-F238E27FC236}">
                  <a16:creationId xmlns:a16="http://schemas.microsoft.com/office/drawing/2014/main" id="{2043C365-1F6B-2041-8529-0A7DA3BA9722}"/>
                </a:ext>
              </a:extLst>
            </p:cNvPr>
            <p:cNvSpPr/>
            <p:nvPr/>
          </p:nvSpPr>
          <p:spPr>
            <a:xfrm>
              <a:off x="1505267" y="2363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2" y="0"/>
                  </a:lnTo>
                  <a:lnTo>
                    <a:pt x="149533" y="8888"/>
                  </a:lnTo>
                  <a:lnTo>
                    <a:pt x="104426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6" y="342883"/>
                  </a:lnTo>
                  <a:lnTo>
                    <a:pt x="149533" y="360660"/>
                  </a:lnTo>
                  <a:lnTo>
                    <a:pt x="197482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24">
              <a:extLst>
                <a:ext uri="{FF2B5EF4-FFF2-40B4-BE49-F238E27FC236}">
                  <a16:creationId xmlns:a16="http://schemas.microsoft.com/office/drawing/2014/main" id="{AA25AFAE-6AEC-CB49-A743-09B72B41B739}"/>
                </a:ext>
              </a:extLst>
            </p:cNvPr>
            <p:cNvSpPr/>
            <p:nvPr/>
          </p:nvSpPr>
          <p:spPr>
            <a:xfrm>
              <a:off x="1505267" y="2363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object 25">
              <a:extLst>
                <a:ext uri="{FF2B5EF4-FFF2-40B4-BE49-F238E27FC236}">
                  <a16:creationId xmlns:a16="http://schemas.microsoft.com/office/drawing/2014/main" id="{7194DA34-BDA8-F642-A350-00AF9C4AA0F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4282" y="2432049"/>
              <a:ext cx="510034" cy="435272"/>
            </a:xfrm>
            <a:prstGeom prst="rect">
              <a:avLst/>
            </a:prstGeom>
          </p:spPr>
        </p:pic>
        <p:sp>
          <p:nvSpPr>
            <p:cNvPr id="44" name="object 26">
              <a:extLst>
                <a:ext uri="{FF2B5EF4-FFF2-40B4-BE49-F238E27FC236}">
                  <a16:creationId xmlns:a16="http://schemas.microsoft.com/office/drawing/2014/main" id="{78378675-860A-EF43-A2CE-454018DA6C84}"/>
                </a:ext>
              </a:extLst>
            </p:cNvPr>
            <p:cNvSpPr/>
            <p:nvPr/>
          </p:nvSpPr>
          <p:spPr>
            <a:xfrm>
              <a:off x="17973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27">
              <a:extLst>
                <a:ext uri="{FF2B5EF4-FFF2-40B4-BE49-F238E27FC236}">
                  <a16:creationId xmlns:a16="http://schemas.microsoft.com/office/drawing/2014/main" id="{EE7E718A-1438-B447-A33B-1F3EE8536672}"/>
                </a:ext>
              </a:extLst>
            </p:cNvPr>
            <p:cNvSpPr/>
            <p:nvPr/>
          </p:nvSpPr>
          <p:spPr>
            <a:xfrm>
              <a:off x="17973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" name="object 28">
              <a:extLst>
                <a:ext uri="{FF2B5EF4-FFF2-40B4-BE49-F238E27FC236}">
                  <a16:creationId xmlns:a16="http://schemas.microsoft.com/office/drawing/2014/main" id="{C7206A80-B72E-2346-A8A8-060F52473CA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783" y="1873249"/>
              <a:ext cx="510034" cy="435272"/>
            </a:xfrm>
            <a:prstGeom prst="rect">
              <a:avLst/>
            </a:prstGeom>
          </p:spPr>
        </p:pic>
        <p:sp>
          <p:nvSpPr>
            <p:cNvPr id="47" name="object 29">
              <a:extLst>
                <a:ext uri="{FF2B5EF4-FFF2-40B4-BE49-F238E27FC236}">
                  <a16:creationId xmlns:a16="http://schemas.microsoft.com/office/drawing/2014/main" id="{9F8EC675-769F-3D4C-9BF1-E0A7DF0537C2}"/>
                </a:ext>
              </a:extLst>
            </p:cNvPr>
            <p:cNvSpPr/>
            <p:nvPr/>
          </p:nvSpPr>
          <p:spPr>
            <a:xfrm>
              <a:off x="1098867" y="1893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30">
              <a:extLst>
                <a:ext uri="{FF2B5EF4-FFF2-40B4-BE49-F238E27FC236}">
                  <a16:creationId xmlns:a16="http://schemas.microsoft.com/office/drawing/2014/main" id="{761A6083-A3CD-0846-8DB1-7E3AC0532521}"/>
                </a:ext>
              </a:extLst>
            </p:cNvPr>
            <p:cNvSpPr/>
            <p:nvPr/>
          </p:nvSpPr>
          <p:spPr>
            <a:xfrm>
              <a:off x="1098867" y="1893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object 31">
              <a:extLst>
                <a:ext uri="{FF2B5EF4-FFF2-40B4-BE49-F238E27FC236}">
                  <a16:creationId xmlns:a16="http://schemas.microsoft.com/office/drawing/2014/main" id="{42A04E9E-9D69-0C4F-9B5D-2346B5507B8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183" y="2254249"/>
              <a:ext cx="510034" cy="435272"/>
            </a:xfrm>
            <a:prstGeom prst="rect">
              <a:avLst/>
            </a:prstGeom>
          </p:spPr>
        </p:pic>
        <p:sp>
          <p:nvSpPr>
            <p:cNvPr id="50" name="object 32">
              <a:extLst>
                <a:ext uri="{FF2B5EF4-FFF2-40B4-BE49-F238E27FC236}">
                  <a16:creationId xmlns:a16="http://schemas.microsoft.com/office/drawing/2014/main" id="{0249054B-0DBC-5949-8353-29ADBBEA1147}"/>
                </a:ext>
              </a:extLst>
            </p:cNvPr>
            <p:cNvSpPr/>
            <p:nvPr/>
          </p:nvSpPr>
          <p:spPr>
            <a:xfrm>
              <a:off x="9972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33">
              <a:extLst>
                <a:ext uri="{FF2B5EF4-FFF2-40B4-BE49-F238E27FC236}">
                  <a16:creationId xmlns:a16="http://schemas.microsoft.com/office/drawing/2014/main" id="{22303754-CDD6-9F4C-9FC5-FA8A15B5655C}"/>
                </a:ext>
              </a:extLst>
            </p:cNvPr>
            <p:cNvSpPr/>
            <p:nvPr/>
          </p:nvSpPr>
          <p:spPr>
            <a:xfrm>
              <a:off x="9972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2" name="object 34">
              <a:extLst>
                <a:ext uri="{FF2B5EF4-FFF2-40B4-BE49-F238E27FC236}">
                  <a16:creationId xmlns:a16="http://schemas.microsoft.com/office/drawing/2014/main" id="{A7C1137C-4D94-AE47-9999-E30B1AA78C3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282" y="2432049"/>
              <a:ext cx="510034" cy="435272"/>
            </a:xfrm>
            <a:prstGeom prst="rect">
              <a:avLst/>
            </a:prstGeom>
          </p:spPr>
        </p:pic>
        <p:sp>
          <p:nvSpPr>
            <p:cNvPr id="53" name="object 35">
              <a:extLst>
                <a:ext uri="{FF2B5EF4-FFF2-40B4-BE49-F238E27FC236}">
                  <a16:creationId xmlns:a16="http://schemas.microsoft.com/office/drawing/2014/main" id="{E78A3CB0-47A9-9647-8684-052E65C1DD70}"/>
                </a:ext>
              </a:extLst>
            </p:cNvPr>
            <p:cNvSpPr/>
            <p:nvPr/>
          </p:nvSpPr>
          <p:spPr>
            <a:xfrm>
              <a:off x="12893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36">
              <a:extLst>
                <a:ext uri="{FF2B5EF4-FFF2-40B4-BE49-F238E27FC236}">
                  <a16:creationId xmlns:a16="http://schemas.microsoft.com/office/drawing/2014/main" id="{47202B5A-DB5E-BC48-8DBC-5A071148F276}"/>
                </a:ext>
              </a:extLst>
            </p:cNvPr>
            <p:cNvSpPr/>
            <p:nvPr/>
          </p:nvSpPr>
          <p:spPr>
            <a:xfrm>
              <a:off x="12893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5" name="object 37">
              <a:extLst>
                <a:ext uri="{FF2B5EF4-FFF2-40B4-BE49-F238E27FC236}">
                  <a16:creationId xmlns:a16="http://schemas.microsoft.com/office/drawing/2014/main" id="{26E8A960-00D3-A643-A526-0B01647815C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182" y="2690812"/>
              <a:ext cx="510034" cy="435272"/>
            </a:xfrm>
            <a:prstGeom prst="rect">
              <a:avLst/>
            </a:prstGeom>
          </p:spPr>
        </p:pic>
        <p:sp>
          <p:nvSpPr>
            <p:cNvPr id="56" name="object 38">
              <a:extLst>
                <a:ext uri="{FF2B5EF4-FFF2-40B4-BE49-F238E27FC236}">
                  <a16:creationId xmlns:a16="http://schemas.microsoft.com/office/drawing/2014/main" id="{05B6DD54-96EB-A145-B4F5-2BCAB12414D9}"/>
                </a:ext>
              </a:extLst>
            </p:cNvPr>
            <p:cNvSpPr/>
            <p:nvPr/>
          </p:nvSpPr>
          <p:spPr>
            <a:xfrm>
              <a:off x="1505267" y="2710973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2" y="0"/>
                  </a:lnTo>
                  <a:lnTo>
                    <a:pt x="149533" y="8888"/>
                  </a:lnTo>
                  <a:lnTo>
                    <a:pt x="104426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20"/>
                  </a:lnTo>
                  <a:lnTo>
                    <a:pt x="0" y="205130"/>
                  </a:lnTo>
                  <a:lnTo>
                    <a:pt x="10676" y="245052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6" y="342883"/>
                  </a:lnTo>
                  <a:lnTo>
                    <a:pt x="149533" y="360660"/>
                  </a:lnTo>
                  <a:lnTo>
                    <a:pt x="197482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2"/>
                  </a:lnTo>
                  <a:lnTo>
                    <a:pt x="443864" y="205130"/>
                  </a:lnTo>
                  <a:lnTo>
                    <a:pt x="443864" y="164420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39">
              <a:extLst>
                <a:ext uri="{FF2B5EF4-FFF2-40B4-BE49-F238E27FC236}">
                  <a16:creationId xmlns:a16="http://schemas.microsoft.com/office/drawing/2014/main" id="{F997030A-0DFF-204F-9054-A85ADA145ECD}"/>
                </a:ext>
              </a:extLst>
            </p:cNvPr>
            <p:cNvSpPr/>
            <p:nvPr/>
          </p:nvSpPr>
          <p:spPr>
            <a:xfrm>
              <a:off x="1505267" y="2710973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8" name="object 40">
              <a:extLst>
                <a:ext uri="{FF2B5EF4-FFF2-40B4-BE49-F238E27FC236}">
                  <a16:creationId xmlns:a16="http://schemas.microsoft.com/office/drawing/2014/main" id="{31E8F3C4-CC23-1D40-856F-69E18BCD9F1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7383" y="1546224"/>
              <a:ext cx="510034" cy="435272"/>
            </a:xfrm>
            <a:prstGeom prst="rect">
              <a:avLst/>
            </a:prstGeom>
          </p:spPr>
        </p:pic>
        <p:sp>
          <p:nvSpPr>
            <p:cNvPr id="59" name="object 41">
              <a:extLst>
                <a:ext uri="{FF2B5EF4-FFF2-40B4-BE49-F238E27FC236}">
                  <a16:creationId xmlns:a16="http://schemas.microsoft.com/office/drawing/2014/main" id="{442F16E1-FBF9-E747-996C-02A0ADC794CC}"/>
                </a:ext>
              </a:extLst>
            </p:cNvPr>
            <p:cNvSpPr/>
            <p:nvPr/>
          </p:nvSpPr>
          <p:spPr>
            <a:xfrm>
              <a:off x="12004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42">
              <a:extLst>
                <a:ext uri="{FF2B5EF4-FFF2-40B4-BE49-F238E27FC236}">
                  <a16:creationId xmlns:a16="http://schemas.microsoft.com/office/drawing/2014/main" id="{B85CEFDF-A980-0240-AAAB-544FF261F740}"/>
                </a:ext>
              </a:extLst>
            </p:cNvPr>
            <p:cNvSpPr/>
            <p:nvPr/>
          </p:nvSpPr>
          <p:spPr>
            <a:xfrm>
              <a:off x="12004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1" name="object 43">
              <a:extLst>
                <a:ext uri="{FF2B5EF4-FFF2-40B4-BE49-F238E27FC236}">
                  <a16:creationId xmlns:a16="http://schemas.microsoft.com/office/drawing/2014/main" id="{59886DCC-C302-4A4F-A6FC-D8ED65A14FA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3782" y="1546224"/>
              <a:ext cx="510034" cy="435272"/>
            </a:xfrm>
            <a:prstGeom prst="rect">
              <a:avLst/>
            </a:prstGeom>
          </p:spPr>
        </p:pic>
        <p:sp>
          <p:nvSpPr>
            <p:cNvPr id="62" name="object 44">
              <a:extLst>
                <a:ext uri="{FF2B5EF4-FFF2-40B4-BE49-F238E27FC236}">
                  <a16:creationId xmlns:a16="http://schemas.microsoft.com/office/drawing/2014/main" id="{61CC879F-730E-674D-A180-843B870B2E76}"/>
                </a:ext>
              </a:extLst>
            </p:cNvPr>
            <p:cNvSpPr/>
            <p:nvPr/>
          </p:nvSpPr>
          <p:spPr>
            <a:xfrm>
              <a:off x="16068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2" y="0"/>
                  </a:lnTo>
                  <a:lnTo>
                    <a:pt x="149533" y="8888"/>
                  </a:lnTo>
                  <a:lnTo>
                    <a:pt x="104426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6" y="342883"/>
                  </a:lnTo>
                  <a:lnTo>
                    <a:pt x="149533" y="360660"/>
                  </a:lnTo>
                  <a:lnTo>
                    <a:pt x="197482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45">
              <a:extLst>
                <a:ext uri="{FF2B5EF4-FFF2-40B4-BE49-F238E27FC236}">
                  <a16:creationId xmlns:a16="http://schemas.microsoft.com/office/drawing/2014/main" id="{F6733E99-A7A1-1644-B034-093153798289}"/>
                </a:ext>
              </a:extLst>
            </p:cNvPr>
            <p:cNvSpPr/>
            <p:nvPr/>
          </p:nvSpPr>
          <p:spPr>
            <a:xfrm>
              <a:off x="16068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4" name="object 46">
              <a:extLst>
                <a:ext uri="{FF2B5EF4-FFF2-40B4-BE49-F238E27FC236}">
                  <a16:creationId xmlns:a16="http://schemas.microsoft.com/office/drawing/2014/main" id="{5E7DE299-5CC2-A948-A84F-B94F081E8F8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2282" y="1644649"/>
              <a:ext cx="510034" cy="435272"/>
            </a:xfrm>
            <a:prstGeom prst="rect">
              <a:avLst/>
            </a:prstGeom>
          </p:spPr>
        </p:pic>
        <p:sp>
          <p:nvSpPr>
            <p:cNvPr id="65" name="object 47">
              <a:extLst>
                <a:ext uri="{FF2B5EF4-FFF2-40B4-BE49-F238E27FC236}">
                  <a16:creationId xmlns:a16="http://schemas.microsoft.com/office/drawing/2014/main" id="{D73A4776-DB81-5341-ADFA-8C3AB384DC0E}"/>
                </a:ext>
              </a:extLst>
            </p:cNvPr>
            <p:cNvSpPr/>
            <p:nvPr/>
          </p:nvSpPr>
          <p:spPr>
            <a:xfrm>
              <a:off x="2305367" y="1664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48">
              <a:extLst>
                <a:ext uri="{FF2B5EF4-FFF2-40B4-BE49-F238E27FC236}">
                  <a16:creationId xmlns:a16="http://schemas.microsoft.com/office/drawing/2014/main" id="{6DC2EDC5-6BF8-1343-84F4-9F81DF2221EE}"/>
                </a:ext>
              </a:extLst>
            </p:cNvPr>
            <p:cNvSpPr/>
            <p:nvPr/>
          </p:nvSpPr>
          <p:spPr>
            <a:xfrm>
              <a:off x="2305367" y="1664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object 49">
              <a:extLst>
                <a:ext uri="{FF2B5EF4-FFF2-40B4-BE49-F238E27FC236}">
                  <a16:creationId xmlns:a16="http://schemas.microsoft.com/office/drawing/2014/main" id="{CBD4FD01-F60F-6B4F-8B9A-7AB5656C7ED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0182" y="1436687"/>
              <a:ext cx="510034" cy="435272"/>
            </a:xfrm>
            <a:prstGeom prst="rect">
              <a:avLst/>
            </a:prstGeom>
          </p:spPr>
        </p:pic>
        <p:sp>
          <p:nvSpPr>
            <p:cNvPr id="68" name="object 50">
              <a:extLst>
                <a:ext uri="{FF2B5EF4-FFF2-40B4-BE49-F238E27FC236}">
                  <a16:creationId xmlns:a16="http://schemas.microsoft.com/office/drawing/2014/main" id="{06CAD525-E0E5-064E-BA81-5F9CCBCD75BA}"/>
                </a:ext>
              </a:extLst>
            </p:cNvPr>
            <p:cNvSpPr/>
            <p:nvPr/>
          </p:nvSpPr>
          <p:spPr>
            <a:xfrm>
              <a:off x="2013267" y="1456848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51">
              <a:extLst>
                <a:ext uri="{FF2B5EF4-FFF2-40B4-BE49-F238E27FC236}">
                  <a16:creationId xmlns:a16="http://schemas.microsoft.com/office/drawing/2014/main" id="{0673CFE0-9E8F-8E42-914F-0D0E53B7B0CE}"/>
                </a:ext>
              </a:extLst>
            </p:cNvPr>
            <p:cNvSpPr/>
            <p:nvPr/>
          </p:nvSpPr>
          <p:spPr>
            <a:xfrm>
              <a:off x="2013267" y="1456848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object 52">
            <a:extLst>
              <a:ext uri="{FF2B5EF4-FFF2-40B4-BE49-F238E27FC236}">
                <a16:creationId xmlns:a16="http://schemas.microsoft.com/office/drawing/2014/main" id="{FBDFA9C1-FCD2-9941-A7DE-DA325036382C}"/>
              </a:ext>
            </a:extLst>
          </p:cNvPr>
          <p:cNvGrpSpPr/>
          <p:nvPr/>
        </p:nvGrpSpPr>
        <p:grpSpPr>
          <a:xfrm>
            <a:off x="4670913" y="1893782"/>
            <a:ext cx="1377702" cy="1258293"/>
            <a:chOff x="6361682" y="1436687"/>
            <a:chExt cx="1818639" cy="1689735"/>
          </a:xfrm>
        </p:grpSpPr>
        <p:pic>
          <p:nvPicPr>
            <p:cNvPr id="71" name="object 53">
              <a:extLst>
                <a:ext uri="{FF2B5EF4-FFF2-40B4-BE49-F238E27FC236}">
                  <a16:creationId xmlns:a16="http://schemas.microsoft.com/office/drawing/2014/main" id="{6649EA6B-6F79-0443-99A9-08B8AF2D478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9682" y="1771649"/>
              <a:ext cx="510034" cy="435272"/>
            </a:xfrm>
            <a:prstGeom prst="rect">
              <a:avLst/>
            </a:prstGeom>
          </p:spPr>
        </p:pic>
        <p:sp>
          <p:nvSpPr>
            <p:cNvPr id="72" name="object 54">
              <a:extLst>
                <a:ext uri="{FF2B5EF4-FFF2-40B4-BE49-F238E27FC236}">
                  <a16:creationId xmlns:a16="http://schemas.microsoft.com/office/drawing/2014/main" id="{99DEE98A-5AD0-8341-AA3A-BE5542096DB4}"/>
                </a:ext>
              </a:extLst>
            </p:cNvPr>
            <p:cNvSpPr/>
            <p:nvPr/>
          </p:nvSpPr>
          <p:spPr>
            <a:xfrm>
              <a:off x="69027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55">
              <a:extLst>
                <a:ext uri="{FF2B5EF4-FFF2-40B4-BE49-F238E27FC236}">
                  <a16:creationId xmlns:a16="http://schemas.microsoft.com/office/drawing/2014/main" id="{41032885-9558-9843-B829-B3F36CB4B911}"/>
                </a:ext>
              </a:extLst>
            </p:cNvPr>
            <p:cNvSpPr/>
            <p:nvPr/>
          </p:nvSpPr>
          <p:spPr>
            <a:xfrm>
              <a:off x="69027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object 56">
              <a:extLst>
                <a:ext uri="{FF2B5EF4-FFF2-40B4-BE49-F238E27FC236}">
                  <a16:creationId xmlns:a16="http://schemas.microsoft.com/office/drawing/2014/main" id="{AF170BD8-2B1B-C040-A4BC-004A92B80EE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0682" y="1771649"/>
              <a:ext cx="510034" cy="435272"/>
            </a:xfrm>
            <a:prstGeom prst="rect">
              <a:avLst/>
            </a:prstGeom>
          </p:spPr>
        </p:pic>
        <p:sp>
          <p:nvSpPr>
            <p:cNvPr id="75" name="object 57">
              <a:extLst>
                <a:ext uri="{FF2B5EF4-FFF2-40B4-BE49-F238E27FC236}">
                  <a16:creationId xmlns:a16="http://schemas.microsoft.com/office/drawing/2014/main" id="{8700BD87-728E-F343-9B29-726217A9F6AA}"/>
                </a:ext>
              </a:extLst>
            </p:cNvPr>
            <p:cNvSpPr/>
            <p:nvPr/>
          </p:nvSpPr>
          <p:spPr>
            <a:xfrm>
              <a:off x="72837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58">
              <a:extLst>
                <a:ext uri="{FF2B5EF4-FFF2-40B4-BE49-F238E27FC236}">
                  <a16:creationId xmlns:a16="http://schemas.microsoft.com/office/drawing/2014/main" id="{6B53C564-60EB-6540-B409-8C4AB01073A2}"/>
                </a:ext>
              </a:extLst>
            </p:cNvPr>
            <p:cNvSpPr/>
            <p:nvPr/>
          </p:nvSpPr>
          <p:spPr>
            <a:xfrm>
              <a:off x="72837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7" name="object 59">
              <a:extLst>
                <a:ext uri="{FF2B5EF4-FFF2-40B4-BE49-F238E27FC236}">
                  <a16:creationId xmlns:a16="http://schemas.microsoft.com/office/drawing/2014/main" id="{E990623E-612E-4C4F-8567-3C37201DCE9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9282" y="1962149"/>
              <a:ext cx="510034" cy="435272"/>
            </a:xfrm>
            <a:prstGeom prst="rect">
              <a:avLst/>
            </a:prstGeom>
          </p:spPr>
        </p:pic>
        <p:sp>
          <p:nvSpPr>
            <p:cNvPr id="78" name="object 60">
              <a:extLst>
                <a:ext uri="{FF2B5EF4-FFF2-40B4-BE49-F238E27FC236}">
                  <a16:creationId xmlns:a16="http://schemas.microsoft.com/office/drawing/2014/main" id="{1E1003EC-A264-E94D-83CF-673A5996D1C7}"/>
                </a:ext>
              </a:extLst>
            </p:cNvPr>
            <p:cNvSpPr/>
            <p:nvPr/>
          </p:nvSpPr>
          <p:spPr>
            <a:xfrm>
              <a:off x="7512367" y="1982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61">
              <a:extLst>
                <a:ext uri="{FF2B5EF4-FFF2-40B4-BE49-F238E27FC236}">
                  <a16:creationId xmlns:a16="http://schemas.microsoft.com/office/drawing/2014/main" id="{5F6ECB3C-E9F1-1246-A84B-D542E8B58040}"/>
                </a:ext>
              </a:extLst>
            </p:cNvPr>
            <p:cNvSpPr/>
            <p:nvPr/>
          </p:nvSpPr>
          <p:spPr>
            <a:xfrm>
              <a:off x="7512367" y="1982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object 62">
              <a:extLst>
                <a:ext uri="{FF2B5EF4-FFF2-40B4-BE49-F238E27FC236}">
                  <a16:creationId xmlns:a16="http://schemas.microsoft.com/office/drawing/2014/main" id="{47AC07E5-99C9-D841-9A4D-AD2C781D1D7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0182" y="2063749"/>
              <a:ext cx="510034" cy="435272"/>
            </a:xfrm>
            <a:prstGeom prst="rect">
              <a:avLst/>
            </a:prstGeom>
          </p:spPr>
        </p:pic>
        <p:sp>
          <p:nvSpPr>
            <p:cNvPr id="81" name="object 63">
              <a:extLst>
                <a:ext uri="{FF2B5EF4-FFF2-40B4-BE49-F238E27FC236}">
                  <a16:creationId xmlns:a16="http://schemas.microsoft.com/office/drawing/2014/main" id="{CE274CBD-1DC7-5E42-B4C4-5DA35D07E3FD}"/>
                </a:ext>
              </a:extLst>
            </p:cNvPr>
            <p:cNvSpPr/>
            <p:nvPr/>
          </p:nvSpPr>
          <p:spPr>
            <a:xfrm>
              <a:off x="7093266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64">
              <a:extLst>
                <a:ext uri="{FF2B5EF4-FFF2-40B4-BE49-F238E27FC236}">
                  <a16:creationId xmlns:a16="http://schemas.microsoft.com/office/drawing/2014/main" id="{9E259A41-1DB6-B642-9D84-6406F71E8108}"/>
                </a:ext>
              </a:extLst>
            </p:cNvPr>
            <p:cNvSpPr/>
            <p:nvPr/>
          </p:nvSpPr>
          <p:spPr>
            <a:xfrm>
              <a:off x="7093267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3" name="object 65">
              <a:extLst>
                <a:ext uri="{FF2B5EF4-FFF2-40B4-BE49-F238E27FC236}">
                  <a16:creationId xmlns:a16="http://schemas.microsoft.com/office/drawing/2014/main" id="{4E15167A-0169-E64C-8BDC-A327B551A5D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3782" y="2063749"/>
              <a:ext cx="510034" cy="435272"/>
            </a:xfrm>
            <a:prstGeom prst="rect">
              <a:avLst/>
            </a:prstGeom>
          </p:spPr>
        </p:pic>
        <p:sp>
          <p:nvSpPr>
            <p:cNvPr id="84" name="object 66">
              <a:extLst>
                <a:ext uri="{FF2B5EF4-FFF2-40B4-BE49-F238E27FC236}">
                  <a16:creationId xmlns:a16="http://schemas.microsoft.com/office/drawing/2014/main" id="{2F68BC74-08F4-AE48-957D-22F4E09CA7D0}"/>
                </a:ext>
              </a:extLst>
            </p:cNvPr>
            <p:cNvSpPr/>
            <p:nvPr/>
          </p:nvSpPr>
          <p:spPr>
            <a:xfrm>
              <a:off x="6686866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67">
              <a:extLst>
                <a:ext uri="{FF2B5EF4-FFF2-40B4-BE49-F238E27FC236}">
                  <a16:creationId xmlns:a16="http://schemas.microsoft.com/office/drawing/2014/main" id="{2741E91E-521E-8D4E-AE48-4145D5F26F99}"/>
                </a:ext>
              </a:extLst>
            </p:cNvPr>
            <p:cNvSpPr/>
            <p:nvPr/>
          </p:nvSpPr>
          <p:spPr>
            <a:xfrm>
              <a:off x="6686867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6" name="object 68">
              <a:extLst>
                <a:ext uri="{FF2B5EF4-FFF2-40B4-BE49-F238E27FC236}">
                  <a16:creationId xmlns:a16="http://schemas.microsoft.com/office/drawing/2014/main" id="{B7116676-A9E7-4C4E-A9D7-2319360BD6D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682" y="2254249"/>
              <a:ext cx="510034" cy="435272"/>
            </a:xfrm>
            <a:prstGeom prst="rect">
              <a:avLst/>
            </a:prstGeom>
          </p:spPr>
        </p:pic>
        <p:sp>
          <p:nvSpPr>
            <p:cNvPr id="87" name="object 69">
              <a:extLst>
                <a:ext uri="{FF2B5EF4-FFF2-40B4-BE49-F238E27FC236}">
                  <a16:creationId xmlns:a16="http://schemas.microsoft.com/office/drawing/2014/main" id="{5E9FFFE0-DDBC-DB40-BAEF-6798D169FE67}"/>
                </a:ext>
              </a:extLst>
            </p:cNvPr>
            <p:cNvSpPr/>
            <p:nvPr/>
          </p:nvSpPr>
          <p:spPr>
            <a:xfrm>
              <a:off x="74107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70">
              <a:extLst>
                <a:ext uri="{FF2B5EF4-FFF2-40B4-BE49-F238E27FC236}">
                  <a16:creationId xmlns:a16="http://schemas.microsoft.com/office/drawing/2014/main" id="{944734FA-2773-D748-BCB7-5F21B669C817}"/>
                </a:ext>
              </a:extLst>
            </p:cNvPr>
            <p:cNvSpPr/>
            <p:nvPr/>
          </p:nvSpPr>
          <p:spPr>
            <a:xfrm>
              <a:off x="74107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object 71">
              <a:extLst>
                <a:ext uri="{FF2B5EF4-FFF2-40B4-BE49-F238E27FC236}">
                  <a16:creationId xmlns:a16="http://schemas.microsoft.com/office/drawing/2014/main" id="{2891C4DA-F2DF-FC43-92F4-D960F5100D2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9682" y="2343149"/>
              <a:ext cx="510034" cy="435272"/>
            </a:xfrm>
            <a:prstGeom prst="rect">
              <a:avLst/>
            </a:prstGeom>
          </p:spPr>
        </p:pic>
        <p:sp>
          <p:nvSpPr>
            <p:cNvPr id="90" name="object 72">
              <a:extLst>
                <a:ext uri="{FF2B5EF4-FFF2-40B4-BE49-F238E27FC236}">
                  <a16:creationId xmlns:a16="http://schemas.microsoft.com/office/drawing/2014/main" id="{689705C3-1E72-164D-98FF-BC0FCD099AE3}"/>
                </a:ext>
              </a:extLst>
            </p:cNvPr>
            <p:cNvSpPr/>
            <p:nvPr/>
          </p:nvSpPr>
          <p:spPr>
            <a:xfrm>
              <a:off x="6902767" y="2363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73">
              <a:extLst>
                <a:ext uri="{FF2B5EF4-FFF2-40B4-BE49-F238E27FC236}">
                  <a16:creationId xmlns:a16="http://schemas.microsoft.com/office/drawing/2014/main" id="{86B8A823-98AA-A248-80E2-EF394A33A1C9}"/>
                </a:ext>
              </a:extLst>
            </p:cNvPr>
            <p:cNvSpPr/>
            <p:nvPr/>
          </p:nvSpPr>
          <p:spPr>
            <a:xfrm>
              <a:off x="6902767" y="2363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2" name="object 74">
              <a:extLst>
                <a:ext uri="{FF2B5EF4-FFF2-40B4-BE49-F238E27FC236}">
                  <a16:creationId xmlns:a16="http://schemas.microsoft.com/office/drawing/2014/main" id="{D24C3E06-804F-914D-B2CB-EA2EBA16C21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1782" y="2432049"/>
              <a:ext cx="510034" cy="435272"/>
            </a:xfrm>
            <a:prstGeom prst="rect">
              <a:avLst/>
            </a:prstGeom>
          </p:spPr>
        </p:pic>
        <p:sp>
          <p:nvSpPr>
            <p:cNvPr id="93" name="object 75">
              <a:extLst>
                <a:ext uri="{FF2B5EF4-FFF2-40B4-BE49-F238E27FC236}">
                  <a16:creationId xmlns:a16="http://schemas.microsoft.com/office/drawing/2014/main" id="{C948CFB9-A4AE-C948-989F-BB13756863D3}"/>
                </a:ext>
              </a:extLst>
            </p:cNvPr>
            <p:cNvSpPr/>
            <p:nvPr/>
          </p:nvSpPr>
          <p:spPr>
            <a:xfrm>
              <a:off x="71948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bject 76">
              <a:extLst>
                <a:ext uri="{FF2B5EF4-FFF2-40B4-BE49-F238E27FC236}">
                  <a16:creationId xmlns:a16="http://schemas.microsoft.com/office/drawing/2014/main" id="{6B8E4362-DBB0-914D-A6F5-6874A3CB8AEF}"/>
                </a:ext>
              </a:extLst>
            </p:cNvPr>
            <p:cNvSpPr/>
            <p:nvPr/>
          </p:nvSpPr>
          <p:spPr>
            <a:xfrm>
              <a:off x="71948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5" name="object 77">
              <a:extLst>
                <a:ext uri="{FF2B5EF4-FFF2-40B4-BE49-F238E27FC236}">
                  <a16:creationId xmlns:a16="http://schemas.microsoft.com/office/drawing/2014/main" id="{6F68F53A-688E-CC4F-A026-8AF6904E5CD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3282" y="1873249"/>
              <a:ext cx="510034" cy="435272"/>
            </a:xfrm>
            <a:prstGeom prst="rect">
              <a:avLst/>
            </a:prstGeom>
          </p:spPr>
        </p:pic>
        <p:sp>
          <p:nvSpPr>
            <p:cNvPr id="96" name="object 78">
              <a:extLst>
                <a:ext uri="{FF2B5EF4-FFF2-40B4-BE49-F238E27FC236}">
                  <a16:creationId xmlns:a16="http://schemas.microsoft.com/office/drawing/2014/main" id="{EBBFA7F0-CB01-1B40-BAB3-92C52872FB17}"/>
                </a:ext>
              </a:extLst>
            </p:cNvPr>
            <p:cNvSpPr/>
            <p:nvPr/>
          </p:nvSpPr>
          <p:spPr>
            <a:xfrm>
              <a:off x="6496367" y="1893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bject 79">
              <a:extLst>
                <a:ext uri="{FF2B5EF4-FFF2-40B4-BE49-F238E27FC236}">
                  <a16:creationId xmlns:a16="http://schemas.microsoft.com/office/drawing/2014/main" id="{C2BBD844-FB1A-E346-AA58-B9354514E6EC}"/>
                </a:ext>
              </a:extLst>
            </p:cNvPr>
            <p:cNvSpPr/>
            <p:nvPr/>
          </p:nvSpPr>
          <p:spPr>
            <a:xfrm>
              <a:off x="6496367" y="1893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8" name="object 80">
              <a:extLst>
                <a:ext uri="{FF2B5EF4-FFF2-40B4-BE49-F238E27FC236}">
                  <a16:creationId xmlns:a16="http://schemas.microsoft.com/office/drawing/2014/main" id="{8ED0DB08-4109-C247-9056-35EEF3DDDA3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1682" y="2254249"/>
              <a:ext cx="510034" cy="435272"/>
            </a:xfrm>
            <a:prstGeom prst="rect">
              <a:avLst/>
            </a:prstGeom>
          </p:spPr>
        </p:pic>
        <p:sp>
          <p:nvSpPr>
            <p:cNvPr id="99" name="object 81">
              <a:extLst>
                <a:ext uri="{FF2B5EF4-FFF2-40B4-BE49-F238E27FC236}">
                  <a16:creationId xmlns:a16="http://schemas.microsoft.com/office/drawing/2014/main" id="{D64F5CA6-80BB-FB42-BBA6-437421985597}"/>
                </a:ext>
              </a:extLst>
            </p:cNvPr>
            <p:cNvSpPr/>
            <p:nvPr/>
          </p:nvSpPr>
          <p:spPr>
            <a:xfrm>
              <a:off x="6394766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82">
              <a:extLst>
                <a:ext uri="{FF2B5EF4-FFF2-40B4-BE49-F238E27FC236}">
                  <a16:creationId xmlns:a16="http://schemas.microsoft.com/office/drawing/2014/main" id="{A2DC3B23-1202-654D-B8BD-DDFE239C6C0D}"/>
                </a:ext>
              </a:extLst>
            </p:cNvPr>
            <p:cNvSpPr/>
            <p:nvPr/>
          </p:nvSpPr>
          <p:spPr>
            <a:xfrm>
              <a:off x="63947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1" name="object 83">
              <a:extLst>
                <a:ext uri="{FF2B5EF4-FFF2-40B4-BE49-F238E27FC236}">
                  <a16:creationId xmlns:a16="http://schemas.microsoft.com/office/drawing/2014/main" id="{1D0E1C17-D16C-0E45-8C1F-6D744C37C3B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3782" y="2432049"/>
              <a:ext cx="510034" cy="435272"/>
            </a:xfrm>
            <a:prstGeom prst="rect">
              <a:avLst/>
            </a:prstGeom>
          </p:spPr>
        </p:pic>
        <p:sp>
          <p:nvSpPr>
            <p:cNvPr id="102" name="object 84">
              <a:extLst>
                <a:ext uri="{FF2B5EF4-FFF2-40B4-BE49-F238E27FC236}">
                  <a16:creationId xmlns:a16="http://schemas.microsoft.com/office/drawing/2014/main" id="{5CBC8055-9458-994F-896A-28A86825AE82}"/>
                </a:ext>
              </a:extLst>
            </p:cNvPr>
            <p:cNvSpPr/>
            <p:nvPr/>
          </p:nvSpPr>
          <p:spPr>
            <a:xfrm>
              <a:off x="6686866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bject 85">
              <a:extLst>
                <a:ext uri="{FF2B5EF4-FFF2-40B4-BE49-F238E27FC236}">
                  <a16:creationId xmlns:a16="http://schemas.microsoft.com/office/drawing/2014/main" id="{22D12C6C-6B55-584C-AC86-885CFFD8E6DD}"/>
                </a:ext>
              </a:extLst>
            </p:cNvPr>
            <p:cNvSpPr/>
            <p:nvPr/>
          </p:nvSpPr>
          <p:spPr>
            <a:xfrm>
              <a:off x="66868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4" name="object 86">
              <a:extLst>
                <a:ext uri="{FF2B5EF4-FFF2-40B4-BE49-F238E27FC236}">
                  <a16:creationId xmlns:a16="http://schemas.microsoft.com/office/drawing/2014/main" id="{CEE3FD0A-F047-5A4F-A74D-9211F1F412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9682" y="2690812"/>
              <a:ext cx="510034" cy="435272"/>
            </a:xfrm>
            <a:prstGeom prst="rect">
              <a:avLst/>
            </a:prstGeom>
          </p:spPr>
        </p:pic>
        <p:sp>
          <p:nvSpPr>
            <p:cNvPr id="105" name="object 87">
              <a:extLst>
                <a:ext uri="{FF2B5EF4-FFF2-40B4-BE49-F238E27FC236}">
                  <a16:creationId xmlns:a16="http://schemas.microsoft.com/office/drawing/2014/main" id="{50918118-9D4E-8E42-B5A4-9861A9CC0C2F}"/>
                </a:ext>
              </a:extLst>
            </p:cNvPr>
            <p:cNvSpPr/>
            <p:nvPr/>
          </p:nvSpPr>
          <p:spPr>
            <a:xfrm>
              <a:off x="6902767" y="2710973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20"/>
                  </a:lnTo>
                  <a:lnTo>
                    <a:pt x="0" y="205130"/>
                  </a:lnTo>
                  <a:lnTo>
                    <a:pt x="10676" y="245052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2"/>
                  </a:lnTo>
                  <a:lnTo>
                    <a:pt x="443864" y="205130"/>
                  </a:lnTo>
                  <a:lnTo>
                    <a:pt x="443864" y="164420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88">
              <a:extLst>
                <a:ext uri="{FF2B5EF4-FFF2-40B4-BE49-F238E27FC236}">
                  <a16:creationId xmlns:a16="http://schemas.microsoft.com/office/drawing/2014/main" id="{6D6CF8B7-0714-C64F-84AE-90D0F272E1E6}"/>
                </a:ext>
              </a:extLst>
            </p:cNvPr>
            <p:cNvSpPr/>
            <p:nvPr/>
          </p:nvSpPr>
          <p:spPr>
            <a:xfrm>
              <a:off x="6902767" y="2710973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7" name="object 89">
              <a:extLst>
                <a:ext uri="{FF2B5EF4-FFF2-40B4-BE49-F238E27FC236}">
                  <a16:creationId xmlns:a16="http://schemas.microsoft.com/office/drawing/2014/main" id="{2DA06629-A824-8549-9659-1FE054A1398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4882" y="1546224"/>
              <a:ext cx="510034" cy="435272"/>
            </a:xfrm>
            <a:prstGeom prst="rect">
              <a:avLst/>
            </a:prstGeom>
          </p:spPr>
        </p:pic>
        <p:sp>
          <p:nvSpPr>
            <p:cNvPr id="108" name="object 90">
              <a:extLst>
                <a:ext uri="{FF2B5EF4-FFF2-40B4-BE49-F238E27FC236}">
                  <a16:creationId xmlns:a16="http://schemas.microsoft.com/office/drawing/2014/main" id="{6E8248E6-3829-014B-9AE7-76DDD2D52CB6}"/>
                </a:ext>
              </a:extLst>
            </p:cNvPr>
            <p:cNvSpPr/>
            <p:nvPr/>
          </p:nvSpPr>
          <p:spPr>
            <a:xfrm>
              <a:off x="65979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object 91">
              <a:extLst>
                <a:ext uri="{FF2B5EF4-FFF2-40B4-BE49-F238E27FC236}">
                  <a16:creationId xmlns:a16="http://schemas.microsoft.com/office/drawing/2014/main" id="{164AF1FC-3FE1-5E45-8398-DD95035DEB3E}"/>
                </a:ext>
              </a:extLst>
            </p:cNvPr>
            <p:cNvSpPr/>
            <p:nvPr/>
          </p:nvSpPr>
          <p:spPr>
            <a:xfrm>
              <a:off x="65979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0" name="object 92">
              <a:extLst>
                <a:ext uri="{FF2B5EF4-FFF2-40B4-BE49-F238E27FC236}">
                  <a16:creationId xmlns:a16="http://schemas.microsoft.com/office/drawing/2014/main" id="{C75DF5CF-30A0-3949-9FB0-334967711C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1282" y="1546224"/>
              <a:ext cx="510034" cy="435272"/>
            </a:xfrm>
            <a:prstGeom prst="rect">
              <a:avLst/>
            </a:prstGeom>
          </p:spPr>
        </p:pic>
        <p:sp>
          <p:nvSpPr>
            <p:cNvPr id="111" name="object 93">
              <a:extLst>
                <a:ext uri="{FF2B5EF4-FFF2-40B4-BE49-F238E27FC236}">
                  <a16:creationId xmlns:a16="http://schemas.microsoft.com/office/drawing/2014/main" id="{87CEFB17-E3CA-334D-B45B-B46D365B690C}"/>
                </a:ext>
              </a:extLst>
            </p:cNvPr>
            <p:cNvSpPr/>
            <p:nvPr/>
          </p:nvSpPr>
          <p:spPr>
            <a:xfrm>
              <a:off x="70043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94">
              <a:extLst>
                <a:ext uri="{FF2B5EF4-FFF2-40B4-BE49-F238E27FC236}">
                  <a16:creationId xmlns:a16="http://schemas.microsoft.com/office/drawing/2014/main" id="{20BDD85B-6E9D-C346-B05E-D8CD1974E97E}"/>
                </a:ext>
              </a:extLst>
            </p:cNvPr>
            <p:cNvSpPr/>
            <p:nvPr/>
          </p:nvSpPr>
          <p:spPr>
            <a:xfrm>
              <a:off x="70043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3" name="object 95">
              <a:extLst>
                <a:ext uri="{FF2B5EF4-FFF2-40B4-BE49-F238E27FC236}">
                  <a16:creationId xmlns:a16="http://schemas.microsoft.com/office/drawing/2014/main" id="{C6A3623F-1D33-354F-8F8F-9D1E70F5476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9782" y="1644649"/>
              <a:ext cx="510034" cy="435272"/>
            </a:xfrm>
            <a:prstGeom prst="rect">
              <a:avLst/>
            </a:prstGeom>
          </p:spPr>
        </p:pic>
        <p:sp>
          <p:nvSpPr>
            <p:cNvPr id="114" name="object 96">
              <a:extLst>
                <a:ext uri="{FF2B5EF4-FFF2-40B4-BE49-F238E27FC236}">
                  <a16:creationId xmlns:a16="http://schemas.microsoft.com/office/drawing/2014/main" id="{AACB436A-9585-F345-9319-D21337363A93}"/>
                </a:ext>
              </a:extLst>
            </p:cNvPr>
            <p:cNvSpPr/>
            <p:nvPr/>
          </p:nvSpPr>
          <p:spPr>
            <a:xfrm>
              <a:off x="7702866" y="1664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bject 97">
              <a:extLst>
                <a:ext uri="{FF2B5EF4-FFF2-40B4-BE49-F238E27FC236}">
                  <a16:creationId xmlns:a16="http://schemas.microsoft.com/office/drawing/2014/main" id="{0B290BF0-4B84-E947-9C4E-F66D39BBA7FF}"/>
                </a:ext>
              </a:extLst>
            </p:cNvPr>
            <p:cNvSpPr/>
            <p:nvPr/>
          </p:nvSpPr>
          <p:spPr>
            <a:xfrm>
              <a:off x="7702867" y="1664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6" name="object 98">
              <a:extLst>
                <a:ext uri="{FF2B5EF4-FFF2-40B4-BE49-F238E27FC236}">
                  <a16:creationId xmlns:a16="http://schemas.microsoft.com/office/drawing/2014/main" id="{8083D0D9-8E62-E746-8D3A-256186BC91C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682" y="1436687"/>
              <a:ext cx="510034" cy="435272"/>
            </a:xfrm>
            <a:prstGeom prst="rect">
              <a:avLst/>
            </a:prstGeom>
          </p:spPr>
        </p:pic>
        <p:sp>
          <p:nvSpPr>
            <p:cNvPr id="117" name="object 99">
              <a:extLst>
                <a:ext uri="{FF2B5EF4-FFF2-40B4-BE49-F238E27FC236}">
                  <a16:creationId xmlns:a16="http://schemas.microsoft.com/office/drawing/2014/main" id="{57D34981-C3BB-FC49-B457-3BA31D9C7278}"/>
                </a:ext>
              </a:extLst>
            </p:cNvPr>
            <p:cNvSpPr/>
            <p:nvPr/>
          </p:nvSpPr>
          <p:spPr>
            <a:xfrm>
              <a:off x="7410767" y="1456848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object 100">
              <a:extLst>
                <a:ext uri="{FF2B5EF4-FFF2-40B4-BE49-F238E27FC236}">
                  <a16:creationId xmlns:a16="http://schemas.microsoft.com/office/drawing/2014/main" id="{57282F33-C7EB-BF40-97F3-FD6D2062F8B5}"/>
                </a:ext>
              </a:extLst>
            </p:cNvPr>
            <p:cNvSpPr/>
            <p:nvPr/>
          </p:nvSpPr>
          <p:spPr>
            <a:xfrm>
              <a:off x="7410767" y="1456848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8" name="Picture 21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4AFF428-83D1-6E40-A355-D1D67A127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34" y="3387888"/>
            <a:ext cx="7556500" cy="2006600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0F0040BE-C9F2-4B4E-8CA6-9FB4B3113FFC}"/>
              </a:ext>
            </a:extLst>
          </p:cNvPr>
          <p:cNvSpPr txBox="1"/>
          <p:nvPr/>
        </p:nvSpPr>
        <p:spPr>
          <a:xfrm>
            <a:off x="648957" y="5438494"/>
            <a:ext cx="6005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 – single end dataset -&gt; Read 1 only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PE – paired end dataset -&gt; Read 1 and 2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Sequenced over 2 lanes </a:t>
            </a:r>
          </a:p>
        </p:txBody>
      </p:sp>
    </p:spTree>
    <p:extLst>
      <p:ext uri="{BB962C8B-B14F-4D97-AF65-F5344CB8AC3E}">
        <p14:creationId xmlns:p14="http://schemas.microsoft.com/office/powerpoint/2010/main" val="1822562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A7CFECB-5625-A644-A8AA-E22C5E51B7D2}"/>
              </a:ext>
            </a:extLst>
          </p:cNvPr>
          <p:cNvSpPr/>
          <p:nvPr/>
        </p:nvSpPr>
        <p:spPr>
          <a:xfrm>
            <a:off x="3806641" y="144732"/>
            <a:ext cx="3486150" cy="37619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12FB174-6B8F-5642-980F-007B28CE9B63}"/>
              </a:ext>
            </a:extLst>
          </p:cNvPr>
          <p:cNvSpPr/>
          <p:nvPr/>
        </p:nvSpPr>
        <p:spPr>
          <a:xfrm>
            <a:off x="114300" y="181432"/>
            <a:ext cx="3486150" cy="37619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732582" y="1884852"/>
            <a:ext cx="1043434" cy="1090315"/>
            <a:chOff x="1041894" y="2680679"/>
            <a:chExt cx="1483995" cy="1550670"/>
          </a:xfrm>
        </p:grpSpPr>
        <p:sp>
          <p:nvSpPr>
            <p:cNvPr id="3" name="object 3"/>
            <p:cNvSpPr/>
            <p:nvPr/>
          </p:nvSpPr>
          <p:spPr>
            <a:xfrm>
              <a:off x="1054594" y="4210970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20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054594" y="2693379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41512" y="1893782"/>
            <a:ext cx="1025575" cy="282261"/>
          </a:xfrm>
          <a:prstGeom prst="rect">
            <a:avLst/>
          </a:prstGeom>
          <a:solidFill>
            <a:srgbClr val="FF99A1"/>
          </a:solidFill>
          <a:ln w="25400">
            <a:solidFill>
              <a:srgbClr val="797979"/>
            </a:solidFill>
          </a:ln>
        </p:spPr>
        <p:txBody>
          <a:bodyPr vert="horz" wrap="square" lIns="0" tIns="43755" rIns="0" bIns="0" rtlCol="0">
            <a:spAutoFit/>
          </a:bodyPr>
          <a:lstStyle/>
          <a:p>
            <a:pPr marL="62059" defTabSz="642915">
              <a:spcBef>
                <a:spcPts val="345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1914" y="2646523"/>
            <a:ext cx="1044773" cy="323255"/>
            <a:chOff x="1040944" y="3763944"/>
            <a:chExt cx="1485900" cy="459740"/>
          </a:xfrm>
        </p:grpSpPr>
        <p:sp>
          <p:nvSpPr>
            <p:cNvPr id="7" name="object 7"/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6"/>
                  </a:lnTo>
                  <a:lnTo>
                    <a:pt x="0" y="43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0775" y="2687836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43035" y="1884110"/>
            <a:ext cx="1025575" cy="1072455"/>
          </a:xfrm>
          <a:custGeom>
            <a:avLst/>
            <a:gdLst/>
            <a:ahLst/>
            <a:cxnLst/>
            <a:rect l="l" t="t" r="r" b="b"/>
            <a:pathLst>
              <a:path w="1458595" h="1525270">
                <a:moveTo>
                  <a:pt x="0" y="0"/>
                </a:moveTo>
                <a:lnTo>
                  <a:pt x="1458600" y="0"/>
                </a:lnTo>
                <a:lnTo>
                  <a:pt x="1458600" y="1524952"/>
                </a:lnTo>
                <a:lnTo>
                  <a:pt x="0" y="152495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3035" y="1884110"/>
            <a:ext cx="1025575" cy="283163"/>
          </a:xfrm>
          <a:prstGeom prst="rect">
            <a:avLst/>
          </a:prstGeom>
          <a:solidFill>
            <a:srgbClr val="FF99A1"/>
          </a:solidFill>
          <a:ln w="25400">
            <a:solidFill>
              <a:srgbClr val="797979"/>
            </a:solidFill>
          </a:ln>
        </p:spPr>
        <p:txBody>
          <a:bodyPr vert="horz" wrap="square" lIns="0" tIns="44648" rIns="0" bIns="0" rtlCol="0">
            <a:spAutoFit/>
          </a:bodyPr>
          <a:lstStyle/>
          <a:p>
            <a:pPr marL="66077" defTabSz="642915">
              <a:spcBef>
                <a:spcPts val="352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7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R2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33438" y="2646523"/>
            <a:ext cx="1044773" cy="323255"/>
            <a:chOff x="2749778" y="3763944"/>
            <a:chExt cx="1485900" cy="459740"/>
          </a:xfrm>
        </p:grpSpPr>
        <p:sp>
          <p:nvSpPr>
            <p:cNvPr id="13" name="object 13"/>
            <p:cNvSpPr/>
            <p:nvPr/>
          </p:nvSpPr>
          <p:spPr>
            <a:xfrm>
              <a:off x="2762478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499" y="0"/>
                  </a:lnTo>
                  <a:lnTo>
                    <a:pt x="1460499" y="434326"/>
                  </a:lnTo>
                  <a:lnTo>
                    <a:pt x="0" y="43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762478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52299" y="2687836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5289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2582" y="628348"/>
            <a:ext cx="1043434" cy="1090315"/>
            <a:chOff x="1041894" y="893650"/>
            <a:chExt cx="1483995" cy="1550670"/>
          </a:xfrm>
        </p:grpSpPr>
        <p:sp>
          <p:nvSpPr>
            <p:cNvPr id="17" name="object 17"/>
            <p:cNvSpPr/>
            <p:nvPr/>
          </p:nvSpPr>
          <p:spPr>
            <a:xfrm>
              <a:off x="1054594" y="2423942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19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054594" y="906350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41512" y="637277"/>
            <a:ext cx="1025575" cy="279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797979"/>
            </a:solidFill>
          </a:ln>
        </p:spPr>
        <p:txBody>
          <a:bodyPr vert="horz" wrap="square" lIns="0" tIns="41076" rIns="0" bIns="0" rtlCol="0">
            <a:spAutoFit/>
          </a:bodyPr>
          <a:lstStyle/>
          <a:p>
            <a:pPr marL="62059" defTabSz="642915">
              <a:spcBef>
                <a:spcPts val="323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1914" y="1390020"/>
            <a:ext cx="1044773" cy="323255"/>
            <a:chOff x="1040944" y="1976917"/>
            <a:chExt cx="1485900" cy="459740"/>
          </a:xfrm>
        </p:grpSpPr>
        <p:sp>
          <p:nvSpPr>
            <p:cNvPr id="21" name="object 21"/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4"/>
                  </a:lnTo>
                  <a:lnTo>
                    <a:pt x="0" y="43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50775" y="1428750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34106" y="628348"/>
            <a:ext cx="1043434" cy="1090315"/>
            <a:chOff x="2750728" y="893650"/>
            <a:chExt cx="1483995" cy="1550670"/>
          </a:xfrm>
        </p:grpSpPr>
        <p:sp>
          <p:nvSpPr>
            <p:cNvPr id="25" name="object 25"/>
            <p:cNvSpPr/>
            <p:nvPr/>
          </p:nvSpPr>
          <p:spPr>
            <a:xfrm>
              <a:off x="2763428" y="2423942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19">
                  <a:moveTo>
                    <a:pt x="0" y="7360"/>
                  </a:moveTo>
                  <a:lnTo>
                    <a:pt x="1458600" y="7360"/>
                  </a:lnTo>
                  <a:lnTo>
                    <a:pt x="1458600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763428" y="906350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943035" y="637278"/>
            <a:ext cx="1025575" cy="279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797979"/>
            </a:solidFill>
          </a:ln>
        </p:spPr>
        <p:txBody>
          <a:bodyPr vert="horz" wrap="square" lIns="0" tIns="41076" rIns="0" bIns="0" rtlCol="0">
            <a:spAutoFit/>
          </a:bodyPr>
          <a:lstStyle/>
          <a:p>
            <a:pPr marL="66077" defTabSz="642915">
              <a:spcBef>
                <a:spcPts val="323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7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R2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933438" y="1390020"/>
            <a:ext cx="1044773" cy="323255"/>
            <a:chOff x="2749778" y="1976917"/>
            <a:chExt cx="1485900" cy="459740"/>
          </a:xfrm>
        </p:grpSpPr>
        <p:sp>
          <p:nvSpPr>
            <p:cNvPr id="29" name="object 29"/>
            <p:cNvSpPr/>
            <p:nvPr/>
          </p:nvSpPr>
          <p:spPr>
            <a:xfrm>
              <a:off x="2762478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499" y="0"/>
                  </a:lnTo>
                  <a:lnTo>
                    <a:pt x="1460499" y="434324"/>
                  </a:lnTo>
                  <a:lnTo>
                    <a:pt x="0" y="43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762478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952299" y="1428750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5289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35906" y="258961"/>
            <a:ext cx="656779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b="1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Helvetica Neue"/>
                <a:cs typeface="Helvetica Neue"/>
              </a:rPr>
              <a:t>Inputs</a:t>
            </a:r>
            <a:endParaRPr sz="1687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9334" y="786812"/>
            <a:ext cx="259623" cy="775990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dirty="0">
                <a:solidFill>
                  <a:srgbClr val="0070C0"/>
                </a:solidFill>
                <a:latin typeface="Helvetica Neue"/>
                <a:cs typeface="Helvetica Neue"/>
              </a:rPr>
              <a:t>Cont</a:t>
            </a:r>
            <a:r>
              <a:rPr sz="1687" b="1" spc="-32" dirty="0">
                <a:solidFill>
                  <a:srgbClr val="0070C0"/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rgbClr val="0070C0"/>
                </a:solidFill>
                <a:latin typeface="Helvetica Neue"/>
                <a:cs typeface="Helvetica Neue"/>
              </a:rPr>
              <a:t>ol</a:t>
            </a:r>
            <a:endParaRPr sz="1687" dirty="0">
              <a:solidFill>
                <a:srgbClr val="0070C0"/>
              </a:solidFill>
              <a:latin typeface="Helvetica Neue"/>
              <a:cs typeface="Helvetica Neu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9334" y="1897022"/>
            <a:ext cx="259623" cy="1050131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spc="-158" dirty="0">
                <a:solidFill>
                  <a:srgbClr val="FF0000"/>
                </a:solidFill>
                <a:latin typeface="Helvetica Neue"/>
                <a:cs typeface="Helvetica Neue"/>
              </a:rPr>
              <a:t>T</a:t>
            </a:r>
            <a:r>
              <a:rPr sz="1687" b="1" spc="-32" dirty="0">
                <a:solidFill>
                  <a:srgbClr val="FF0000"/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rgbClr val="FF0000"/>
                </a:solidFill>
                <a:latin typeface="Helvetica Neue"/>
                <a:cs typeface="Helvetica Neue"/>
              </a:rPr>
              <a:t>eatment</a:t>
            </a:r>
            <a:endParaRPr sz="1687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grpSp>
        <p:nvGrpSpPr>
          <p:cNvPr id="36" name="object 2">
            <a:extLst>
              <a:ext uri="{FF2B5EF4-FFF2-40B4-BE49-F238E27FC236}">
                <a16:creationId xmlns:a16="http://schemas.microsoft.com/office/drawing/2014/main" id="{B6A25476-60D1-854E-B3F4-014248E10B3B}"/>
              </a:ext>
            </a:extLst>
          </p:cNvPr>
          <p:cNvGrpSpPr/>
          <p:nvPr/>
        </p:nvGrpSpPr>
        <p:grpSpPr>
          <a:xfrm>
            <a:off x="4451479" y="1893781"/>
            <a:ext cx="1043434" cy="1090315"/>
            <a:chOff x="1041894" y="2680679"/>
            <a:chExt cx="1483995" cy="1550670"/>
          </a:xfrm>
        </p:grpSpPr>
        <p:sp>
          <p:nvSpPr>
            <p:cNvPr id="37" name="object 3">
              <a:extLst>
                <a:ext uri="{FF2B5EF4-FFF2-40B4-BE49-F238E27FC236}">
                  <a16:creationId xmlns:a16="http://schemas.microsoft.com/office/drawing/2014/main" id="{4FFDE3B7-1A7D-9046-A5FE-A6726D0B6BDF}"/>
                </a:ext>
              </a:extLst>
            </p:cNvPr>
            <p:cNvSpPr/>
            <p:nvPr/>
          </p:nvSpPr>
          <p:spPr>
            <a:xfrm>
              <a:off x="1054594" y="4210970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20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4">
              <a:extLst>
                <a:ext uri="{FF2B5EF4-FFF2-40B4-BE49-F238E27FC236}">
                  <a16:creationId xmlns:a16="http://schemas.microsoft.com/office/drawing/2014/main" id="{3DBEED92-F865-D24D-9995-AC5FE3579C7B}"/>
                </a:ext>
              </a:extLst>
            </p:cNvPr>
            <p:cNvSpPr/>
            <p:nvPr/>
          </p:nvSpPr>
          <p:spPr>
            <a:xfrm>
              <a:off x="1054594" y="2693379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9" name="object 5">
            <a:extLst>
              <a:ext uri="{FF2B5EF4-FFF2-40B4-BE49-F238E27FC236}">
                <a16:creationId xmlns:a16="http://schemas.microsoft.com/office/drawing/2014/main" id="{221B7EF7-03DE-2141-8247-E73168C87C85}"/>
              </a:ext>
            </a:extLst>
          </p:cNvPr>
          <p:cNvSpPr txBox="1"/>
          <p:nvPr/>
        </p:nvSpPr>
        <p:spPr>
          <a:xfrm>
            <a:off x="4460409" y="1902711"/>
            <a:ext cx="1025575" cy="282261"/>
          </a:xfrm>
          <a:prstGeom prst="rect">
            <a:avLst/>
          </a:prstGeom>
          <a:solidFill>
            <a:srgbClr val="FF99A1"/>
          </a:solidFill>
          <a:ln w="25400">
            <a:solidFill>
              <a:srgbClr val="797979"/>
            </a:solidFill>
          </a:ln>
        </p:spPr>
        <p:txBody>
          <a:bodyPr vert="horz" wrap="square" lIns="0" tIns="43755" rIns="0" bIns="0" rtlCol="0">
            <a:spAutoFit/>
          </a:bodyPr>
          <a:lstStyle/>
          <a:p>
            <a:pPr marL="62059" defTabSz="642915">
              <a:spcBef>
                <a:spcPts val="345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40" name="object 6">
            <a:extLst>
              <a:ext uri="{FF2B5EF4-FFF2-40B4-BE49-F238E27FC236}">
                <a16:creationId xmlns:a16="http://schemas.microsoft.com/office/drawing/2014/main" id="{E894E744-257A-244B-B3E4-473B96431232}"/>
              </a:ext>
            </a:extLst>
          </p:cNvPr>
          <p:cNvGrpSpPr/>
          <p:nvPr/>
        </p:nvGrpSpPr>
        <p:grpSpPr>
          <a:xfrm>
            <a:off x="4450811" y="2655452"/>
            <a:ext cx="1044773" cy="323255"/>
            <a:chOff x="1040944" y="3763944"/>
            <a:chExt cx="1485900" cy="459740"/>
          </a:xfrm>
        </p:grpSpPr>
        <p:sp>
          <p:nvSpPr>
            <p:cNvPr id="41" name="object 7">
              <a:extLst>
                <a:ext uri="{FF2B5EF4-FFF2-40B4-BE49-F238E27FC236}">
                  <a16:creationId xmlns:a16="http://schemas.microsoft.com/office/drawing/2014/main" id="{30F833A2-BF3B-7E42-A7AD-89BF7C956463}"/>
                </a:ext>
              </a:extLst>
            </p:cNvPr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6"/>
                  </a:lnTo>
                  <a:lnTo>
                    <a:pt x="0" y="43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8">
              <a:extLst>
                <a:ext uri="{FF2B5EF4-FFF2-40B4-BE49-F238E27FC236}">
                  <a16:creationId xmlns:a16="http://schemas.microsoft.com/office/drawing/2014/main" id="{C2380325-BC81-1E43-9552-310D57265808}"/>
                </a:ext>
              </a:extLst>
            </p:cNvPr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3" name="object 9">
            <a:extLst>
              <a:ext uri="{FF2B5EF4-FFF2-40B4-BE49-F238E27FC236}">
                <a16:creationId xmlns:a16="http://schemas.microsoft.com/office/drawing/2014/main" id="{F2088E04-96B6-E142-B0BC-A0DE9FFB2CD4}"/>
              </a:ext>
            </a:extLst>
          </p:cNvPr>
          <p:cNvSpPr txBox="1"/>
          <p:nvPr/>
        </p:nvSpPr>
        <p:spPr>
          <a:xfrm>
            <a:off x="4469672" y="2696765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sp>
        <p:nvSpPr>
          <p:cNvPr id="44" name="object 10">
            <a:extLst>
              <a:ext uri="{FF2B5EF4-FFF2-40B4-BE49-F238E27FC236}">
                <a16:creationId xmlns:a16="http://schemas.microsoft.com/office/drawing/2014/main" id="{B82084B4-118D-F841-AF8B-8637B8B5DAE4}"/>
              </a:ext>
            </a:extLst>
          </p:cNvPr>
          <p:cNvSpPr/>
          <p:nvPr/>
        </p:nvSpPr>
        <p:spPr>
          <a:xfrm>
            <a:off x="5661932" y="1893039"/>
            <a:ext cx="1025575" cy="1072455"/>
          </a:xfrm>
          <a:custGeom>
            <a:avLst/>
            <a:gdLst/>
            <a:ahLst/>
            <a:cxnLst/>
            <a:rect l="l" t="t" r="r" b="b"/>
            <a:pathLst>
              <a:path w="1458595" h="1525270">
                <a:moveTo>
                  <a:pt x="0" y="0"/>
                </a:moveTo>
                <a:lnTo>
                  <a:pt x="1458600" y="0"/>
                </a:lnTo>
                <a:lnTo>
                  <a:pt x="1458600" y="1524952"/>
                </a:lnTo>
                <a:lnTo>
                  <a:pt x="0" y="152495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11">
            <a:extLst>
              <a:ext uri="{FF2B5EF4-FFF2-40B4-BE49-F238E27FC236}">
                <a16:creationId xmlns:a16="http://schemas.microsoft.com/office/drawing/2014/main" id="{8B9A07D1-1D54-064B-9CC7-6451A0979A72}"/>
              </a:ext>
            </a:extLst>
          </p:cNvPr>
          <p:cNvSpPr txBox="1"/>
          <p:nvPr/>
        </p:nvSpPr>
        <p:spPr>
          <a:xfrm>
            <a:off x="5661932" y="1893039"/>
            <a:ext cx="1025575" cy="283163"/>
          </a:xfrm>
          <a:prstGeom prst="rect">
            <a:avLst/>
          </a:prstGeom>
          <a:solidFill>
            <a:srgbClr val="FF99A1"/>
          </a:solidFill>
          <a:ln w="25400">
            <a:solidFill>
              <a:srgbClr val="797979"/>
            </a:solidFill>
          </a:ln>
        </p:spPr>
        <p:txBody>
          <a:bodyPr vert="horz" wrap="square" lIns="0" tIns="44648" rIns="0" bIns="0" rtlCol="0">
            <a:spAutoFit/>
          </a:bodyPr>
          <a:lstStyle/>
          <a:p>
            <a:pPr marL="66077" defTabSz="642915">
              <a:spcBef>
                <a:spcPts val="352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7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R2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46" name="object 12">
            <a:extLst>
              <a:ext uri="{FF2B5EF4-FFF2-40B4-BE49-F238E27FC236}">
                <a16:creationId xmlns:a16="http://schemas.microsoft.com/office/drawing/2014/main" id="{2A60A8B4-E66F-3348-9F3E-FC73E8B10C15}"/>
              </a:ext>
            </a:extLst>
          </p:cNvPr>
          <p:cNvGrpSpPr/>
          <p:nvPr/>
        </p:nvGrpSpPr>
        <p:grpSpPr>
          <a:xfrm>
            <a:off x="5652335" y="2655452"/>
            <a:ext cx="1044773" cy="323255"/>
            <a:chOff x="2749778" y="3763944"/>
            <a:chExt cx="1485900" cy="459740"/>
          </a:xfrm>
        </p:grpSpPr>
        <p:sp>
          <p:nvSpPr>
            <p:cNvPr id="47" name="object 13">
              <a:extLst>
                <a:ext uri="{FF2B5EF4-FFF2-40B4-BE49-F238E27FC236}">
                  <a16:creationId xmlns:a16="http://schemas.microsoft.com/office/drawing/2014/main" id="{A9A0BB34-1BCC-B442-9F8F-B958A0EC226B}"/>
                </a:ext>
              </a:extLst>
            </p:cNvPr>
            <p:cNvSpPr/>
            <p:nvPr/>
          </p:nvSpPr>
          <p:spPr>
            <a:xfrm>
              <a:off x="2762478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499" y="0"/>
                  </a:lnTo>
                  <a:lnTo>
                    <a:pt x="1460499" y="434326"/>
                  </a:lnTo>
                  <a:lnTo>
                    <a:pt x="0" y="43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14">
              <a:extLst>
                <a:ext uri="{FF2B5EF4-FFF2-40B4-BE49-F238E27FC236}">
                  <a16:creationId xmlns:a16="http://schemas.microsoft.com/office/drawing/2014/main" id="{02DCD510-8DC1-D048-AEAE-50A277C12383}"/>
                </a:ext>
              </a:extLst>
            </p:cNvPr>
            <p:cNvSpPr/>
            <p:nvPr/>
          </p:nvSpPr>
          <p:spPr>
            <a:xfrm>
              <a:off x="2762478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9" name="object 15">
            <a:extLst>
              <a:ext uri="{FF2B5EF4-FFF2-40B4-BE49-F238E27FC236}">
                <a16:creationId xmlns:a16="http://schemas.microsoft.com/office/drawing/2014/main" id="{8FFE975A-633B-AC4E-90D7-B597DF83201B}"/>
              </a:ext>
            </a:extLst>
          </p:cNvPr>
          <p:cNvSpPr txBox="1"/>
          <p:nvPr/>
        </p:nvSpPr>
        <p:spPr>
          <a:xfrm>
            <a:off x="5671196" y="2696765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5289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grpSp>
        <p:nvGrpSpPr>
          <p:cNvPr id="50" name="object 16">
            <a:extLst>
              <a:ext uri="{FF2B5EF4-FFF2-40B4-BE49-F238E27FC236}">
                <a16:creationId xmlns:a16="http://schemas.microsoft.com/office/drawing/2014/main" id="{96425CDE-6FC7-984F-A46B-D1AF86094C5D}"/>
              </a:ext>
            </a:extLst>
          </p:cNvPr>
          <p:cNvGrpSpPr/>
          <p:nvPr/>
        </p:nvGrpSpPr>
        <p:grpSpPr>
          <a:xfrm>
            <a:off x="4451479" y="637277"/>
            <a:ext cx="1043434" cy="1090315"/>
            <a:chOff x="1041894" y="893650"/>
            <a:chExt cx="1483995" cy="1550670"/>
          </a:xfrm>
        </p:grpSpPr>
        <p:sp>
          <p:nvSpPr>
            <p:cNvPr id="51" name="object 17">
              <a:extLst>
                <a:ext uri="{FF2B5EF4-FFF2-40B4-BE49-F238E27FC236}">
                  <a16:creationId xmlns:a16="http://schemas.microsoft.com/office/drawing/2014/main" id="{75480403-1EBE-7540-8649-39CCF130F03E}"/>
                </a:ext>
              </a:extLst>
            </p:cNvPr>
            <p:cNvSpPr/>
            <p:nvPr/>
          </p:nvSpPr>
          <p:spPr>
            <a:xfrm>
              <a:off x="1054594" y="2423942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19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object 18">
              <a:extLst>
                <a:ext uri="{FF2B5EF4-FFF2-40B4-BE49-F238E27FC236}">
                  <a16:creationId xmlns:a16="http://schemas.microsoft.com/office/drawing/2014/main" id="{B1EEA05E-2E63-2F40-AF89-638E1D5E80CA}"/>
                </a:ext>
              </a:extLst>
            </p:cNvPr>
            <p:cNvSpPr/>
            <p:nvPr/>
          </p:nvSpPr>
          <p:spPr>
            <a:xfrm>
              <a:off x="1054594" y="906350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3" name="object 19">
            <a:extLst>
              <a:ext uri="{FF2B5EF4-FFF2-40B4-BE49-F238E27FC236}">
                <a16:creationId xmlns:a16="http://schemas.microsoft.com/office/drawing/2014/main" id="{E6B16F44-5C5E-EE4E-B311-DEB29E1AB063}"/>
              </a:ext>
            </a:extLst>
          </p:cNvPr>
          <p:cNvSpPr txBox="1"/>
          <p:nvPr/>
        </p:nvSpPr>
        <p:spPr>
          <a:xfrm>
            <a:off x="4460409" y="646206"/>
            <a:ext cx="1025575" cy="279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797979"/>
            </a:solidFill>
          </a:ln>
        </p:spPr>
        <p:txBody>
          <a:bodyPr vert="horz" wrap="square" lIns="0" tIns="41076" rIns="0" bIns="0" rtlCol="0">
            <a:spAutoFit/>
          </a:bodyPr>
          <a:lstStyle/>
          <a:p>
            <a:pPr marL="62059" defTabSz="642915">
              <a:spcBef>
                <a:spcPts val="323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54" name="object 20">
            <a:extLst>
              <a:ext uri="{FF2B5EF4-FFF2-40B4-BE49-F238E27FC236}">
                <a16:creationId xmlns:a16="http://schemas.microsoft.com/office/drawing/2014/main" id="{13073A5F-D58B-744E-A9F3-EDFC170D4463}"/>
              </a:ext>
            </a:extLst>
          </p:cNvPr>
          <p:cNvGrpSpPr/>
          <p:nvPr/>
        </p:nvGrpSpPr>
        <p:grpSpPr>
          <a:xfrm>
            <a:off x="4450811" y="1398949"/>
            <a:ext cx="1044773" cy="323255"/>
            <a:chOff x="1040944" y="1976917"/>
            <a:chExt cx="1485900" cy="459740"/>
          </a:xfrm>
        </p:grpSpPr>
        <p:sp>
          <p:nvSpPr>
            <p:cNvPr id="55" name="object 21">
              <a:extLst>
                <a:ext uri="{FF2B5EF4-FFF2-40B4-BE49-F238E27FC236}">
                  <a16:creationId xmlns:a16="http://schemas.microsoft.com/office/drawing/2014/main" id="{C76D412D-DF59-424F-B85F-7F29A98B583D}"/>
                </a:ext>
              </a:extLst>
            </p:cNvPr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4"/>
                  </a:lnTo>
                  <a:lnTo>
                    <a:pt x="0" y="43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object 22">
              <a:extLst>
                <a:ext uri="{FF2B5EF4-FFF2-40B4-BE49-F238E27FC236}">
                  <a16:creationId xmlns:a16="http://schemas.microsoft.com/office/drawing/2014/main" id="{27C46462-686F-5040-A72C-417D5B328288}"/>
                </a:ext>
              </a:extLst>
            </p:cNvPr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7" name="object 23">
            <a:extLst>
              <a:ext uri="{FF2B5EF4-FFF2-40B4-BE49-F238E27FC236}">
                <a16:creationId xmlns:a16="http://schemas.microsoft.com/office/drawing/2014/main" id="{71311E57-9A34-C244-BAE1-6FCEE734253F}"/>
              </a:ext>
            </a:extLst>
          </p:cNvPr>
          <p:cNvSpPr txBox="1"/>
          <p:nvPr/>
        </p:nvSpPr>
        <p:spPr>
          <a:xfrm>
            <a:off x="4469672" y="1437679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grpSp>
        <p:nvGrpSpPr>
          <p:cNvPr id="58" name="object 24">
            <a:extLst>
              <a:ext uri="{FF2B5EF4-FFF2-40B4-BE49-F238E27FC236}">
                <a16:creationId xmlns:a16="http://schemas.microsoft.com/office/drawing/2014/main" id="{732D3ACF-DD5F-2B44-81BD-8BFCF2BE27EA}"/>
              </a:ext>
            </a:extLst>
          </p:cNvPr>
          <p:cNvGrpSpPr/>
          <p:nvPr/>
        </p:nvGrpSpPr>
        <p:grpSpPr>
          <a:xfrm>
            <a:off x="5653003" y="637277"/>
            <a:ext cx="1043434" cy="1090315"/>
            <a:chOff x="2750728" y="893650"/>
            <a:chExt cx="1483995" cy="1550670"/>
          </a:xfrm>
        </p:grpSpPr>
        <p:sp>
          <p:nvSpPr>
            <p:cNvPr id="59" name="object 25">
              <a:extLst>
                <a:ext uri="{FF2B5EF4-FFF2-40B4-BE49-F238E27FC236}">
                  <a16:creationId xmlns:a16="http://schemas.microsoft.com/office/drawing/2014/main" id="{E99269E1-E749-494D-89A4-5B1539180960}"/>
                </a:ext>
              </a:extLst>
            </p:cNvPr>
            <p:cNvSpPr/>
            <p:nvPr/>
          </p:nvSpPr>
          <p:spPr>
            <a:xfrm>
              <a:off x="2763428" y="2423942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19">
                  <a:moveTo>
                    <a:pt x="0" y="7360"/>
                  </a:moveTo>
                  <a:lnTo>
                    <a:pt x="1458600" y="7360"/>
                  </a:lnTo>
                  <a:lnTo>
                    <a:pt x="1458600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26">
              <a:extLst>
                <a:ext uri="{FF2B5EF4-FFF2-40B4-BE49-F238E27FC236}">
                  <a16:creationId xmlns:a16="http://schemas.microsoft.com/office/drawing/2014/main" id="{FBA35701-6C8D-E740-A62E-B6328B06FE7B}"/>
                </a:ext>
              </a:extLst>
            </p:cNvPr>
            <p:cNvSpPr/>
            <p:nvPr/>
          </p:nvSpPr>
          <p:spPr>
            <a:xfrm>
              <a:off x="2763428" y="906350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1" name="object 27">
            <a:extLst>
              <a:ext uri="{FF2B5EF4-FFF2-40B4-BE49-F238E27FC236}">
                <a16:creationId xmlns:a16="http://schemas.microsoft.com/office/drawing/2014/main" id="{3C20C5B1-854A-E448-A551-8CF30BF27A11}"/>
              </a:ext>
            </a:extLst>
          </p:cNvPr>
          <p:cNvSpPr txBox="1"/>
          <p:nvPr/>
        </p:nvSpPr>
        <p:spPr>
          <a:xfrm>
            <a:off x="5661932" y="646207"/>
            <a:ext cx="1025575" cy="279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797979"/>
            </a:solidFill>
          </a:ln>
        </p:spPr>
        <p:txBody>
          <a:bodyPr vert="horz" wrap="square" lIns="0" tIns="41076" rIns="0" bIns="0" rtlCol="0">
            <a:spAutoFit/>
          </a:bodyPr>
          <a:lstStyle/>
          <a:p>
            <a:pPr marL="66077" defTabSz="642915">
              <a:spcBef>
                <a:spcPts val="323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7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R2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62" name="object 28">
            <a:extLst>
              <a:ext uri="{FF2B5EF4-FFF2-40B4-BE49-F238E27FC236}">
                <a16:creationId xmlns:a16="http://schemas.microsoft.com/office/drawing/2014/main" id="{D2045CB7-1892-EA44-9386-B36AAE8A01DB}"/>
              </a:ext>
            </a:extLst>
          </p:cNvPr>
          <p:cNvGrpSpPr/>
          <p:nvPr/>
        </p:nvGrpSpPr>
        <p:grpSpPr>
          <a:xfrm>
            <a:off x="5652335" y="1398949"/>
            <a:ext cx="1044773" cy="323255"/>
            <a:chOff x="2749778" y="1976917"/>
            <a:chExt cx="1485900" cy="459740"/>
          </a:xfrm>
        </p:grpSpPr>
        <p:sp>
          <p:nvSpPr>
            <p:cNvPr id="63" name="object 29">
              <a:extLst>
                <a:ext uri="{FF2B5EF4-FFF2-40B4-BE49-F238E27FC236}">
                  <a16:creationId xmlns:a16="http://schemas.microsoft.com/office/drawing/2014/main" id="{8EC21A09-19DE-3142-8BAB-DAA0D70BA8DD}"/>
                </a:ext>
              </a:extLst>
            </p:cNvPr>
            <p:cNvSpPr/>
            <p:nvPr/>
          </p:nvSpPr>
          <p:spPr>
            <a:xfrm>
              <a:off x="2762478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499" y="0"/>
                  </a:lnTo>
                  <a:lnTo>
                    <a:pt x="1460499" y="434324"/>
                  </a:lnTo>
                  <a:lnTo>
                    <a:pt x="0" y="43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bject 30">
              <a:extLst>
                <a:ext uri="{FF2B5EF4-FFF2-40B4-BE49-F238E27FC236}">
                  <a16:creationId xmlns:a16="http://schemas.microsoft.com/office/drawing/2014/main" id="{1A0B42A2-5C27-8942-B71E-C6DDCC2FFA2B}"/>
                </a:ext>
              </a:extLst>
            </p:cNvPr>
            <p:cNvSpPr/>
            <p:nvPr/>
          </p:nvSpPr>
          <p:spPr>
            <a:xfrm>
              <a:off x="2762478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5" name="object 31">
            <a:extLst>
              <a:ext uri="{FF2B5EF4-FFF2-40B4-BE49-F238E27FC236}">
                <a16:creationId xmlns:a16="http://schemas.microsoft.com/office/drawing/2014/main" id="{D3F4E901-62BE-F640-B002-1843797B39A0}"/>
              </a:ext>
            </a:extLst>
          </p:cNvPr>
          <p:cNvSpPr txBox="1"/>
          <p:nvPr/>
        </p:nvSpPr>
        <p:spPr>
          <a:xfrm>
            <a:off x="5671196" y="1437679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5289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sp>
        <p:nvSpPr>
          <p:cNvPr id="66" name="object 32">
            <a:extLst>
              <a:ext uri="{FF2B5EF4-FFF2-40B4-BE49-F238E27FC236}">
                <a16:creationId xmlns:a16="http://schemas.microsoft.com/office/drawing/2014/main" id="{75B56EE4-6CF6-5B4F-9E95-52549FA559B5}"/>
              </a:ext>
            </a:extLst>
          </p:cNvPr>
          <p:cNvSpPr txBox="1"/>
          <p:nvPr/>
        </p:nvSpPr>
        <p:spPr>
          <a:xfrm>
            <a:off x="5254803" y="267890"/>
            <a:ext cx="656779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b="1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Helvetica Neue"/>
                <a:cs typeface="Helvetica Neue"/>
              </a:rPr>
              <a:t>Inputs</a:t>
            </a:r>
            <a:endParaRPr sz="1687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67" name="object 33">
            <a:extLst>
              <a:ext uri="{FF2B5EF4-FFF2-40B4-BE49-F238E27FC236}">
                <a16:creationId xmlns:a16="http://schemas.microsoft.com/office/drawing/2014/main" id="{46F855D4-C9A1-A447-903F-C9F6C77160BE}"/>
              </a:ext>
            </a:extLst>
          </p:cNvPr>
          <p:cNvSpPr txBox="1"/>
          <p:nvPr/>
        </p:nvSpPr>
        <p:spPr>
          <a:xfrm>
            <a:off x="4108231" y="795741"/>
            <a:ext cx="259623" cy="775990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dirty="0">
                <a:solidFill>
                  <a:srgbClr val="0070C0"/>
                </a:solidFill>
                <a:latin typeface="Helvetica Neue"/>
                <a:cs typeface="Helvetica Neue"/>
              </a:rPr>
              <a:t>Cont</a:t>
            </a:r>
            <a:r>
              <a:rPr sz="1687" b="1" spc="-32" dirty="0">
                <a:solidFill>
                  <a:srgbClr val="0070C0"/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rgbClr val="0070C0"/>
                </a:solidFill>
                <a:latin typeface="Helvetica Neue"/>
                <a:cs typeface="Helvetica Neue"/>
              </a:rPr>
              <a:t>ol</a:t>
            </a:r>
            <a:endParaRPr sz="1687" dirty="0">
              <a:solidFill>
                <a:srgbClr val="0070C0"/>
              </a:solidFill>
              <a:latin typeface="Helvetica Neue"/>
              <a:cs typeface="Helvetica Neue"/>
            </a:endParaRPr>
          </a:p>
        </p:txBody>
      </p:sp>
      <p:sp>
        <p:nvSpPr>
          <p:cNvPr id="68" name="object 34">
            <a:extLst>
              <a:ext uri="{FF2B5EF4-FFF2-40B4-BE49-F238E27FC236}">
                <a16:creationId xmlns:a16="http://schemas.microsoft.com/office/drawing/2014/main" id="{F98393CA-664A-5A41-89D3-86DD05D6B913}"/>
              </a:ext>
            </a:extLst>
          </p:cNvPr>
          <p:cNvSpPr txBox="1"/>
          <p:nvPr/>
        </p:nvSpPr>
        <p:spPr>
          <a:xfrm>
            <a:off x="4108231" y="1905951"/>
            <a:ext cx="259623" cy="1050131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spc="-158" dirty="0">
                <a:solidFill>
                  <a:srgbClr val="FF0000"/>
                </a:solidFill>
                <a:latin typeface="Helvetica Neue"/>
                <a:cs typeface="Helvetica Neue"/>
              </a:rPr>
              <a:t>T</a:t>
            </a:r>
            <a:r>
              <a:rPr sz="1687" b="1" spc="-32" dirty="0">
                <a:solidFill>
                  <a:srgbClr val="FF0000"/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rgbClr val="FF0000"/>
                </a:solidFill>
                <a:latin typeface="Helvetica Neue"/>
                <a:cs typeface="Helvetica Neue"/>
              </a:rPr>
              <a:t>eatment</a:t>
            </a:r>
            <a:endParaRPr sz="1687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E17A1C-3896-4844-A87A-D53E86F5414D}"/>
              </a:ext>
            </a:extLst>
          </p:cNvPr>
          <p:cNvSpPr txBox="1"/>
          <p:nvPr/>
        </p:nvSpPr>
        <p:spPr>
          <a:xfrm>
            <a:off x="813361" y="4247539"/>
            <a:ext cx="75536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files X 4 biological replicates = 16 files per treatment</a:t>
            </a:r>
          </a:p>
          <a:p>
            <a:endParaRPr lang="en-US" sz="2400" dirty="0"/>
          </a:p>
          <a:p>
            <a:r>
              <a:rPr lang="en-US" sz="2400" dirty="0"/>
              <a:t>16 FASTQ files for Control</a:t>
            </a:r>
          </a:p>
          <a:p>
            <a:r>
              <a:rPr lang="en-US" sz="2400" dirty="0"/>
              <a:t>16 FASTQ files for Treatment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F9B0CD-4C5D-8B48-B68D-8A277A3CBFAD}"/>
              </a:ext>
            </a:extLst>
          </p:cNvPr>
          <p:cNvSpPr txBox="1"/>
          <p:nvPr/>
        </p:nvSpPr>
        <p:spPr>
          <a:xfrm>
            <a:off x="7579637" y="9888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files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D549F2-5B4D-D849-9372-28A92549B93C}"/>
              </a:ext>
            </a:extLst>
          </p:cNvPr>
          <p:cNvSpPr txBox="1"/>
          <p:nvPr/>
        </p:nvSpPr>
        <p:spPr>
          <a:xfrm>
            <a:off x="7544913" y="222960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files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88E765-EF16-E54B-882A-599450859626}"/>
              </a:ext>
            </a:extLst>
          </p:cNvPr>
          <p:cNvSpPr txBox="1"/>
          <p:nvPr/>
        </p:nvSpPr>
        <p:spPr>
          <a:xfrm>
            <a:off x="1133165" y="3174365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LANE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F7B51F-4383-3E4A-945C-6F89B403BC2D}"/>
              </a:ext>
            </a:extLst>
          </p:cNvPr>
          <p:cNvSpPr txBox="1"/>
          <p:nvPr/>
        </p:nvSpPr>
        <p:spPr>
          <a:xfrm>
            <a:off x="5031437" y="3159215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LANE 2</a:t>
            </a:r>
          </a:p>
        </p:txBody>
      </p:sp>
    </p:spTree>
    <p:extLst>
      <p:ext uri="{BB962C8B-B14F-4D97-AF65-F5344CB8AC3E}">
        <p14:creationId xmlns:p14="http://schemas.microsoft.com/office/powerpoint/2010/main" val="1717485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304445"/>
            <a:ext cx="7087235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  <a:tabLst>
                <a:tab pos="996926" algn="l"/>
              </a:tabLst>
            </a:pPr>
            <a:r>
              <a:rPr lang="en-US" b="1" u="sng" spc="-4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What is a FASTQ?</a:t>
            </a:r>
            <a:endParaRPr b="1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0936" y="1239792"/>
            <a:ext cx="8553451" cy="1868805"/>
            <a:chOff x="180936" y="1239791"/>
            <a:chExt cx="8553450" cy="1868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936" y="1239791"/>
              <a:ext cx="8553333" cy="18683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1736" y="1267592"/>
              <a:ext cx="8451850" cy="1767205"/>
            </a:xfrm>
            <a:custGeom>
              <a:avLst/>
              <a:gdLst/>
              <a:ahLst/>
              <a:cxnLst/>
              <a:rect l="l" t="t" r="r" b="b"/>
              <a:pathLst>
                <a:path w="8451850" h="1767205">
                  <a:moveTo>
                    <a:pt x="0" y="0"/>
                  </a:moveTo>
                  <a:lnTo>
                    <a:pt x="8451733" y="0"/>
                  </a:lnTo>
                  <a:lnTo>
                    <a:pt x="8451733" y="1766789"/>
                  </a:lnTo>
                  <a:lnTo>
                    <a:pt x="0" y="1766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" name="object 6"/>
            <p:cNvSpPr/>
            <p:nvPr/>
          </p:nvSpPr>
          <p:spPr>
            <a:xfrm>
              <a:off x="231736" y="1267592"/>
              <a:ext cx="8451850" cy="1767205"/>
            </a:xfrm>
            <a:custGeom>
              <a:avLst/>
              <a:gdLst/>
              <a:ahLst/>
              <a:cxnLst/>
              <a:rect l="l" t="t" r="r" b="b"/>
              <a:pathLst>
                <a:path w="8451850" h="1767205">
                  <a:moveTo>
                    <a:pt x="0" y="0"/>
                  </a:moveTo>
                  <a:lnTo>
                    <a:pt x="8451733" y="0"/>
                  </a:lnTo>
                  <a:lnTo>
                    <a:pt x="8451733" y="1766789"/>
                  </a:lnTo>
                  <a:lnTo>
                    <a:pt x="0" y="176678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9401" y="1350011"/>
            <a:ext cx="8199755" cy="1418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400"/>
              </a:lnSpc>
              <a:spcBef>
                <a:spcPts val="100"/>
              </a:spcBef>
            </a:pPr>
            <a:r>
              <a:rPr sz="1651" spc="-5" dirty="0">
                <a:latin typeface="Courier"/>
                <a:cs typeface="Courier"/>
              </a:rPr>
              <a:t>@NS500177:196:HFTTTAFXX:1:11101:10916:1458 2:N:0:CGCGGCTG </a:t>
            </a:r>
            <a:r>
              <a:rPr sz="1651" dirty="0">
                <a:latin typeface="Courier"/>
                <a:cs typeface="Courier"/>
              </a:rPr>
              <a:t> ACACGACGATGAGGTGACAGTCACGGAGGATAAGATCAATGCCCTCATTAAAGCAGCCGGTGTAA</a:t>
            </a:r>
            <a:endParaRPr sz="1651">
              <a:latin typeface="Courier"/>
              <a:cs typeface="Courier"/>
            </a:endParaRPr>
          </a:p>
          <a:p>
            <a:pPr marL="12700" marR="6351">
              <a:lnSpc>
                <a:spcPct val="141400"/>
              </a:lnSpc>
            </a:pPr>
            <a:r>
              <a:rPr sz="1651" dirty="0">
                <a:latin typeface="Courier"/>
                <a:cs typeface="Courier"/>
              </a:rPr>
              <a:t>+ </a:t>
            </a:r>
            <a:r>
              <a:rPr sz="1651" spc="5" dirty="0">
                <a:latin typeface="Courier"/>
                <a:cs typeface="Courier"/>
              </a:rPr>
              <a:t> </a:t>
            </a:r>
            <a:r>
              <a:rPr sz="1651" spc="-5" dirty="0">
                <a:latin typeface="Courier"/>
                <a:cs typeface="Courier"/>
              </a:rPr>
              <a:t>AAAAAEEEEEEEEEEE//AEEEAEEEEEEEEEEE/EE/&lt;&lt;EE/AAEEAEE///EEEEAEEEAEA&lt;</a:t>
            </a:r>
            <a:endParaRPr sz="1651">
              <a:latin typeface="Courier"/>
              <a:cs typeface="Courie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480447" y="1430293"/>
            <a:ext cx="412751" cy="412751"/>
            <a:chOff x="8480447" y="1430292"/>
            <a:chExt cx="412750" cy="4127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0447" y="1430292"/>
              <a:ext cx="412634" cy="41263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533069" y="1459914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500" y="0"/>
                  </a:moveTo>
                  <a:lnTo>
                    <a:pt x="129890" y="0"/>
                  </a:lnTo>
                  <a:lnTo>
                    <a:pt x="84092" y="14575"/>
                  </a:lnTo>
                  <a:lnTo>
                    <a:pt x="43727" y="43727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499"/>
                  </a:lnTo>
                  <a:lnTo>
                    <a:pt x="14575" y="223297"/>
                  </a:lnTo>
                  <a:lnTo>
                    <a:pt x="43727" y="263662"/>
                  </a:lnTo>
                  <a:lnTo>
                    <a:pt x="84092" y="292813"/>
                  </a:lnTo>
                  <a:lnTo>
                    <a:pt x="129890" y="307389"/>
                  </a:lnTo>
                  <a:lnTo>
                    <a:pt x="177500" y="307389"/>
                  </a:lnTo>
                  <a:lnTo>
                    <a:pt x="223298" y="292813"/>
                  </a:lnTo>
                  <a:lnTo>
                    <a:pt x="263662" y="263662"/>
                  </a:lnTo>
                  <a:lnTo>
                    <a:pt x="292813" y="223297"/>
                  </a:lnTo>
                  <a:lnTo>
                    <a:pt x="307389" y="177499"/>
                  </a:lnTo>
                  <a:lnTo>
                    <a:pt x="307389" y="129890"/>
                  </a:lnTo>
                  <a:lnTo>
                    <a:pt x="292813" y="84092"/>
                  </a:lnTo>
                  <a:lnTo>
                    <a:pt x="263662" y="43727"/>
                  </a:lnTo>
                  <a:lnTo>
                    <a:pt x="223298" y="14575"/>
                  </a:lnTo>
                  <a:lnTo>
                    <a:pt x="17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533069" y="1459914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636000" y="1498601"/>
            <a:ext cx="1073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0070C0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480447" y="1782442"/>
            <a:ext cx="412751" cy="412751"/>
            <a:chOff x="8480447" y="1782442"/>
            <a:chExt cx="412750" cy="41275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0447" y="1782442"/>
              <a:ext cx="412634" cy="41263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533069" y="1812064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500" y="0"/>
                  </a:moveTo>
                  <a:lnTo>
                    <a:pt x="129890" y="0"/>
                  </a:lnTo>
                  <a:lnTo>
                    <a:pt x="84092" y="14575"/>
                  </a:lnTo>
                  <a:lnTo>
                    <a:pt x="43727" y="43727"/>
                  </a:lnTo>
                  <a:lnTo>
                    <a:pt x="14575" y="84091"/>
                  </a:lnTo>
                  <a:lnTo>
                    <a:pt x="0" y="129889"/>
                  </a:lnTo>
                  <a:lnTo>
                    <a:pt x="0" y="177499"/>
                  </a:lnTo>
                  <a:lnTo>
                    <a:pt x="14575" y="223297"/>
                  </a:lnTo>
                  <a:lnTo>
                    <a:pt x="43727" y="263662"/>
                  </a:lnTo>
                  <a:lnTo>
                    <a:pt x="84092" y="292813"/>
                  </a:lnTo>
                  <a:lnTo>
                    <a:pt x="129890" y="307389"/>
                  </a:lnTo>
                  <a:lnTo>
                    <a:pt x="177500" y="307389"/>
                  </a:lnTo>
                  <a:lnTo>
                    <a:pt x="223298" y="292813"/>
                  </a:lnTo>
                  <a:lnTo>
                    <a:pt x="263662" y="263662"/>
                  </a:lnTo>
                  <a:lnTo>
                    <a:pt x="292813" y="223297"/>
                  </a:lnTo>
                  <a:lnTo>
                    <a:pt x="307389" y="177499"/>
                  </a:lnTo>
                  <a:lnTo>
                    <a:pt x="307389" y="129889"/>
                  </a:lnTo>
                  <a:lnTo>
                    <a:pt x="292813" y="84091"/>
                  </a:lnTo>
                  <a:lnTo>
                    <a:pt x="263662" y="43727"/>
                  </a:lnTo>
                  <a:lnTo>
                    <a:pt x="223298" y="14575"/>
                  </a:lnTo>
                  <a:lnTo>
                    <a:pt x="17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533069" y="1812064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636000" y="1854201"/>
            <a:ext cx="1073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0070C0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480447" y="2147294"/>
            <a:ext cx="412751" cy="412751"/>
            <a:chOff x="8480447" y="2147293"/>
            <a:chExt cx="412750" cy="41275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0447" y="2147293"/>
              <a:ext cx="412634" cy="41263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533069" y="2176914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500" y="0"/>
                  </a:moveTo>
                  <a:lnTo>
                    <a:pt x="129890" y="0"/>
                  </a:lnTo>
                  <a:lnTo>
                    <a:pt x="84092" y="14576"/>
                  </a:lnTo>
                  <a:lnTo>
                    <a:pt x="43727" y="43728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499"/>
                  </a:lnTo>
                  <a:lnTo>
                    <a:pt x="14575" y="223297"/>
                  </a:lnTo>
                  <a:lnTo>
                    <a:pt x="43727" y="263661"/>
                  </a:lnTo>
                  <a:lnTo>
                    <a:pt x="84092" y="292814"/>
                  </a:lnTo>
                  <a:lnTo>
                    <a:pt x="129890" y="307390"/>
                  </a:lnTo>
                  <a:lnTo>
                    <a:pt x="177500" y="307390"/>
                  </a:lnTo>
                  <a:lnTo>
                    <a:pt x="223298" y="292814"/>
                  </a:lnTo>
                  <a:lnTo>
                    <a:pt x="263662" y="263661"/>
                  </a:lnTo>
                  <a:lnTo>
                    <a:pt x="292813" y="223297"/>
                  </a:lnTo>
                  <a:lnTo>
                    <a:pt x="307389" y="177499"/>
                  </a:lnTo>
                  <a:lnTo>
                    <a:pt x="307389" y="129890"/>
                  </a:lnTo>
                  <a:lnTo>
                    <a:pt x="292813" y="84092"/>
                  </a:lnTo>
                  <a:lnTo>
                    <a:pt x="263662" y="43728"/>
                  </a:lnTo>
                  <a:lnTo>
                    <a:pt x="223298" y="14576"/>
                  </a:lnTo>
                  <a:lnTo>
                    <a:pt x="17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8533069" y="217691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636000" y="2222501"/>
            <a:ext cx="1073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0070C0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480447" y="2510322"/>
            <a:ext cx="412751" cy="412751"/>
            <a:chOff x="8480447" y="2510322"/>
            <a:chExt cx="412750" cy="41275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0447" y="2510322"/>
              <a:ext cx="412634" cy="41263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533069" y="253994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500" y="0"/>
                  </a:moveTo>
                  <a:lnTo>
                    <a:pt x="129890" y="0"/>
                  </a:lnTo>
                  <a:lnTo>
                    <a:pt x="84092" y="14576"/>
                  </a:lnTo>
                  <a:lnTo>
                    <a:pt x="43727" y="43728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499"/>
                  </a:lnTo>
                  <a:lnTo>
                    <a:pt x="14575" y="223297"/>
                  </a:lnTo>
                  <a:lnTo>
                    <a:pt x="43727" y="263661"/>
                  </a:lnTo>
                  <a:lnTo>
                    <a:pt x="84092" y="292814"/>
                  </a:lnTo>
                  <a:lnTo>
                    <a:pt x="129890" y="307390"/>
                  </a:lnTo>
                  <a:lnTo>
                    <a:pt x="177500" y="307390"/>
                  </a:lnTo>
                  <a:lnTo>
                    <a:pt x="223298" y="292814"/>
                  </a:lnTo>
                  <a:lnTo>
                    <a:pt x="263662" y="263661"/>
                  </a:lnTo>
                  <a:lnTo>
                    <a:pt x="292813" y="223297"/>
                  </a:lnTo>
                  <a:lnTo>
                    <a:pt x="307389" y="177499"/>
                  </a:lnTo>
                  <a:lnTo>
                    <a:pt x="307389" y="129890"/>
                  </a:lnTo>
                  <a:lnTo>
                    <a:pt x="292813" y="84092"/>
                  </a:lnTo>
                  <a:lnTo>
                    <a:pt x="263662" y="43728"/>
                  </a:lnTo>
                  <a:lnTo>
                    <a:pt x="223298" y="14576"/>
                  </a:lnTo>
                  <a:lnTo>
                    <a:pt x="17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8533069" y="2539944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636000" y="2578101"/>
            <a:ext cx="1073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0070C0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5221" y="3680226"/>
            <a:ext cx="412751" cy="412751"/>
            <a:chOff x="355220" y="3680226"/>
            <a:chExt cx="412750" cy="412750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220" y="3680226"/>
              <a:ext cx="412634" cy="41263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7842" y="3709848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499" y="0"/>
                  </a:moveTo>
                  <a:lnTo>
                    <a:pt x="129890" y="0"/>
                  </a:lnTo>
                  <a:lnTo>
                    <a:pt x="84092" y="14575"/>
                  </a:lnTo>
                  <a:lnTo>
                    <a:pt x="43727" y="43727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499"/>
                  </a:lnTo>
                  <a:lnTo>
                    <a:pt x="14575" y="223297"/>
                  </a:lnTo>
                  <a:lnTo>
                    <a:pt x="43727" y="263662"/>
                  </a:lnTo>
                  <a:lnTo>
                    <a:pt x="84092" y="292813"/>
                  </a:lnTo>
                  <a:lnTo>
                    <a:pt x="129890" y="307389"/>
                  </a:lnTo>
                  <a:lnTo>
                    <a:pt x="177499" y="307389"/>
                  </a:lnTo>
                  <a:lnTo>
                    <a:pt x="223297" y="292813"/>
                  </a:lnTo>
                  <a:lnTo>
                    <a:pt x="263662" y="263662"/>
                  </a:lnTo>
                  <a:lnTo>
                    <a:pt x="292814" y="223297"/>
                  </a:lnTo>
                  <a:lnTo>
                    <a:pt x="307390" y="177499"/>
                  </a:lnTo>
                  <a:lnTo>
                    <a:pt x="307390" y="129890"/>
                  </a:lnTo>
                  <a:lnTo>
                    <a:pt x="292814" y="84092"/>
                  </a:lnTo>
                  <a:lnTo>
                    <a:pt x="263662" y="43727"/>
                  </a:lnTo>
                  <a:lnTo>
                    <a:pt x="223297" y="14575"/>
                  </a:lnTo>
                  <a:lnTo>
                    <a:pt x="177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407842" y="3709848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355221" y="4425210"/>
            <a:ext cx="412751" cy="412751"/>
            <a:chOff x="355220" y="4425210"/>
            <a:chExt cx="412750" cy="412750"/>
          </a:xfrm>
        </p:grpSpPr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220" y="4425210"/>
              <a:ext cx="412634" cy="41263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07842" y="4454832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499" y="0"/>
                  </a:moveTo>
                  <a:lnTo>
                    <a:pt x="129890" y="0"/>
                  </a:lnTo>
                  <a:lnTo>
                    <a:pt x="84092" y="14575"/>
                  </a:lnTo>
                  <a:lnTo>
                    <a:pt x="43727" y="43727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500"/>
                  </a:lnTo>
                  <a:lnTo>
                    <a:pt x="14575" y="223298"/>
                  </a:lnTo>
                  <a:lnTo>
                    <a:pt x="43727" y="263662"/>
                  </a:lnTo>
                  <a:lnTo>
                    <a:pt x="84092" y="292813"/>
                  </a:lnTo>
                  <a:lnTo>
                    <a:pt x="129890" y="307389"/>
                  </a:lnTo>
                  <a:lnTo>
                    <a:pt x="177499" y="307389"/>
                  </a:lnTo>
                  <a:lnTo>
                    <a:pt x="223297" y="292813"/>
                  </a:lnTo>
                  <a:lnTo>
                    <a:pt x="263662" y="263662"/>
                  </a:lnTo>
                  <a:lnTo>
                    <a:pt x="292814" y="223298"/>
                  </a:lnTo>
                  <a:lnTo>
                    <a:pt x="307390" y="177500"/>
                  </a:lnTo>
                  <a:lnTo>
                    <a:pt x="307390" y="129890"/>
                  </a:lnTo>
                  <a:lnTo>
                    <a:pt x="292814" y="84092"/>
                  </a:lnTo>
                  <a:lnTo>
                    <a:pt x="263662" y="43727"/>
                  </a:lnTo>
                  <a:lnTo>
                    <a:pt x="223297" y="14575"/>
                  </a:lnTo>
                  <a:lnTo>
                    <a:pt x="177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407842" y="4454832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55221" y="5170194"/>
            <a:ext cx="412751" cy="862965"/>
            <a:chOff x="355220" y="5170193"/>
            <a:chExt cx="412750" cy="862965"/>
          </a:xfrm>
        </p:grpSpPr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220" y="5170193"/>
              <a:ext cx="412634" cy="41263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07842" y="519981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499" y="0"/>
                  </a:moveTo>
                  <a:lnTo>
                    <a:pt x="129890" y="0"/>
                  </a:lnTo>
                  <a:lnTo>
                    <a:pt x="84092" y="14575"/>
                  </a:lnTo>
                  <a:lnTo>
                    <a:pt x="43727" y="43727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500"/>
                  </a:lnTo>
                  <a:lnTo>
                    <a:pt x="14575" y="223298"/>
                  </a:lnTo>
                  <a:lnTo>
                    <a:pt x="43727" y="263662"/>
                  </a:lnTo>
                  <a:lnTo>
                    <a:pt x="84092" y="292813"/>
                  </a:lnTo>
                  <a:lnTo>
                    <a:pt x="129890" y="307389"/>
                  </a:lnTo>
                  <a:lnTo>
                    <a:pt x="177499" y="307389"/>
                  </a:lnTo>
                  <a:lnTo>
                    <a:pt x="223297" y="292813"/>
                  </a:lnTo>
                  <a:lnTo>
                    <a:pt x="263662" y="263662"/>
                  </a:lnTo>
                  <a:lnTo>
                    <a:pt x="292814" y="223298"/>
                  </a:lnTo>
                  <a:lnTo>
                    <a:pt x="307390" y="177500"/>
                  </a:lnTo>
                  <a:lnTo>
                    <a:pt x="307390" y="129890"/>
                  </a:lnTo>
                  <a:lnTo>
                    <a:pt x="292814" y="84092"/>
                  </a:lnTo>
                  <a:lnTo>
                    <a:pt x="263662" y="43727"/>
                  </a:lnTo>
                  <a:lnTo>
                    <a:pt x="223297" y="14575"/>
                  </a:lnTo>
                  <a:lnTo>
                    <a:pt x="177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407842" y="519981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220" y="5620318"/>
              <a:ext cx="412634" cy="41263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07842" y="5649940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499" y="0"/>
                  </a:moveTo>
                  <a:lnTo>
                    <a:pt x="129890" y="0"/>
                  </a:lnTo>
                  <a:lnTo>
                    <a:pt x="84092" y="14575"/>
                  </a:lnTo>
                  <a:lnTo>
                    <a:pt x="43727" y="43727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499"/>
                  </a:lnTo>
                  <a:lnTo>
                    <a:pt x="14575" y="223297"/>
                  </a:lnTo>
                  <a:lnTo>
                    <a:pt x="43727" y="263662"/>
                  </a:lnTo>
                  <a:lnTo>
                    <a:pt x="84092" y="292814"/>
                  </a:lnTo>
                  <a:lnTo>
                    <a:pt x="129890" y="307390"/>
                  </a:lnTo>
                  <a:lnTo>
                    <a:pt x="177499" y="307390"/>
                  </a:lnTo>
                  <a:lnTo>
                    <a:pt x="223297" y="292814"/>
                  </a:lnTo>
                  <a:lnTo>
                    <a:pt x="263662" y="263662"/>
                  </a:lnTo>
                  <a:lnTo>
                    <a:pt x="292814" y="223297"/>
                  </a:lnTo>
                  <a:lnTo>
                    <a:pt x="307390" y="177499"/>
                  </a:lnTo>
                  <a:lnTo>
                    <a:pt x="307390" y="129890"/>
                  </a:lnTo>
                  <a:lnTo>
                    <a:pt x="292814" y="84092"/>
                  </a:lnTo>
                  <a:lnTo>
                    <a:pt x="263662" y="43727"/>
                  </a:lnTo>
                  <a:lnTo>
                    <a:pt x="223297" y="14575"/>
                  </a:lnTo>
                  <a:lnTo>
                    <a:pt x="177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407842" y="5649940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24437" y="3214902"/>
            <a:ext cx="8318878" cy="3113287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38099">
              <a:spcBef>
                <a:spcPts val="515"/>
              </a:spcBef>
            </a:pP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2151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sequencing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“read”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consists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b="1" spc="15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lines </a:t>
            </a: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sz="215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0192" marR="88898" indent="-292093">
              <a:lnSpc>
                <a:spcPts val="2500"/>
              </a:lnSpc>
              <a:spcBef>
                <a:spcPts val="571"/>
              </a:spcBef>
            </a:pPr>
            <a:r>
              <a:rPr lang="en-US" sz="2151" spc="-520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            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sz="215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sz="215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(which always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starts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sz="215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sz="2151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sz="2151" dirty="0"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r>
              <a:rPr sz="215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151" spc="-6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15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sequence that follows</a:t>
            </a:r>
            <a:endParaRPr sz="215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0192" marR="227324" indent="-292093">
              <a:lnSpc>
                <a:spcPts val="2500"/>
              </a:lnSpc>
              <a:spcBef>
                <a:spcPts val="1000"/>
              </a:spcBef>
            </a:pPr>
            <a:r>
              <a:rPr lang="en-US" sz="2151" spc="-520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             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The second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line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contains the bases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called for the sequenced </a:t>
            </a:r>
            <a:r>
              <a:rPr sz="2151" spc="-6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fragment</a:t>
            </a:r>
            <a:endParaRPr sz="215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">
              <a:spcBef>
                <a:spcPts val="851"/>
              </a:spcBef>
            </a:pPr>
            <a:r>
              <a:rPr lang="en-US" sz="2151" spc="-1035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151" spc="5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151" spc="-289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51" spc="-289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sz="215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ine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15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ways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“+”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cha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acter</a:t>
            </a:r>
            <a:endParaRPr sz="215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0192" marR="30479" indent="-292093">
              <a:lnSpc>
                <a:spcPts val="2500"/>
              </a:lnSpc>
              <a:spcBef>
                <a:spcPts val="1071"/>
              </a:spcBef>
            </a:pPr>
            <a:r>
              <a:rPr lang="en-US" sz="2151" spc="-520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                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fo</a:t>
            </a:r>
            <a:r>
              <a:rPr lang="en-US" sz="2151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rth line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 contains the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quality scores for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each base in the </a:t>
            </a:r>
            <a:r>
              <a:rPr sz="2151" spc="-6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sequenced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fragment</a:t>
            </a:r>
            <a:endParaRPr sz="21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0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D7C4-EEE2-A445-809F-F740E105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Sequence data repositories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6CF3F5-7A0C-5C4C-9F90-D60C49323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47521"/>
              </p:ext>
            </p:extLst>
          </p:nvPr>
        </p:nvGraphicFramePr>
        <p:xfrm>
          <a:off x="1524000" y="1396999"/>
          <a:ext cx="6096000" cy="49257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100489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63347621"/>
                    </a:ext>
                  </a:extLst>
                </a:gridCol>
              </a:tblGrid>
              <a:tr h="6277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Host Organization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Repository Name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717622"/>
                  </a:ext>
                </a:extLst>
              </a:tr>
              <a:tr h="13023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National Center for Biotechnology Information (NCBI)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Sequence Read Archive </a:t>
                      </a:r>
                    </a:p>
                    <a:p>
                      <a:pPr algn="ctr"/>
                      <a:r>
                        <a:rPr lang="en-US" sz="1600" dirty="0"/>
                        <a:t>(SRA)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8904478"/>
                  </a:ext>
                </a:extLst>
              </a:tr>
              <a:tr h="14978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European Molecular Biology Laboratory – European Bioinformatics Institute </a:t>
                      </a:r>
                    </a:p>
                    <a:p>
                      <a:pPr algn="ctr"/>
                      <a:r>
                        <a:rPr lang="en-US" sz="1600" dirty="0"/>
                        <a:t>(EMBL-EBI)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European Nucleotide Archive (ENA)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607894"/>
                  </a:ext>
                </a:extLst>
              </a:tr>
              <a:tr h="14978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DNA Data Bank of Japan </a:t>
                      </a:r>
                    </a:p>
                    <a:p>
                      <a:pPr algn="ctr"/>
                      <a:r>
                        <a:rPr lang="en-US" sz="1600" dirty="0"/>
                        <a:t>(DDBJ)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DDBJ Sequence Read Archive (DRA)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614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427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37BF-D39A-7A4E-B17B-F1B1241A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FASTQ files are huge!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EDE6F-6F83-5F4F-9965-AAD5E06E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Notice, its </a:t>
            </a:r>
            <a:r>
              <a:rPr lang="en-US" sz="3200" dirty="0" err="1"/>
              <a:t>fastq.gz</a:t>
            </a:r>
            <a:r>
              <a:rPr lang="en-US" sz="3200" dirty="0"/>
              <a:t> </a:t>
            </a:r>
          </a:p>
          <a:p>
            <a:r>
              <a:rPr lang="en-US" sz="3200" dirty="0"/>
              <a:t>No need to decompress it </a:t>
            </a:r>
          </a:p>
          <a:p>
            <a:r>
              <a:rPr lang="en-US" sz="3200" dirty="0"/>
              <a:t>Any programs can use the .</a:t>
            </a:r>
            <a:r>
              <a:rPr lang="en-US" sz="3200" dirty="0" err="1"/>
              <a:t>gz</a:t>
            </a:r>
            <a:r>
              <a:rPr lang="en-US" sz="3200" dirty="0"/>
              <a:t> file as input </a:t>
            </a:r>
          </a:p>
          <a:p>
            <a:endParaRPr lang="en-US" sz="32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69F30B1-4A65-F04D-8696-98BFFF1A3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88" r="47056"/>
          <a:stretch/>
        </p:blipFill>
        <p:spPr>
          <a:xfrm>
            <a:off x="1259954" y="4236334"/>
            <a:ext cx="7612409" cy="153943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29CFEB-7715-1A4C-8C39-974DB2736EB4}"/>
              </a:ext>
            </a:extLst>
          </p:cNvPr>
          <p:cNvCxnSpPr/>
          <p:nvPr/>
        </p:nvCxnSpPr>
        <p:spPr>
          <a:xfrm>
            <a:off x="271637" y="4409957"/>
            <a:ext cx="897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3B44ED-ABEC-A742-AB54-701356FDC1AF}"/>
              </a:ext>
            </a:extLst>
          </p:cNvPr>
          <p:cNvCxnSpPr/>
          <p:nvPr/>
        </p:nvCxnSpPr>
        <p:spPr>
          <a:xfrm>
            <a:off x="271637" y="5210539"/>
            <a:ext cx="897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5650C1-9D18-5A40-AE5C-13C840B60AEC}"/>
              </a:ext>
            </a:extLst>
          </p:cNvPr>
          <p:cNvCxnSpPr/>
          <p:nvPr/>
        </p:nvCxnSpPr>
        <p:spPr>
          <a:xfrm>
            <a:off x="271637" y="4770701"/>
            <a:ext cx="89740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3CD77-EAB7-CD4E-ABBD-B2558A750883}"/>
              </a:ext>
            </a:extLst>
          </p:cNvPr>
          <p:cNvCxnSpPr/>
          <p:nvPr/>
        </p:nvCxnSpPr>
        <p:spPr>
          <a:xfrm>
            <a:off x="271637" y="5571283"/>
            <a:ext cx="89740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283602-BABA-3B45-BBE4-7C6F71E000A7}"/>
              </a:ext>
            </a:extLst>
          </p:cNvPr>
          <p:cNvSpPr txBox="1"/>
          <p:nvPr/>
        </p:nvSpPr>
        <p:spPr>
          <a:xfrm>
            <a:off x="1259954" y="5957225"/>
            <a:ext cx="647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We need to merge these files by lane – not by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D0C712-A004-EF47-8ACA-8AB1F40DA653}"/>
              </a:ext>
            </a:extLst>
          </p:cNvPr>
          <p:cNvSpPr txBox="1"/>
          <p:nvPr/>
        </p:nvSpPr>
        <p:spPr>
          <a:xfrm>
            <a:off x="4845377" y="161448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zipped-up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777D43-6F15-5B4D-8D8D-EA6616E8C9D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289197" y="1983821"/>
            <a:ext cx="1155062" cy="11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29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C18F-A380-DB47-9369-91207196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command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DEE-7DD7-0D46-B5BA-EFB242A2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Cat(concatenate) command is frequently used in Linux </a:t>
            </a:r>
          </a:p>
          <a:p>
            <a:r>
              <a:rPr lang="en-US" dirty="0"/>
              <a:t>One major function is to merge the contents of multiple files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 filename1 filename2 &gt;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merged_file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Merge read1 </a:t>
            </a:r>
          </a:p>
          <a:p>
            <a:pPr marL="0" indent="0">
              <a:buNone/>
            </a:pPr>
            <a:r>
              <a:rPr lang="en-US" dirty="0"/>
              <a:t>Merge read 2</a:t>
            </a:r>
          </a:p>
          <a:p>
            <a:pPr marL="0" indent="0">
              <a:buNone/>
            </a:pPr>
            <a:r>
              <a:rPr lang="en-US" dirty="0"/>
              <a:t>From 4 files to 2 files </a:t>
            </a:r>
          </a:p>
          <a:p>
            <a:pPr marL="0" indent="0">
              <a:buNone/>
            </a:pPr>
            <a:r>
              <a:rPr lang="en-US" dirty="0"/>
              <a:t>Check size with disk usage command </a:t>
            </a:r>
          </a:p>
        </p:txBody>
      </p:sp>
    </p:spTree>
    <p:extLst>
      <p:ext uri="{BB962C8B-B14F-4D97-AF65-F5344CB8AC3E}">
        <p14:creationId xmlns:p14="http://schemas.microsoft.com/office/powerpoint/2010/main" val="4066593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7BB-B0EE-9C40-A53A-A6E99B35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of cat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6ED6166-C40A-BC41-8F53-51B193DF7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02" y="1505739"/>
            <a:ext cx="8808912" cy="3621846"/>
          </a:xfrm>
        </p:spPr>
      </p:pic>
    </p:spTree>
    <p:extLst>
      <p:ext uri="{BB962C8B-B14F-4D97-AF65-F5344CB8AC3E}">
        <p14:creationId xmlns:p14="http://schemas.microsoft.com/office/powerpoint/2010/main" val="3561627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EAED-CA6B-F446-B826-B1DF94AF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How would you run a program on the VACC?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AEAA-AD3F-D147-93BB-64CEBD7F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9311"/>
            <a:ext cx="7886700" cy="4027652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3200" dirty="0"/>
              <a:t>Install it in your personal VACC account and then be able to call it  </a:t>
            </a:r>
          </a:p>
          <a:p>
            <a:pPr marL="514350" indent="-514350">
              <a:buAutoNum type="arabicParenR"/>
            </a:pPr>
            <a:endParaRPr lang="en-US" sz="3200" dirty="0"/>
          </a:p>
          <a:p>
            <a:pPr marL="514350" indent="-514350">
              <a:buAutoNum type="arabicParenR"/>
            </a:pPr>
            <a:r>
              <a:rPr lang="en-US" sz="3200" dirty="0"/>
              <a:t>Or load it from the shared computing cluster using </a:t>
            </a: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module </a:t>
            </a:r>
            <a:r>
              <a:rPr lang="en-US" sz="3200" dirty="0"/>
              <a:t>package </a:t>
            </a:r>
          </a:p>
        </p:txBody>
      </p:sp>
    </p:spTree>
    <p:extLst>
      <p:ext uri="{BB962C8B-B14F-4D97-AF65-F5344CB8AC3E}">
        <p14:creationId xmlns:p14="http://schemas.microsoft.com/office/powerpoint/2010/main" val="3695122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085" y="2572003"/>
            <a:ext cx="71912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/>
              <a:t>Running</a:t>
            </a:r>
            <a:r>
              <a:rPr sz="6000" spc="-30" dirty="0"/>
              <a:t> </a:t>
            </a:r>
            <a:r>
              <a:rPr sz="6000" spc="-60" dirty="0"/>
              <a:t>batch</a:t>
            </a:r>
            <a:r>
              <a:rPr sz="6000" spc="-35" dirty="0"/>
              <a:t> </a:t>
            </a:r>
            <a:r>
              <a:rPr sz="6000" spc="-50" dirty="0"/>
              <a:t>jobs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134120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to know about VACC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5C0FDE-A646-1341-9689-825A297A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118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Once you feel confident about programs being installed and/or your scripts, you may want to ‘submit a job’ </a:t>
            </a:r>
          </a:p>
          <a:p>
            <a:r>
              <a:rPr lang="en-US" dirty="0"/>
              <a:t>For example, it may be annoying to do this one by one:  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htseq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-count -f bam -s yes -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gene_name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-m union sample1.bam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annotation.gtf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&gt; sample1.count.txt 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htseq</a:t>
            </a:r>
            <a:r>
              <a:rPr lang="en-US" sz="2200" dirty="0">
                <a:solidFill>
                  <a:srgbClr val="C00000"/>
                </a:solidFill>
              </a:rPr>
              <a:t>-count -f bam -s yes -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gene_name</a:t>
            </a:r>
            <a:r>
              <a:rPr lang="en-US" sz="2200" dirty="0">
                <a:solidFill>
                  <a:srgbClr val="C00000"/>
                </a:solidFill>
              </a:rPr>
              <a:t> -m union sample2.bam </a:t>
            </a:r>
            <a:r>
              <a:rPr lang="en-US" sz="2200" dirty="0" err="1">
                <a:solidFill>
                  <a:srgbClr val="C00000"/>
                </a:solidFill>
              </a:rPr>
              <a:t>annotation.gtf</a:t>
            </a:r>
            <a:r>
              <a:rPr lang="en-US" sz="2200" dirty="0">
                <a:solidFill>
                  <a:srgbClr val="C00000"/>
                </a:solidFill>
              </a:rPr>
              <a:t> &gt; sample2.count.txt </a:t>
            </a:r>
          </a:p>
          <a:p>
            <a:r>
              <a:rPr lang="en-US" dirty="0"/>
              <a:t>Also, some programs take very long to run! </a:t>
            </a:r>
          </a:p>
        </p:txBody>
      </p:sp>
    </p:spTree>
    <p:extLst>
      <p:ext uri="{BB962C8B-B14F-4D97-AF65-F5344CB8AC3E}">
        <p14:creationId xmlns:p14="http://schemas.microsoft.com/office/powerpoint/2010/main" val="228649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=4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order to </a:t>
            </a:r>
            <a:r>
              <a:rPr lang="en-US" u="sng" dirty="0"/>
              <a:t>submit a job</a:t>
            </a:r>
            <a:r>
              <a:rPr lang="en-US" dirty="0"/>
              <a:t>, need to use the job scheduler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</p:spTree>
    <p:extLst>
      <p:ext uri="{BB962C8B-B14F-4D97-AF65-F5344CB8AC3E}">
        <p14:creationId xmlns:p14="http://schemas.microsoft.com/office/powerpoint/2010/main" val="2711550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=4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order to </a:t>
            </a:r>
            <a:r>
              <a:rPr lang="en-US" u="sng" dirty="0"/>
              <a:t>submit a job</a:t>
            </a:r>
            <a:r>
              <a:rPr lang="en-US" dirty="0"/>
              <a:t>, need to use the job scheduler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948315" y="1934997"/>
            <a:ext cx="271492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shebang = used to tell the </a:t>
            </a:r>
            <a:r>
              <a:rPr lang="en-US" dirty="0" err="1"/>
              <a:t>linux</a:t>
            </a:r>
            <a:r>
              <a:rPr lang="en-US" dirty="0"/>
              <a:t> OS which interpreter to 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F05B00-CC4E-F548-B4B9-64B5C04798C7}"/>
              </a:ext>
            </a:extLst>
          </p:cNvPr>
          <p:cNvCxnSpPr/>
          <p:nvPr/>
        </p:nvCxnSpPr>
        <p:spPr>
          <a:xfrm flipH="1">
            <a:off x="2309567" y="2403835"/>
            <a:ext cx="3629320" cy="6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29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=4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order to </a:t>
            </a:r>
            <a:r>
              <a:rPr lang="en-US" u="sng" dirty="0"/>
              <a:t>submit a job</a:t>
            </a:r>
            <a:r>
              <a:rPr lang="en-US" dirty="0"/>
              <a:t>, need to use the job scheduler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948315" y="1934997"/>
            <a:ext cx="271492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 = default is </a:t>
            </a:r>
            <a:r>
              <a:rPr lang="en-US" dirty="0" err="1"/>
              <a:t>bluemoon</a:t>
            </a:r>
            <a:r>
              <a:rPr lang="en-US" dirty="0"/>
              <a:t> if not specified</a:t>
            </a:r>
          </a:p>
          <a:p>
            <a:pPr algn="ctr"/>
            <a:r>
              <a:rPr lang="en-US" dirty="0"/>
              <a:t>Other partitions are available and this is important if you are running a “job” that will take longer than 3 days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F05B00-CC4E-F548-B4B9-64B5C04798C7}"/>
              </a:ext>
            </a:extLst>
          </p:cNvPr>
          <p:cNvCxnSpPr>
            <a:cxnSpLocks/>
          </p:cNvCxnSpPr>
          <p:nvPr/>
        </p:nvCxnSpPr>
        <p:spPr>
          <a:xfrm flipH="1">
            <a:off x="5071621" y="2403835"/>
            <a:ext cx="867266" cy="358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154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=4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order to </a:t>
            </a:r>
            <a:r>
              <a:rPr lang="en-US" u="sng" dirty="0"/>
              <a:t>submit a job</a:t>
            </a:r>
            <a:r>
              <a:rPr lang="en-US" dirty="0"/>
              <a:t>, need to use the job scheduler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948315" y="1934997"/>
            <a:ext cx="2714920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Node:</a:t>
            </a:r>
            <a:r>
              <a:rPr lang="en-US" dirty="0"/>
              <a:t> A “node” is a server in the cluster. Each node has is configured with a certain number of cores (CPUs).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Task:</a:t>
            </a:r>
            <a:r>
              <a:rPr lang="en-US" dirty="0"/>
              <a:t> A “task” is a process sent to a core. By default, 1 core is assigned per 1 task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Recommend that you begin with 1 node and 2 processes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F05B00-CC4E-F548-B4B9-64B5C04798C7}"/>
              </a:ext>
            </a:extLst>
          </p:cNvPr>
          <p:cNvCxnSpPr>
            <a:cxnSpLocks/>
          </p:cNvCxnSpPr>
          <p:nvPr/>
        </p:nvCxnSpPr>
        <p:spPr>
          <a:xfrm flipH="1">
            <a:off x="3624017" y="3129768"/>
            <a:ext cx="2324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DBC379-3610-4544-80B5-487135F07777}"/>
              </a:ext>
            </a:extLst>
          </p:cNvPr>
          <p:cNvCxnSpPr>
            <a:cxnSpLocks/>
          </p:cNvCxnSpPr>
          <p:nvPr/>
        </p:nvCxnSpPr>
        <p:spPr>
          <a:xfrm flipH="1">
            <a:off x="3624017" y="3289955"/>
            <a:ext cx="2324298" cy="25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66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7C9E-C889-5B49-A29A-6DE0E23F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DB86-BE99-6A45-B759-09828A7CB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715912"/>
            <a:ext cx="7633742" cy="416368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GEO (Gene Expression Omnibus) is an international public repository that archives and freely distributes microarray, next-generation sequencing, and other forms of high-throughput functional genomics data submitted by the research community</a:t>
            </a:r>
          </a:p>
          <a:p>
            <a:r>
              <a:rPr lang="en-US" sz="2800" dirty="0"/>
              <a:t>User-friendly </a:t>
            </a:r>
          </a:p>
          <a:p>
            <a:r>
              <a:rPr lang="en-US" sz="2800" dirty="0"/>
              <a:t>100’s of organisms and thousands of different expression analysis platforms </a:t>
            </a:r>
          </a:p>
        </p:txBody>
      </p:sp>
    </p:spTree>
    <p:extLst>
      <p:ext uri="{BB962C8B-B14F-4D97-AF65-F5344CB8AC3E}">
        <p14:creationId xmlns:p14="http://schemas.microsoft.com/office/powerpoint/2010/main" val="78036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=4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order to </a:t>
            </a:r>
            <a:r>
              <a:rPr lang="en-US" u="sng" dirty="0"/>
              <a:t>submit a job</a:t>
            </a:r>
            <a:r>
              <a:rPr lang="en-US" dirty="0"/>
              <a:t>, need to use the job scheduler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948315" y="3104569"/>
            <a:ext cx="271492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your job requires more than 1G of memory – need to specify this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DBC379-3610-4544-80B5-487135F07777}"/>
              </a:ext>
            </a:extLst>
          </p:cNvPr>
          <p:cNvCxnSpPr>
            <a:cxnSpLocks/>
          </p:cNvCxnSpPr>
          <p:nvPr/>
        </p:nvCxnSpPr>
        <p:spPr>
          <a:xfrm flipH="1">
            <a:off x="3855563" y="3704734"/>
            <a:ext cx="2092752" cy="16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41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=4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order to </a:t>
            </a:r>
            <a:r>
              <a:rPr lang="en-US" u="sng" dirty="0"/>
              <a:t>submit a job</a:t>
            </a:r>
            <a:r>
              <a:rPr lang="en-US" dirty="0"/>
              <a:t>, need to use the job scheduler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872899" y="3737976"/>
            <a:ext cx="271492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Walltime</a:t>
            </a:r>
            <a:r>
              <a:rPr lang="en-US" dirty="0"/>
              <a:t> is the maximum amount of time your job will run.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DBC379-3610-4544-80B5-487135F07777}"/>
              </a:ext>
            </a:extLst>
          </p:cNvPr>
          <p:cNvCxnSpPr>
            <a:cxnSpLocks/>
          </p:cNvCxnSpPr>
          <p:nvPr/>
        </p:nvCxnSpPr>
        <p:spPr>
          <a:xfrm flipH="1">
            <a:off x="4317477" y="4166647"/>
            <a:ext cx="1555422" cy="6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3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536B-1EE1-5247-9D12-984A5F29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to GEO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16095-A8B0-6944-9F38-52CFEBE9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 a pre-requisite for publication of peer-reviewed research articles </a:t>
            </a:r>
          </a:p>
          <a:p>
            <a:r>
              <a:rPr lang="en-US" sz="2800" dirty="0"/>
              <a:t>Step-by-step process that requires sample data spreadsheets, raw data, and other submission forms </a:t>
            </a:r>
          </a:p>
        </p:txBody>
      </p:sp>
    </p:spTree>
    <p:extLst>
      <p:ext uri="{BB962C8B-B14F-4D97-AF65-F5344CB8AC3E}">
        <p14:creationId xmlns:p14="http://schemas.microsoft.com/office/powerpoint/2010/main" val="128350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B6A4-177F-C646-8858-683775F9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MIAME Compliant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0C22-8B0D-1045-B30E-71C40D92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594624"/>
            <a:ext cx="7633742" cy="4284969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Minimum information about a microarray experiment </a:t>
            </a:r>
          </a:p>
          <a:p>
            <a:r>
              <a:rPr lang="en-US" sz="2800" dirty="0"/>
              <a:t>Effort to standardize publicly available data</a:t>
            </a:r>
          </a:p>
          <a:p>
            <a:endParaRPr lang="en-US" sz="2800" dirty="0"/>
          </a:p>
          <a:p>
            <a:r>
              <a:rPr lang="en-US" sz="2800" dirty="0"/>
              <a:t>MAIME Checklist </a:t>
            </a:r>
          </a:p>
          <a:p>
            <a:pPr lvl="1"/>
            <a:r>
              <a:rPr lang="en-US" sz="2400" dirty="0"/>
              <a:t>Experimental Design</a:t>
            </a:r>
          </a:p>
          <a:p>
            <a:pPr lvl="1"/>
            <a:r>
              <a:rPr lang="en-US" sz="2400" dirty="0"/>
              <a:t>Samples used, extract preparation, and labeling </a:t>
            </a:r>
          </a:p>
          <a:p>
            <a:pPr lvl="1"/>
            <a:r>
              <a:rPr lang="en-US" sz="2400" dirty="0"/>
              <a:t>Measurement data and specifications </a:t>
            </a:r>
          </a:p>
          <a:p>
            <a:pPr marL="342900" lvl="1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495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1BB3-D2BE-E14E-8F34-F7E1D4B4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 Architecture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17E5-98E4-854C-BE13-E69831DB1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16928"/>
            <a:ext cx="7633742" cy="42626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There are three types of GEO submitter records: </a:t>
            </a:r>
          </a:p>
          <a:p>
            <a:r>
              <a:rPr lang="en-US" sz="2400" dirty="0"/>
              <a:t>A </a:t>
            </a:r>
            <a:r>
              <a:rPr lang="en-US" sz="2400" b="1" dirty="0"/>
              <a:t>Platform</a:t>
            </a:r>
            <a:r>
              <a:rPr lang="en-US" sz="2400" dirty="0"/>
              <a:t> record describes an array or sequencer and, for array-based platforms, a data table defining the array template. </a:t>
            </a:r>
          </a:p>
          <a:p>
            <a:r>
              <a:rPr lang="en-US" sz="2400" dirty="0"/>
              <a:t>A </a:t>
            </a:r>
            <a:r>
              <a:rPr lang="en-US" sz="2400" b="1" dirty="0"/>
              <a:t>Sample</a:t>
            </a:r>
            <a:r>
              <a:rPr lang="en-US" sz="2400" dirty="0"/>
              <a:t> record describes the sample source, the protocols used in its analysis, and the expression data derived from it. </a:t>
            </a:r>
          </a:p>
          <a:p>
            <a:r>
              <a:rPr lang="en-US" sz="2400" dirty="0"/>
              <a:t>A </a:t>
            </a:r>
            <a:r>
              <a:rPr lang="en-US" sz="2400" b="1" dirty="0"/>
              <a:t>Series</a:t>
            </a:r>
            <a:r>
              <a:rPr lang="en-US" sz="2400" dirty="0"/>
              <a:t> record links together a group of related Samples and describes a whole study.</a:t>
            </a:r>
          </a:p>
          <a:p>
            <a:pPr marL="0" indent="0">
              <a:buNone/>
            </a:pPr>
            <a:r>
              <a:rPr lang="en-US" sz="2400" dirty="0"/>
              <a:t>Together, this information makes up a GEO record that is assembled by the GEO staff. These records provide a coherent synopsis about the experiment and data collected. </a:t>
            </a:r>
          </a:p>
        </p:txBody>
      </p:sp>
    </p:spTree>
    <p:extLst>
      <p:ext uri="{BB962C8B-B14F-4D97-AF65-F5344CB8AC3E}">
        <p14:creationId xmlns:p14="http://schemas.microsoft.com/office/powerpoint/2010/main" val="291835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1C87-49C5-844B-B364-4C65F661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 data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209C1-678F-274F-A127-49594B157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39230"/>
            <a:ext cx="7633742" cy="42403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GEO data can be retrieved and analyzed in several ways:</a:t>
            </a:r>
          </a:p>
          <a:p>
            <a:pPr marL="0" indent="0">
              <a:buNone/>
            </a:pPr>
            <a:endParaRPr lang="en-US" sz="2400" dirty="0"/>
          </a:p>
          <a:p>
            <a:pPr lvl="1" algn="just"/>
            <a:r>
              <a:rPr lang="en-US" sz="2400" dirty="0"/>
              <a:t>To look at a particular GEO record for which you have the accession number, use the GEO accession box located on the GEO homepage or at the top of each GEO record.</a:t>
            </a:r>
          </a:p>
          <a:p>
            <a:pPr lvl="1" algn="just"/>
            <a:r>
              <a:rPr lang="en-US" sz="2400" dirty="0"/>
              <a:t>To download data, see the various options described on the </a:t>
            </a:r>
            <a:r>
              <a:rPr lang="en-US" sz="2400" dirty="0">
                <a:hlinkClick r:id="rId2"/>
              </a:rPr>
              <a:t>Download GEO data</a:t>
            </a:r>
            <a:r>
              <a:rPr lang="en-US" sz="2400" dirty="0"/>
              <a:t> page.</a:t>
            </a:r>
          </a:p>
          <a:p>
            <a:pPr lvl="1" algn="just"/>
            <a:r>
              <a:rPr lang="en-US" sz="2400" dirty="0"/>
              <a:t>To quickly locate data relevant to your interests, search GEO </a:t>
            </a:r>
            <a:r>
              <a:rPr lang="en-US" sz="2400" dirty="0" err="1"/>
              <a:t>DataSets</a:t>
            </a:r>
            <a:r>
              <a:rPr lang="en-US" sz="2400" dirty="0"/>
              <a:t> and GEO Profiles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436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8C74-14DC-D24B-8CC6-8120D63C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32" y="5390402"/>
            <a:ext cx="7886700" cy="4520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/geo/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632D444-C5F2-E447-B674-473D82AAF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31" y="477119"/>
            <a:ext cx="7886701" cy="46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151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{6C5C8AF4-8D14-AD42-89A2-EEC3E22CC4DB}tf10001071</Template>
  <TotalTime>192</TotalTime>
  <Words>1786</Words>
  <Application>Microsoft Macintosh PowerPoint</Application>
  <PresentationFormat>On-screen Show (4:3)</PresentationFormat>
  <Paragraphs>263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Courier</vt:lpstr>
      <vt:lpstr>Gill Sans MT</vt:lpstr>
      <vt:lpstr>Helvetica Neue</vt:lpstr>
      <vt:lpstr>HelveticaNeue-Medium</vt:lpstr>
      <vt:lpstr>Impact</vt:lpstr>
      <vt:lpstr>Menlo</vt:lpstr>
      <vt:lpstr>Trebuchet MS</vt:lpstr>
      <vt:lpstr>Badge</vt:lpstr>
      <vt:lpstr>PowerPoint Presentation</vt:lpstr>
      <vt:lpstr>Today you will learn: </vt:lpstr>
      <vt:lpstr>Sequence data repositories</vt:lpstr>
      <vt:lpstr>What is GEO? </vt:lpstr>
      <vt:lpstr>Submitting to GEO </vt:lpstr>
      <vt:lpstr>MIAME Compliant </vt:lpstr>
      <vt:lpstr>GEO Architecture </vt:lpstr>
      <vt:lpstr>GEO data retrieval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SRA? </vt:lpstr>
      <vt:lpstr>There are levels of SRA entities and their accessions:  </vt:lpstr>
      <vt:lpstr>Sra HIERARCHY</vt:lpstr>
      <vt:lpstr>PowerPoint Presentation</vt:lpstr>
      <vt:lpstr>Sra HIERARCHY</vt:lpstr>
      <vt:lpstr>PowerPoint Presentation</vt:lpstr>
      <vt:lpstr>Step 1: Collect srr numbers USING RUN SELECTOR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FASTQ?</vt:lpstr>
      <vt:lpstr>FASTQ files are huge! </vt:lpstr>
      <vt:lpstr>cat command </vt:lpstr>
      <vt:lpstr>results of cat </vt:lpstr>
      <vt:lpstr>How would you run a program on the VACC? </vt:lpstr>
      <vt:lpstr>Running batch jobs</vt:lpstr>
      <vt:lpstr>Important to know about VACC</vt:lpstr>
      <vt:lpstr>In order to submit a job, need to use the job scheduler Slurm</vt:lpstr>
      <vt:lpstr>In order to submit a job, need to use the job scheduler Slurm</vt:lpstr>
      <vt:lpstr>In order to submit a job, need to use the job scheduler Slurm</vt:lpstr>
      <vt:lpstr>In order to submit a job, need to use the job scheduler Slurm</vt:lpstr>
      <vt:lpstr>In order to submit a job, need to use the job scheduler Slurm</vt:lpstr>
      <vt:lpstr>In order to submit a job, need to use the job scheduler Slurm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Princess Rodriguez Ramirez</dc:creator>
  <cp:lastModifiedBy>Princess Rodriguez Ramirez</cp:lastModifiedBy>
  <cp:revision>6</cp:revision>
  <dcterms:created xsi:type="dcterms:W3CDTF">2023-02-08T16:02:13Z</dcterms:created>
  <dcterms:modified xsi:type="dcterms:W3CDTF">2023-02-08T19:15:06Z</dcterms:modified>
</cp:coreProperties>
</file>