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1"/>
  </p:notesMasterIdLst>
  <p:sldIdLst>
    <p:sldId id="256" r:id="rId2"/>
    <p:sldId id="644" r:id="rId3"/>
    <p:sldId id="645" r:id="rId4"/>
    <p:sldId id="631" r:id="rId5"/>
    <p:sldId id="633" r:id="rId6"/>
    <p:sldId id="635" r:id="rId7"/>
    <p:sldId id="632" r:id="rId8"/>
    <p:sldId id="636" r:id="rId9"/>
    <p:sldId id="637" r:id="rId10"/>
    <p:sldId id="638" r:id="rId11"/>
    <p:sldId id="639" r:id="rId12"/>
    <p:sldId id="634" r:id="rId13"/>
    <p:sldId id="640" r:id="rId14"/>
    <p:sldId id="643" r:id="rId15"/>
    <p:sldId id="641" r:id="rId16"/>
    <p:sldId id="642" r:id="rId17"/>
    <p:sldId id="646" r:id="rId18"/>
    <p:sldId id="647" r:id="rId19"/>
    <p:sldId id="648" r:id="rId20"/>
    <p:sldId id="652" r:id="rId21"/>
    <p:sldId id="649" r:id="rId22"/>
    <p:sldId id="651" r:id="rId23"/>
    <p:sldId id="650" r:id="rId24"/>
    <p:sldId id="653" r:id="rId25"/>
    <p:sldId id="654" r:id="rId26"/>
    <p:sldId id="655" r:id="rId27"/>
    <p:sldId id="656" r:id="rId28"/>
    <p:sldId id="657" r:id="rId29"/>
    <p:sldId id="595" r:id="rId30"/>
    <p:sldId id="658" r:id="rId31"/>
    <p:sldId id="659" r:id="rId32"/>
    <p:sldId id="660" r:id="rId33"/>
    <p:sldId id="661" r:id="rId34"/>
    <p:sldId id="662" r:id="rId35"/>
    <p:sldId id="668" r:id="rId36"/>
    <p:sldId id="669" r:id="rId37"/>
    <p:sldId id="664" r:id="rId38"/>
    <p:sldId id="665" r:id="rId39"/>
    <p:sldId id="663" r:id="rId40"/>
    <p:sldId id="666" r:id="rId41"/>
    <p:sldId id="667" r:id="rId42"/>
    <p:sldId id="616" r:id="rId43"/>
    <p:sldId id="608" r:id="rId44"/>
    <p:sldId id="626" r:id="rId45"/>
    <p:sldId id="627" r:id="rId46"/>
    <p:sldId id="628" r:id="rId47"/>
    <p:sldId id="629" r:id="rId48"/>
    <p:sldId id="630" r:id="rId49"/>
    <p:sldId id="2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/>
    <p:restoredTop sz="89554"/>
  </p:normalViewPr>
  <p:slideViewPr>
    <p:cSldViewPr snapToGrid="0" snapToObjects="1">
      <p:cViewPr varScale="1">
        <p:scale>
          <a:sx n="127" d="100"/>
          <a:sy n="12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CC0C9-781E-B245-B1BD-08B2811163D1}" type="doc">
      <dgm:prSet loTypeId="urn:microsoft.com/office/officeart/2005/8/layout/cycle7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2E4F3-A152-F342-B8E0-182ABFD3FC84}">
      <dgm:prSet phldrT="[Text]"/>
      <dgm:spPr/>
      <dgm:t>
        <a:bodyPr/>
        <a:lstStyle/>
        <a:p>
          <a:r>
            <a:rPr lang="en-US" dirty="0"/>
            <a:t>Research paper</a:t>
          </a:r>
        </a:p>
        <a:p>
          <a:r>
            <a:rPr lang="en-US" dirty="0"/>
            <a:t>(PUBMED) </a:t>
          </a:r>
        </a:p>
      </dgm:t>
    </dgm:pt>
    <dgm:pt modelId="{7277249E-E99E-514D-B5E1-F34C7BDFD170}" type="parTrans" cxnId="{23AB46A5-9481-B045-B765-7BC4D7F97F59}">
      <dgm:prSet/>
      <dgm:spPr/>
      <dgm:t>
        <a:bodyPr/>
        <a:lstStyle/>
        <a:p>
          <a:endParaRPr lang="en-US"/>
        </a:p>
      </dgm:t>
    </dgm:pt>
    <dgm:pt modelId="{99E4A301-7094-FB4A-913A-568E86300781}" type="sibTrans" cxnId="{23AB46A5-9481-B045-B765-7BC4D7F97F59}">
      <dgm:prSet/>
      <dgm:spPr/>
      <dgm:t>
        <a:bodyPr/>
        <a:lstStyle/>
        <a:p>
          <a:endParaRPr lang="en-US"/>
        </a:p>
      </dgm:t>
    </dgm:pt>
    <dgm:pt modelId="{3F299DDF-BC96-3F44-86D4-0349CD80F0FD}">
      <dgm:prSet phldrT="[Text]"/>
      <dgm:spPr/>
      <dgm:t>
        <a:bodyPr/>
        <a:lstStyle/>
        <a:p>
          <a:r>
            <a:rPr lang="en-US" dirty="0"/>
            <a:t>SRA</a:t>
          </a:r>
        </a:p>
        <a:p>
          <a:r>
            <a:rPr lang="en-US" dirty="0"/>
            <a:t>(SRR, SRP)</a:t>
          </a:r>
        </a:p>
      </dgm:t>
    </dgm:pt>
    <dgm:pt modelId="{03EF37A5-84EA-954F-A23A-27F4FAC269DB}" type="parTrans" cxnId="{4A85FD68-D016-6743-AFB2-509041D249DB}">
      <dgm:prSet/>
      <dgm:spPr/>
      <dgm:t>
        <a:bodyPr/>
        <a:lstStyle/>
        <a:p>
          <a:endParaRPr lang="en-US"/>
        </a:p>
      </dgm:t>
    </dgm:pt>
    <dgm:pt modelId="{7328AC89-BBF5-7749-B546-61CE980C18C3}" type="sibTrans" cxnId="{4A85FD68-D016-6743-AFB2-509041D249DB}">
      <dgm:prSet/>
      <dgm:spPr/>
      <dgm:t>
        <a:bodyPr/>
        <a:lstStyle/>
        <a:p>
          <a:endParaRPr lang="en-US"/>
        </a:p>
      </dgm:t>
    </dgm:pt>
    <dgm:pt modelId="{DB7A8D0F-632F-3549-AE46-086F3EB0A436}">
      <dgm:prSet phldrT="[Text]"/>
      <dgm:spPr/>
      <dgm:t>
        <a:bodyPr/>
        <a:lstStyle/>
        <a:p>
          <a:r>
            <a:rPr lang="en-US" dirty="0"/>
            <a:t>GEO</a:t>
          </a:r>
        </a:p>
        <a:p>
          <a:r>
            <a:rPr lang="en-US" dirty="0"/>
            <a:t>(GSE, GSM, GPL)</a:t>
          </a:r>
        </a:p>
      </dgm:t>
    </dgm:pt>
    <dgm:pt modelId="{B10705D8-F2CC-4F46-85A3-6E075D9D5ADC}" type="parTrans" cxnId="{038C5251-D669-1644-89BB-BA215B2DF377}">
      <dgm:prSet/>
      <dgm:spPr/>
      <dgm:t>
        <a:bodyPr/>
        <a:lstStyle/>
        <a:p>
          <a:endParaRPr lang="en-US"/>
        </a:p>
      </dgm:t>
    </dgm:pt>
    <dgm:pt modelId="{785C41F3-CDBC-7446-84A5-EC92B64B2D91}" type="sibTrans" cxnId="{038C5251-D669-1644-89BB-BA215B2DF377}">
      <dgm:prSet/>
      <dgm:spPr/>
      <dgm:t>
        <a:bodyPr/>
        <a:lstStyle/>
        <a:p>
          <a:endParaRPr lang="en-US"/>
        </a:p>
      </dgm:t>
    </dgm:pt>
    <dgm:pt modelId="{03DC1D28-1D1F-674E-ACA8-3AB409E45C57}" type="pres">
      <dgm:prSet presAssocID="{7BDCC0C9-781E-B245-B1BD-08B2811163D1}" presName="Name0" presStyleCnt="0">
        <dgm:presLayoutVars>
          <dgm:dir/>
          <dgm:resizeHandles val="exact"/>
        </dgm:presLayoutVars>
      </dgm:prSet>
      <dgm:spPr/>
    </dgm:pt>
    <dgm:pt modelId="{9D7B1B76-EB06-CC45-B653-7B0A4CA14F3C}" type="pres">
      <dgm:prSet presAssocID="{ADB2E4F3-A152-F342-B8E0-182ABFD3FC84}" presName="node" presStyleLbl="node1" presStyleIdx="0" presStyleCnt="3">
        <dgm:presLayoutVars>
          <dgm:bulletEnabled val="1"/>
        </dgm:presLayoutVars>
      </dgm:prSet>
      <dgm:spPr/>
    </dgm:pt>
    <dgm:pt modelId="{7047A677-FC8B-F041-A424-491BD96631AA}" type="pres">
      <dgm:prSet presAssocID="{99E4A301-7094-FB4A-913A-568E86300781}" presName="sibTrans" presStyleLbl="sibTrans2D1" presStyleIdx="0" presStyleCnt="3" custAng="18000000" custLinFactY="199071" custLinFactNeighborX="-79205" custLinFactNeighborY="200000"/>
      <dgm:spPr/>
    </dgm:pt>
    <dgm:pt modelId="{17C3282E-EFB6-FE41-BE60-075CD72887A6}" type="pres">
      <dgm:prSet presAssocID="{99E4A301-7094-FB4A-913A-568E86300781}" presName="connectorText" presStyleLbl="sibTrans2D1" presStyleIdx="0" presStyleCnt="3"/>
      <dgm:spPr/>
    </dgm:pt>
    <dgm:pt modelId="{762B5148-9A2C-6349-AC19-9E12A39C9205}" type="pres">
      <dgm:prSet presAssocID="{3F299DDF-BC96-3F44-86D4-0349CD80F0FD}" presName="node" presStyleLbl="node1" presStyleIdx="1" presStyleCnt="3">
        <dgm:presLayoutVars>
          <dgm:bulletEnabled val="1"/>
        </dgm:presLayoutVars>
      </dgm:prSet>
      <dgm:spPr/>
    </dgm:pt>
    <dgm:pt modelId="{49FE5A32-4E83-3342-982A-4D65FE690498}" type="pres">
      <dgm:prSet presAssocID="{7328AC89-BBF5-7749-B546-61CE980C18C3}" presName="sibTrans" presStyleLbl="sibTrans2D1" presStyleIdx="1" presStyleCnt="3"/>
      <dgm:spPr/>
    </dgm:pt>
    <dgm:pt modelId="{D0D160FC-9216-EE44-940A-DFDF577C09D5}" type="pres">
      <dgm:prSet presAssocID="{7328AC89-BBF5-7749-B546-61CE980C18C3}" presName="connectorText" presStyleLbl="sibTrans2D1" presStyleIdx="1" presStyleCnt="3"/>
      <dgm:spPr/>
    </dgm:pt>
    <dgm:pt modelId="{D15C644D-89C9-FF4D-87C0-BBF68EAC868C}" type="pres">
      <dgm:prSet presAssocID="{DB7A8D0F-632F-3549-AE46-086F3EB0A436}" presName="node" presStyleLbl="node1" presStyleIdx="2" presStyleCnt="3">
        <dgm:presLayoutVars>
          <dgm:bulletEnabled val="1"/>
        </dgm:presLayoutVars>
      </dgm:prSet>
      <dgm:spPr/>
    </dgm:pt>
    <dgm:pt modelId="{56C5239A-62D6-DE42-80B6-CD5CAE6B438F}" type="pres">
      <dgm:prSet presAssocID="{785C41F3-CDBC-7446-84A5-EC92B64B2D91}" presName="sibTrans" presStyleLbl="sibTrans2D1" presStyleIdx="2" presStyleCnt="3" custAng="3600000" custLinFactY="200000" custLinFactNeighborX="79246" custLinFactNeighborY="200985"/>
      <dgm:spPr/>
    </dgm:pt>
    <dgm:pt modelId="{F7479C21-9201-F248-BBEF-5AB900D2E45A}" type="pres">
      <dgm:prSet presAssocID="{785C41F3-CDBC-7446-84A5-EC92B64B2D91}" presName="connectorText" presStyleLbl="sibTrans2D1" presStyleIdx="2" presStyleCnt="3"/>
      <dgm:spPr/>
    </dgm:pt>
  </dgm:ptLst>
  <dgm:cxnLst>
    <dgm:cxn modelId="{73A18804-D6B9-7C4A-8265-FA51A9B43AFA}" type="presOf" srcId="{3F299DDF-BC96-3F44-86D4-0349CD80F0FD}" destId="{762B5148-9A2C-6349-AC19-9E12A39C9205}" srcOrd="0" destOrd="0" presId="urn:microsoft.com/office/officeart/2005/8/layout/cycle7"/>
    <dgm:cxn modelId="{1265770C-E59C-3D4F-B000-11A027A43735}" type="presOf" srcId="{DB7A8D0F-632F-3549-AE46-086F3EB0A436}" destId="{D15C644D-89C9-FF4D-87C0-BBF68EAC868C}" srcOrd="0" destOrd="0" presId="urn:microsoft.com/office/officeart/2005/8/layout/cycle7"/>
    <dgm:cxn modelId="{3BBF160F-2C5B-6E40-91EB-921197316D17}" type="presOf" srcId="{7328AC89-BBF5-7749-B546-61CE980C18C3}" destId="{49FE5A32-4E83-3342-982A-4D65FE690498}" srcOrd="0" destOrd="0" presId="urn:microsoft.com/office/officeart/2005/8/layout/cycle7"/>
    <dgm:cxn modelId="{1937ED33-64BD-D148-B29D-535AE9523989}" type="presOf" srcId="{785C41F3-CDBC-7446-84A5-EC92B64B2D91}" destId="{56C5239A-62D6-DE42-80B6-CD5CAE6B438F}" srcOrd="0" destOrd="0" presId="urn:microsoft.com/office/officeart/2005/8/layout/cycle7"/>
    <dgm:cxn modelId="{2BE89B37-9045-274F-A76A-8A4EDBBA5631}" type="presOf" srcId="{99E4A301-7094-FB4A-913A-568E86300781}" destId="{17C3282E-EFB6-FE41-BE60-075CD72887A6}" srcOrd="1" destOrd="0" presId="urn:microsoft.com/office/officeart/2005/8/layout/cycle7"/>
    <dgm:cxn modelId="{038C5251-D669-1644-89BB-BA215B2DF377}" srcId="{7BDCC0C9-781E-B245-B1BD-08B2811163D1}" destId="{DB7A8D0F-632F-3549-AE46-086F3EB0A436}" srcOrd="2" destOrd="0" parTransId="{B10705D8-F2CC-4F46-85A3-6E075D9D5ADC}" sibTransId="{785C41F3-CDBC-7446-84A5-EC92B64B2D91}"/>
    <dgm:cxn modelId="{4A85FD68-D016-6743-AFB2-509041D249DB}" srcId="{7BDCC0C9-781E-B245-B1BD-08B2811163D1}" destId="{3F299DDF-BC96-3F44-86D4-0349CD80F0FD}" srcOrd="1" destOrd="0" parTransId="{03EF37A5-84EA-954F-A23A-27F4FAC269DB}" sibTransId="{7328AC89-BBF5-7749-B546-61CE980C18C3}"/>
    <dgm:cxn modelId="{407B298A-1F8C-9143-A89B-D99A312591C6}" type="presOf" srcId="{7BDCC0C9-781E-B245-B1BD-08B2811163D1}" destId="{03DC1D28-1D1F-674E-ACA8-3AB409E45C57}" srcOrd="0" destOrd="0" presId="urn:microsoft.com/office/officeart/2005/8/layout/cycle7"/>
    <dgm:cxn modelId="{23AB46A5-9481-B045-B765-7BC4D7F97F59}" srcId="{7BDCC0C9-781E-B245-B1BD-08B2811163D1}" destId="{ADB2E4F3-A152-F342-B8E0-182ABFD3FC84}" srcOrd="0" destOrd="0" parTransId="{7277249E-E99E-514D-B5E1-F34C7BDFD170}" sibTransId="{99E4A301-7094-FB4A-913A-568E86300781}"/>
    <dgm:cxn modelId="{9D3C8BB6-5F29-AC4D-9DC7-7190FD98588B}" type="presOf" srcId="{ADB2E4F3-A152-F342-B8E0-182ABFD3FC84}" destId="{9D7B1B76-EB06-CC45-B653-7B0A4CA14F3C}" srcOrd="0" destOrd="0" presId="urn:microsoft.com/office/officeart/2005/8/layout/cycle7"/>
    <dgm:cxn modelId="{C5CA6DB9-7970-1C4B-AA08-A06705C43451}" type="presOf" srcId="{785C41F3-CDBC-7446-84A5-EC92B64B2D91}" destId="{F7479C21-9201-F248-BBEF-5AB900D2E45A}" srcOrd="1" destOrd="0" presId="urn:microsoft.com/office/officeart/2005/8/layout/cycle7"/>
    <dgm:cxn modelId="{FF4475CC-C19F-8344-9176-7498875301E1}" type="presOf" srcId="{99E4A301-7094-FB4A-913A-568E86300781}" destId="{7047A677-FC8B-F041-A424-491BD96631AA}" srcOrd="0" destOrd="0" presId="urn:microsoft.com/office/officeart/2005/8/layout/cycle7"/>
    <dgm:cxn modelId="{1E685BF6-BC73-0647-B97B-96109192E20B}" type="presOf" srcId="{7328AC89-BBF5-7749-B546-61CE980C18C3}" destId="{D0D160FC-9216-EE44-940A-DFDF577C09D5}" srcOrd="1" destOrd="0" presId="urn:microsoft.com/office/officeart/2005/8/layout/cycle7"/>
    <dgm:cxn modelId="{B0DD1486-3E01-F34A-AF7F-7DC646F829C7}" type="presParOf" srcId="{03DC1D28-1D1F-674E-ACA8-3AB409E45C57}" destId="{9D7B1B76-EB06-CC45-B653-7B0A4CA14F3C}" srcOrd="0" destOrd="0" presId="urn:microsoft.com/office/officeart/2005/8/layout/cycle7"/>
    <dgm:cxn modelId="{07B8EC0B-63FA-E44A-A219-1E11511BA8D6}" type="presParOf" srcId="{03DC1D28-1D1F-674E-ACA8-3AB409E45C57}" destId="{7047A677-FC8B-F041-A424-491BD96631AA}" srcOrd="1" destOrd="0" presId="urn:microsoft.com/office/officeart/2005/8/layout/cycle7"/>
    <dgm:cxn modelId="{E2A235F9-5CF9-0741-BC70-4028D436FAB6}" type="presParOf" srcId="{7047A677-FC8B-F041-A424-491BD96631AA}" destId="{17C3282E-EFB6-FE41-BE60-075CD72887A6}" srcOrd="0" destOrd="0" presId="urn:microsoft.com/office/officeart/2005/8/layout/cycle7"/>
    <dgm:cxn modelId="{3B7E60EE-590B-A04B-85BA-AEDD90CEC8D0}" type="presParOf" srcId="{03DC1D28-1D1F-674E-ACA8-3AB409E45C57}" destId="{762B5148-9A2C-6349-AC19-9E12A39C9205}" srcOrd="2" destOrd="0" presId="urn:microsoft.com/office/officeart/2005/8/layout/cycle7"/>
    <dgm:cxn modelId="{9E1B6383-966B-3040-8854-8622F8EBBBF8}" type="presParOf" srcId="{03DC1D28-1D1F-674E-ACA8-3AB409E45C57}" destId="{49FE5A32-4E83-3342-982A-4D65FE690498}" srcOrd="3" destOrd="0" presId="urn:microsoft.com/office/officeart/2005/8/layout/cycle7"/>
    <dgm:cxn modelId="{38657C93-8CE8-7F43-8134-08C725F27FB0}" type="presParOf" srcId="{49FE5A32-4E83-3342-982A-4D65FE690498}" destId="{D0D160FC-9216-EE44-940A-DFDF577C09D5}" srcOrd="0" destOrd="0" presId="urn:microsoft.com/office/officeart/2005/8/layout/cycle7"/>
    <dgm:cxn modelId="{38051404-5B0C-5649-AADE-38FB7A601482}" type="presParOf" srcId="{03DC1D28-1D1F-674E-ACA8-3AB409E45C57}" destId="{D15C644D-89C9-FF4D-87C0-BBF68EAC868C}" srcOrd="4" destOrd="0" presId="urn:microsoft.com/office/officeart/2005/8/layout/cycle7"/>
    <dgm:cxn modelId="{750CE919-E375-1E4D-AFED-CACC13AFAF7F}" type="presParOf" srcId="{03DC1D28-1D1F-674E-ACA8-3AB409E45C57}" destId="{56C5239A-62D6-DE42-80B6-CD5CAE6B438F}" srcOrd="5" destOrd="0" presId="urn:microsoft.com/office/officeart/2005/8/layout/cycle7"/>
    <dgm:cxn modelId="{6AC154E8-DFF1-3842-B348-FCCD37BB98BC}" type="presParOf" srcId="{56C5239A-62D6-DE42-80B6-CD5CAE6B438F}" destId="{F7479C21-9201-F248-BBEF-5AB900D2E45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B1B76-EB06-CC45-B653-7B0A4CA14F3C}">
      <dsp:nvSpPr>
        <dsp:cNvPr id="0" name=""/>
        <dsp:cNvSpPr/>
      </dsp:nvSpPr>
      <dsp:spPr>
        <a:xfrm>
          <a:off x="2553460" y="1439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 paper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(PUBMED) </a:t>
          </a:r>
        </a:p>
      </dsp:txBody>
      <dsp:txXfrm>
        <a:off x="2590472" y="38451"/>
        <a:ext cx="2453342" cy="1189659"/>
      </dsp:txXfrm>
    </dsp:sp>
    <dsp:sp modelId="{7047A677-FC8B-F041-A424-491BD96631AA}">
      <dsp:nvSpPr>
        <dsp:cNvPr id="0" name=""/>
        <dsp:cNvSpPr/>
      </dsp:nvSpPr>
      <dsp:spPr>
        <a:xfrm>
          <a:off x="3158906" y="3984419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91593" y="4072877"/>
        <a:ext cx="1051637" cy="265373"/>
      </dsp:txXfrm>
    </dsp:sp>
    <dsp:sp modelId="{762B5148-9A2C-6349-AC19-9E12A39C9205}">
      <dsp:nvSpPr>
        <dsp:cNvPr id="0" name=""/>
        <dsp:cNvSpPr/>
      </dsp:nvSpPr>
      <dsp:spPr>
        <a:xfrm>
          <a:off x="4640275" y="3615910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SRA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(SRR, SRP)</a:t>
          </a:r>
        </a:p>
      </dsp:txBody>
      <dsp:txXfrm>
        <a:off x="4677287" y="3652922"/>
        <a:ext cx="2453342" cy="1189659"/>
      </dsp:txXfrm>
    </dsp:sp>
    <dsp:sp modelId="{49FE5A32-4E83-3342-982A-4D65FE690498}">
      <dsp:nvSpPr>
        <dsp:cNvPr id="0" name=""/>
        <dsp:cNvSpPr/>
      </dsp:nvSpPr>
      <dsp:spPr>
        <a:xfrm rot="10800000">
          <a:off x="3158637" y="4026607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291324" y="4115065"/>
        <a:ext cx="1051637" cy="265373"/>
      </dsp:txXfrm>
    </dsp:sp>
    <dsp:sp modelId="{D15C644D-89C9-FF4D-87C0-BBF68EAC868C}">
      <dsp:nvSpPr>
        <dsp:cNvPr id="0" name=""/>
        <dsp:cNvSpPr/>
      </dsp:nvSpPr>
      <dsp:spPr>
        <a:xfrm>
          <a:off x="466644" y="3615910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(GSE, GSM, GPL)</a:t>
          </a:r>
        </a:p>
      </dsp:txBody>
      <dsp:txXfrm>
        <a:off x="503656" y="3652922"/>
        <a:ext cx="2453342" cy="1189659"/>
      </dsp:txXfrm>
    </dsp:sp>
    <dsp:sp modelId="{56C5239A-62D6-DE42-80B6-CD5CAE6B438F}">
      <dsp:nvSpPr>
        <dsp:cNvPr id="0" name=""/>
        <dsp:cNvSpPr/>
      </dsp:nvSpPr>
      <dsp:spPr>
        <a:xfrm>
          <a:off x="3158908" y="3992885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91595" y="4081343"/>
        <a:ext cx="1051637" cy="265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75C3-4EE1-3647-8895-01D23C2E0F6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7781-34A1-E54B-9727-026C3CE5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Bioproject</a:t>
            </a:r>
            <a:r>
              <a:rPr lang="en-US" dirty="0"/>
              <a:t> is a collection of biological data </a:t>
            </a:r>
            <a:r>
              <a:rPr lang="en-US" dirty="0" err="1"/>
              <a:t>thats</a:t>
            </a:r>
            <a:r>
              <a:rPr lang="en-US" dirty="0"/>
              <a:t> related to a single initiative. So you can think of the </a:t>
            </a:r>
            <a:r>
              <a:rPr lang="en-US" dirty="0" err="1"/>
              <a:t>bioproject</a:t>
            </a:r>
            <a:r>
              <a:rPr lang="en-US" dirty="0"/>
              <a:t> as a parent directory that’s going to hold all of the metadata, all of the sequencing information, and any information that may be related to the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within the </a:t>
            </a:r>
            <a:r>
              <a:rPr lang="en-US" dirty="0" err="1"/>
              <a:t>bioproject</a:t>
            </a:r>
            <a:r>
              <a:rPr lang="en-US" dirty="0"/>
              <a:t> you have a single study, then within the study you could have multiple experiments.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Most studies include multiple samples and a high number of replicates, it is useful to know how to download all the sequencing runs from all samples in a study, without having to hunt down and type in individual SRR numbers one by one.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6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196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8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8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872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8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131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info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E95-795D-1F44-9A11-64681BBB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92" y="864911"/>
            <a:ext cx="6773613" cy="3467282"/>
          </a:xfrm>
        </p:spPr>
        <p:txBody>
          <a:bodyPr anchor="b">
            <a:normAutofit/>
          </a:bodyPr>
          <a:lstStyle/>
          <a:p>
            <a:endParaRPr lang="en-US" sz="7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3D7C-E1DB-FD4E-95DF-B985293D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5493376"/>
            <a:ext cx="6034030" cy="742279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CF14-B362-844E-862D-146DC13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7A33E5-E4DA-B143-8329-366D3E164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8" y="1113182"/>
            <a:ext cx="7897840" cy="4734962"/>
          </a:xfr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610B879-F1E8-C94A-BD54-FF83CAC37C64}"/>
              </a:ext>
            </a:extLst>
          </p:cNvPr>
          <p:cNvSpPr/>
          <p:nvPr/>
        </p:nvSpPr>
        <p:spPr>
          <a:xfrm>
            <a:off x="6501161" y="1717288"/>
            <a:ext cx="925551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B27E03-E096-DE46-8C0C-D4D757B0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36" y="128027"/>
            <a:ext cx="4789893" cy="6601945"/>
          </a:xfr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22BA9B2B-0081-B746-8548-B71127D2E354}"/>
              </a:ext>
            </a:extLst>
          </p:cNvPr>
          <p:cNvSpPr/>
          <p:nvPr/>
        </p:nvSpPr>
        <p:spPr>
          <a:xfrm>
            <a:off x="1416205" y="713678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28A459-A255-8B42-9257-A3FE167123BE}"/>
              </a:ext>
            </a:extLst>
          </p:cNvPr>
          <p:cNvSpPr/>
          <p:nvPr/>
        </p:nvSpPr>
        <p:spPr>
          <a:xfrm>
            <a:off x="1334429" y="5516137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FDE03D-E0F1-8F43-9660-C2CC5933672E}"/>
              </a:ext>
            </a:extLst>
          </p:cNvPr>
          <p:cNvSpPr/>
          <p:nvPr/>
        </p:nvSpPr>
        <p:spPr>
          <a:xfrm>
            <a:off x="1334428" y="5839522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9DB1DE-2820-904B-9738-DDBF7F4D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FB1B0-E1FD-9B49-ABD8-FB2CA24F9571}"/>
              </a:ext>
            </a:extLst>
          </p:cNvPr>
          <p:cNvSpPr txBox="1"/>
          <p:nvPr/>
        </p:nvSpPr>
        <p:spPr>
          <a:xfrm>
            <a:off x="6949440" y="1940118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E3E8E-6354-1C42-9BC9-F4549AEA1CA0}"/>
              </a:ext>
            </a:extLst>
          </p:cNvPr>
          <p:cNvSpPr txBox="1"/>
          <p:nvPr/>
        </p:nvSpPr>
        <p:spPr>
          <a:xfrm>
            <a:off x="2307203" y="3348824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40B85-4542-CC4D-81EC-377E615584D5}"/>
              </a:ext>
            </a:extLst>
          </p:cNvPr>
          <p:cNvSpPr txBox="1"/>
          <p:nvPr/>
        </p:nvSpPr>
        <p:spPr>
          <a:xfrm>
            <a:off x="4167497" y="1681158"/>
            <a:ext cx="129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5B87-7DCB-8943-A583-DB3B69BF9455}"/>
              </a:ext>
            </a:extLst>
          </p:cNvPr>
          <p:cNvSpPr txBox="1"/>
          <p:nvPr/>
        </p:nvSpPr>
        <p:spPr>
          <a:xfrm>
            <a:off x="7119976" y="32443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GSEXXXXX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685CB-3A0C-7844-A01A-5E6CB11A1406}"/>
              </a:ext>
            </a:extLst>
          </p:cNvPr>
          <p:cNvSpPr txBox="1"/>
          <p:nvPr/>
        </p:nvSpPr>
        <p:spPr>
          <a:xfrm>
            <a:off x="1912174" y="528870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GPLXXXXX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51B21-452D-FD4A-BB1C-271C801AE845}"/>
              </a:ext>
            </a:extLst>
          </p:cNvPr>
          <p:cNvSpPr txBox="1"/>
          <p:nvPr/>
        </p:nvSpPr>
        <p:spPr>
          <a:xfrm>
            <a:off x="4689099" y="49193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GSMXXXXX</a:t>
            </a:r>
          </a:p>
        </p:txBody>
      </p:sp>
    </p:spTree>
    <p:extLst>
      <p:ext uri="{BB962C8B-B14F-4D97-AF65-F5344CB8AC3E}">
        <p14:creationId xmlns:p14="http://schemas.microsoft.com/office/powerpoint/2010/main" val="31574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DF5-8154-A24C-B694-CEE73C7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56592D-3CAF-E14A-80FC-B5AB8D81A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236" y="139148"/>
            <a:ext cx="5906468" cy="6619586"/>
          </a:xfrm>
        </p:spPr>
      </p:pic>
    </p:spTree>
    <p:extLst>
      <p:ext uri="{BB962C8B-B14F-4D97-AF65-F5344CB8AC3E}">
        <p14:creationId xmlns:p14="http://schemas.microsoft.com/office/powerpoint/2010/main" val="23370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5F47-C6D2-1147-AFC1-FB622C68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08B4-727B-9E47-918D-0C5B752A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PIR: automatic RNA-Seq pipelines with interactive report | BMC  Bioinformatics | Full Text">
            <a:extLst>
              <a:ext uri="{FF2B5EF4-FFF2-40B4-BE49-F238E27FC236}">
                <a16:creationId xmlns:a16="http://schemas.microsoft.com/office/drawing/2014/main" id="{E57A4690-1635-A44A-804A-72406383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222500"/>
            <a:ext cx="8699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24076740-07E5-824B-BD2A-413296725FC3}"/>
              </a:ext>
            </a:extLst>
          </p:cNvPr>
          <p:cNvSpPr/>
          <p:nvPr/>
        </p:nvSpPr>
        <p:spPr>
          <a:xfrm>
            <a:off x="5352586" y="4783873"/>
            <a:ext cx="791736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C38-4088-A74F-8E87-FE0D91C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16B25E-665F-AA46-B94F-89E10322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5" y="362298"/>
            <a:ext cx="8913449" cy="1869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D4089-1409-5B40-B81D-55E50CAEE837}"/>
              </a:ext>
            </a:extLst>
          </p:cNvPr>
          <p:cNvSpPr txBox="1"/>
          <p:nvPr/>
        </p:nvSpPr>
        <p:spPr>
          <a:xfrm>
            <a:off x="773334" y="2553103"/>
            <a:ext cx="8255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assumes you completely understand the bioinformatic pipeline used and that it is still acceptable to current standards</a:t>
            </a:r>
          </a:p>
          <a:p>
            <a:endParaRPr lang="en-US" sz="2400" dirty="0"/>
          </a:p>
          <a:p>
            <a:r>
              <a:rPr lang="en-US" sz="2400" dirty="0"/>
              <a:t>	Was the latest reference genome used? </a:t>
            </a:r>
          </a:p>
          <a:p>
            <a:r>
              <a:rPr lang="en-US" sz="2400" dirty="0"/>
              <a:t>	Some aligners are outdated (ex. </a:t>
            </a:r>
            <a:r>
              <a:rPr lang="en-US" sz="2400" dirty="0" err="1"/>
              <a:t>TopHat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697A1E-1321-0147-B287-32954A9A5DA8}"/>
              </a:ext>
            </a:extLst>
          </p:cNvPr>
          <p:cNvSpPr/>
          <p:nvPr/>
        </p:nvSpPr>
        <p:spPr>
          <a:xfrm>
            <a:off x="1041400" y="364067"/>
            <a:ext cx="7687733" cy="60282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144968-1005-3C4F-91DB-CF41FFCDE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655353"/>
              </p:ext>
            </p:extLst>
          </p:nvPr>
        </p:nvGraphicFramePr>
        <p:xfrm>
          <a:off x="938213" y="668867"/>
          <a:ext cx="7634287" cy="488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33AB8343-4324-F648-AF7D-96E29423B121}"/>
              </a:ext>
            </a:extLst>
          </p:cNvPr>
          <p:cNvSpPr/>
          <p:nvPr/>
        </p:nvSpPr>
        <p:spPr>
          <a:xfrm>
            <a:off x="3649133" y="2480733"/>
            <a:ext cx="2429934" cy="1464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323C-0F17-EF49-BAB7-C9EDF09B20CE}"/>
              </a:ext>
            </a:extLst>
          </p:cNvPr>
          <p:cNvSpPr txBox="1"/>
          <p:nvPr/>
        </p:nvSpPr>
        <p:spPr>
          <a:xfrm>
            <a:off x="1607872" y="2683301"/>
            <a:ext cx="655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NCBI</a:t>
            </a:r>
          </a:p>
        </p:txBody>
      </p:sp>
    </p:spTree>
    <p:extLst>
      <p:ext uri="{BB962C8B-B14F-4D97-AF65-F5344CB8AC3E}">
        <p14:creationId xmlns:p14="http://schemas.microsoft.com/office/powerpoint/2010/main" val="15964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4FD2-4BD1-C443-8F77-1D7638D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SRA?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8748-AF02-3E4D-88D1-E2F96A72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1068"/>
            <a:ext cx="7633742" cy="4118526"/>
          </a:xfrm>
        </p:spPr>
        <p:txBody>
          <a:bodyPr/>
          <a:lstStyle/>
          <a:p>
            <a:r>
              <a:rPr lang="en-US" sz="28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The Sequence </a:t>
            </a:r>
            <a:r>
              <a:rPr lang="en-US" sz="2800" b="0" dirty="0">
                <a:solidFill>
                  <a:srgbClr val="292929"/>
                </a:solidFill>
                <a:effectLst/>
              </a:rPr>
              <a:t>Read</a:t>
            </a:r>
            <a:r>
              <a:rPr lang="en-US" sz="28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Archive (SRA) is an archive for high throughput sequencing data, publicly accessible, for the purpose of enhancing reproducibility in the scientific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EDA-B3B5-044B-9FEA-852A2F42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>
                <a:solidFill>
                  <a:srgbClr val="292929"/>
                </a:solidFill>
                <a:effectLst/>
              </a:rPr>
              <a:t>There are levels of SRA entities and their accessions: </a:t>
            </a:r>
            <a:br>
              <a:rPr lang="en-US" sz="36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</a:br>
            <a:endParaRPr lang="en-US" sz="3600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FD11-26CA-AA4A-A8CB-1D673E18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STUDY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SRP, ERP, or DRP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SAMPLE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SRS, ERS, or DRS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EXPERIMENT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SRX, ERX, or DRX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RUN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SRR, ERR, or DRR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5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CF9B-1178-494F-AFC8-647B489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30067"/>
            <a:ext cx="7633742" cy="6763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Sra</a:t>
            </a:r>
            <a:r>
              <a:rPr lang="en-US" dirty="0"/>
              <a:t> HIERARCHY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E5C151-711A-BD45-BEEB-CC14B0C84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47046"/>
              </p:ext>
            </p:extLst>
          </p:nvPr>
        </p:nvGraphicFramePr>
        <p:xfrm>
          <a:off x="2134036" y="1067583"/>
          <a:ext cx="5089524" cy="2023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122142035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488716014"/>
                    </a:ext>
                  </a:extLst>
                </a:gridCol>
              </a:tblGrid>
              <a:tr h="8720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NCBI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353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BioProject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PRJNA123456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40921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94A910-D65A-FF43-8487-8A6EF261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50" y="3313547"/>
            <a:ext cx="5449896" cy="340692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41535A9-D8D4-0B4C-8A2B-8DD1BA4A6B60}"/>
              </a:ext>
            </a:extLst>
          </p:cNvPr>
          <p:cNvSpPr/>
          <p:nvPr/>
        </p:nvSpPr>
        <p:spPr>
          <a:xfrm>
            <a:off x="1251284" y="3313547"/>
            <a:ext cx="882752" cy="334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289-680A-B848-BEB7-903CC0CC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you will learn: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1B7F-2943-8949-A12F-3163E013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16928"/>
            <a:ext cx="7633742" cy="4262666"/>
          </a:xfrm>
        </p:spPr>
        <p:txBody>
          <a:bodyPr>
            <a:normAutofit/>
          </a:bodyPr>
          <a:lstStyle/>
          <a:p>
            <a:r>
              <a:rPr lang="en-US" sz="2800" dirty="0"/>
              <a:t>What is GEO? </a:t>
            </a:r>
          </a:p>
          <a:p>
            <a:r>
              <a:rPr lang="en-US" sz="2800" dirty="0"/>
              <a:t>Locate data listed in a research paper </a:t>
            </a:r>
          </a:p>
          <a:p>
            <a:r>
              <a:rPr lang="en-US" sz="2800" dirty="0"/>
              <a:t>Navigate through GEO and SRA </a:t>
            </a:r>
          </a:p>
          <a:p>
            <a:r>
              <a:rPr lang="en-US" sz="2800" dirty="0"/>
              <a:t>Make sense of the accession numbers, the data they hold, and how they fit together </a:t>
            </a:r>
          </a:p>
          <a:p>
            <a:r>
              <a:rPr lang="en-US" sz="2800" dirty="0"/>
              <a:t>How to download data from SRA </a:t>
            </a:r>
          </a:p>
        </p:txBody>
      </p:sp>
    </p:spTree>
    <p:extLst>
      <p:ext uri="{BB962C8B-B14F-4D97-AF65-F5344CB8AC3E}">
        <p14:creationId xmlns:p14="http://schemas.microsoft.com/office/powerpoint/2010/main" val="186841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E688-F359-F04C-AE4B-843099B6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4088-420E-F344-BABE-1390BA41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chematic depicting how BioProject, BioSample and data objects can be... |  Download Scientific Diagram">
            <a:extLst>
              <a:ext uri="{FF2B5EF4-FFF2-40B4-BE49-F238E27FC236}">
                <a16:creationId xmlns:a16="http://schemas.microsoft.com/office/drawing/2014/main" id="{0F79D138-81E7-7E49-8F9B-57BC5BEF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4" y="978407"/>
            <a:ext cx="8492432" cy="46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CF9B-1178-494F-AFC8-647B489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30067"/>
            <a:ext cx="7633742" cy="6763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Sra</a:t>
            </a:r>
            <a:r>
              <a:rPr lang="en-US" dirty="0"/>
              <a:t> HIERARCHY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E5C151-711A-BD45-BEEB-CC14B0C84F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2871" y="1149997"/>
          <a:ext cx="5089524" cy="5477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122142035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488716014"/>
                    </a:ext>
                  </a:extLst>
                </a:gridCol>
              </a:tblGrid>
              <a:tr h="8720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NCBI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353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BioProject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PRJNA123456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4092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SRP123456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07274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SRX123456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215092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SRR123456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3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25A7-47AB-604B-87AD-076D7A0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4A4-5D6C-2D4D-A81E-06BC0BFE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ccessing public genomic data: SRA | Accessing Public Genomic Data">
            <a:extLst>
              <a:ext uri="{FF2B5EF4-FFF2-40B4-BE49-F238E27FC236}">
                <a16:creationId xmlns:a16="http://schemas.microsoft.com/office/drawing/2014/main" id="{4CAA5412-1B4C-A24F-ADD6-6EAF8BA5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217796"/>
            <a:ext cx="7524221" cy="585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6F347-F390-1E4B-BA11-10BF84DCE445}"/>
              </a:ext>
            </a:extLst>
          </p:cNvPr>
          <p:cNvSpPr txBox="1"/>
          <p:nvPr/>
        </p:nvSpPr>
        <p:spPr>
          <a:xfrm>
            <a:off x="6891688" y="196225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2995F-5822-8C4B-B2CF-13902B464071}"/>
              </a:ext>
            </a:extLst>
          </p:cNvPr>
          <p:cNvSpPr txBox="1"/>
          <p:nvPr/>
        </p:nvSpPr>
        <p:spPr>
          <a:xfrm>
            <a:off x="6891688" y="278567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19B75-36F5-7B41-9170-BF2B94063BF1}"/>
              </a:ext>
            </a:extLst>
          </p:cNvPr>
          <p:cNvSpPr txBox="1"/>
          <p:nvPr/>
        </p:nvSpPr>
        <p:spPr>
          <a:xfrm>
            <a:off x="6891688" y="351842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FCB5A-412A-A648-A2DA-35612CAA4094}"/>
              </a:ext>
            </a:extLst>
          </p:cNvPr>
          <p:cNvSpPr txBox="1"/>
          <p:nvPr/>
        </p:nvSpPr>
        <p:spPr>
          <a:xfrm>
            <a:off x="6891688" y="425625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265E0-A9F7-0642-9EA6-A44DA3487450}"/>
              </a:ext>
            </a:extLst>
          </p:cNvPr>
          <p:cNvSpPr txBox="1"/>
          <p:nvPr/>
        </p:nvSpPr>
        <p:spPr>
          <a:xfrm>
            <a:off x="6943278" y="501510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SRR5</a:t>
            </a:r>
          </a:p>
        </p:txBody>
      </p:sp>
    </p:spTree>
    <p:extLst>
      <p:ext uri="{BB962C8B-B14F-4D97-AF65-F5344CB8AC3E}">
        <p14:creationId xmlns:p14="http://schemas.microsoft.com/office/powerpoint/2010/main" val="191973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B043-94CC-2E43-9A55-8CEEF06C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Step 1: Collect </a:t>
            </a:r>
            <a:r>
              <a:rPr lang="en-US" sz="4800" dirty="0" err="1"/>
              <a:t>srr</a:t>
            </a:r>
            <a:r>
              <a:rPr lang="en-US" sz="4800" dirty="0"/>
              <a:t> numbers USING RUN SELECTOR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68ABB8-7DDA-E14F-A4FF-092840F2D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648" y="2040380"/>
            <a:ext cx="7934684" cy="4511633"/>
          </a:xfrm>
        </p:spPr>
      </p:pic>
    </p:spTree>
    <p:extLst>
      <p:ext uri="{BB962C8B-B14F-4D97-AF65-F5344CB8AC3E}">
        <p14:creationId xmlns:p14="http://schemas.microsoft.com/office/powerpoint/2010/main" val="24326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AB77-D720-7D44-AB13-7168F18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8A05BF0-C894-2C4A-9C9A-C64849AD7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63" y="382385"/>
            <a:ext cx="8664074" cy="4664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71244-9275-EA47-BD24-EF2863446D4A}"/>
              </a:ext>
            </a:extLst>
          </p:cNvPr>
          <p:cNvSpPr txBox="1"/>
          <p:nvPr/>
        </p:nvSpPr>
        <p:spPr>
          <a:xfrm>
            <a:off x="799071" y="5205152"/>
            <a:ext cx="7913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Notice, there are 8 samples however for each sample  there were (2) runs making the final total 16 </a:t>
            </a:r>
          </a:p>
        </p:txBody>
      </p:sp>
    </p:spTree>
    <p:extLst>
      <p:ext uri="{BB962C8B-B14F-4D97-AF65-F5344CB8AC3E}">
        <p14:creationId xmlns:p14="http://schemas.microsoft.com/office/powerpoint/2010/main" val="261537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ing public genomic data: SRA | Accessing Public Genomic Data">
            <a:extLst>
              <a:ext uri="{FF2B5EF4-FFF2-40B4-BE49-F238E27FC236}">
                <a16:creationId xmlns:a16="http://schemas.microsoft.com/office/drawing/2014/main" id="{4CAA5412-1B4C-A24F-ADD6-6EAF8BA5A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3" b="30983"/>
          <a:stretch/>
        </p:blipFill>
        <p:spPr bwMode="auto">
          <a:xfrm>
            <a:off x="990527" y="286348"/>
            <a:ext cx="7524221" cy="23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A2167-2D08-734C-916C-59D8B847A5FD}"/>
              </a:ext>
            </a:extLst>
          </p:cNvPr>
          <p:cNvSpPr/>
          <p:nvPr/>
        </p:nvSpPr>
        <p:spPr>
          <a:xfrm>
            <a:off x="6516304" y="1925051"/>
            <a:ext cx="1876926" cy="74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71B8C7D-041C-D44F-9CF5-5F71886A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68989"/>
          <a:stretch/>
        </p:blipFill>
        <p:spPr>
          <a:xfrm>
            <a:off x="420600" y="4019889"/>
            <a:ext cx="8664074" cy="14464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B2250-DE59-A448-9C88-C0B9F8D59B8A}"/>
              </a:ext>
            </a:extLst>
          </p:cNvPr>
          <p:cNvSpPr txBox="1"/>
          <p:nvPr/>
        </p:nvSpPr>
        <p:spPr>
          <a:xfrm>
            <a:off x="6867544" y="192723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SRR960455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823B4-9576-C040-8372-386DD041705D}"/>
              </a:ext>
            </a:extLst>
          </p:cNvPr>
          <p:cNvSpPr txBox="1"/>
          <p:nvPr/>
        </p:nvSpPr>
        <p:spPr>
          <a:xfrm>
            <a:off x="4967792" y="155571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SRX342247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3F0DC-2F2D-D046-9548-1862CEB54E1F}"/>
              </a:ext>
            </a:extLst>
          </p:cNvPr>
          <p:cNvSpPr txBox="1"/>
          <p:nvPr/>
        </p:nvSpPr>
        <p:spPr>
          <a:xfrm>
            <a:off x="6867544" y="229656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SRR960456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C40F8E-C0AC-8E4C-A22D-3E9AD29BCDAD}"/>
              </a:ext>
            </a:extLst>
          </p:cNvPr>
          <p:cNvCxnSpPr/>
          <p:nvPr/>
        </p:nvCxnSpPr>
        <p:spPr>
          <a:xfrm flipV="1">
            <a:off x="4230356" y="2059912"/>
            <a:ext cx="1406769" cy="257237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22198-2C0F-CF44-B6DB-906A71FFA41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617785" y="2665899"/>
            <a:ext cx="5947226" cy="196639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1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64CA-184A-3746-B13C-CD757FB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4E9A3F-07A9-1342-B698-D75696966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57" y="1034188"/>
            <a:ext cx="8180614" cy="3549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A6E68-FC9F-1941-98E5-0587763ADC5F}"/>
              </a:ext>
            </a:extLst>
          </p:cNvPr>
          <p:cNvSpPr txBox="1"/>
          <p:nvPr/>
        </p:nvSpPr>
        <p:spPr>
          <a:xfrm>
            <a:off x="1525706" y="4866213"/>
            <a:ext cx="564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 only the desired samples! </a:t>
            </a:r>
          </a:p>
        </p:txBody>
      </p:sp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30A36C96-BC60-2543-9CE5-13634A4E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10513">
            <a:off x="4447613" y="2100490"/>
            <a:ext cx="735185" cy="8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748C-CC4A-6541-ABE3-64D5084E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2" y="392433"/>
            <a:ext cx="5196254" cy="1492132"/>
          </a:xfrm>
        </p:spPr>
        <p:txBody>
          <a:bodyPr/>
          <a:lstStyle/>
          <a:p>
            <a:r>
              <a:rPr lang="en-US" dirty="0"/>
              <a:t>Output .txt file</a:t>
            </a:r>
            <a:br>
              <a:rPr lang="en-US" dirty="0"/>
            </a:br>
            <a:r>
              <a:rPr lang="en-US" dirty="0"/>
              <a:t>with list of SRR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2483-036D-8140-94B8-78F25BE2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11016"/>
            <a:ext cx="2748987" cy="645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SRR960455</a:t>
            </a:r>
          </a:p>
          <a:p>
            <a:pPr marL="0" indent="0">
              <a:buNone/>
            </a:pPr>
            <a:r>
              <a:rPr lang="en-US" sz="1800" b="1" dirty="0"/>
              <a:t>SRR960456</a:t>
            </a:r>
          </a:p>
          <a:p>
            <a:pPr marL="0" indent="0">
              <a:buNone/>
            </a:pPr>
            <a:r>
              <a:rPr lang="en-US" sz="1800" b="1" dirty="0"/>
              <a:t>SRR960457</a:t>
            </a:r>
          </a:p>
          <a:p>
            <a:pPr marL="0" indent="0">
              <a:buNone/>
            </a:pPr>
            <a:r>
              <a:rPr lang="en-US" sz="1800" b="1" dirty="0"/>
              <a:t>SRR960458</a:t>
            </a:r>
          </a:p>
          <a:p>
            <a:pPr marL="0" indent="0">
              <a:buNone/>
            </a:pPr>
            <a:r>
              <a:rPr lang="en-US" sz="1800" b="1" dirty="0"/>
              <a:t>SRR960459</a:t>
            </a:r>
          </a:p>
          <a:p>
            <a:pPr marL="0" indent="0">
              <a:buNone/>
            </a:pPr>
            <a:r>
              <a:rPr lang="en-US" sz="1800" b="1" dirty="0"/>
              <a:t>SRR960460</a:t>
            </a:r>
          </a:p>
          <a:p>
            <a:pPr marL="0" indent="0">
              <a:buNone/>
            </a:pPr>
            <a:r>
              <a:rPr lang="en-US" sz="1800" b="1" dirty="0"/>
              <a:t>SRR960461</a:t>
            </a:r>
          </a:p>
          <a:p>
            <a:pPr marL="0" indent="0">
              <a:buNone/>
            </a:pPr>
            <a:r>
              <a:rPr lang="en-US" sz="1800" b="1" dirty="0"/>
              <a:t>SRR960462</a:t>
            </a:r>
          </a:p>
          <a:p>
            <a:pPr marL="0" indent="0">
              <a:buNone/>
            </a:pPr>
            <a:r>
              <a:rPr lang="en-US" sz="1800" b="1" dirty="0"/>
              <a:t>SRR960463</a:t>
            </a:r>
          </a:p>
          <a:p>
            <a:pPr marL="0" indent="0">
              <a:buNone/>
            </a:pPr>
            <a:r>
              <a:rPr lang="en-US" sz="1800" b="1" dirty="0"/>
              <a:t>SRR960464</a:t>
            </a:r>
          </a:p>
          <a:p>
            <a:pPr marL="0" indent="0">
              <a:buNone/>
            </a:pPr>
            <a:r>
              <a:rPr lang="en-US" sz="1800" b="1" dirty="0"/>
              <a:t>SRR960465</a:t>
            </a:r>
          </a:p>
          <a:p>
            <a:pPr marL="0" indent="0">
              <a:buNone/>
            </a:pPr>
            <a:r>
              <a:rPr lang="en-US" sz="1800" b="1" dirty="0"/>
              <a:t>SRR960466</a:t>
            </a:r>
          </a:p>
          <a:p>
            <a:pPr marL="0" indent="0">
              <a:buNone/>
            </a:pPr>
            <a:r>
              <a:rPr lang="en-US" sz="1800" b="1" dirty="0"/>
              <a:t>SRR960467</a:t>
            </a:r>
          </a:p>
          <a:p>
            <a:pPr marL="0" indent="0">
              <a:buNone/>
            </a:pPr>
            <a:r>
              <a:rPr lang="en-US" sz="1800" b="1" dirty="0"/>
              <a:t>SRR960468</a:t>
            </a:r>
          </a:p>
          <a:p>
            <a:pPr marL="0" indent="0">
              <a:buNone/>
            </a:pPr>
            <a:r>
              <a:rPr lang="en-US" sz="1800" b="1" dirty="0"/>
              <a:t>SRR960469</a:t>
            </a:r>
          </a:p>
          <a:p>
            <a:pPr marL="0" indent="0">
              <a:buNone/>
            </a:pPr>
            <a:r>
              <a:rPr lang="en-US" sz="1800" b="1" dirty="0"/>
              <a:t>SRR960470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D5071-C45A-C245-8A02-0EB1E29FC8E8}"/>
              </a:ext>
            </a:extLst>
          </p:cNvPr>
          <p:cNvSpPr txBox="1"/>
          <p:nvPr/>
        </p:nvSpPr>
        <p:spPr>
          <a:xfrm>
            <a:off x="4572000" y="2293536"/>
            <a:ext cx="425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Step #1 is complete! </a:t>
            </a:r>
          </a:p>
        </p:txBody>
      </p:sp>
    </p:spTree>
    <p:extLst>
      <p:ext uri="{BB962C8B-B14F-4D97-AF65-F5344CB8AC3E}">
        <p14:creationId xmlns:p14="http://schemas.microsoft.com/office/powerpoint/2010/main" val="142486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392-5A34-A540-9D6C-F621BA1C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 SRA-toolkit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D095-79F6-3E4A-BADF-55B345D9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SRA-Toolkit was developed by HPC at the NIH </a:t>
            </a:r>
          </a:p>
          <a:p>
            <a:r>
              <a:rPr lang="en-US" sz="2800" dirty="0"/>
              <a:t>Using SRA-Toolkit you will be able to download SRR FASTQ files using the </a:t>
            </a:r>
            <a:r>
              <a:rPr lang="en-US" sz="2800" b="1" dirty="0" err="1"/>
              <a:t>fasterq</a:t>
            </a:r>
            <a:r>
              <a:rPr lang="en-US" sz="2800" b="1" dirty="0"/>
              <a:t>-dump</a:t>
            </a:r>
            <a:r>
              <a:rPr lang="en-US" sz="28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552716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AED-CA6B-F446-B826-B1DF94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Do you run a program on the VACC?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AEAA-AD3F-D147-93BB-64CEBD7F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9311"/>
            <a:ext cx="7886700" cy="402765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Install it in your personal VACC account and then be able to call it 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Or load it from the shared computing cluster using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 </a:t>
            </a:r>
            <a:r>
              <a:rPr lang="en-US" sz="32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369512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7C4-EEE2-A445-809F-F740E10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Sequence data repositories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6CF3F5-7A0C-5C4C-9F90-D60C49323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47521"/>
              </p:ext>
            </p:extLst>
          </p:nvPr>
        </p:nvGraphicFramePr>
        <p:xfrm>
          <a:off x="1524000" y="1396999"/>
          <a:ext cx="6096000" cy="4925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100489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3347621"/>
                    </a:ext>
                  </a:extLst>
                </a:gridCol>
              </a:tblGrid>
              <a:tr h="627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Repository Name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717622"/>
                  </a:ext>
                </a:extLst>
              </a:tr>
              <a:tr h="13023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National Center for Biotechnology Information (NCBI)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Read Archive </a:t>
                      </a:r>
                    </a:p>
                    <a:p>
                      <a:pPr algn="ctr"/>
                      <a:r>
                        <a:rPr lang="en-US" sz="1600" dirty="0"/>
                        <a:t>(SRA)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904478"/>
                  </a:ext>
                </a:extLst>
              </a:tr>
              <a:tr h="1497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European Molecular Biology Laboratory – European Bioinformatics Institute </a:t>
                      </a:r>
                    </a:p>
                    <a:p>
                      <a:pPr algn="ctr"/>
                      <a:r>
                        <a:rPr lang="en-US" sz="1600" dirty="0"/>
                        <a:t>(EMBL-EBI)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European Nucleotide Archive (ENA)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07894"/>
                  </a:ext>
                </a:extLst>
              </a:tr>
              <a:tr h="1497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 Data Bank of Japan </a:t>
                      </a:r>
                    </a:p>
                    <a:p>
                      <a:pPr algn="ctr"/>
                      <a:r>
                        <a:rPr lang="en-US" sz="1600" dirty="0"/>
                        <a:t>(DDBJ)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DDBJ Sequence Read Archive (DRA)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2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9E96FA-5B04-8848-A128-1A8456CCB6AE}"/>
              </a:ext>
            </a:extLst>
          </p:cNvPr>
          <p:cNvSpPr/>
          <p:nvPr/>
        </p:nvSpPr>
        <p:spPr>
          <a:xfrm>
            <a:off x="381837" y="1969477"/>
            <a:ext cx="8390374" cy="16579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EAED-CA6B-F446-B826-B1DF94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Do you run a program on the VACC?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AEAA-AD3F-D147-93BB-64CEBD7F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9311"/>
            <a:ext cx="7886700" cy="402765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Install it in your personal VACC account and then be able to call it 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Or load it from the shared computing cluster using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 </a:t>
            </a:r>
            <a:r>
              <a:rPr lang="en-US" sz="3200" dirty="0"/>
              <a:t>package 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AA9E0174-E5B2-5246-B7CF-554F56039052}"/>
              </a:ext>
            </a:extLst>
          </p:cNvPr>
          <p:cNvSpPr/>
          <p:nvPr/>
        </p:nvSpPr>
        <p:spPr>
          <a:xfrm>
            <a:off x="3818374" y="5154804"/>
            <a:ext cx="753626" cy="9344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2C920-D343-4F48-8A15-57861AFFCDCC}"/>
              </a:ext>
            </a:extLst>
          </p:cNvPr>
          <p:cNvSpPr txBox="1"/>
          <p:nvPr/>
        </p:nvSpPr>
        <p:spPr>
          <a:xfrm>
            <a:off x="2110153" y="6176963"/>
            <a:ext cx="442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We will do this for Alignment: HiSAT2</a:t>
            </a:r>
          </a:p>
        </p:txBody>
      </p:sp>
    </p:spTree>
    <p:extLst>
      <p:ext uri="{BB962C8B-B14F-4D97-AF65-F5344CB8AC3E}">
        <p14:creationId xmlns:p14="http://schemas.microsoft.com/office/powerpoint/2010/main" val="100885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8F9-8C72-CC4D-9988-E0BD8655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 SRA-toolkit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4628-CD8D-0E4C-AC92-C1CFBBC3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Follow Steps 1-3 under ## Download SRA-toolkit </a:t>
            </a:r>
          </a:p>
          <a:p>
            <a:r>
              <a:rPr lang="en-US" sz="3200" i="1" dirty="0"/>
              <a:t>Continue to step 4 only if you are confident</a:t>
            </a:r>
          </a:p>
        </p:txBody>
      </p:sp>
    </p:spTree>
    <p:extLst>
      <p:ext uri="{BB962C8B-B14F-4D97-AF65-F5344CB8AC3E}">
        <p14:creationId xmlns:p14="http://schemas.microsoft.com/office/powerpoint/2010/main" val="375045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749-72C3-5E4F-B59C-51D439A0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20D2-4222-3644-94F5-11E825E4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they?</a:t>
            </a:r>
          </a:p>
          <a:p>
            <a:r>
              <a:rPr lang="en-US" sz="3200" dirty="0"/>
              <a:t>How do we use them? </a:t>
            </a:r>
          </a:p>
          <a:p>
            <a:r>
              <a:rPr lang="en-US" sz="3200" dirty="0"/>
              <a:t>Why do we use them? </a:t>
            </a:r>
          </a:p>
        </p:txBody>
      </p:sp>
    </p:spTree>
    <p:extLst>
      <p:ext uri="{BB962C8B-B14F-4D97-AF65-F5344CB8AC3E}">
        <p14:creationId xmlns:p14="http://schemas.microsoft.com/office/powerpoint/2010/main" val="396710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749-72C3-5E4F-B59C-51D439A0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20D2-4222-3644-94F5-11E825E4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User environmental variables are those that are local to the user profile </a:t>
            </a:r>
          </a:p>
          <a:p>
            <a:r>
              <a:rPr lang="en-US" sz="3000" dirty="0"/>
              <a:t>These variables are used to store user-specific information such as the PATH to a local installation of libraries</a:t>
            </a:r>
          </a:p>
          <a:p>
            <a:r>
              <a:rPr lang="en-US" sz="3000" dirty="0"/>
              <a:t>You do not need the system administrator (staff of VACC) to make changes to these variables, you can do this yourself as the user </a:t>
            </a:r>
          </a:p>
        </p:txBody>
      </p:sp>
    </p:spTree>
    <p:extLst>
      <p:ext uri="{BB962C8B-B14F-4D97-AF65-F5344CB8AC3E}">
        <p14:creationId xmlns:p14="http://schemas.microsoft.com/office/powerpoint/2010/main" val="273744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06A2-9C8A-0446-B90E-CA2E03D1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8E1D-A6DF-8E4B-AD32-EB87A098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28316"/>
            <a:ext cx="7633742" cy="415127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Bash shell uses a few startup files to set up the environment </a:t>
            </a:r>
          </a:p>
          <a:p>
            <a:r>
              <a:rPr lang="en-US" sz="2400" dirty="0"/>
              <a:t>Bash profile is a file that Bash runs every time a new Bash session is created </a:t>
            </a:r>
          </a:p>
          <a:p>
            <a:r>
              <a:rPr lang="en-US" sz="2400" dirty="0"/>
              <a:t>This is useful because it will run certain code specific to your environment before you begin coding </a:t>
            </a:r>
          </a:p>
          <a:p>
            <a:r>
              <a:rPr lang="en-US" sz="2400" dirty="0"/>
              <a:t>Users can </a:t>
            </a:r>
            <a:r>
              <a:rPr lang="en-US" sz="2400" i="1" dirty="0"/>
              <a:t>personalize their </a:t>
            </a:r>
            <a:r>
              <a:rPr lang="en-US" sz="2400" dirty="0"/>
              <a:t>environment by modifying the Bash profile</a:t>
            </a:r>
          </a:p>
          <a:p>
            <a:r>
              <a:rPr lang="en-US" sz="2400" dirty="0"/>
              <a:t>In Step #4 you are adding the PATH to </a:t>
            </a:r>
            <a:r>
              <a:rPr lang="en-US" sz="2400" dirty="0" err="1"/>
              <a:t>sratoolkit</a:t>
            </a:r>
            <a:r>
              <a:rPr lang="en-US" sz="2400" dirty="0"/>
              <a:t> to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17341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BE49-E94C-AB49-ADEF-72B0CB5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11C3-62FA-CF42-B738-89ECE574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17786"/>
            <a:ext cx="7633742" cy="4261808"/>
          </a:xfrm>
        </p:spPr>
        <p:txBody>
          <a:bodyPr>
            <a:normAutofit/>
          </a:bodyPr>
          <a:lstStyle/>
          <a:p>
            <a:r>
              <a:rPr lang="en-US" sz="2400" dirty="0"/>
              <a:t>PATH is an environmental variable</a:t>
            </a:r>
          </a:p>
          <a:p>
            <a:r>
              <a:rPr lang="en-US" sz="2400" dirty="0"/>
              <a:t>PATH contains a list of file system paths where the operating system can find programs to run </a:t>
            </a:r>
          </a:p>
          <a:p>
            <a:r>
              <a:rPr lang="en-US" sz="2400" dirty="0"/>
              <a:t>The operating system will look for the program in each of the paths that PATH contains, starting with the first path listed </a:t>
            </a:r>
          </a:p>
          <a:p>
            <a:r>
              <a:rPr lang="en-US" sz="2400" i="1" dirty="0"/>
              <a:t>If the operating system can’t find the program in the first path, it will look in the second path, and so on – therefore order matters! </a:t>
            </a:r>
          </a:p>
        </p:txBody>
      </p:sp>
    </p:spTree>
    <p:extLst>
      <p:ext uri="{BB962C8B-B14F-4D97-AF65-F5344CB8AC3E}">
        <p14:creationId xmlns:p14="http://schemas.microsoft.com/office/powerpoint/2010/main" val="552784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C53B-4818-D84A-84E6-99D09939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84256"/>
            <a:ext cx="7633742" cy="499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$PATH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/users/m/m/mmg232in/miniconda3/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condabin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:/gpfs1/arch/spack-0.14.2/bin:/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/local/bin:/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:/var/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cfengine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lpp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mmfs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/bin:/opt/env-switcher/bin:/users/m/m/mmg232in/.local/bin:/users/m/m/mmg232in/bin:/users/m/m/mmg232in/software/</a:t>
            </a:r>
            <a:r>
              <a:rPr lang="en-US" b="1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sratoolkit.3.0.1-ubuntu64/bin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1E804-8EFE-0344-BD39-0A2E9459C15D}"/>
              </a:ext>
            </a:extLst>
          </p:cNvPr>
          <p:cNvSpPr txBox="1"/>
          <p:nvPr/>
        </p:nvSpPr>
        <p:spPr>
          <a:xfrm>
            <a:off x="1215851" y="5375868"/>
            <a:ext cx="350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path is delimited by a colon (</a:t>
            </a:r>
            <a:r>
              <a:rPr lang="en-US" dirty="0">
                <a:sym typeface="Wingdings" pitchFamily="2" charset="2"/>
              </a:rPr>
              <a:t>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87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6541-FCC1-BB4F-83E6-6B6EEE74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 folder?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5A87-837E-D14A-84DF-B8E69F1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The path </a:t>
            </a:r>
            <a:r>
              <a:rPr lang="en-US" sz="2400" b="1" dirty="0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`/bin`</a:t>
            </a:r>
            <a:r>
              <a:rPr lang="en-US" sz="2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 is usually where executable programs are stored</a:t>
            </a:r>
          </a:p>
          <a:p>
            <a:r>
              <a:rPr lang="en-US" sz="2400" b="1" dirty="0">
                <a:solidFill>
                  <a:srgbClr val="000080"/>
                </a:solidFill>
                <a:latin typeface="Menlo" panose="020B0609030804020204" pitchFamily="49" charset="0"/>
              </a:rPr>
              <a:t>We will be running the program called </a:t>
            </a:r>
            <a:r>
              <a:rPr lang="en-US" sz="2400" b="1" dirty="0">
                <a:solidFill>
                  <a:srgbClr val="C00000"/>
                </a:solidFill>
                <a:latin typeface="Menlo" panose="020B0609030804020204" pitchFamily="49" charset="0"/>
              </a:rPr>
              <a:t>“</a:t>
            </a:r>
            <a:r>
              <a:rPr lang="en-US" sz="2400" b="1" dirty="0" err="1">
                <a:solidFill>
                  <a:srgbClr val="C00000"/>
                </a:solidFill>
                <a:latin typeface="Menlo" panose="020B0609030804020204" pitchFamily="49" charset="0"/>
              </a:rPr>
              <a:t>fastq</a:t>
            </a:r>
            <a:r>
              <a:rPr lang="en-US" sz="2400" b="1" dirty="0">
                <a:solidFill>
                  <a:srgbClr val="C00000"/>
                </a:solidFill>
                <a:latin typeface="Menlo" panose="020B0609030804020204" pitchFamily="49" charset="0"/>
              </a:rPr>
              <a:t>-dump” </a:t>
            </a:r>
            <a:r>
              <a:rPr lang="en-US" sz="2400" b="1" dirty="0">
                <a:solidFill>
                  <a:srgbClr val="000080"/>
                </a:solidFill>
                <a:latin typeface="Menlo" panose="020B0609030804020204" pitchFamily="49" charset="0"/>
              </a:rPr>
              <a:t>however there are many more! </a:t>
            </a:r>
            <a:endParaRPr lang="en-US" sz="2400" b="0" dirty="0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1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EC907468-DA3A-4B4F-8ED3-B3F75D19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6" y="0"/>
            <a:ext cx="6083599" cy="6611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0C5D0-CD20-704E-8D12-38DCAF1D3AD1}"/>
              </a:ext>
            </a:extLst>
          </p:cNvPr>
          <p:cNvSpPr txBox="1"/>
          <p:nvPr/>
        </p:nvSpPr>
        <p:spPr>
          <a:xfrm>
            <a:off x="6837765" y="1166842"/>
            <a:ext cx="221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downloading </a:t>
            </a:r>
            <a:r>
              <a:rPr lang="en-US" sz="2400" dirty="0" err="1"/>
              <a:t>sratoolkit</a:t>
            </a:r>
            <a:r>
              <a:rPr lang="en-US" sz="2400" dirty="0"/>
              <a:t>, we now have access to many executable programs, each with their own function.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This will be a reoccurring theme!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198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73E-35B5-5647-9D04-0E2E8120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43F1-95A8-2545-AE74-8E4595AD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8510"/>
            <a:ext cx="7633742" cy="4111083"/>
          </a:xfrm>
        </p:spPr>
        <p:txBody>
          <a:bodyPr>
            <a:normAutofit/>
          </a:bodyPr>
          <a:lstStyle/>
          <a:p>
            <a:r>
              <a:rPr lang="en-US" sz="2400" dirty="0"/>
              <a:t>Every time you run a program you will need to designate the </a:t>
            </a:r>
            <a:r>
              <a:rPr lang="en-US" sz="2400" b="1" dirty="0"/>
              <a:t>FULL PATH </a:t>
            </a:r>
            <a:r>
              <a:rPr lang="en-US" sz="2400" dirty="0"/>
              <a:t>to the program to use it!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/users/m/m/mmg232in/software/sratoolkit.3.0.1-ubuntu64/bin/</a:t>
            </a:r>
            <a:r>
              <a:rPr lang="en-US" sz="2400" b="1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fastq</a:t>
            </a:r>
            <a:r>
              <a:rPr lang="en-US" sz="2400" b="1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-dump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 dirty="0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inputfil</a:t>
            </a:r>
            <a:r>
              <a:rPr lang="en-US" sz="2400" b="1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endParaRPr lang="en-US" sz="2400" dirty="0"/>
          </a:p>
          <a:p>
            <a:r>
              <a:rPr lang="en-US" sz="2400" b="1" dirty="0"/>
              <a:t>Imagine typing that every time! </a:t>
            </a:r>
          </a:p>
        </p:txBody>
      </p:sp>
    </p:spTree>
    <p:extLst>
      <p:ext uri="{BB962C8B-B14F-4D97-AF65-F5344CB8AC3E}">
        <p14:creationId xmlns:p14="http://schemas.microsoft.com/office/powerpoint/2010/main" val="23153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7C9E-C889-5B49-A29A-6DE0E23F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B86-BE99-6A45-B759-09828A7C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15912"/>
            <a:ext cx="7633742" cy="41636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GEO (Gene Expression Omnibus) is an international public repository that archives and freely distributes microarray, next-generation sequencing, and other forms of high-throughput functional genomics data submitted by the research community</a:t>
            </a:r>
          </a:p>
          <a:p>
            <a:r>
              <a:rPr lang="en-US" sz="2800" dirty="0"/>
              <a:t>User-friendly </a:t>
            </a:r>
          </a:p>
          <a:p>
            <a:r>
              <a:rPr lang="en-US" sz="2800" dirty="0"/>
              <a:t>100’s of organisms and thousands of different expression analysis platforms </a:t>
            </a:r>
          </a:p>
        </p:txBody>
      </p:sp>
    </p:spTree>
    <p:extLst>
      <p:ext uri="{BB962C8B-B14F-4D97-AF65-F5344CB8AC3E}">
        <p14:creationId xmlns:p14="http://schemas.microsoft.com/office/powerpoint/2010/main" val="78036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73E-35B5-5647-9D04-0E2E8120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43F1-95A8-2545-AE74-8E4595AD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8510"/>
            <a:ext cx="7633742" cy="4111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Instead, now all you have to do is type the program name!   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Fastq</a:t>
            </a:r>
            <a:r>
              <a:rPr lang="en-US" sz="2400" b="1" dirty="0"/>
              <a:t>-dump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 dirty="0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inputfil</a:t>
            </a:r>
            <a:r>
              <a:rPr lang="en-US" sz="2400" b="1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305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0D15-A29B-CC4D-9A6D-67F2C27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downloading data from geo: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D66A-83BF-0B43-A3EE-C5B51BD7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358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Collect SRR Numbers using RUN SELECTOR </a:t>
            </a:r>
          </a:p>
          <a:p>
            <a:pPr marL="457200" indent="-457200">
              <a:buAutoNum type="arabicPeriod"/>
            </a:pPr>
            <a:r>
              <a:rPr lang="en-US" sz="2800" dirty="0"/>
              <a:t>Download SRA-</a:t>
            </a:r>
            <a:r>
              <a:rPr lang="en-US" sz="2800" dirty="0" err="1"/>
              <a:t>ToolKit</a:t>
            </a:r>
            <a:r>
              <a:rPr lang="en-US" sz="2800" dirty="0"/>
              <a:t> and set up</a:t>
            </a:r>
          </a:p>
          <a:p>
            <a:pPr marL="457200" lvl="1" indent="0">
              <a:buNone/>
            </a:pPr>
            <a:r>
              <a:rPr lang="en-US" sz="2600" i="1" dirty="0">
                <a:solidFill>
                  <a:srgbClr val="C00000"/>
                </a:solidFill>
              </a:rPr>
              <a:t>Note: Once this is done, you do not need to do this again! </a:t>
            </a:r>
          </a:p>
          <a:p>
            <a:pPr marL="457200" indent="-457200">
              <a:buAutoNum type="arabicPeriod"/>
            </a:pPr>
            <a:r>
              <a:rPr lang="en-US" sz="2800" dirty="0"/>
              <a:t>Run </a:t>
            </a:r>
            <a:r>
              <a:rPr lang="en-US" sz="2800" dirty="0" err="1"/>
              <a:t>sra_fqdump.sh</a:t>
            </a:r>
            <a:r>
              <a:rPr lang="en-US" sz="2800" dirty="0"/>
              <a:t> script using output from step #1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But…in order to run this script we need to submit </a:t>
            </a:r>
            <a:r>
              <a:rPr lang="en-US" sz="2400">
                <a:solidFill>
                  <a:srgbClr val="C00000"/>
                </a:solidFill>
              </a:rPr>
              <a:t>a job on SLURM! 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65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419" y="2622245"/>
            <a:ext cx="7191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Running</a:t>
            </a:r>
            <a:r>
              <a:rPr sz="6000" spc="-30" dirty="0"/>
              <a:t> </a:t>
            </a:r>
            <a:r>
              <a:rPr sz="6000" spc="-60" dirty="0"/>
              <a:t>batch</a:t>
            </a:r>
            <a:r>
              <a:rPr sz="6000" spc="-35" dirty="0"/>
              <a:t> </a:t>
            </a:r>
            <a:r>
              <a:rPr sz="6000" spc="-50" dirty="0"/>
              <a:t>jobs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34120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1211455" y="2078821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2682362"/>
          </a:xfrm>
        </p:spPr>
        <p:txBody>
          <a:bodyPr>
            <a:normAutofit/>
          </a:bodyPr>
          <a:lstStyle/>
          <a:p>
            <a:r>
              <a:rPr lang="en-US" sz="3600" dirty="0"/>
              <a:t>In order to </a:t>
            </a:r>
            <a:r>
              <a:rPr lang="en-US" sz="3600" u="sng" dirty="0"/>
              <a:t>submit a job</a:t>
            </a:r>
            <a:r>
              <a:rPr lang="en-US" sz="3600" dirty="0"/>
              <a:t>, need to use the job scheduler </a:t>
            </a:r>
            <a:r>
              <a:rPr lang="en-US" sz="3600" dirty="0" err="1"/>
              <a:t>Slurm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1211455" y="1649847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711550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order to </a:t>
            </a:r>
            <a:r>
              <a:rPr lang="en-US" sz="3600" u="sng" dirty="0"/>
              <a:t>submit a job</a:t>
            </a:r>
            <a:r>
              <a:rPr lang="en-US" sz="3600" dirty="0"/>
              <a:t>, need to use the job scheduler </a:t>
            </a:r>
            <a:r>
              <a:rPr lang="en-US" sz="3600" dirty="0" err="1"/>
              <a:t>Slurm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shebang = used to tell the </a:t>
            </a:r>
            <a:r>
              <a:rPr lang="en-US" dirty="0" err="1"/>
              <a:t>linux</a:t>
            </a:r>
            <a:r>
              <a:rPr lang="en-US" dirty="0"/>
              <a:t> OS which interpreter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/>
          <p:nvPr/>
        </p:nvCxnSpPr>
        <p:spPr>
          <a:xfrm flipH="1">
            <a:off x="2309567" y="2403835"/>
            <a:ext cx="3629320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29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9" y="320711"/>
            <a:ext cx="7633742" cy="1492132"/>
          </a:xfrm>
        </p:spPr>
        <p:txBody>
          <a:bodyPr>
            <a:normAutofit/>
          </a:bodyPr>
          <a:lstStyle/>
          <a:p>
            <a:r>
              <a:rPr lang="en-US" sz="3600" dirty="0"/>
              <a:t>In order to </a:t>
            </a:r>
            <a:r>
              <a:rPr lang="en-US" sz="3600" u="sng" dirty="0"/>
              <a:t>submit a job</a:t>
            </a:r>
            <a:r>
              <a:rPr lang="en-US" sz="3600" dirty="0"/>
              <a:t>, need to use the job scheduler </a:t>
            </a:r>
            <a:r>
              <a:rPr lang="en-US" sz="3600" dirty="0" err="1"/>
              <a:t>Slurm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= default is </a:t>
            </a:r>
            <a:r>
              <a:rPr lang="en-US" dirty="0" err="1"/>
              <a:t>bluemoon</a:t>
            </a:r>
            <a:r>
              <a:rPr lang="en-US" dirty="0"/>
              <a:t> if not specified</a:t>
            </a:r>
          </a:p>
          <a:p>
            <a:pPr algn="ctr"/>
            <a:r>
              <a:rPr lang="en-US" dirty="0"/>
              <a:t>Other partitions are available and this is important if you are running a “job” that will take longer than 3 days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5071621" y="2403835"/>
            <a:ext cx="867266" cy="35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54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order to </a:t>
            </a:r>
            <a:r>
              <a:rPr lang="en-US" sz="3600" u="sng" dirty="0"/>
              <a:t>submit a job</a:t>
            </a:r>
            <a:r>
              <a:rPr lang="en-US" sz="3600" dirty="0"/>
              <a:t>, need to use the job scheduler </a:t>
            </a:r>
            <a:r>
              <a:rPr lang="en-US" sz="3600" dirty="0" err="1"/>
              <a:t>Slurm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Node:</a:t>
            </a:r>
            <a:r>
              <a:rPr lang="en-US" dirty="0"/>
              <a:t> A “node” is a server in the cluster. Each node has is configured with a certain number of cores (CPUs).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Task:</a:t>
            </a:r>
            <a:r>
              <a:rPr lang="en-US" dirty="0"/>
              <a:t> A “task” is a process sent to a core. By default, 1 core is assigned per 1 task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Recommend that you begin with 1 node and 2 processes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3624017" y="3129768"/>
            <a:ext cx="2324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624017" y="3289955"/>
            <a:ext cx="2324298" cy="25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68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9" y="205014"/>
            <a:ext cx="7633742" cy="1492132"/>
          </a:xfrm>
        </p:spPr>
        <p:txBody>
          <a:bodyPr>
            <a:noAutofit/>
          </a:bodyPr>
          <a:lstStyle/>
          <a:p>
            <a:r>
              <a:rPr lang="en-US" sz="4000" dirty="0"/>
              <a:t>In order to </a:t>
            </a:r>
            <a:r>
              <a:rPr lang="en-US" sz="4000" u="sng" dirty="0"/>
              <a:t>submit a job</a:t>
            </a:r>
            <a:r>
              <a:rPr lang="en-US" sz="4000" dirty="0"/>
              <a:t>, need to use the job scheduler </a:t>
            </a:r>
            <a:r>
              <a:rPr lang="en-US" sz="4000" dirty="0" err="1"/>
              <a:t>Slurm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3104569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job requires more than 1G of memory – need to specify this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855563" y="3704734"/>
            <a:ext cx="2092752" cy="16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41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order to </a:t>
            </a:r>
            <a:r>
              <a:rPr lang="en-US" sz="3600" u="sng" dirty="0"/>
              <a:t>submit a job</a:t>
            </a:r>
            <a:r>
              <a:rPr lang="en-US" sz="3600" dirty="0"/>
              <a:t>, need to use the job scheduler </a:t>
            </a:r>
            <a:r>
              <a:rPr lang="en-US" sz="3600" dirty="0" err="1"/>
              <a:t>Slurm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872899" y="3737976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Walltime</a:t>
            </a:r>
            <a:r>
              <a:rPr lang="en-US" dirty="0"/>
              <a:t> is the maximum amount of time your job will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4317477" y="4166647"/>
            <a:ext cx="1555422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38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A7CFECB-5625-A644-A8AA-E22C5E51B7D2}"/>
              </a:ext>
            </a:extLst>
          </p:cNvPr>
          <p:cNvSpPr/>
          <p:nvPr/>
        </p:nvSpPr>
        <p:spPr>
          <a:xfrm>
            <a:off x="3806641" y="144732"/>
            <a:ext cx="3486150" cy="37619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12FB174-6B8F-5642-980F-007B28CE9B63}"/>
              </a:ext>
            </a:extLst>
          </p:cNvPr>
          <p:cNvSpPr/>
          <p:nvPr/>
        </p:nvSpPr>
        <p:spPr>
          <a:xfrm>
            <a:off x="114300" y="181432"/>
            <a:ext cx="3486150" cy="37619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3035" y="1884110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035" y="1884110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3438" y="2646523"/>
            <a:ext cx="1044773" cy="323255"/>
            <a:chOff x="2749778" y="3763944"/>
            <a:chExt cx="1485900" cy="459740"/>
          </a:xfrm>
        </p:grpSpPr>
        <p:sp>
          <p:nvSpPr>
            <p:cNvPr id="13" name="object 13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2299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7" name="object 17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21" name="object 21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34106" y="628348"/>
            <a:ext cx="1043434" cy="1090315"/>
            <a:chOff x="2750728" y="893650"/>
            <a:chExt cx="1483995" cy="1550670"/>
          </a:xfrm>
        </p:grpSpPr>
        <p:sp>
          <p:nvSpPr>
            <p:cNvPr id="25" name="object 25"/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43035" y="637278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33438" y="1390020"/>
            <a:ext cx="1044773" cy="323255"/>
            <a:chOff x="2749778" y="1976917"/>
            <a:chExt cx="1485900" cy="459740"/>
          </a:xfrm>
        </p:grpSpPr>
        <p:sp>
          <p:nvSpPr>
            <p:cNvPr id="29" name="object 29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52299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5906" y="258961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grpSp>
        <p:nvGrpSpPr>
          <p:cNvPr id="36" name="object 2">
            <a:extLst>
              <a:ext uri="{FF2B5EF4-FFF2-40B4-BE49-F238E27FC236}">
                <a16:creationId xmlns:a16="http://schemas.microsoft.com/office/drawing/2014/main" id="{B6A25476-60D1-854E-B3F4-014248E10B3B}"/>
              </a:ext>
            </a:extLst>
          </p:cNvPr>
          <p:cNvGrpSpPr/>
          <p:nvPr/>
        </p:nvGrpSpPr>
        <p:grpSpPr>
          <a:xfrm>
            <a:off x="4451479" y="1893781"/>
            <a:ext cx="1043434" cy="1090315"/>
            <a:chOff x="1041894" y="2680679"/>
            <a:chExt cx="1483995" cy="1550670"/>
          </a:xfrm>
        </p:grpSpPr>
        <p:sp>
          <p:nvSpPr>
            <p:cNvPr id="37" name="object 3">
              <a:extLst>
                <a:ext uri="{FF2B5EF4-FFF2-40B4-BE49-F238E27FC236}">
                  <a16:creationId xmlns:a16="http://schemas.microsoft.com/office/drawing/2014/main" id="{4FFDE3B7-1A7D-9046-A5FE-A6726D0B6BDF}"/>
                </a:ext>
              </a:extLst>
            </p:cNvPr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3DBEED92-F865-D24D-9995-AC5FE3579C7B}"/>
                </a:ext>
              </a:extLst>
            </p:cNvPr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object 5">
            <a:extLst>
              <a:ext uri="{FF2B5EF4-FFF2-40B4-BE49-F238E27FC236}">
                <a16:creationId xmlns:a16="http://schemas.microsoft.com/office/drawing/2014/main" id="{221B7EF7-03DE-2141-8247-E73168C87C85}"/>
              </a:ext>
            </a:extLst>
          </p:cNvPr>
          <p:cNvSpPr txBox="1"/>
          <p:nvPr/>
        </p:nvSpPr>
        <p:spPr>
          <a:xfrm>
            <a:off x="4460409" y="1902711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0" name="object 6">
            <a:extLst>
              <a:ext uri="{FF2B5EF4-FFF2-40B4-BE49-F238E27FC236}">
                <a16:creationId xmlns:a16="http://schemas.microsoft.com/office/drawing/2014/main" id="{E894E744-257A-244B-B3E4-473B96431232}"/>
              </a:ext>
            </a:extLst>
          </p:cNvPr>
          <p:cNvGrpSpPr/>
          <p:nvPr/>
        </p:nvGrpSpPr>
        <p:grpSpPr>
          <a:xfrm>
            <a:off x="4450811" y="2655452"/>
            <a:ext cx="1044773" cy="323255"/>
            <a:chOff x="1040944" y="3763944"/>
            <a:chExt cx="1485900" cy="459740"/>
          </a:xfrm>
        </p:grpSpPr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30F833A2-BF3B-7E42-A7AD-89BF7C956463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C2380325-BC81-1E43-9552-310D57265808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9">
            <a:extLst>
              <a:ext uri="{FF2B5EF4-FFF2-40B4-BE49-F238E27FC236}">
                <a16:creationId xmlns:a16="http://schemas.microsoft.com/office/drawing/2014/main" id="{F2088E04-96B6-E142-B0BC-A0DE9FFB2CD4}"/>
              </a:ext>
            </a:extLst>
          </p:cNvPr>
          <p:cNvSpPr txBox="1"/>
          <p:nvPr/>
        </p:nvSpPr>
        <p:spPr>
          <a:xfrm>
            <a:off x="4469672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B82084B4-118D-F841-AF8B-8637B8B5DAE4}"/>
              </a:ext>
            </a:extLst>
          </p:cNvPr>
          <p:cNvSpPr/>
          <p:nvPr/>
        </p:nvSpPr>
        <p:spPr>
          <a:xfrm>
            <a:off x="5661932" y="1893039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8B9A07D1-1D54-064B-9CC7-6451A0979A72}"/>
              </a:ext>
            </a:extLst>
          </p:cNvPr>
          <p:cNvSpPr txBox="1"/>
          <p:nvPr/>
        </p:nvSpPr>
        <p:spPr>
          <a:xfrm>
            <a:off x="5661932" y="1893039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object 12">
            <a:extLst>
              <a:ext uri="{FF2B5EF4-FFF2-40B4-BE49-F238E27FC236}">
                <a16:creationId xmlns:a16="http://schemas.microsoft.com/office/drawing/2014/main" id="{2A60A8B4-E66F-3348-9F3E-FC73E8B10C15}"/>
              </a:ext>
            </a:extLst>
          </p:cNvPr>
          <p:cNvGrpSpPr/>
          <p:nvPr/>
        </p:nvGrpSpPr>
        <p:grpSpPr>
          <a:xfrm>
            <a:off x="5652335" y="2655452"/>
            <a:ext cx="1044773" cy="323255"/>
            <a:chOff x="2749778" y="3763944"/>
            <a:chExt cx="1485900" cy="459740"/>
          </a:xfrm>
        </p:grpSpPr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A9A0BB34-1BCC-B442-9F8F-B958A0EC226B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02DCD510-8DC1-D048-AEAE-50A277C12383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8FFE975A-633B-AC4E-90D7-B597DF83201B}"/>
              </a:ext>
            </a:extLst>
          </p:cNvPr>
          <p:cNvSpPr txBox="1"/>
          <p:nvPr/>
        </p:nvSpPr>
        <p:spPr>
          <a:xfrm>
            <a:off x="5671196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96425CDE-6FC7-984F-A46B-D1AF86094C5D}"/>
              </a:ext>
            </a:extLst>
          </p:cNvPr>
          <p:cNvGrpSpPr/>
          <p:nvPr/>
        </p:nvGrpSpPr>
        <p:grpSpPr>
          <a:xfrm>
            <a:off x="4451479" y="637277"/>
            <a:ext cx="1043434" cy="1090315"/>
            <a:chOff x="1041894" y="893650"/>
            <a:chExt cx="1483995" cy="1550670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75480403-1EBE-7540-8649-39CCF130F03E}"/>
                </a:ext>
              </a:extLst>
            </p:cNvPr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B1EEA05E-2E63-2F40-AF89-638E1D5E80CA}"/>
                </a:ext>
              </a:extLst>
            </p:cNvPr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19">
            <a:extLst>
              <a:ext uri="{FF2B5EF4-FFF2-40B4-BE49-F238E27FC236}">
                <a16:creationId xmlns:a16="http://schemas.microsoft.com/office/drawing/2014/main" id="{E6B16F44-5C5E-EE4E-B311-DEB29E1AB063}"/>
              </a:ext>
            </a:extLst>
          </p:cNvPr>
          <p:cNvSpPr txBox="1"/>
          <p:nvPr/>
        </p:nvSpPr>
        <p:spPr>
          <a:xfrm>
            <a:off x="4460409" y="646206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54" name="object 20">
            <a:extLst>
              <a:ext uri="{FF2B5EF4-FFF2-40B4-BE49-F238E27FC236}">
                <a16:creationId xmlns:a16="http://schemas.microsoft.com/office/drawing/2014/main" id="{13073A5F-D58B-744E-A9F3-EDFC170D4463}"/>
              </a:ext>
            </a:extLst>
          </p:cNvPr>
          <p:cNvGrpSpPr/>
          <p:nvPr/>
        </p:nvGrpSpPr>
        <p:grpSpPr>
          <a:xfrm>
            <a:off x="4450811" y="1398949"/>
            <a:ext cx="1044773" cy="323255"/>
            <a:chOff x="1040944" y="1976917"/>
            <a:chExt cx="1485900" cy="459740"/>
          </a:xfrm>
        </p:grpSpPr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C76D412D-DF59-424F-B85F-7F29A98B583D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27C46462-686F-5040-A72C-417D5B328288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71311E57-9A34-C244-BAE1-6FCEE734253F}"/>
              </a:ext>
            </a:extLst>
          </p:cNvPr>
          <p:cNvSpPr txBox="1"/>
          <p:nvPr/>
        </p:nvSpPr>
        <p:spPr>
          <a:xfrm>
            <a:off x="4469672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8" name="object 24">
            <a:extLst>
              <a:ext uri="{FF2B5EF4-FFF2-40B4-BE49-F238E27FC236}">
                <a16:creationId xmlns:a16="http://schemas.microsoft.com/office/drawing/2014/main" id="{732D3ACF-DD5F-2B44-81BD-8BFCF2BE27EA}"/>
              </a:ext>
            </a:extLst>
          </p:cNvPr>
          <p:cNvGrpSpPr/>
          <p:nvPr/>
        </p:nvGrpSpPr>
        <p:grpSpPr>
          <a:xfrm>
            <a:off x="5653003" y="637277"/>
            <a:ext cx="1043434" cy="1090315"/>
            <a:chOff x="2750728" y="893650"/>
            <a:chExt cx="1483995" cy="1550670"/>
          </a:xfrm>
        </p:grpSpPr>
        <p:sp>
          <p:nvSpPr>
            <p:cNvPr id="59" name="object 25">
              <a:extLst>
                <a:ext uri="{FF2B5EF4-FFF2-40B4-BE49-F238E27FC236}">
                  <a16:creationId xmlns:a16="http://schemas.microsoft.com/office/drawing/2014/main" id="{E99269E1-E749-494D-89A4-5B1539180960}"/>
                </a:ext>
              </a:extLst>
            </p:cNvPr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26">
              <a:extLst>
                <a:ext uri="{FF2B5EF4-FFF2-40B4-BE49-F238E27FC236}">
                  <a16:creationId xmlns:a16="http://schemas.microsoft.com/office/drawing/2014/main" id="{FBA35701-6C8D-E740-A62E-B6328B06FE7B}"/>
                </a:ext>
              </a:extLst>
            </p:cNvPr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27">
            <a:extLst>
              <a:ext uri="{FF2B5EF4-FFF2-40B4-BE49-F238E27FC236}">
                <a16:creationId xmlns:a16="http://schemas.microsoft.com/office/drawing/2014/main" id="{3C20C5B1-854A-E448-A551-8CF30BF27A11}"/>
              </a:ext>
            </a:extLst>
          </p:cNvPr>
          <p:cNvSpPr txBox="1"/>
          <p:nvPr/>
        </p:nvSpPr>
        <p:spPr>
          <a:xfrm>
            <a:off x="5661932" y="64620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2" name="object 28">
            <a:extLst>
              <a:ext uri="{FF2B5EF4-FFF2-40B4-BE49-F238E27FC236}">
                <a16:creationId xmlns:a16="http://schemas.microsoft.com/office/drawing/2014/main" id="{D2045CB7-1892-EA44-9386-B36AAE8A01DB}"/>
              </a:ext>
            </a:extLst>
          </p:cNvPr>
          <p:cNvGrpSpPr/>
          <p:nvPr/>
        </p:nvGrpSpPr>
        <p:grpSpPr>
          <a:xfrm>
            <a:off x="5652335" y="1398949"/>
            <a:ext cx="1044773" cy="323255"/>
            <a:chOff x="2749778" y="1976917"/>
            <a:chExt cx="1485900" cy="459740"/>
          </a:xfrm>
        </p:grpSpPr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8EC21A09-19DE-3142-8BAB-DAA0D70BA8DD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30">
              <a:extLst>
                <a:ext uri="{FF2B5EF4-FFF2-40B4-BE49-F238E27FC236}">
                  <a16:creationId xmlns:a16="http://schemas.microsoft.com/office/drawing/2014/main" id="{1A0B42A2-5C27-8942-B71E-C6DDCC2FFA2B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object 31">
            <a:extLst>
              <a:ext uri="{FF2B5EF4-FFF2-40B4-BE49-F238E27FC236}">
                <a16:creationId xmlns:a16="http://schemas.microsoft.com/office/drawing/2014/main" id="{D3F4E901-62BE-F640-B002-1843797B39A0}"/>
              </a:ext>
            </a:extLst>
          </p:cNvPr>
          <p:cNvSpPr txBox="1"/>
          <p:nvPr/>
        </p:nvSpPr>
        <p:spPr>
          <a:xfrm>
            <a:off x="5671196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5B56EE4-6CF6-5B4F-9E95-52549FA559B5}"/>
              </a:ext>
            </a:extLst>
          </p:cNvPr>
          <p:cNvSpPr txBox="1"/>
          <p:nvPr/>
        </p:nvSpPr>
        <p:spPr>
          <a:xfrm>
            <a:off x="5254803" y="267890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46F855D4-C9A1-A447-903F-C9F6C77160BE}"/>
              </a:ext>
            </a:extLst>
          </p:cNvPr>
          <p:cNvSpPr txBox="1"/>
          <p:nvPr/>
        </p:nvSpPr>
        <p:spPr>
          <a:xfrm>
            <a:off x="4108231" y="795741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F98393CA-664A-5A41-89D3-86DD05D6B913}"/>
              </a:ext>
            </a:extLst>
          </p:cNvPr>
          <p:cNvSpPr txBox="1"/>
          <p:nvPr/>
        </p:nvSpPr>
        <p:spPr>
          <a:xfrm>
            <a:off x="4108231" y="1905951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E17A1C-3896-4844-A87A-D53E86F5414D}"/>
              </a:ext>
            </a:extLst>
          </p:cNvPr>
          <p:cNvSpPr txBox="1"/>
          <p:nvPr/>
        </p:nvSpPr>
        <p:spPr>
          <a:xfrm>
            <a:off x="813361" y="4247539"/>
            <a:ext cx="7553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files X 4 biological replicates = 16 files per treatment</a:t>
            </a:r>
          </a:p>
          <a:p>
            <a:endParaRPr lang="en-US" sz="2400" dirty="0"/>
          </a:p>
          <a:p>
            <a:r>
              <a:rPr lang="en-US" sz="2400" dirty="0"/>
              <a:t>16 FASTQ files for Control</a:t>
            </a:r>
          </a:p>
          <a:p>
            <a:r>
              <a:rPr lang="en-US" sz="2400" dirty="0"/>
              <a:t>16 FASTQ files for Treatment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9B0CD-4C5D-8B48-B68D-8A277A3CBFAD}"/>
              </a:ext>
            </a:extLst>
          </p:cNvPr>
          <p:cNvSpPr txBox="1"/>
          <p:nvPr/>
        </p:nvSpPr>
        <p:spPr>
          <a:xfrm>
            <a:off x="7579637" y="9888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D549F2-5B4D-D849-9372-28A92549B93C}"/>
              </a:ext>
            </a:extLst>
          </p:cNvPr>
          <p:cNvSpPr txBox="1"/>
          <p:nvPr/>
        </p:nvSpPr>
        <p:spPr>
          <a:xfrm>
            <a:off x="7544913" y="22296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88E765-EF16-E54B-882A-599450859626}"/>
              </a:ext>
            </a:extLst>
          </p:cNvPr>
          <p:cNvSpPr txBox="1"/>
          <p:nvPr/>
        </p:nvSpPr>
        <p:spPr>
          <a:xfrm>
            <a:off x="1133165" y="317436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F7B51F-4383-3E4A-945C-6F89B403BC2D}"/>
              </a:ext>
            </a:extLst>
          </p:cNvPr>
          <p:cNvSpPr txBox="1"/>
          <p:nvPr/>
        </p:nvSpPr>
        <p:spPr>
          <a:xfrm>
            <a:off x="5031437" y="315921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2</a:t>
            </a:r>
          </a:p>
        </p:txBody>
      </p:sp>
    </p:spTree>
    <p:extLst>
      <p:ext uri="{BB962C8B-B14F-4D97-AF65-F5344CB8AC3E}">
        <p14:creationId xmlns:p14="http://schemas.microsoft.com/office/powerpoint/2010/main" val="17174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36B-1EE1-5247-9D12-984A5F2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6095-A8B0-6944-9F38-52CFEBE9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a pre-requisite for publication of peer-reviewed research articles </a:t>
            </a:r>
          </a:p>
          <a:p>
            <a:r>
              <a:rPr lang="en-US" sz="2800" dirty="0"/>
              <a:t>Step-by-step process that requires sample data spreadsheets, raw data, and other submission forms </a:t>
            </a:r>
          </a:p>
        </p:txBody>
      </p:sp>
    </p:spTree>
    <p:extLst>
      <p:ext uri="{BB962C8B-B14F-4D97-AF65-F5344CB8AC3E}">
        <p14:creationId xmlns:p14="http://schemas.microsoft.com/office/powerpoint/2010/main" val="12835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6A4-177F-C646-8858-683775F9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MIAME Compliant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0C22-8B0D-1045-B30E-71C40D92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94624"/>
            <a:ext cx="7633742" cy="428496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Minimum information about a microarray experiment </a:t>
            </a:r>
          </a:p>
          <a:p>
            <a:r>
              <a:rPr lang="en-US" sz="2800" dirty="0"/>
              <a:t>Effort to standardize publicly available data</a:t>
            </a:r>
          </a:p>
          <a:p>
            <a:endParaRPr lang="en-US" sz="2800" dirty="0"/>
          </a:p>
          <a:p>
            <a:r>
              <a:rPr lang="en-US" sz="2800" dirty="0"/>
              <a:t>MAIME Checklist </a:t>
            </a:r>
          </a:p>
          <a:p>
            <a:pPr lvl="1"/>
            <a:r>
              <a:rPr lang="en-US" sz="2400" dirty="0"/>
              <a:t>Experimental Design</a:t>
            </a:r>
          </a:p>
          <a:p>
            <a:pPr lvl="1"/>
            <a:r>
              <a:rPr lang="en-US" sz="2400" dirty="0"/>
              <a:t>Samples used, extract preparation, and labeling </a:t>
            </a:r>
          </a:p>
          <a:p>
            <a:pPr lvl="1"/>
            <a:r>
              <a:rPr lang="en-US" sz="2400" dirty="0"/>
              <a:t>Measurement data and specifications </a:t>
            </a:r>
          </a:p>
          <a:p>
            <a:pPr marL="342900" lvl="1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9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BB3-D2BE-E14E-8F34-F7E1D4B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17E5-98E4-854C-BE13-E69831DB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16928"/>
            <a:ext cx="7633742" cy="42626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There are three types of GEO submitter records: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Platform</a:t>
            </a:r>
            <a:r>
              <a:rPr lang="en-US" sz="2400" dirty="0"/>
              <a:t> record describes an array or sequencer and, for array-based platforms, a data table defining the array template.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Sample</a:t>
            </a:r>
            <a:r>
              <a:rPr lang="en-US" sz="2400" dirty="0"/>
              <a:t> record describes the sample source, the protocols used in its analysis, and the expression data derived from it.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Series</a:t>
            </a:r>
            <a:r>
              <a:rPr lang="en-US" sz="2400" dirty="0"/>
              <a:t> record links together a group of related Samples and describes a whole study.</a:t>
            </a:r>
          </a:p>
          <a:p>
            <a:pPr marL="0" indent="0">
              <a:buNone/>
            </a:pPr>
            <a:r>
              <a:rPr lang="en-US" sz="2400" dirty="0"/>
              <a:t>Together, this information makes up a GEO record that is assembled by the GEO staff. These records provide a coherent synopsis about the experiment and data collected. </a:t>
            </a:r>
          </a:p>
        </p:txBody>
      </p:sp>
    </p:spTree>
    <p:extLst>
      <p:ext uri="{BB962C8B-B14F-4D97-AF65-F5344CB8AC3E}">
        <p14:creationId xmlns:p14="http://schemas.microsoft.com/office/powerpoint/2010/main" val="29183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C87-49C5-844B-B364-4C65F66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09C1-678F-274F-A127-49594B15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39230"/>
            <a:ext cx="7633742" cy="4240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GEO data can be retrieved and analyzed in several ways:</a:t>
            </a:r>
          </a:p>
          <a:p>
            <a:pPr marL="0" indent="0">
              <a:buNone/>
            </a:pPr>
            <a:endParaRPr lang="en-US" sz="2400" dirty="0"/>
          </a:p>
          <a:p>
            <a:pPr lvl="1" algn="just"/>
            <a:r>
              <a:rPr lang="en-US" sz="2400" dirty="0"/>
              <a:t>To look at a particular GEO record for which you have the accession number, use the GEO accession box located on the GEO homepage or at the top of each GEO record.</a:t>
            </a:r>
          </a:p>
          <a:p>
            <a:pPr lvl="1" algn="just"/>
            <a:r>
              <a:rPr lang="en-US" sz="2400" dirty="0"/>
              <a:t>To download data, see the various options described on the </a:t>
            </a:r>
            <a:r>
              <a:rPr lang="en-US" sz="2400" dirty="0">
                <a:hlinkClick r:id="rId2"/>
              </a:rPr>
              <a:t>Download GEO data</a:t>
            </a:r>
            <a:r>
              <a:rPr lang="en-US" sz="2400" dirty="0"/>
              <a:t> page.</a:t>
            </a:r>
          </a:p>
          <a:p>
            <a:pPr lvl="1" algn="just"/>
            <a:r>
              <a:rPr lang="en-US" sz="2400" dirty="0"/>
              <a:t>To quickly locate data relevant to your interests, search GEO </a:t>
            </a:r>
            <a:r>
              <a:rPr lang="en-US" sz="2400" dirty="0" err="1"/>
              <a:t>DataSets</a:t>
            </a:r>
            <a:r>
              <a:rPr lang="en-US" sz="2400" dirty="0"/>
              <a:t> and GEO Profiles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3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8C74-14DC-D24B-8CC6-8120D63C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32" y="5390402"/>
            <a:ext cx="7886700" cy="4520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/geo/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32D444-C5F2-E447-B674-473D82AA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31" y="477119"/>
            <a:ext cx="7886701" cy="46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15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{6C5C8AF4-8D14-AD42-89A2-EEC3E22CC4DB}tf10001071</Template>
  <TotalTime>392</TotalTime>
  <Words>2096</Words>
  <Application>Microsoft Macintosh PowerPoint</Application>
  <PresentationFormat>On-screen Show (4:3)</PresentationFormat>
  <Paragraphs>291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Gill Sans MT</vt:lpstr>
      <vt:lpstr>Helvetica Neue</vt:lpstr>
      <vt:lpstr>HelveticaNeue-Medium</vt:lpstr>
      <vt:lpstr>Impact</vt:lpstr>
      <vt:lpstr>Menlo</vt:lpstr>
      <vt:lpstr>Badge</vt:lpstr>
      <vt:lpstr>PowerPoint Presentation</vt:lpstr>
      <vt:lpstr>Today you will learn: </vt:lpstr>
      <vt:lpstr>Sequence data repositories</vt:lpstr>
      <vt:lpstr>What is GEO? </vt:lpstr>
      <vt:lpstr>Submitting to GEO </vt:lpstr>
      <vt:lpstr>MIAME Compliant </vt:lpstr>
      <vt:lpstr>GEO Architecture </vt:lpstr>
      <vt:lpstr>GEO data retrieval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SRA? </vt:lpstr>
      <vt:lpstr>There are levels of SRA entities and their accessions:  </vt:lpstr>
      <vt:lpstr>Sra HIERARCHY</vt:lpstr>
      <vt:lpstr>PowerPoint Presentation</vt:lpstr>
      <vt:lpstr>Sra HIERARCHY</vt:lpstr>
      <vt:lpstr>PowerPoint Presentation</vt:lpstr>
      <vt:lpstr>Step 1: Collect srr numbers USING RUN SELECTOR</vt:lpstr>
      <vt:lpstr>PowerPoint Presentation</vt:lpstr>
      <vt:lpstr>PowerPoint Presentation</vt:lpstr>
      <vt:lpstr>PowerPoint Presentation</vt:lpstr>
      <vt:lpstr>Output .txt file with list of SRR</vt:lpstr>
      <vt:lpstr>Step 2: Download SRA-toolkit</vt:lpstr>
      <vt:lpstr>How Do you run a program on the VACC? </vt:lpstr>
      <vt:lpstr>How Do you run a program on the VACC? </vt:lpstr>
      <vt:lpstr>Step 2: Download SRA-toolkit</vt:lpstr>
      <vt:lpstr>Environmental Variables</vt:lpstr>
      <vt:lpstr>User Environmental Variables</vt:lpstr>
      <vt:lpstr>Bash profile</vt:lpstr>
      <vt:lpstr>PATH</vt:lpstr>
      <vt:lpstr>PowerPoint Presentation</vt:lpstr>
      <vt:lpstr>Why bin folder? </vt:lpstr>
      <vt:lpstr>PowerPoint Presentation</vt:lpstr>
      <vt:lpstr>Why do this? </vt:lpstr>
      <vt:lpstr>Why do this? </vt:lpstr>
      <vt:lpstr>STEPs to downloading data from geo: </vt:lpstr>
      <vt:lpstr>Running batch jobs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9</cp:revision>
  <dcterms:created xsi:type="dcterms:W3CDTF">2023-02-08T16:02:13Z</dcterms:created>
  <dcterms:modified xsi:type="dcterms:W3CDTF">2023-02-08T22:34:27Z</dcterms:modified>
</cp:coreProperties>
</file>