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290" r:id="rId4"/>
    <p:sldId id="273" r:id="rId5"/>
    <p:sldId id="274" r:id="rId6"/>
    <p:sldId id="275" r:id="rId7"/>
    <p:sldId id="276" r:id="rId8"/>
    <p:sldId id="277" r:id="rId9"/>
    <p:sldId id="302" r:id="rId10"/>
    <p:sldId id="303" r:id="rId11"/>
    <p:sldId id="304" r:id="rId12"/>
    <p:sldId id="278" r:id="rId13"/>
    <p:sldId id="279" r:id="rId14"/>
    <p:sldId id="280" r:id="rId15"/>
    <p:sldId id="281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1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613F-53A7-D94E-9F87-F5B30A072F3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104-B335-2240-B45C-19DF02362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613F-53A7-D94E-9F87-F5B30A072F3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104-B335-2240-B45C-19DF02362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1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613F-53A7-D94E-9F87-F5B30A072F3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104-B335-2240-B45C-19DF02362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613F-53A7-D94E-9F87-F5B30A072F3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104-B335-2240-B45C-19DF02362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613F-53A7-D94E-9F87-F5B30A072F3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104-B335-2240-B45C-19DF02362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2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613F-53A7-D94E-9F87-F5B30A072F3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104-B335-2240-B45C-19DF02362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613F-53A7-D94E-9F87-F5B30A072F3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104-B335-2240-B45C-19DF02362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7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613F-53A7-D94E-9F87-F5B30A072F3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104-B335-2240-B45C-19DF02362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613F-53A7-D94E-9F87-F5B30A072F3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104-B335-2240-B45C-19DF02362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613F-53A7-D94E-9F87-F5B30A072F3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104-B335-2240-B45C-19DF02362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8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613F-53A7-D94E-9F87-F5B30A072F3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104-B335-2240-B45C-19DF02362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613F-53A7-D94E-9F87-F5B30A072F3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A104-B335-2240-B45C-19DF02362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enome.ucsc.edu/FAQ/FAQformat.html#format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v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icard.sourceforge.net/explain-flags.html" TargetMode="External"/><Relationship Id="rId2" Type="http://schemas.openxmlformats.org/officeDocument/2006/relationships/hyperlink" Target="http://samtools.sourceforg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9B6B-7B43-F54B-9B1D-37E7621EC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0D82-795D-774C-923C-43D3EF622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371" y="1527647"/>
            <a:ext cx="128983" cy="24182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496" spc="-5" dirty="0">
                <a:latin typeface="Arial"/>
                <a:cs typeface="Arial"/>
              </a:rPr>
              <a:t>–</a:t>
            </a:r>
            <a:endParaRPr sz="149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9641" y="1495401"/>
            <a:ext cx="250020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spc="-5" dirty="0">
                <a:latin typeface="Arial Unicode MS"/>
                <a:cs typeface="Arial Unicode MS"/>
              </a:rPr>
              <a:t>Extend</a:t>
            </a:r>
            <a:r>
              <a:rPr sz="1995" spc="-14" dirty="0">
                <a:latin typeface="Arial Unicode MS"/>
                <a:cs typeface="Arial Unicode MS"/>
              </a:rPr>
              <a:t> </a:t>
            </a:r>
            <a:r>
              <a:rPr sz="1995" spc="-9" dirty="0">
                <a:latin typeface="Arial Unicode MS"/>
                <a:cs typeface="Arial Unicode MS"/>
              </a:rPr>
              <a:t>CIGAR</a:t>
            </a:r>
            <a:r>
              <a:rPr sz="1995" spc="-18" dirty="0">
                <a:latin typeface="Arial Unicode MS"/>
                <a:cs typeface="Arial Unicode MS"/>
              </a:rPr>
              <a:t> </a:t>
            </a:r>
            <a:r>
              <a:rPr sz="1995" spc="-5" dirty="0">
                <a:latin typeface="Arial Unicode MS"/>
                <a:cs typeface="Arial Unicode MS"/>
              </a:rPr>
              <a:t>strings</a:t>
            </a:r>
            <a:endParaRPr sz="1995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371" y="3597140"/>
            <a:ext cx="128983" cy="24182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496" spc="-5" dirty="0">
                <a:latin typeface="Arial"/>
                <a:cs typeface="Arial"/>
              </a:rPr>
              <a:t>–</a:t>
            </a:r>
            <a:endParaRPr sz="149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9642" y="3564893"/>
            <a:ext cx="3304623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1207490" algn="l"/>
              </a:tabLst>
            </a:pPr>
            <a:r>
              <a:rPr sz="1995" spc="-5" dirty="0">
                <a:latin typeface="Arial Unicode MS"/>
                <a:cs typeface="Arial Unicode MS"/>
              </a:rPr>
              <a:t>Example:	intron</a:t>
            </a:r>
            <a:r>
              <a:rPr sz="1995" spc="-18" dirty="0">
                <a:latin typeface="Arial Unicode MS"/>
                <a:cs typeface="Arial Unicode MS"/>
              </a:rPr>
              <a:t> </a:t>
            </a:r>
            <a:r>
              <a:rPr sz="1995" spc="-5" dirty="0">
                <a:latin typeface="Arial Unicode MS"/>
                <a:cs typeface="Arial Unicode MS"/>
              </a:rPr>
              <a:t>de</a:t>
            </a:r>
            <a:r>
              <a:rPr sz="1995" spc="-23" dirty="0">
                <a:latin typeface="Arial Unicode MS"/>
                <a:cs typeface="Arial Unicode MS"/>
              </a:rPr>
              <a:t> </a:t>
            </a:r>
            <a:r>
              <a:rPr sz="1995" spc="-5" dirty="0">
                <a:latin typeface="Arial Unicode MS"/>
                <a:cs typeface="Arial Unicode MS"/>
              </a:rPr>
              <a:t>81</a:t>
            </a:r>
            <a:r>
              <a:rPr sz="1995" spc="-18" dirty="0">
                <a:latin typeface="Arial Unicode MS"/>
                <a:cs typeface="Arial Unicode MS"/>
              </a:rPr>
              <a:t> </a:t>
            </a:r>
            <a:r>
              <a:rPr sz="1995" spc="-5" dirty="0">
                <a:latin typeface="Arial Unicode MS"/>
                <a:cs typeface="Arial Unicode MS"/>
              </a:rPr>
              <a:t>bases</a:t>
            </a:r>
            <a:endParaRPr sz="1995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9641" y="4399830"/>
            <a:ext cx="7916355" cy="850972"/>
          </a:xfrm>
          <a:prstGeom prst="rect">
            <a:avLst/>
          </a:prstGeom>
        </p:spPr>
        <p:txBody>
          <a:bodyPr vert="horz" wrap="square" lIns="0" tIns="29942" rIns="0" bIns="0" rtlCol="0">
            <a:spAutoFit/>
          </a:bodyPr>
          <a:lstStyle/>
          <a:p>
            <a:pPr marL="11516" marR="4607" indent="307487">
              <a:lnSpc>
                <a:spcPts val="1632"/>
              </a:lnSpc>
              <a:spcBef>
                <a:spcPts val="235"/>
              </a:spcBef>
              <a:tabLst>
                <a:tab pos="2444347" algn="l"/>
                <a:tab pos="2955098" algn="l"/>
                <a:tab pos="3465849" algn="l"/>
                <a:tab pos="4129767" algn="l"/>
                <a:tab pos="4694644" algn="l"/>
                <a:tab pos="5507123" algn="l"/>
                <a:tab pos="6104822" algn="l"/>
                <a:tab pos="6570658" algn="l"/>
                <a:tab pos="6948396" algn="l"/>
                <a:tab pos="7234577" algn="l"/>
              </a:tabLst>
            </a:pPr>
            <a:r>
              <a:rPr sz="1451" spc="-9" dirty="0">
                <a:latin typeface="Arial Unicode MS"/>
                <a:cs typeface="Arial Unicode MS"/>
              </a:rPr>
              <a:t>ERR022486.8388510	</a:t>
            </a:r>
            <a:r>
              <a:rPr sz="1451" spc="-5" dirty="0">
                <a:latin typeface="Arial Unicode MS"/>
                <a:cs typeface="Arial Unicode MS"/>
              </a:rPr>
              <a:t>81	22	32099	255	</a:t>
            </a:r>
            <a:r>
              <a:rPr sz="1451" b="1" spc="-5" dirty="0">
                <a:latin typeface="Arial"/>
                <a:cs typeface="Arial"/>
              </a:rPr>
              <a:t>58M</a:t>
            </a:r>
            <a:r>
              <a:rPr sz="1451" b="1" spc="-5" dirty="0">
                <a:solidFill>
                  <a:srgbClr val="7F0000"/>
                </a:solidFill>
                <a:latin typeface="Arial"/>
                <a:cs typeface="Arial"/>
              </a:rPr>
              <a:t>81N</a:t>
            </a:r>
            <a:r>
              <a:rPr sz="1451" b="1" spc="-5" dirty="0">
                <a:latin typeface="Arial"/>
                <a:cs typeface="Arial"/>
              </a:rPr>
              <a:t>18M	</a:t>
            </a:r>
            <a:r>
              <a:rPr sz="1451" dirty="0">
                <a:latin typeface="Arial Unicode MS"/>
                <a:cs typeface="Arial Unicode MS"/>
              </a:rPr>
              <a:t>=	</a:t>
            </a:r>
            <a:r>
              <a:rPr sz="1451" spc="-5" dirty="0">
                <a:latin typeface="Arial Unicode MS"/>
                <a:cs typeface="Arial Unicode MS"/>
              </a:rPr>
              <a:t>27484	</a:t>
            </a:r>
            <a:r>
              <a:rPr sz="1451" spc="-9" dirty="0">
                <a:latin typeface="Arial Unicode MS"/>
                <a:cs typeface="Arial Unicode MS"/>
              </a:rPr>
              <a:t>-4772 </a:t>
            </a:r>
            <a:r>
              <a:rPr sz="1451" spc="-5" dirty="0">
                <a:latin typeface="Arial Unicode MS"/>
                <a:cs typeface="Arial Unicode MS"/>
              </a:rPr>
              <a:t> </a:t>
            </a:r>
            <a:r>
              <a:rPr sz="1451" spc="-18" dirty="0">
                <a:latin typeface="Arial Unicode MS"/>
                <a:cs typeface="Arial Unicode MS"/>
              </a:rPr>
              <a:t>CCTTGGTCTTGCCGAAGTAGATCTCATTGAGAGTGGAGCGGATCTTGTTCTCCATTTCCTCCA </a:t>
            </a:r>
            <a:r>
              <a:rPr sz="1451" spc="-390" dirty="0">
                <a:latin typeface="Arial Unicode MS"/>
                <a:cs typeface="Arial Unicode MS"/>
              </a:rPr>
              <a:t> </a:t>
            </a:r>
            <a:r>
              <a:rPr sz="1451" spc="-18" dirty="0">
                <a:latin typeface="Arial Unicode MS"/>
                <a:cs typeface="Arial Unicode MS"/>
              </a:rPr>
              <a:t>CCAGGCGTCCGAT</a:t>
            </a:r>
            <a:r>
              <a:rPr sz="1451" spc="-14" dirty="0">
                <a:latin typeface="Arial Unicode MS"/>
                <a:cs typeface="Arial Unicode MS"/>
              </a:rPr>
              <a:t> </a:t>
            </a:r>
            <a:r>
              <a:rPr sz="1451" spc="-5" dirty="0">
                <a:latin typeface="Arial Unicode MS"/>
                <a:cs typeface="Arial Unicode MS"/>
              </a:rPr>
              <a:t>:9=&lt;==;&lt;&lt;&gt;&lt;=&gt;&lt;?&gt;&gt;?&lt;?==&gt;&gt;?&gt;&gt;&lt;?&gt;&gt;??&lt;AA? </a:t>
            </a:r>
            <a:r>
              <a:rPr sz="1451" dirty="0">
                <a:latin typeface="Arial Unicode MS"/>
                <a:cs typeface="Arial Unicode MS"/>
              </a:rPr>
              <a:t> </a:t>
            </a:r>
            <a:r>
              <a:rPr sz="1451" spc="-9" dirty="0">
                <a:latin typeface="Arial Unicode MS"/>
                <a:cs typeface="Arial Unicode MS"/>
              </a:rPr>
              <a:t>@AFADDD;GDGAG@GGCBE@GG?GG&gt;GGGG?GGGGGGGG	</a:t>
            </a:r>
            <a:r>
              <a:rPr sz="1451" spc="-5" dirty="0">
                <a:latin typeface="Arial Unicode MS"/>
                <a:cs typeface="Arial Unicode MS"/>
              </a:rPr>
              <a:t>NM:i:0</a:t>
            </a:r>
            <a:r>
              <a:rPr sz="1451" spc="404" dirty="0">
                <a:latin typeface="Arial Unicode MS"/>
                <a:cs typeface="Arial Unicode MS"/>
              </a:rPr>
              <a:t> </a:t>
            </a:r>
            <a:r>
              <a:rPr sz="1451" spc="-5" dirty="0">
                <a:latin typeface="Arial Unicode MS"/>
                <a:cs typeface="Arial Unicode MS"/>
              </a:rPr>
              <a:t>XS:A:-	NH:i:1</a:t>
            </a:r>
            <a:endParaRPr sz="1451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96572" y="-237814"/>
            <a:ext cx="3426121" cy="1365845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Spliced</a:t>
            </a:r>
            <a:r>
              <a:rPr spc="-50" dirty="0"/>
              <a:t> </a:t>
            </a:r>
            <a:r>
              <a:rPr spc="-5" dirty="0"/>
              <a:t>cigar</a:t>
            </a:r>
            <a:r>
              <a:rPr spc="-41" dirty="0"/>
              <a:t> </a:t>
            </a:r>
            <a:r>
              <a:rPr spc="-9" dirty="0"/>
              <a:t>line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8005" y="1584077"/>
            <a:ext cx="4896762" cy="181382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079676" y="3756641"/>
            <a:ext cx="1143000" cy="490022"/>
            <a:chOff x="4498975" y="4139565"/>
            <a:chExt cx="1260475" cy="540385"/>
          </a:xfrm>
        </p:grpSpPr>
        <p:sp>
          <p:nvSpPr>
            <p:cNvPr id="10" name="object 10"/>
            <p:cNvSpPr/>
            <p:nvPr/>
          </p:nvSpPr>
          <p:spPr>
            <a:xfrm>
              <a:off x="4499610" y="4140200"/>
              <a:ext cx="1117600" cy="478790"/>
            </a:xfrm>
            <a:custGeom>
              <a:avLst/>
              <a:gdLst/>
              <a:ahLst/>
              <a:cxnLst/>
              <a:rect l="l" t="t" r="r" b="b"/>
              <a:pathLst>
                <a:path w="1117600" h="478789">
                  <a:moveTo>
                    <a:pt x="0" y="0"/>
                  </a:moveTo>
                  <a:lnTo>
                    <a:pt x="1117600" y="47878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" name="object 11"/>
            <p:cNvSpPr/>
            <p:nvPr/>
          </p:nvSpPr>
          <p:spPr>
            <a:xfrm>
              <a:off x="5589269" y="456692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317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9357359" y="6876090"/>
            <a:ext cx="2679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270">
              <a:lnSpc>
                <a:spcPts val="1630"/>
              </a:lnSpc>
            </a:pPr>
            <a:fld id="{81D60167-4931-47E6-BA6A-407CBD079E47}" type="slidenum">
              <a:rPr lang="en-US" spc="-80" smtClean="0"/>
              <a:pPr marL="128270">
                <a:lnSpc>
                  <a:spcPts val="1630"/>
                </a:lnSpc>
              </a:pPr>
              <a:t>10</a:t>
            </a:fld>
            <a:endParaRPr spc="-73" dirty="0"/>
          </a:p>
        </p:txBody>
      </p:sp>
    </p:spTree>
    <p:extLst>
      <p:ext uri="{BB962C8B-B14F-4D97-AF65-F5344CB8AC3E}">
        <p14:creationId xmlns:p14="http://schemas.microsoft.com/office/powerpoint/2010/main" val="7308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154" y="1010562"/>
            <a:ext cx="4765475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272362" algn="l"/>
              </a:tabLst>
            </a:pPr>
            <a:r>
              <a:rPr sz="2448" spc="-6" baseline="9259" dirty="0">
                <a:latin typeface="Arial"/>
                <a:cs typeface="Arial"/>
              </a:rPr>
              <a:t>–	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BAM</a:t>
            </a:r>
            <a:r>
              <a:rPr sz="2176" spc="-1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(Binary</a:t>
            </a:r>
            <a:r>
              <a:rPr sz="2176" spc="-141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Alignment/Map)</a:t>
            </a:r>
            <a:r>
              <a:rPr sz="2176" spc="-18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format:</a:t>
            </a:r>
            <a:endParaRPr sz="2176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357359" y="6876090"/>
            <a:ext cx="2679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270">
              <a:lnSpc>
                <a:spcPts val="1630"/>
              </a:lnSpc>
            </a:pPr>
            <a:fld id="{81D60167-4931-47E6-BA6A-407CBD079E47}" type="slidenum">
              <a:rPr lang="en-US" spc="-80" smtClean="0"/>
              <a:pPr marL="128270">
                <a:lnSpc>
                  <a:spcPts val="1630"/>
                </a:lnSpc>
              </a:pPr>
              <a:t>11</a:t>
            </a:fld>
            <a:endParaRPr spc="-73" dirty="0"/>
          </a:p>
        </p:txBody>
      </p:sp>
      <p:sp>
        <p:nvSpPr>
          <p:cNvPr id="3" name="object 3"/>
          <p:cNvSpPr txBox="1"/>
          <p:nvPr/>
        </p:nvSpPr>
        <p:spPr>
          <a:xfrm>
            <a:off x="2011909" y="1956055"/>
            <a:ext cx="122074" cy="16163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952" spc="199" dirty="0">
                <a:latin typeface="Arial"/>
                <a:cs typeface="Arial"/>
              </a:rPr>
              <a:t>●</a:t>
            </a:r>
            <a:endParaRPr sz="9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1909" y="2675828"/>
            <a:ext cx="122074" cy="16163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952" spc="199" dirty="0">
                <a:latin typeface="Arial"/>
                <a:cs typeface="Arial"/>
              </a:rPr>
              <a:t>●</a:t>
            </a:r>
            <a:endParaRPr sz="95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1910" y="1375630"/>
            <a:ext cx="6742836" cy="1886316"/>
          </a:xfrm>
          <a:prstGeom prst="rect">
            <a:avLst/>
          </a:prstGeom>
        </p:spPr>
        <p:txBody>
          <a:bodyPr vert="horz" wrap="square" lIns="0" tIns="88676" rIns="0" bIns="0" rtlCol="0">
            <a:spAutoFit/>
          </a:bodyPr>
          <a:lstStyle/>
          <a:p>
            <a:pPr marL="207294" indent="-195778">
              <a:spcBef>
                <a:spcPts val="698"/>
              </a:spcBef>
              <a:buClr>
                <a:srgbClr val="000000"/>
              </a:buClr>
              <a:buSzPct val="43750"/>
              <a:buFont typeface="Arial"/>
              <a:buChar char="●"/>
              <a:tabLst>
                <a:tab pos="207294" algn="l"/>
              </a:tabLst>
            </a:pP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Compressed</a:t>
            </a:r>
            <a:r>
              <a:rPr sz="2176" spc="-18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binary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representation</a:t>
            </a:r>
            <a:r>
              <a:rPr sz="2176" spc="-1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SAM</a:t>
            </a:r>
            <a:endParaRPr sz="2176">
              <a:latin typeface="Arial Unicode MS"/>
              <a:cs typeface="Arial Unicode MS"/>
            </a:endParaRPr>
          </a:p>
          <a:p>
            <a:pPr marL="207294" marR="4607">
              <a:lnSpc>
                <a:spcPts val="2448"/>
              </a:lnSpc>
              <a:spcBef>
                <a:spcPts val="825"/>
              </a:spcBef>
            </a:pP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Greatly</a:t>
            </a:r>
            <a:r>
              <a:rPr sz="2176" spc="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reduces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storage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space requirements 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to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about </a:t>
            </a:r>
            <a:r>
              <a:rPr sz="2176" spc="-59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27%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original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SAM</a:t>
            </a:r>
            <a:endParaRPr sz="2176">
              <a:latin typeface="Arial Unicode MS"/>
              <a:cs typeface="Arial Unicode MS"/>
            </a:endParaRPr>
          </a:p>
          <a:p>
            <a:pPr marL="207294" marR="423801">
              <a:lnSpc>
                <a:spcPts val="2457"/>
              </a:lnSpc>
              <a:spcBef>
                <a:spcPts val="762"/>
              </a:spcBef>
            </a:pP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Bamtools: reading, writing, 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manipulating 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BAM </a:t>
            </a:r>
            <a:r>
              <a:rPr sz="2176" spc="-59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files</a:t>
            </a:r>
            <a:endParaRPr sz="2176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3154" y="3711151"/>
            <a:ext cx="4995227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272362" algn="l"/>
              </a:tabLst>
            </a:pPr>
            <a:r>
              <a:rPr sz="2448" spc="-6" baseline="9259" dirty="0">
                <a:latin typeface="Arial"/>
                <a:cs typeface="Arial"/>
              </a:rPr>
              <a:t>–	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Bed</a:t>
            </a:r>
            <a:r>
              <a:rPr sz="2176" spc="-18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(Browser</a:t>
            </a:r>
            <a:r>
              <a:rPr sz="2176" spc="-18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Extensible</a:t>
            </a:r>
            <a:r>
              <a:rPr sz="2176" spc="-1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Data) format:</a:t>
            </a:r>
            <a:endParaRPr sz="2176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1909" y="5064325"/>
            <a:ext cx="122074" cy="16163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952" spc="199" dirty="0">
                <a:latin typeface="Arial"/>
                <a:cs typeface="Arial"/>
              </a:rPr>
              <a:t>●</a:t>
            </a:r>
            <a:endParaRPr sz="9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1909" y="5883139"/>
            <a:ext cx="122074" cy="16163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952" spc="199" dirty="0">
                <a:latin typeface="Arial"/>
                <a:cs typeface="Arial"/>
              </a:rPr>
              <a:t>●</a:t>
            </a:r>
            <a:endParaRPr sz="95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1909" y="4073917"/>
            <a:ext cx="6819996" cy="2046421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207294" marR="4607" indent="-195778">
              <a:lnSpc>
                <a:spcPct val="123400"/>
              </a:lnSpc>
              <a:spcBef>
                <a:spcPts val="95"/>
              </a:spcBef>
              <a:buClr>
                <a:srgbClr val="000000"/>
              </a:buClr>
              <a:buSzPct val="43750"/>
              <a:buFont typeface="Arial"/>
              <a:buChar char="●"/>
              <a:tabLst>
                <a:tab pos="207294" algn="l"/>
              </a:tabLst>
            </a:pP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tab-delimited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text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file that defines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 a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feature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track 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9" dirty="0">
                <a:solidFill>
                  <a:srgbClr val="00007F"/>
                </a:solidFill>
                <a:latin typeface="Arial Unicode MS"/>
                <a:cs typeface="Arial Unicode MS"/>
                <a:hlinkClick r:id="rId2"/>
              </a:rPr>
              <a:t>http://genome.ucsc.edu/FAQ/FAQformat.html#format1 </a:t>
            </a:r>
            <a:r>
              <a:rPr sz="2176" spc="-594" dirty="0">
                <a:solidFill>
                  <a:srgbClr val="00007F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The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first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three required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 BED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 fields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are:</a:t>
            </a:r>
            <a:endParaRPr sz="2176">
              <a:latin typeface="Arial Unicode MS"/>
              <a:cs typeface="Arial Unicode MS"/>
            </a:endParaRPr>
          </a:p>
          <a:p>
            <a:pPr marL="207294" marR="2789262">
              <a:lnSpc>
                <a:spcPts val="3219"/>
              </a:lnSpc>
              <a:spcBef>
                <a:spcPts val="91"/>
              </a:spcBef>
            </a:pP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&lt;chromosome&gt; 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&lt;start&gt;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&lt;end&gt; 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 9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additional optional BED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 fields</a:t>
            </a:r>
            <a:endParaRPr sz="2176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590819" y="-237814"/>
            <a:ext cx="2234176" cy="1365845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Bam</a:t>
            </a:r>
            <a:r>
              <a:rPr spc="-45" dirty="0"/>
              <a:t> </a:t>
            </a:r>
            <a:r>
              <a:rPr dirty="0"/>
              <a:t>&amp;</a:t>
            </a:r>
            <a:r>
              <a:rPr spc="-41" dirty="0"/>
              <a:t> </a:t>
            </a:r>
            <a:r>
              <a:rPr spc="-5" dirty="0"/>
              <a:t>Bed</a:t>
            </a:r>
          </a:p>
        </p:txBody>
      </p:sp>
    </p:spTree>
    <p:extLst>
      <p:ext uri="{BB962C8B-B14F-4D97-AF65-F5344CB8AC3E}">
        <p14:creationId xmlns:p14="http://schemas.microsoft.com/office/powerpoint/2010/main" val="351592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905" marR="5080" algn="ctr">
              <a:lnSpc>
                <a:spcPts val="6500"/>
              </a:lnSpc>
              <a:spcBef>
                <a:spcPts val="900"/>
              </a:spcBef>
            </a:pPr>
            <a:r>
              <a:rPr spc="-5" dirty="0"/>
              <a:t>Aligning</a:t>
            </a:r>
            <a:r>
              <a:rPr spc="-80" dirty="0"/>
              <a:t> </a:t>
            </a:r>
            <a:r>
              <a:rPr spc="-20" dirty="0"/>
              <a:t>reads </a:t>
            </a:r>
            <a:r>
              <a:rPr spc="-1340" dirty="0"/>
              <a:t> </a:t>
            </a:r>
            <a:r>
              <a:rPr spc="-30" dirty="0"/>
              <a:t>to</a:t>
            </a:r>
            <a:r>
              <a:rPr spc="-2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15" dirty="0"/>
              <a:t>genome </a:t>
            </a:r>
            <a:r>
              <a:rPr spc="-10" dirty="0"/>
              <a:t> </a:t>
            </a:r>
            <a:r>
              <a:rPr spc="-5" dirty="0"/>
              <a:t>(using</a:t>
            </a:r>
            <a:r>
              <a:rPr spc="-15" dirty="0"/>
              <a:t> </a:t>
            </a:r>
            <a:r>
              <a:rPr spc="-105" dirty="0"/>
              <a:t>STAR)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887" y="4589463"/>
            <a:ext cx="7886700" cy="178053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433705" marR="509905" indent="-342900">
              <a:lnSpc>
                <a:spcPts val="2590"/>
              </a:lnSpc>
              <a:spcBef>
                <a:spcPts val="285"/>
              </a:spcBef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45" dirty="0">
                <a:latin typeface="Calibri"/>
                <a:cs typeface="Calibri"/>
              </a:rPr>
              <a:t>Make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commands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work.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(hypens;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updated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paths,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matching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sample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names…)</a:t>
            </a:r>
            <a:endParaRPr sz="24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35" dirty="0">
                <a:latin typeface="Calibri"/>
                <a:cs typeface="Calibri"/>
              </a:rPr>
              <a:t>Provide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new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files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day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(eg.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trimmed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files…)!</a:t>
            </a:r>
            <a:endParaRPr sz="24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10" dirty="0">
                <a:latin typeface="Calibri"/>
                <a:cs typeface="Calibri"/>
              </a:rPr>
              <a:t>Check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file</a:t>
            </a:r>
            <a:r>
              <a:rPr sz="2400" spc="-20" dirty="0">
                <a:latin typeface="Calibri"/>
                <a:cs typeface="Calibri"/>
              </a:rPr>
              <a:t> permissions!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954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648" y="0"/>
            <a:ext cx="5630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Using</a:t>
            </a:r>
            <a:r>
              <a:rPr spc="-10" dirty="0"/>
              <a:t> </a:t>
            </a:r>
            <a:r>
              <a:rPr spc="-140" dirty="0"/>
              <a:t>STAR</a:t>
            </a:r>
            <a:r>
              <a:rPr spc="-5" dirty="0"/>
              <a:t> </a:t>
            </a:r>
            <a:r>
              <a:rPr spc="-50" dirty="0"/>
              <a:t>to</a:t>
            </a:r>
            <a:r>
              <a:rPr spc="-5" dirty="0"/>
              <a:t> </a:t>
            </a:r>
            <a:r>
              <a:rPr spc="-35" dirty="0"/>
              <a:t>align</a:t>
            </a:r>
            <a:r>
              <a:rPr dirty="0"/>
              <a:t> </a:t>
            </a:r>
            <a:r>
              <a:rPr spc="-40" dirty="0"/>
              <a:t>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102867"/>
            <a:ext cx="607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165" dirty="0">
                <a:latin typeface="Arial"/>
                <a:cs typeface="Arial"/>
              </a:rPr>
              <a:t>Assuming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spc="-120" dirty="0">
                <a:latin typeface="Arial"/>
                <a:cs typeface="Arial"/>
              </a:rPr>
              <a:t>a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spc="-125" dirty="0">
                <a:latin typeface="Arial"/>
                <a:cs typeface="Arial"/>
              </a:rPr>
              <a:t>previously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spc="-35" dirty="0">
                <a:latin typeface="Arial"/>
                <a:cs typeface="Arial"/>
              </a:rPr>
              <a:t>built</a:t>
            </a:r>
            <a:r>
              <a:rPr sz="2400" i="1" spc="-125" dirty="0">
                <a:latin typeface="Arial"/>
                <a:cs typeface="Arial"/>
              </a:rPr>
              <a:t> </a:t>
            </a:r>
            <a:r>
              <a:rPr sz="2400" i="1" spc="-434" dirty="0">
                <a:latin typeface="Arial"/>
                <a:cs typeface="Arial"/>
              </a:rPr>
              <a:t>STAR</a:t>
            </a:r>
            <a:r>
              <a:rPr sz="2400" i="1" spc="-125" dirty="0">
                <a:latin typeface="Arial"/>
                <a:cs typeface="Arial"/>
              </a:rPr>
              <a:t> </a:t>
            </a:r>
            <a:r>
              <a:rPr sz="2400" i="1" spc="-155" dirty="0">
                <a:latin typeface="Arial"/>
                <a:cs typeface="Arial"/>
              </a:rPr>
              <a:t>genome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spc="-105" dirty="0">
                <a:latin typeface="Arial"/>
                <a:cs typeface="Arial"/>
              </a:rPr>
              <a:t>index!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71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218" y="0"/>
            <a:ext cx="6904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STAR</a:t>
            </a:r>
            <a:r>
              <a:rPr spc="-10" dirty="0"/>
              <a:t> </a:t>
            </a:r>
            <a:r>
              <a:rPr spc="-30" dirty="0"/>
              <a:t>genome</a:t>
            </a:r>
            <a:r>
              <a:rPr spc="5" dirty="0"/>
              <a:t> </a:t>
            </a:r>
            <a:r>
              <a:rPr spc="-50" dirty="0"/>
              <a:t>index</a:t>
            </a:r>
            <a:r>
              <a:rPr spc="-10" dirty="0"/>
              <a:t> </a:t>
            </a:r>
            <a:r>
              <a:rPr spc="-40" dirty="0"/>
              <a:t>(database)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37107"/>
            <a:ext cx="8172450" cy="50882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" dirty="0">
                <a:latin typeface="Calibri"/>
                <a:cs typeface="Calibri"/>
              </a:rPr>
              <a:t>Created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90" dirty="0">
                <a:latin typeface="Calibri"/>
                <a:cs typeface="Calibri"/>
              </a:rPr>
              <a:t>FASTA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&amp;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GTF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files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downloaded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Ensembl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Commands: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module</a:t>
            </a:r>
            <a:r>
              <a:rPr sz="1800" spc="-5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load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STAR</a:t>
            </a:r>
            <a:endParaRPr sz="18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ourier"/>
              <a:cs typeface="Courier"/>
            </a:endParaRPr>
          </a:p>
          <a:p>
            <a:pPr marL="12700" marR="96520">
              <a:lnSpc>
                <a:spcPts val="1920"/>
              </a:lnSpc>
            </a:pPr>
            <a:r>
              <a:rPr sz="1800" b="1" spc="-10" dirty="0">
                <a:solidFill>
                  <a:srgbClr val="C00000"/>
                </a:solidFill>
                <a:latin typeface="Courier"/>
                <a:cs typeface="Courier"/>
              </a:rPr>
              <a:t>fasta_file=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./Mus_musculus.GRCm38.dna_sm.primary_assembly.fa </a:t>
            </a:r>
            <a:r>
              <a:rPr sz="1800" spc="-107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"/>
                <a:cs typeface="Courier"/>
              </a:rPr>
              <a:t>gtf_file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=./Mus_musculus.GRCm38.98.gtf</a:t>
            </a:r>
            <a:endParaRPr sz="1800">
              <a:latin typeface="Courier"/>
              <a:cs typeface="Courier"/>
            </a:endParaRPr>
          </a:p>
          <a:p>
            <a:pPr marL="12700">
              <a:lnSpc>
                <a:spcPts val="1775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mkdir</a:t>
            </a:r>
            <a:r>
              <a:rPr sz="1800" spc="-7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star_db</a:t>
            </a:r>
            <a:endParaRPr sz="1800">
              <a:latin typeface="Courier"/>
              <a:cs typeface="Courier"/>
            </a:endParaRPr>
          </a:p>
          <a:p>
            <a:pPr marL="12700">
              <a:lnSpc>
                <a:spcPts val="2030"/>
              </a:lnSpc>
              <a:spcBef>
                <a:spcPts val="1535"/>
              </a:spcBef>
            </a:pPr>
            <a:r>
              <a:rPr sz="1800" b="1" spc="-10" dirty="0">
                <a:solidFill>
                  <a:srgbClr val="C00000"/>
                </a:solidFill>
                <a:latin typeface="Courier"/>
                <a:cs typeface="Courier"/>
              </a:rPr>
              <a:t>STAR</a:t>
            </a:r>
            <a:r>
              <a:rPr sz="1800" b="1" spc="-7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95"/>
              </a:lnSpc>
            </a:pPr>
            <a:r>
              <a:rPr sz="1800" b="1" spc="-10" dirty="0">
                <a:solidFill>
                  <a:srgbClr val="C00000"/>
                </a:solidFill>
                <a:latin typeface="Courier"/>
                <a:cs typeface="Courier"/>
              </a:rPr>
              <a:t>--runMode</a:t>
            </a:r>
            <a:r>
              <a:rPr sz="1800" b="1" spc="-5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"/>
                <a:cs typeface="Courier"/>
              </a:rPr>
              <a:t>genomeGenerate</a:t>
            </a:r>
            <a:r>
              <a:rPr sz="1800" b="1" spc="-4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50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--genomeFastaFiles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$fasta_file</a:t>
            </a:r>
            <a:r>
              <a:rPr sz="1800" spc="-4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50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--sjdbGTFfile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$gtf_file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2030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--genomeDir</a:t>
            </a:r>
            <a:r>
              <a:rPr sz="1800" spc="-6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./star_db/</a:t>
            </a:r>
            <a:endParaRPr sz="1800">
              <a:latin typeface="Courier"/>
              <a:cs typeface="Courier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" dirty="0">
                <a:latin typeface="Calibri"/>
                <a:cs typeface="Calibri"/>
              </a:rPr>
              <a:t>Submitted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grid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job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92G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35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i="1" spc="-185" dirty="0">
                <a:latin typeface="Arial-BoldItalicMT"/>
                <a:cs typeface="Arial-BoldItalicMT"/>
              </a:rPr>
              <a:t>Al</a:t>
            </a:r>
            <a:r>
              <a:rPr sz="2400" b="1" i="1" spc="-85" dirty="0">
                <a:latin typeface="Arial-BoldItalicMT"/>
                <a:cs typeface="Arial-BoldItalicMT"/>
              </a:rPr>
              <a:t>r</a:t>
            </a:r>
            <a:r>
              <a:rPr sz="2400" b="1" i="1" spc="-165" dirty="0">
                <a:latin typeface="Arial-BoldItalicMT"/>
                <a:cs typeface="Arial-BoldItalicMT"/>
              </a:rPr>
              <a:t>ead</a:t>
            </a:r>
            <a:r>
              <a:rPr sz="2400" b="1" i="1" spc="-155" dirty="0">
                <a:latin typeface="Arial-BoldItalicMT"/>
                <a:cs typeface="Arial-BoldItalicMT"/>
              </a:rPr>
              <a:t>y</a:t>
            </a:r>
            <a:r>
              <a:rPr sz="2400" b="1" i="1" spc="-135" dirty="0">
                <a:latin typeface="Arial-BoldItalicMT"/>
                <a:cs typeface="Arial-BoldItalicMT"/>
              </a:rPr>
              <a:t> </a:t>
            </a:r>
            <a:r>
              <a:rPr sz="2400" b="1" i="1" spc="-204" dirty="0">
                <a:latin typeface="Arial-BoldItalicMT"/>
                <a:cs typeface="Arial-BoldItalicMT"/>
              </a:rPr>
              <a:t>do</a:t>
            </a:r>
            <a:r>
              <a:rPr sz="2400" b="1" i="1" spc="-210" dirty="0">
                <a:latin typeface="Arial-BoldItalicMT"/>
                <a:cs typeface="Arial-BoldItalicMT"/>
              </a:rPr>
              <a:t>n</a:t>
            </a:r>
            <a:r>
              <a:rPr sz="2400" b="1" i="1" spc="-114" dirty="0">
                <a:latin typeface="Arial-BoldItalicMT"/>
                <a:cs typeface="Arial-BoldItalicMT"/>
              </a:rPr>
              <a:t>e</a:t>
            </a:r>
            <a:r>
              <a:rPr sz="2400" b="1" i="1" spc="-65" dirty="0">
                <a:latin typeface="Arial-BoldItalicMT"/>
                <a:cs typeface="Arial-BoldItalicMT"/>
              </a:rPr>
              <a:t>!</a:t>
            </a:r>
            <a:r>
              <a:rPr sz="2400" b="1" i="1" spc="-20" dirty="0">
                <a:latin typeface="Arial-BoldItalicMT"/>
                <a:cs typeface="Arial-BoldItalicMT"/>
              </a:rPr>
              <a:t>!</a:t>
            </a:r>
            <a:endParaRPr sz="2400">
              <a:latin typeface="Arial-BoldItalicMT"/>
              <a:cs typeface="Arial-BoldItalicMT"/>
            </a:endParaRPr>
          </a:p>
          <a:p>
            <a:pPr marL="241300">
              <a:lnSpc>
                <a:spcPts val="2640"/>
              </a:lnSpc>
            </a:pP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STAR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genome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database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in: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065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/u/project/scampbel/nrochett/GENOMES/m38p6.M22/e98/star_db</a:t>
            </a:r>
            <a:endParaRPr sz="180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081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648" y="0"/>
            <a:ext cx="5630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Using</a:t>
            </a:r>
            <a:r>
              <a:rPr spc="-10" dirty="0"/>
              <a:t> </a:t>
            </a:r>
            <a:r>
              <a:rPr spc="-140" dirty="0"/>
              <a:t>STAR</a:t>
            </a:r>
            <a:r>
              <a:rPr spc="-5" dirty="0"/>
              <a:t> </a:t>
            </a:r>
            <a:r>
              <a:rPr spc="-50" dirty="0"/>
              <a:t>to</a:t>
            </a:r>
            <a:r>
              <a:rPr spc="-5" dirty="0"/>
              <a:t> </a:t>
            </a:r>
            <a:r>
              <a:rPr spc="-35" dirty="0"/>
              <a:t>align</a:t>
            </a:r>
            <a:r>
              <a:rPr dirty="0"/>
              <a:t> </a:t>
            </a:r>
            <a:r>
              <a:rPr spc="-40" dirty="0"/>
              <a:t>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099820"/>
            <a:ext cx="7672070" cy="522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9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225" dirty="0">
                <a:latin typeface="Arial"/>
                <a:cs typeface="Arial"/>
              </a:rPr>
              <a:t>T</a:t>
            </a:r>
            <a:r>
              <a:rPr sz="2400" i="1" spc="-210" dirty="0">
                <a:latin typeface="Arial"/>
                <a:cs typeface="Arial"/>
              </a:rPr>
              <a:t>he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i="1" spc="-95" dirty="0">
                <a:latin typeface="Arial"/>
                <a:cs typeface="Arial"/>
              </a:rPr>
              <a:t>(</a:t>
            </a:r>
            <a:r>
              <a:rPr sz="2400" i="1" spc="-125" dirty="0">
                <a:latin typeface="Arial"/>
                <a:cs typeface="Arial"/>
              </a:rPr>
              <a:t>p</a:t>
            </a:r>
            <a:r>
              <a:rPr sz="2400" i="1" spc="10" dirty="0">
                <a:latin typeface="Arial"/>
                <a:cs typeface="Arial"/>
              </a:rPr>
              <a:t>r</a:t>
            </a:r>
            <a:r>
              <a:rPr sz="2400" i="1" spc="-225" dirty="0">
                <a:latin typeface="Arial"/>
                <a:cs typeface="Arial"/>
              </a:rPr>
              <a:t>e</a:t>
            </a:r>
            <a:r>
              <a:rPr sz="2400" i="1" spc="-170" dirty="0">
                <a:latin typeface="Arial"/>
                <a:cs typeface="Arial"/>
              </a:rPr>
              <a:t>v</a:t>
            </a:r>
            <a:r>
              <a:rPr sz="2400" i="1" spc="-15" dirty="0">
                <a:latin typeface="Arial"/>
                <a:cs typeface="Arial"/>
              </a:rPr>
              <a:t>i</a:t>
            </a:r>
            <a:r>
              <a:rPr sz="2400" i="1" spc="-130" dirty="0">
                <a:latin typeface="Arial"/>
                <a:cs typeface="Arial"/>
              </a:rPr>
              <a:t>o</a:t>
            </a:r>
            <a:r>
              <a:rPr sz="2400" i="1" spc="-125" dirty="0">
                <a:latin typeface="Arial"/>
                <a:cs typeface="Arial"/>
              </a:rPr>
              <a:t>u</a:t>
            </a:r>
            <a:r>
              <a:rPr sz="2400" i="1" spc="-280" dirty="0">
                <a:latin typeface="Arial"/>
                <a:cs typeface="Arial"/>
              </a:rPr>
              <a:t>s</a:t>
            </a:r>
            <a:r>
              <a:rPr sz="2400" i="1" spc="-15" dirty="0">
                <a:latin typeface="Arial"/>
                <a:cs typeface="Arial"/>
              </a:rPr>
              <a:t>l</a:t>
            </a:r>
            <a:r>
              <a:rPr sz="2400" i="1" spc="-160" dirty="0">
                <a:latin typeface="Arial"/>
                <a:cs typeface="Arial"/>
              </a:rPr>
              <a:t>y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i="1" spc="-125" dirty="0">
                <a:latin typeface="Arial"/>
                <a:cs typeface="Arial"/>
              </a:rPr>
              <a:t>bu</a:t>
            </a:r>
            <a:r>
              <a:rPr sz="2400" i="1" spc="-15" dirty="0">
                <a:latin typeface="Arial"/>
                <a:cs typeface="Arial"/>
              </a:rPr>
              <a:t>il</a:t>
            </a:r>
            <a:r>
              <a:rPr sz="2400" i="1" spc="114" dirty="0">
                <a:latin typeface="Arial"/>
                <a:cs typeface="Arial"/>
              </a:rPr>
              <a:t>t</a:t>
            </a:r>
            <a:r>
              <a:rPr sz="2400" i="1" spc="-85" dirty="0">
                <a:latin typeface="Arial"/>
                <a:cs typeface="Arial"/>
              </a:rPr>
              <a:t>)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i="1" spc="-540" dirty="0">
                <a:latin typeface="Arial"/>
                <a:cs typeface="Arial"/>
              </a:rPr>
              <a:t>S</a:t>
            </a:r>
            <a:r>
              <a:rPr sz="2400" i="1" spc="-490" dirty="0">
                <a:latin typeface="Arial"/>
                <a:cs typeface="Arial"/>
              </a:rPr>
              <a:t>T</a:t>
            </a:r>
            <a:r>
              <a:rPr sz="2400" i="1" spc="-254" dirty="0">
                <a:latin typeface="Arial"/>
                <a:cs typeface="Arial"/>
              </a:rPr>
              <a:t>A</a:t>
            </a:r>
            <a:r>
              <a:rPr sz="2400" i="1" spc="-459" dirty="0">
                <a:latin typeface="Arial"/>
                <a:cs typeface="Arial"/>
              </a:rPr>
              <a:t>R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i="1" spc="-125" dirty="0">
                <a:latin typeface="Arial"/>
                <a:cs typeface="Arial"/>
              </a:rPr>
              <a:t>g</a:t>
            </a:r>
            <a:r>
              <a:rPr sz="2400" i="1" spc="-215" dirty="0">
                <a:latin typeface="Arial"/>
                <a:cs typeface="Arial"/>
              </a:rPr>
              <a:t>e</a:t>
            </a:r>
            <a:r>
              <a:rPr sz="2400" i="1" spc="-125" dirty="0">
                <a:latin typeface="Arial"/>
                <a:cs typeface="Arial"/>
              </a:rPr>
              <a:t>n</a:t>
            </a:r>
            <a:r>
              <a:rPr sz="2400" i="1" spc="-130" dirty="0">
                <a:latin typeface="Arial"/>
                <a:cs typeface="Arial"/>
              </a:rPr>
              <a:t>o</a:t>
            </a:r>
            <a:r>
              <a:rPr sz="2400" i="1" spc="-114" dirty="0">
                <a:latin typeface="Arial"/>
                <a:cs typeface="Arial"/>
              </a:rPr>
              <a:t>m</a:t>
            </a:r>
            <a:r>
              <a:rPr sz="2400" i="1" spc="-210" dirty="0">
                <a:latin typeface="Arial"/>
                <a:cs typeface="Arial"/>
              </a:rPr>
              <a:t>e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i="1" spc="-15" dirty="0">
                <a:latin typeface="Arial"/>
                <a:cs typeface="Arial"/>
              </a:rPr>
              <a:t>i</a:t>
            </a:r>
            <a:r>
              <a:rPr sz="2400" i="1" spc="-125" dirty="0">
                <a:latin typeface="Arial"/>
                <a:cs typeface="Arial"/>
              </a:rPr>
              <a:t>nd</a:t>
            </a:r>
            <a:r>
              <a:rPr sz="2400" i="1" spc="-260" dirty="0">
                <a:latin typeface="Arial"/>
                <a:cs typeface="Arial"/>
              </a:rPr>
              <a:t>e</a:t>
            </a:r>
            <a:r>
              <a:rPr sz="2400" i="1" spc="-200" dirty="0">
                <a:latin typeface="Arial"/>
                <a:cs typeface="Arial"/>
              </a:rPr>
              <a:t>x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i="1" spc="-15" dirty="0">
                <a:latin typeface="Arial"/>
                <a:cs typeface="Arial"/>
              </a:rPr>
              <a:t>i</a:t>
            </a:r>
            <a:r>
              <a:rPr sz="2400" i="1" spc="-275" dirty="0">
                <a:latin typeface="Arial"/>
                <a:cs typeface="Arial"/>
              </a:rPr>
              <a:t>s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i="1" spc="-15" dirty="0">
                <a:latin typeface="Arial"/>
                <a:cs typeface="Arial"/>
              </a:rPr>
              <a:t>i</a:t>
            </a:r>
            <a:r>
              <a:rPr sz="2400" i="1" spc="-125" dirty="0">
                <a:latin typeface="Arial"/>
                <a:cs typeface="Arial"/>
              </a:rPr>
              <a:t>n</a:t>
            </a:r>
            <a:r>
              <a:rPr sz="2400" i="1" spc="-4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1830"/>
              </a:lnSpc>
            </a:pPr>
            <a:r>
              <a:rPr sz="1600" b="1" dirty="0">
                <a:solidFill>
                  <a:srgbClr val="C00000"/>
                </a:solidFill>
                <a:latin typeface="Courier"/>
                <a:cs typeface="Courier"/>
              </a:rPr>
              <a:t>/u/project/scampbel/nrochett/GENOMES/m38p6.M22/e98/star_db</a:t>
            </a:r>
            <a:endParaRPr sz="160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sz="16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urier"/>
              <a:cs typeface="Courier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cluster:</a:t>
            </a:r>
            <a:endParaRPr sz="2400">
              <a:latin typeface="Calibri"/>
              <a:cs typeface="Calibri"/>
            </a:endParaRPr>
          </a:p>
          <a:p>
            <a:pPr marL="12700" marR="4920615">
              <a:lnSpc>
                <a:spcPct val="86400"/>
              </a:lnSpc>
              <a:spcBef>
                <a:spcPts val="390"/>
              </a:spcBef>
            </a:pPr>
            <a:r>
              <a:rPr sz="1600" dirty="0">
                <a:solidFill>
                  <a:srgbClr val="C00000"/>
                </a:solidFill>
                <a:latin typeface="Courier"/>
                <a:cs typeface="Courier"/>
              </a:rPr>
              <a:t>module load STAR </a:t>
            </a:r>
            <a:r>
              <a:rPr sz="1600" spc="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module load samtools </a:t>
            </a:r>
            <a:r>
              <a:rPr sz="1800" spc="-107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#</a:t>
            </a:r>
            <a:r>
              <a:rPr sz="1800" spc="-3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STAR</a:t>
            </a:r>
            <a:r>
              <a:rPr sz="1800" spc="-2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urier"/>
                <a:cs typeface="Courier"/>
              </a:rPr>
              <a:t>-h</a:t>
            </a:r>
            <a:r>
              <a:rPr sz="1800" spc="-2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|</a:t>
            </a:r>
            <a:r>
              <a:rPr sz="1800" spc="-2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less</a:t>
            </a:r>
            <a:endParaRPr sz="1800">
              <a:latin typeface="Courier"/>
              <a:cs typeface="Courier"/>
            </a:endParaRPr>
          </a:p>
          <a:p>
            <a:pPr marL="12700" marR="303530">
              <a:lnSpc>
                <a:spcPts val="3790"/>
              </a:lnSpc>
              <a:spcBef>
                <a:spcPts val="305"/>
              </a:spcBef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sample=P10_rep1 </a:t>
            </a:r>
            <a:r>
              <a:rPr sz="1800" spc="-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star_db_dir=</a:t>
            </a:r>
            <a:r>
              <a:rPr sz="1300" spc="-10" dirty="0">
                <a:solidFill>
                  <a:srgbClr val="C00000"/>
                </a:solidFill>
                <a:latin typeface="Courier"/>
                <a:cs typeface="Courier"/>
              </a:rPr>
              <a:t>/u/project/scampbel/nrochett/GENOMES/m38p6.M22/e98/star_db</a:t>
            </a:r>
            <a:endParaRPr sz="1300">
              <a:latin typeface="Courier"/>
              <a:cs typeface="Courier"/>
            </a:endParaRPr>
          </a:p>
          <a:p>
            <a:pPr marL="12700">
              <a:lnSpc>
                <a:spcPts val="2030"/>
              </a:lnSpc>
              <a:spcBef>
                <a:spcPts val="1160"/>
              </a:spcBef>
            </a:pPr>
            <a:r>
              <a:rPr sz="1800" b="1" spc="-10" dirty="0">
                <a:solidFill>
                  <a:srgbClr val="C00000"/>
                </a:solidFill>
                <a:latin typeface="Courier"/>
                <a:cs typeface="Courier"/>
              </a:rPr>
              <a:t>STAR</a:t>
            </a:r>
            <a:r>
              <a:rPr sz="1800" b="1" spc="-7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50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--genomeDir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$star_db_dir</a:t>
            </a:r>
            <a:r>
              <a:rPr sz="1800" spc="-4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50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--readFilesIn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$sample.five_percent.trimmo.fastq.gz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95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--readFilesCommand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zcat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50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--outFileNamePrefix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$sample.</a:t>
            </a:r>
            <a:r>
              <a:rPr sz="1800" spc="-4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50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--outSAMtype</a:t>
            </a:r>
            <a:r>
              <a:rPr sz="1800" spc="-3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BAM</a:t>
            </a:r>
            <a:r>
              <a:rPr sz="1800" spc="-3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SortedByCoordinate</a:t>
            </a:r>
            <a:r>
              <a:rPr sz="1800" spc="-3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95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--outFilterMismatchNmax</a:t>
            </a:r>
            <a:r>
              <a:rPr sz="1800" spc="-5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5</a:t>
            </a:r>
            <a:r>
              <a:rPr sz="1800" spc="-5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2030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--outFilterMultimapNmax</a:t>
            </a:r>
            <a:r>
              <a:rPr sz="1800" spc="-7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1</a:t>
            </a:r>
            <a:endParaRPr sz="180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5484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088" y="0"/>
            <a:ext cx="6199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Assessing</a:t>
            </a:r>
            <a:r>
              <a:rPr spc="-15" dirty="0"/>
              <a:t> </a:t>
            </a:r>
            <a:r>
              <a:rPr spc="-45" dirty="0"/>
              <a:t>read</a:t>
            </a:r>
            <a:r>
              <a:rPr spc="-10" dirty="0"/>
              <a:t> </a:t>
            </a:r>
            <a:r>
              <a:rPr spc="-35" dirty="0"/>
              <a:t>alignments</a:t>
            </a:r>
            <a:r>
              <a:rPr spc="-10" dirty="0"/>
              <a:t> </a:t>
            </a:r>
            <a:r>
              <a:rPr dirty="0"/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010" y="1585467"/>
            <a:ext cx="8524240" cy="39198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0665" marR="159575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340" dirty="0">
                <a:latin typeface="Arial"/>
                <a:cs typeface="Arial"/>
              </a:rPr>
              <a:t>P</a:t>
            </a:r>
            <a:r>
              <a:rPr sz="2800" b="1" spc="-240" dirty="0">
                <a:latin typeface="Arial"/>
                <a:cs typeface="Arial"/>
              </a:rPr>
              <a:t>e</a:t>
            </a:r>
            <a:r>
              <a:rPr sz="2800" b="1" spc="-130" dirty="0">
                <a:latin typeface="Arial"/>
                <a:cs typeface="Arial"/>
              </a:rPr>
              <a:t>r</a:t>
            </a:r>
            <a:r>
              <a:rPr sz="2800" b="1" spc="-390" dirty="0">
                <a:latin typeface="Arial"/>
                <a:cs typeface="Arial"/>
              </a:rPr>
              <a:t>c</a:t>
            </a:r>
            <a:r>
              <a:rPr sz="2800" b="1" spc="-150" dirty="0">
                <a:latin typeface="Arial"/>
                <a:cs typeface="Arial"/>
              </a:rPr>
              <a:t>e</a:t>
            </a:r>
            <a:r>
              <a:rPr sz="2800" b="1" spc="-240" dirty="0">
                <a:latin typeface="Arial"/>
                <a:cs typeface="Arial"/>
              </a:rPr>
              <a:t>n</a:t>
            </a:r>
            <a:r>
              <a:rPr sz="2800" b="1" spc="10" dirty="0">
                <a:latin typeface="Arial"/>
                <a:cs typeface="Arial"/>
              </a:rPr>
              <a:t>t</a:t>
            </a:r>
            <a:r>
              <a:rPr sz="2800" b="1" spc="-175" dirty="0">
                <a:latin typeface="Arial"/>
                <a:cs typeface="Arial"/>
              </a:rPr>
              <a:t>a</a:t>
            </a:r>
            <a:r>
              <a:rPr sz="2800" b="1" spc="-420" dirty="0">
                <a:latin typeface="Arial"/>
                <a:cs typeface="Arial"/>
              </a:rPr>
              <a:t>g</a:t>
            </a:r>
            <a:r>
              <a:rPr sz="2800" b="1" spc="-150" dirty="0">
                <a:latin typeface="Arial"/>
                <a:cs typeface="Arial"/>
              </a:rPr>
              <a:t>e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-215" dirty="0">
                <a:latin typeface="Arial"/>
                <a:cs typeface="Arial"/>
              </a:rPr>
              <a:t>o</a:t>
            </a:r>
            <a:r>
              <a:rPr sz="2800" b="1" spc="-50" dirty="0">
                <a:latin typeface="Arial"/>
                <a:cs typeface="Arial"/>
              </a:rPr>
              <a:t>f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-125" dirty="0">
                <a:latin typeface="Arial"/>
                <a:cs typeface="Arial"/>
              </a:rPr>
              <a:t>r</a:t>
            </a:r>
            <a:r>
              <a:rPr sz="2800" b="1" spc="-150" dirty="0">
                <a:latin typeface="Arial"/>
                <a:cs typeface="Arial"/>
              </a:rPr>
              <a:t>e</a:t>
            </a:r>
            <a:r>
              <a:rPr sz="2800" b="1" spc="-175" dirty="0">
                <a:latin typeface="Arial"/>
                <a:cs typeface="Arial"/>
              </a:rPr>
              <a:t>a</a:t>
            </a:r>
            <a:r>
              <a:rPr sz="2800" b="1" spc="-215" dirty="0">
                <a:latin typeface="Arial"/>
                <a:cs typeface="Arial"/>
              </a:rPr>
              <a:t>d</a:t>
            </a:r>
            <a:r>
              <a:rPr sz="2800" b="1" spc="-445" dirty="0">
                <a:latin typeface="Arial"/>
                <a:cs typeface="Arial"/>
              </a:rPr>
              <a:t>s</a:t>
            </a:r>
            <a:r>
              <a:rPr sz="2800" b="1" spc="-145" dirty="0">
                <a:latin typeface="Arial"/>
                <a:cs typeface="Arial"/>
              </a:rPr>
              <a:t> </a:t>
            </a:r>
            <a:r>
              <a:rPr sz="2800" b="1" spc="35" dirty="0">
                <a:latin typeface="Arial"/>
                <a:cs typeface="Arial"/>
              </a:rPr>
              <a:t>t</a:t>
            </a:r>
            <a:r>
              <a:rPr sz="2800" b="1" spc="-215" dirty="0">
                <a:latin typeface="Arial"/>
                <a:cs typeface="Arial"/>
              </a:rPr>
              <a:t>h</a:t>
            </a:r>
            <a:r>
              <a:rPr sz="2800" b="1" spc="-200" dirty="0">
                <a:latin typeface="Arial"/>
                <a:cs typeface="Arial"/>
              </a:rPr>
              <a:t>a</a:t>
            </a:r>
            <a:r>
              <a:rPr sz="2800" b="1" spc="35" dirty="0">
                <a:latin typeface="Arial"/>
                <a:cs typeface="Arial"/>
              </a:rPr>
              <a:t>t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-450" dirty="0">
                <a:latin typeface="Arial"/>
                <a:cs typeface="Arial"/>
              </a:rPr>
              <a:t>s</a:t>
            </a:r>
            <a:r>
              <a:rPr sz="2800" b="1" spc="-215" dirty="0">
                <a:latin typeface="Arial"/>
                <a:cs typeface="Arial"/>
              </a:rPr>
              <a:t>u</a:t>
            </a:r>
            <a:r>
              <a:rPr sz="2800" b="1" spc="-390" dirty="0">
                <a:latin typeface="Arial"/>
                <a:cs typeface="Arial"/>
              </a:rPr>
              <a:t>cc</a:t>
            </a:r>
            <a:r>
              <a:rPr sz="2800" b="1" spc="-150" dirty="0">
                <a:latin typeface="Arial"/>
                <a:cs typeface="Arial"/>
              </a:rPr>
              <a:t>e</a:t>
            </a:r>
            <a:r>
              <a:rPr sz="2800" b="1" spc="-450" dirty="0">
                <a:latin typeface="Arial"/>
                <a:cs typeface="Arial"/>
              </a:rPr>
              <a:t>s</a:t>
            </a:r>
            <a:r>
              <a:rPr sz="2800" b="1" spc="-475" dirty="0">
                <a:latin typeface="Arial"/>
                <a:cs typeface="Arial"/>
              </a:rPr>
              <a:t>s</a:t>
            </a:r>
            <a:r>
              <a:rPr sz="2800" b="1" spc="-50" dirty="0">
                <a:latin typeface="Arial"/>
                <a:cs typeface="Arial"/>
              </a:rPr>
              <a:t>f</a:t>
            </a:r>
            <a:r>
              <a:rPr sz="2800" b="1" spc="-215" dirty="0">
                <a:latin typeface="Arial"/>
                <a:cs typeface="Arial"/>
              </a:rPr>
              <a:t>u</a:t>
            </a:r>
            <a:r>
              <a:rPr sz="2800" b="1" spc="-100" dirty="0">
                <a:latin typeface="Arial"/>
                <a:cs typeface="Arial"/>
              </a:rPr>
              <a:t>ll</a:t>
            </a:r>
            <a:r>
              <a:rPr sz="2800" b="1" spc="-235" dirty="0">
                <a:latin typeface="Arial"/>
                <a:cs typeface="Arial"/>
              </a:rPr>
              <a:t>y</a:t>
            </a:r>
            <a:r>
              <a:rPr sz="2800" b="1" spc="-145" dirty="0">
                <a:latin typeface="Arial"/>
                <a:cs typeface="Arial"/>
              </a:rPr>
              <a:t> </a:t>
            </a:r>
            <a:r>
              <a:rPr sz="2800" b="1" spc="-175" dirty="0">
                <a:latin typeface="Arial"/>
                <a:cs typeface="Arial"/>
              </a:rPr>
              <a:t>a</a:t>
            </a:r>
            <a:r>
              <a:rPr sz="2800" b="1" spc="-100" dirty="0">
                <a:latin typeface="Arial"/>
                <a:cs typeface="Arial"/>
              </a:rPr>
              <a:t>li</a:t>
            </a:r>
            <a:r>
              <a:rPr sz="2800" b="1" spc="-390" dirty="0">
                <a:latin typeface="Arial"/>
                <a:cs typeface="Arial"/>
              </a:rPr>
              <a:t>g</a:t>
            </a:r>
            <a:r>
              <a:rPr sz="2800" b="1" spc="-215" dirty="0">
                <a:latin typeface="Arial"/>
                <a:cs typeface="Arial"/>
              </a:rPr>
              <a:t>n</a:t>
            </a:r>
            <a:r>
              <a:rPr sz="2800" b="1" spc="-150" dirty="0">
                <a:latin typeface="Arial"/>
                <a:cs typeface="Arial"/>
              </a:rPr>
              <a:t>e</a:t>
            </a:r>
            <a:r>
              <a:rPr sz="2800" b="1" spc="-215" dirty="0">
                <a:latin typeface="Arial"/>
                <a:cs typeface="Arial"/>
              </a:rPr>
              <a:t>d</a:t>
            </a:r>
            <a:r>
              <a:rPr sz="2800" spc="-15" dirty="0">
                <a:latin typeface="Calibri"/>
                <a:cs typeface="Calibri"/>
              </a:rPr>
              <a:t>:  </a:t>
            </a:r>
            <a:r>
              <a:rPr sz="2800" spc="-30" dirty="0">
                <a:latin typeface="Calibri"/>
                <a:cs typeface="Calibri"/>
              </a:rPr>
              <a:t>typically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&gt;80% </a:t>
            </a:r>
            <a:r>
              <a:rPr sz="2800" spc="-40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human/mouse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references</a:t>
            </a:r>
            <a:endParaRPr sz="2800">
              <a:latin typeface="Calibri"/>
              <a:cs typeface="Calibri"/>
            </a:endParaRPr>
          </a:p>
          <a:p>
            <a:pPr marL="240665" marR="222885" indent="-228600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15" dirty="0">
                <a:latin typeface="Arial"/>
                <a:cs typeface="Arial"/>
              </a:rPr>
              <a:t>Outcome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-190" dirty="0">
                <a:latin typeface="Arial"/>
                <a:cs typeface="Arial"/>
              </a:rPr>
              <a:t>differences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-140" dirty="0">
                <a:latin typeface="Arial"/>
                <a:cs typeface="Arial"/>
              </a:rPr>
              <a:t>between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-250" dirty="0">
                <a:latin typeface="Arial"/>
                <a:cs typeface="Arial"/>
              </a:rPr>
              <a:t>samples</a:t>
            </a:r>
            <a:r>
              <a:rPr sz="2800" b="1" spc="-145" dirty="0">
                <a:latin typeface="Arial"/>
                <a:cs typeface="Arial"/>
              </a:rPr>
              <a:t> </a:t>
            </a:r>
            <a:r>
              <a:rPr sz="2800" spc="-25" dirty="0">
                <a:latin typeface="Calibri"/>
                <a:cs typeface="Calibri"/>
              </a:rPr>
              <a:t>(quality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outliers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and/or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batch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effects)</a:t>
            </a:r>
            <a:endParaRPr sz="2800">
              <a:latin typeface="Calibri"/>
              <a:cs typeface="Calibri"/>
            </a:endParaRPr>
          </a:p>
          <a:p>
            <a:pPr marL="240665" marR="5080" indent="-228600">
              <a:lnSpc>
                <a:spcPts val="30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20" dirty="0">
                <a:latin typeface="Arial"/>
                <a:cs typeface="Arial"/>
              </a:rPr>
              <a:t>If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spc="-120" dirty="0">
                <a:latin typeface="Arial"/>
                <a:cs typeface="Arial"/>
              </a:rPr>
              <a:t>pa</a:t>
            </a:r>
            <a:r>
              <a:rPr sz="2800" i="1" spc="-60" dirty="0">
                <a:latin typeface="Arial"/>
                <a:cs typeface="Arial"/>
              </a:rPr>
              <a:t>i</a:t>
            </a:r>
            <a:r>
              <a:rPr sz="2800" i="1" spc="-90" dirty="0">
                <a:latin typeface="Arial"/>
                <a:cs typeface="Arial"/>
              </a:rPr>
              <a:t>r</a:t>
            </a:r>
            <a:r>
              <a:rPr sz="2800" i="1" spc="-150" dirty="0">
                <a:latin typeface="Arial"/>
                <a:cs typeface="Arial"/>
              </a:rPr>
              <a:t>e</a:t>
            </a:r>
            <a:r>
              <a:rPr sz="2800" i="1" spc="-130" dirty="0">
                <a:latin typeface="Arial"/>
                <a:cs typeface="Arial"/>
              </a:rPr>
              <a:t>d</a:t>
            </a:r>
            <a:r>
              <a:rPr sz="2800" i="1" spc="-75" dirty="0">
                <a:latin typeface="Arial"/>
                <a:cs typeface="Arial"/>
              </a:rPr>
              <a:t>-</a:t>
            </a:r>
            <a:r>
              <a:rPr sz="2800" i="1" spc="-195" dirty="0">
                <a:latin typeface="Arial"/>
                <a:cs typeface="Arial"/>
              </a:rPr>
              <a:t>e</a:t>
            </a:r>
            <a:r>
              <a:rPr sz="2800" i="1" spc="-185" dirty="0">
                <a:latin typeface="Arial"/>
                <a:cs typeface="Arial"/>
              </a:rPr>
              <a:t>n</a:t>
            </a:r>
            <a:r>
              <a:rPr sz="2800" i="1" spc="-140" dirty="0">
                <a:latin typeface="Arial"/>
                <a:cs typeface="Arial"/>
              </a:rPr>
              <a:t>d </a:t>
            </a:r>
            <a:r>
              <a:rPr sz="2800" i="1" spc="-315" dirty="0">
                <a:latin typeface="Arial"/>
                <a:cs typeface="Arial"/>
              </a:rPr>
              <a:t>s</a:t>
            </a:r>
            <a:r>
              <a:rPr sz="2800" i="1" spc="-195" dirty="0">
                <a:latin typeface="Arial"/>
                <a:cs typeface="Arial"/>
              </a:rPr>
              <a:t>e</a:t>
            </a:r>
            <a:r>
              <a:rPr sz="2800" i="1" spc="-185" dirty="0">
                <a:latin typeface="Arial"/>
                <a:cs typeface="Arial"/>
              </a:rPr>
              <a:t>q</a:t>
            </a:r>
            <a:r>
              <a:rPr sz="2800" i="1" spc="-135" dirty="0">
                <a:latin typeface="Arial"/>
                <a:cs typeface="Arial"/>
              </a:rPr>
              <a:t>u</a:t>
            </a:r>
            <a:r>
              <a:rPr sz="2800" i="1" spc="-195" dirty="0">
                <a:latin typeface="Arial"/>
                <a:cs typeface="Arial"/>
              </a:rPr>
              <a:t>e</a:t>
            </a:r>
            <a:r>
              <a:rPr sz="2800" i="1" spc="-185" dirty="0">
                <a:latin typeface="Arial"/>
                <a:cs typeface="Arial"/>
              </a:rPr>
              <a:t>n</a:t>
            </a:r>
            <a:r>
              <a:rPr sz="2800" i="1" spc="-229" dirty="0">
                <a:latin typeface="Arial"/>
                <a:cs typeface="Arial"/>
              </a:rPr>
              <a:t>c</a:t>
            </a:r>
            <a:r>
              <a:rPr sz="2800" i="1" spc="-15" dirty="0">
                <a:latin typeface="Arial"/>
                <a:cs typeface="Arial"/>
              </a:rPr>
              <a:t>i</a:t>
            </a:r>
            <a:r>
              <a:rPr sz="2800" i="1" spc="-135" dirty="0">
                <a:latin typeface="Arial"/>
                <a:cs typeface="Arial"/>
              </a:rPr>
              <a:t>ng</a:t>
            </a:r>
            <a:r>
              <a:rPr sz="2800" i="1" spc="-45" dirty="0">
                <a:latin typeface="Arial"/>
                <a:cs typeface="Arial"/>
              </a:rPr>
              <a:t>: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30" dirty="0">
                <a:latin typeface="Calibri"/>
                <a:cs typeface="Calibri"/>
              </a:rPr>
              <a:t>ai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-</a:t>
            </a:r>
            <a:r>
              <a:rPr sz="2800" spc="-30" dirty="0">
                <a:latin typeface="Calibri"/>
                <a:cs typeface="Calibri"/>
              </a:rPr>
              <a:t>alig</a:t>
            </a:r>
            <a:r>
              <a:rPr sz="2800" spc="-15" dirty="0">
                <a:latin typeface="Calibri"/>
                <a:cs typeface="Calibri"/>
              </a:rPr>
              <a:t>n  </a:t>
            </a:r>
            <a:r>
              <a:rPr sz="2800" spc="-25" dirty="0">
                <a:latin typeface="Calibri"/>
                <a:cs typeface="Calibri"/>
              </a:rPr>
              <a:t>(‘properly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paired’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statistics)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Dedicated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quality-control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tools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exist: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5" dirty="0">
                <a:latin typeface="Calibri"/>
                <a:cs typeface="Calibri"/>
              </a:rPr>
              <a:t>RSeQC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(Wang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 </a:t>
            </a:r>
            <a:r>
              <a:rPr sz="2400" spc="-25" dirty="0">
                <a:latin typeface="Calibri"/>
                <a:cs typeface="Calibri"/>
              </a:rPr>
              <a:t>al.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2012)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65" dirty="0">
                <a:latin typeface="Calibri"/>
                <a:cs typeface="Calibri"/>
              </a:rPr>
              <a:t>QoRTs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(Hartley&amp;Mullikin2015)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43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569001"/>
            <a:ext cx="9144000" cy="948978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 indent="436880" algn="ctr">
              <a:lnSpc>
                <a:spcPts val="6500"/>
              </a:lnSpc>
              <a:spcBef>
                <a:spcPts val="900"/>
              </a:spcBef>
            </a:pPr>
            <a:r>
              <a:rPr sz="6000" spc="-10" dirty="0"/>
              <a:t>Alignments </a:t>
            </a:r>
            <a:r>
              <a:rPr sz="6000" spc="-5" dirty="0"/>
              <a:t>files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11827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857" y="-237814"/>
            <a:ext cx="5018835" cy="1365845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Exon</a:t>
            </a:r>
            <a:r>
              <a:rPr spc="-23" dirty="0"/>
              <a:t> </a:t>
            </a:r>
            <a:r>
              <a:rPr spc="-5" dirty="0"/>
              <a:t>first</a:t>
            </a:r>
            <a:r>
              <a:rPr spc="-18" dirty="0"/>
              <a:t> </a:t>
            </a:r>
            <a:r>
              <a:rPr spc="-5" dirty="0"/>
              <a:t>vs</a:t>
            </a:r>
            <a:r>
              <a:rPr spc="-23" dirty="0"/>
              <a:t> </a:t>
            </a:r>
            <a:r>
              <a:rPr spc="-5" dirty="0"/>
              <a:t>seed</a:t>
            </a:r>
            <a:r>
              <a:rPr spc="-23" dirty="0"/>
              <a:t> </a:t>
            </a:r>
            <a:r>
              <a:rPr spc="-5" dirty="0"/>
              <a:t>extend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035" y="981771"/>
            <a:ext cx="7021532" cy="47528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9455" y="5909539"/>
            <a:ext cx="4186726" cy="7079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357359" y="6876090"/>
            <a:ext cx="2679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270">
              <a:lnSpc>
                <a:spcPts val="1630"/>
              </a:lnSpc>
            </a:pPr>
            <a:fld id="{81D60167-4931-47E6-BA6A-407CBD079E47}" type="slidenum">
              <a:rPr lang="en-US" spc="-80" smtClean="0"/>
              <a:pPr marL="128270">
                <a:lnSpc>
                  <a:spcPts val="1630"/>
                </a:lnSpc>
              </a:pPr>
              <a:t>3</a:t>
            </a:fld>
            <a:endParaRPr spc="-73" dirty="0"/>
          </a:p>
        </p:txBody>
      </p:sp>
    </p:spTree>
    <p:extLst>
      <p:ext uri="{BB962C8B-B14F-4D97-AF65-F5344CB8AC3E}">
        <p14:creationId xmlns:p14="http://schemas.microsoft.com/office/powerpoint/2010/main" val="34180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804" y="0"/>
            <a:ext cx="4916805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" marR="5080" indent="-23495">
              <a:lnSpc>
                <a:spcPts val="4700"/>
              </a:lnSpc>
              <a:spcBef>
                <a:spcPts val="740"/>
              </a:spcBef>
            </a:pPr>
            <a:r>
              <a:rPr spc="-55" dirty="0"/>
              <a:t>Read</a:t>
            </a:r>
            <a:r>
              <a:rPr spc="-30" dirty="0"/>
              <a:t> </a:t>
            </a:r>
            <a:r>
              <a:rPr spc="-35" dirty="0"/>
              <a:t>alignments</a:t>
            </a:r>
            <a:r>
              <a:rPr spc="-30" dirty="0"/>
              <a:t> files: </a:t>
            </a:r>
            <a:r>
              <a:rPr spc="-980" dirty="0"/>
              <a:t> </a:t>
            </a:r>
            <a:r>
              <a:rPr spc="-25" dirty="0"/>
              <a:t>the</a:t>
            </a:r>
            <a:r>
              <a:rPr spc="-20" dirty="0"/>
              <a:t> </a:t>
            </a:r>
            <a:r>
              <a:rPr spc="-75" dirty="0"/>
              <a:t>BAM/SAM</a:t>
            </a:r>
            <a:r>
              <a:rPr spc="-25" dirty="0"/>
              <a:t> </a:t>
            </a:r>
            <a:r>
              <a:rPr spc="-60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408" y="1410715"/>
            <a:ext cx="7893050" cy="39973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751840" indent="-228600">
              <a:lnSpc>
                <a:spcPts val="2590"/>
              </a:lnSpc>
              <a:spcBef>
                <a:spcPts val="425"/>
              </a:spcBef>
              <a:buSzPct val="102127"/>
              <a:buFont typeface="Arial"/>
              <a:buChar char="•"/>
              <a:tabLst>
                <a:tab pos="241300" algn="l"/>
              </a:tabLst>
            </a:pPr>
            <a:r>
              <a:rPr sz="3525" spc="-7" baseline="1182" dirty="0">
                <a:latin typeface="Calibri"/>
                <a:cs typeface="Calibri"/>
              </a:rPr>
              <a:t>BAM </a:t>
            </a:r>
            <a:r>
              <a:rPr sz="2400" spc="-2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3600" spc="-7" baseline="1157" dirty="0">
                <a:latin typeface="Calibri"/>
                <a:cs typeface="Calibri"/>
              </a:rPr>
              <a:t> </a:t>
            </a:r>
            <a:r>
              <a:rPr sz="3525" u="sng" spc="-30" baseline="1182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inary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equivalent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3525" spc="-7" baseline="1182" dirty="0">
                <a:latin typeface="Calibri"/>
                <a:cs typeface="Calibri"/>
              </a:rPr>
              <a:t>SAM</a:t>
            </a:r>
            <a:r>
              <a:rPr sz="3525" baseline="1182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(which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plain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text)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practice: </a:t>
            </a:r>
            <a:r>
              <a:rPr sz="2400" spc="-4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essentially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BAM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files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45"/>
              </a:lnSpc>
              <a:spcBef>
                <a:spcPts val="5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0" dirty="0">
                <a:latin typeface="Calibri"/>
                <a:cs typeface="Calibri"/>
              </a:rPr>
              <a:t>‘</a:t>
            </a:r>
            <a:r>
              <a:rPr sz="3525" spc="15" baseline="1182" dirty="0">
                <a:latin typeface="Calibri"/>
                <a:cs typeface="Calibri"/>
              </a:rPr>
              <a:t>Sequence </a:t>
            </a:r>
            <a:r>
              <a:rPr sz="3525" spc="-7" baseline="1182" dirty="0">
                <a:latin typeface="Calibri"/>
                <a:cs typeface="Calibri"/>
              </a:rPr>
              <a:t>Alignment/Map</a:t>
            </a:r>
            <a:r>
              <a:rPr sz="2400" spc="-5" dirty="0">
                <a:latin typeface="Calibri"/>
                <a:cs typeface="Calibri"/>
              </a:rPr>
              <a:t>’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format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ts val="2685"/>
              </a:lnSpc>
            </a:pPr>
            <a:r>
              <a:rPr sz="2350" spc="-10" dirty="0">
                <a:solidFill>
                  <a:srgbClr val="0070C0"/>
                </a:solidFill>
                <a:latin typeface="Calibri"/>
                <a:cs typeface="Calibri"/>
                <a:hlinkClick r:id="rId2"/>
              </a:rPr>
              <a:t>http://samtools.sourceforge.net/SAMv1.pdf</a:t>
            </a:r>
            <a:endParaRPr sz="2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Supported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major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alignment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packages.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0" dirty="0">
                <a:latin typeface="Calibri"/>
                <a:cs typeface="Calibri"/>
              </a:rPr>
              <a:t>SAM/BAM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files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manipulated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90" dirty="0">
                <a:solidFill>
                  <a:srgbClr val="C00000"/>
                </a:solidFill>
                <a:latin typeface="Arial"/>
                <a:cs typeface="Arial"/>
              </a:rPr>
              <a:t>SAMtools</a:t>
            </a:r>
            <a:r>
              <a:rPr sz="2400" b="1" spc="-1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Calibri"/>
                <a:cs typeface="Calibri"/>
              </a:rPr>
              <a:t>(and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others)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SzPct val="102127"/>
              <a:buFont typeface="Arial"/>
              <a:buChar char="•"/>
              <a:tabLst>
                <a:tab pos="241300" algn="l"/>
              </a:tabLst>
            </a:pPr>
            <a:r>
              <a:rPr sz="3525" spc="15" baseline="1182" dirty="0">
                <a:solidFill>
                  <a:srgbClr val="C00000"/>
                </a:solidFill>
                <a:latin typeface="Calibri"/>
                <a:cs typeface="Calibri"/>
              </a:rPr>
              <a:t>Header</a:t>
            </a:r>
            <a:r>
              <a:rPr sz="3525" spc="-52" baseline="118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section: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30" dirty="0">
                <a:latin typeface="Calibri"/>
                <a:cs typeface="Calibri"/>
              </a:rPr>
              <a:t>Metadata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about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genome,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samples,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pipeline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Calibri"/>
                <a:cs typeface="Calibri"/>
              </a:rPr>
              <a:t>Header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lines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start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925" spc="52" baseline="1424" dirty="0">
                <a:solidFill>
                  <a:srgbClr val="C00000"/>
                </a:solidFill>
                <a:latin typeface="Calibri"/>
                <a:cs typeface="Calibri"/>
              </a:rPr>
              <a:t>@</a:t>
            </a:r>
            <a:endParaRPr sz="2925" baseline="1424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SzPct val="102127"/>
              <a:buFont typeface="Arial"/>
              <a:buChar char="•"/>
              <a:tabLst>
                <a:tab pos="241300" algn="l"/>
              </a:tabLst>
            </a:pPr>
            <a:r>
              <a:rPr sz="3525" baseline="1182" dirty="0">
                <a:solidFill>
                  <a:srgbClr val="C00000"/>
                </a:solidFill>
                <a:latin typeface="Calibri"/>
                <a:cs typeface="Calibri"/>
              </a:rPr>
              <a:t>Alignments</a:t>
            </a:r>
            <a:r>
              <a:rPr sz="3525" spc="-7" baseline="118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(or </a:t>
            </a:r>
            <a:r>
              <a:rPr sz="2400" spc="-25" dirty="0">
                <a:latin typeface="Calibri"/>
                <a:cs typeface="Calibri"/>
              </a:rPr>
              <a:t>‘records’)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section: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2618" y="5604013"/>
          <a:ext cx="7356472" cy="872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9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577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marL="31750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6_1303_10584_85775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99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311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9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63M3I34M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780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GGGTATTGGGC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@CFFFFFHFH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6_1111_20943_90813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40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809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594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TAATGAAGCCA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@BDDFDDA+&lt;A&lt;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6_2111_2016_88235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4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355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4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04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4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4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4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4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856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04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4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TAATGAAGCCA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@?DADDBD&gt;D&gt;B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6_1104_8139_99999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316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14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94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818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602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AATGAAGCCAT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@@FFFFFGHGHH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6_1304_4167_91751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322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52M3I29M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812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GCCATTTTTAC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&lt;&lt;BDBDEHHDF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6_2301_14383_16382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323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40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51M3I46M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809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589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CCATTTTTACT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CCFFFFFHHHH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2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945" y="0"/>
            <a:ext cx="5188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SAM</a:t>
            </a:r>
            <a:r>
              <a:rPr spc="-35" dirty="0"/>
              <a:t> alignment</a:t>
            </a:r>
            <a:r>
              <a:rPr spc="-25" dirty="0"/>
              <a:t> </a:t>
            </a:r>
            <a:r>
              <a:rPr spc="-20" dirty="0"/>
              <a:t>section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113" y="3495625"/>
            <a:ext cx="7639054" cy="24833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0636" y="1952509"/>
          <a:ext cx="7359650" cy="87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9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577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marL="31750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6_1303_10584_85775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99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311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9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63M3I34M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780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GGGTATTGGGC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@CFFFFFHFH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6_1111_20943_90813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40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809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594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TAATGAAGCCA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@BDDFDDA+&lt;A&lt;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31750">
                        <a:lnSpc>
                          <a:spcPts val="105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6_2111_2016_88235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5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355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5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5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5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5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856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5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5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TAATGAAGCCA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@?DADDBD&gt;D&gt;B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6_1104_8139_99999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316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14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0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818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602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AATGAAGCCAT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@@FFFFFGHGHH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6_1304_4167_91751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322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52M3I29M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812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GCCATTTTTAC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&lt;&lt;BDBDEHHDF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6_2301_14383_16382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323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40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51M3I46M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809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589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CCATTTTTACT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CCFFFFFHHHH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556588" y="1806708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5" h="122555">
                <a:moveTo>
                  <a:pt x="141486" y="0"/>
                </a:moveTo>
                <a:lnTo>
                  <a:pt x="0" y="0"/>
                </a:lnTo>
                <a:lnTo>
                  <a:pt x="70744" y="121972"/>
                </a:lnTo>
                <a:lnTo>
                  <a:pt x="14148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45284" y="1812140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4" h="122555">
                <a:moveTo>
                  <a:pt x="141486" y="0"/>
                </a:moveTo>
                <a:lnTo>
                  <a:pt x="0" y="0"/>
                </a:lnTo>
                <a:lnTo>
                  <a:pt x="70742" y="121972"/>
                </a:lnTo>
                <a:lnTo>
                  <a:pt x="14148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4229" y="1806708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4" h="122555">
                <a:moveTo>
                  <a:pt x="141486" y="0"/>
                </a:moveTo>
                <a:lnTo>
                  <a:pt x="0" y="0"/>
                </a:lnTo>
                <a:lnTo>
                  <a:pt x="70744" y="121972"/>
                </a:lnTo>
                <a:lnTo>
                  <a:pt x="14148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2347" y="1806708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4" h="122555">
                <a:moveTo>
                  <a:pt x="141486" y="0"/>
                </a:moveTo>
                <a:lnTo>
                  <a:pt x="0" y="0"/>
                </a:lnTo>
                <a:lnTo>
                  <a:pt x="70744" y="121972"/>
                </a:lnTo>
                <a:lnTo>
                  <a:pt x="14148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6813" y="1806708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4" h="122555">
                <a:moveTo>
                  <a:pt x="141486" y="0"/>
                </a:moveTo>
                <a:lnTo>
                  <a:pt x="0" y="0"/>
                </a:lnTo>
                <a:lnTo>
                  <a:pt x="70742" y="121972"/>
                </a:lnTo>
                <a:lnTo>
                  <a:pt x="14148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39507" y="1338857"/>
            <a:ext cx="1974850" cy="149225"/>
          </a:xfrm>
          <a:custGeom>
            <a:avLst/>
            <a:gdLst/>
            <a:ahLst/>
            <a:cxnLst/>
            <a:rect l="l" t="t" r="r" b="b"/>
            <a:pathLst>
              <a:path w="1974850" h="149225">
                <a:moveTo>
                  <a:pt x="0" y="149087"/>
                </a:moveTo>
                <a:lnTo>
                  <a:pt x="976" y="120071"/>
                </a:lnTo>
                <a:lnTo>
                  <a:pt x="3638" y="96376"/>
                </a:lnTo>
                <a:lnTo>
                  <a:pt x="7587" y="80401"/>
                </a:lnTo>
                <a:lnTo>
                  <a:pt x="12422" y="74543"/>
                </a:lnTo>
                <a:lnTo>
                  <a:pt x="974805" y="74543"/>
                </a:lnTo>
                <a:lnTo>
                  <a:pt x="979640" y="68685"/>
                </a:lnTo>
                <a:lnTo>
                  <a:pt x="983589" y="52710"/>
                </a:lnTo>
                <a:lnTo>
                  <a:pt x="986251" y="29015"/>
                </a:lnTo>
                <a:lnTo>
                  <a:pt x="987228" y="0"/>
                </a:lnTo>
                <a:lnTo>
                  <a:pt x="988204" y="29015"/>
                </a:lnTo>
                <a:lnTo>
                  <a:pt x="990866" y="52710"/>
                </a:lnTo>
                <a:lnTo>
                  <a:pt x="994815" y="68685"/>
                </a:lnTo>
                <a:lnTo>
                  <a:pt x="999650" y="74543"/>
                </a:lnTo>
                <a:lnTo>
                  <a:pt x="1962034" y="74543"/>
                </a:lnTo>
                <a:lnTo>
                  <a:pt x="1966869" y="80401"/>
                </a:lnTo>
                <a:lnTo>
                  <a:pt x="1970817" y="96376"/>
                </a:lnTo>
                <a:lnTo>
                  <a:pt x="1973479" y="120071"/>
                </a:lnTo>
                <a:lnTo>
                  <a:pt x="1974456" y="149087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3770" y="1019019"/>
            <a:ext cx="7303134" cy="7734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235585" algn="r">
              <a:lnSpc>
                <a:spcPct val="100000"/>
              </a:lnSpc>
              <a:spcBef>
                <a:spcPts val="115"/>
              </a:spcBef>
            </a:pPr>
            <a:r>
              <a:rPr sz="1750" spc="-40" dirty="0">
                <a:solidFill>
                  <a:srgbClr val="A6A6A6"/>
                </a:solidFill>
                <a:latin typeface="Calibri"/>
                <a:cs typeface="Calibri"/>
              </a:rPr>
              <a:t>cf.</a:t>
            </a:r>
            <a:r>
              <a:rPr sz="175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A6A6A6"/>
                </a:solidFill>
                <a:latin typeface="Calibri"/>
                <a:cs typeface="Calibri"/>
              </a:rPr>
              <a:t>FASTQ</a:t>
            </a:r>
            <a:r>
              <a:rPr sz="175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A6A6A6"/>
                </a:solidFill>
                <a:latin typeface="Calibri"/>
                <a:cs typeface="Calibri"/>
              </a:rPr>
              <a:t>format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  <a:tabLst>
                <a:tab pos="1219200" algn="l"/>
                <a:tab pos="1836420" algn="l"/>
                <a:tab pos="3435985" algn="l"/>
                <a:tab pos="5332730" algn="l"/>
              </a:tabLst>
            </a:pPr>
            <a:r>
              <a:rPr sz="1750" dirty="0">
                <a:solidFill>
                  <a:srgbClr val="C00000"/>
                </a:solidFill>
                <a:latin typeface="Calibri"/>
                <a:cs typeface="Calibri"/>
              </a:rPr>
              <a:t>Read</a:t>
            </a:r>
            <a:r>
              <a:rPr sz="175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50" spc="15" dirty="0">
                <a:solidFill>
                  <a:srgbClr val="C00000"/>
                </a:solidFill>
                <a:latin typeface="Calibri"/>
                <a:cs typeface="Calibri"/>
              </a:rPr>
              <a:t>Name	</a:t>
            </a:r>
            <a:r>
              <a:rPr sz="1750" spc="10" dirty="0">
                <a:solidFill>
                  <a:srgbClr val="C00000"/>
                </a:solidFill>
                <a:latin typeface="Calibri"/>
                <a:cs typeface="Calibri"/>
              </a:rPr>
              <a:t>FLAG	Chrom </a:t>
            </a:r>
            <a:r>
              <a:rPr sz="1750" spc="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C00000"/>
                </a:solidFill>
                <a:latin typeface="Calibri"/>
                <a:cs typeface="Calibri"/>
              </a:rPr>
              <a:t>AlnStart	</a:t>
            </a:r>
            <a:r>
              <a:rPr sz="1750" spc="5" dirty="0">
                <a:solidFill>
                  <a:srgbClr val="C00000"/>
                </a:solidFill>
                <a:latin typeface="Calibri"/>
                <a:cs typeface="Calibri"/>
              </a:rPr>
              <a:t>CIGAR	</a:t>
            </a:r>
            <a:r>
              <a:rPr sz="1750" spc="10" dirty="0">
                <a:solidFill>
                  <a:srgbClr val="C00000"/>
                </a:solidFill>
                <a:latin typeface="Calibri"/>
                <a:cs typeface="Calibri"/>
              </a:rPr>
              <a:t>Sequence </a:t>
            </a:r>
            <a:r>
              <a:rPr sz="175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50" spc="10" dirty="0">
                <a:solidFill>
                  <a:srgbClr val="C00000"/>
                </a:solidFill>
                <a:latin typeface="Calibri"/>
                <a:cs typeface="Calibri"/>
              </a:rPr>
              <a:t>BaseQuals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8301" y="1805325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5" h="122555">
                <a:moveTo>
                  <a:pt x="141487" y="0"/>
                </a:moveTo>
                <a:lnTo>
                  <a:pt x="0" y="0"/>
                </a:lnTo>
                <a:lnTo>
                  <a:pt x="70743" y="121972"/>
                </a:lnTo>
                <a:lnTo>
                  <a:pt x="14148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7871" y="1805325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5" h="122555">
                <a:moveTo>
                  <a:pt x="141486" y="0"/>
                </a:moveTo>
                <a:lnTo>
                  <a:pt x="0" y="0"/>
                </a:lnTo>
                <a:lnTo>
                  <a:pt x="70742" y="121972"/>
                </a:lnTo>
                <a:lnTo>
                  <a:pt x="14148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241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115" y="0"/>
            <a:ext cx="2221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SAM</a:t>
            </a:r>
            <a:r>
              <a:rPr spc="-70" dirty="0"/>
              <a:t> </a:t>
            </a:r>
            <a:r>
              <a:rPr spc="-30" dirty="0"/>
              <a:t>flags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050" y="1108506"/>
            <a:ext cx="4413715" cy="26824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22017" y="976376"/>
            <a:ext cx="7442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20" dirty="0">
                <a:uFill>
                  <a:solidFill>
                    <a:srgbClr val="000000"/>
                  </a:solidFill>
                </a:uFill>
                <a:latin typeface="Helvetica-Light"/>
                <a:cs typeface="Helvetica-Light"/>
              </a:rPr>
              <a:t>Base</a:t>
            </a:r>
            <a:r>
              <a:rPr sz="1500" u="sng" spc="-40" dirty="0">
                <a:uFill>
                  <a:solidFill>
                    <a:srgbClr val="000000"/>
                  </a:solidFill>
                </a:uFill>
                <a:latin typeface="Helvetica-Light"/>
                <a:cs typeface="Helvetica-Light"/>
              </a:rPr>
              <a:t> </a:t>
            </a:r>
            <a:r>
              <a:rPr sz="1500" u="sng" spc="10" dirty="0">
                <a:uFill>
                  <a:solidFill>
                    <a:srgbClr val="000000"/>
                  </a:solidFill>
                </a:uFill>
                <a:latin typeface="Helvetica-Light"/>
                <a:cs typeface="Helvetica-Light"/>
              </a:rPr>
              <a:t>10</a:t>
            </a:r>
            <a:endParaRPr sz="1500">
              <a:latin typeface="Helvetica-Light"/>
              <a:cs typeface="Helvetica-Ligh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03589" y="1309415"/>
          <a:ext cx="1720850" cy="2541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454">
                <a:tc>
                  <a:txBody>
                    <a:bodyPr/>
                    <a:lstStyle/>
                    <a:p>
                      <a:pPr marR="173355" algn="r">
                        <a:lnSpc>
                          <a:spcPts val="1565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1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1565"/>
                        </a:lnSpc>
                      </a:pPr>
                      <a:r>
                        <a:rPr sz="170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R="173355" algn="r">
                        <a:lnSpc>
                          <a:spcPts val="1495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2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1495"/>
                        </a:lnSpc>
                      </a:pPr>
                      <a:r>
                        <a:rPr sz="170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R="173355" algn="r">
                        <a:lnSpc>
                          <a:spcPts val="1495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4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1495"/>
                        </a:lnSpc>
                      </a:pPr>
                      <a:r>
                        <a:rPr sz="170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4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R="17335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8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1510"/>
                        </a:lnSpc>
                      </a:pPr>
                      <a:r>
                        <a:rPr sz="170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8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R="17462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10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16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R="17462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20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32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R="17462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40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64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R="17462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80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128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R="174625" algn="r">
                        <a:lnSpc>
                          <a:spcPts val="1495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100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495"/>
                        </a:lnSpc>
                      </a:pPr>
                      <a:r>
                        <a:rPr sz="1700" spc="-1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256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R="174625" algn="r">
                        <a:lnSpc>
                          <a:spcPts val="1495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200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495"/>
                        </a:lnSpc>
                      </a:pPr>
                      <a:r>
                        <a:rPr sz="1700" spc="-1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512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R="17462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400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1024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R="174625" algn="r">
                        <a:lnSpc>
                          <a:spcPts val="1565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800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590"/>
                        </a:lnSpc>
                      </a:pPr>
                      <a:r>
                        <a:rPr sz="1700" spc="-1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2048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66963" y="976376"/>
            <a:ext cx="7442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20" dirty="0">
                <a:uFill>
                  <a:solidFill>
                    <a:srgbClr val="000000"/>
                  </a:solidFill>
                </a:uFill>
                <a:latin typeface="Helvetica-Light"/>
                <a:cs typeface="Helvetica-Light"/>
              </a:rPr>
              <a:t>Base</a:t>
            </a:r>
            <a:r>
              <a:rPr sz="1500" u="sng" spc="-40" dirty="0">
                <a:uFill>
                  <a:solidFill>
                    <a:srgbClr val="000000"/>
                  </a:solidFill>
                </a:uFill>
                <a:latin typeface="Helvetica-Light"/>
                <a:cs typeface="Helvetica-Light"/>
              </a:rPr>
              <a:t> </a:t>
            </a:r>
            <a:r>
              <a:rPr sz="1500" u="sng" spc="10" dirty="0">
                <a:uFill>
                  <a:solidFill>
                    <a:srgbClr val="000000"/>
                  </a:solidFill>
                </a:uFill>
                <a:latin typeface="Helvetica-Light"/>
                <a:cs typeface="Helvetica-Light"/>
              </a:rPr>
              <a:t>16</a:t>
            </a:r>
            <a:endParaRPr sz="1500">
              <a:latin typeface="Helvetica-Light"/>
              <a:cs typeface="Helvetica-Ligh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42756" y="1032890"/>
          <a:ext cx="1720214" cy="2698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 marL="35560">
                        <a:lnSpc>
                          <a:spcPts val="1455"/>
                        </a:lnSpc>
                      </a:pPr>
                      <a:r>
                        <a:rPr sz="1500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Helvetica-Light"/>
                          <a:cs typeface="Helvetica-Light"/>
                        </a:rPr>
                        <a:t>Base</a:t>
                      </a:r>
                      <a:r>
                        <a:rPr sz="150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15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Helvetica-Light"/>
                          <a:cs typeface="Helvetica-Light"/>
                        </a:rPr>
                        <a:t>2</a:t>
                      </a:r>
                      <a:endParaRPr sz="1500">
                        <a:latin typeface="Helvetica-Light"/>
                        <a:cs typeface="Helvetica-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41910">
                        <a:lnSpc>
                          <a:spcPts val="1380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380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41910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41910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395"/>
                        </a:lnSpc>
                      </a:pP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41910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41910">
                        <a:lnSpc>
                          <a:spcPts val="1380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380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41910">
                        <a:lnSpc>
                          <a:spcPts val="135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35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801204" y="1179576"/>
            <a:ext cx="37655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825"/>
              </a:lnSpc>
              <a:spcBef>
                <a:spcPts val="100"/>
              </a:spcBef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0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610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1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610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2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595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3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595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4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610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5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610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6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610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7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610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8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610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9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595"/>
              </a:lnSpc>
            </a:pPr>
            <a:r>
              <a:rPr sz="2550" baseline="-16339" dirty="0">
                <a:latin typeface="Courier"/>
                <a:cs typeface="Courier"/>
              </a:rPr>
              <a:t>2</a:t>
            </a:r>
            <a:r>
              <a:rPr sz="1100" dirty="0">
                <a:latin typeface="Courier"/>
                <a:cs typeface="Courier"/>
              </a:rPr>
              <a:t>10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810"/>
              </a:lnSpc>
            </a:pPr>
            <a:r>
              <a:rPr sz="2550" baseline="-16339" dirty="0">
                <a:latin typeface="Courier"/>
                <a:cs typeface="Courier"/>
              </a:rPr>
              <a:t>2</a:t>
            </a:r>
            <a:r>
              <a:rPr sz="1100" dirty="0">
                <a:latin typeface="Courier"/>
                <a:cs typeface="Courier"/>
              </a:rPr>
              <a:t>11</a:t>
            </a:r>
            <a:endParaRPr sz="110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316" y="4169155"/>
            <a:ext cx="7686040" cy="17284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SAM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flags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displayed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base</a:t>
            </a:r>
            <a:r>
              <a:rPr sz="2400" spc="-5" dirty="0">
                <a:latin typeface="Calibri"/>
                <a:cs typeface="Calibri"/>
              </a:rPr>
              <a:t> 10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(decimal)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meaning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converted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binary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numbers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4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decode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3525" spc="-7" baseline="1182" dirty="0">
                <a:solidFill>
                  <a:srgbClr val="C00000"/>
                </a:solidFill>
                <a:latin typeface="Calibri"/>
                <a:cs typeface="Calibri"/>
              </a:rPr>
              <a:t>samtools</a:t>
            </a:r>
            <a:r>
              <a:rPr sz="3525" spc="30" baseline="118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525" spc="-7" baseline="1182" dirty="0">
                <a:solidFill>
                  <a:srgbClr val="C00000"/>
                </a:solidFill>
                <a:latin typeface="Calibri"/>
                <a:cs typeface="Calibri"/>
              </a:rPr>
              <a:t>flags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360"/>
              </a:lnSpc>
            </a:pPr>
            <a:r>
              <a:rPr sz="2000" spc="-5" dirty="0">
                <a:solidFill>
                  <a:srgbClr val="C00000"/>
                </a:solidFill>
                <a:latin typeface="Courier"/>
                <a:cs typeface="Courier"/>
              </a:rPr>
              <a:t>samtools</a:t>
            </a:r>
            <a:r>
              <a:rPr sz="20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"/>
                <a:cs typeface="Courier"/>
              </a:rPr>
              <a:t>flags</a:t>
            </a:r>
            <a:r>
              <a:rPr sz="2000" spc="-4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"/>
                <a:cs typeface="Courier"/>
              </a:rPr>
              <a:t>163</a:t>
            </a:r>
            <a:endParaRPr sz="2000">
              <a:latin typeface="Courier"/>
              <a:cs typeface="Courier"/>
            </a:endParaRPr>
          </a:p>
          <a:p>
            <a:pPr marL="355600">
              <a:lnSpc>
                <a:spcPct val="100000"/>
              </a:lnSpc>
              <a:tabLst>
                <a:tab pos="2183765" algn="l"/>
              </a:tabLst>
            </a:pPr>
            <a:r>
              <a:rPr sz="2000" dirty="0">
                <a:solidFill>
                  <a:srgbClr val="C00000"/>
                </a:solidFill>
                <a:latin typeface="Courier"/>
                <a:cs typeface="Courier"/>
              </a:rPr>
              <a:t>#</a:t>
            </a:r>
            <a:r>
              <a:rPr sz="2000" spc="-5" dirty="0">
                <a:solidFill>
                  <a:srgbClr val="C00000"/>
                </a:solidFill>
                <a:latin typeface="Courier"/>
                <a:cs typeface="Courier"/>
              </a:rPr>
              <a:t> 0xA3</a:t>
            </a:r>
            <a:r>
              <a:rPr sz="200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"/>
                <a:cs typeface="Courier"/>
              </a:rPr>
              <a:t>163	PAIRED,PROPER_PAIR,MREVERSE,READ2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60681" y="951086"/>
            <a:ext cx="864235" cy="2866390"/>
          </a:xfrm>
          <a:custGeom>
            <a:avLst/>
            <a:gdLst/>
            <a:ahLst/>
            <a:cxnLst/>
            <a:rect l="l" t="t" r="r" b="b"/>
            <a:pathLst>
              <a:path w="864234" h="2866390">
                <a:moveTo>
                  <a:pt x="0" y="0"/>
                </a:moveTo>
                <a:lnTo>
                  <a:pt x="863725" y="0"/>
                </a:lnTo>
                <a:lnTo>
                  <a:pt x="863725" y="2866116"/>
                </a:lnTo>
                <a:lnTo>
                  <a:pt x="0" y="286611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26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016" y="0"/>
            <a:ext cx="3300095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24154" marR="5080" indent="-212090">
              <a:lnSpc>
                <a:spcPts val="4700"/>
              </a:lnSpc>
              <a:spcBef>
                <a:spcPts val="740"/>
              </a:spcBef>
            </a:pPr>
            <a:r>
              <a:rPr spc="-35" dirty="0"/>
              <a:t>‘CIGAR strings’ </a:t>
            </a:r>
            <a:r>
              <a:rPr spc="-980" dirty="0"/>
              <a:t> </a:t>
            </a:r>
            <a:r>
              <a:rPr spc="-35" dirty="0"/>
              <a:t>(Alignments)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0636" y="1342069"/>
          <a:ext cx="7357108" cy="934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577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6_1303_10584_85775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99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311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63M3I34M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780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GGGTATTGGGC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@CFFFFFHFH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L="31750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6_1111_20943_90813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40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019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809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594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TAATGAAGCCA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@BDDFDDA+&lt;A&lt;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6_2111_2016_88235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13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355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13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13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13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13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3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856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13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13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TAATGAAGCCA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@?DADDBD&gt;D&gt;B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6_1104_8139_99999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316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14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00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818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602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AATGAAGCCAT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@@FFFFFGHGHH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6_1304_4167_91751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322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52M3I29M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812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GCCATTTTTAC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&lt;&lt;BDBDEHHDF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6_2301_14383_16382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323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40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51M3I46M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809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589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CCATTTTTACT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CCFFFFFHHHH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9402" y="2426279"/>
            <a:ext cx="4729842" cy="174382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31131" y="6265579"/>
            <a:ext cx="6923405" cy="0"/>
          </a:xfrm>
          <a:custGeom>
            <a:avLst/>
            <a:gdLst/>
            <a:ahLst/>
            <a:cxnLst/>
            <a:rect l="l" t="t" r="r" b="b"/>
            <a:pathLst>
              <a:path w="6923405">
                <a:moveTo>
                  <a:pt x="0" y="0"/>
                </a:moveTo>
                <a:lnTo>
                  <a:pt x="6922826" y="1"/>
                </a:lnTo>
              </a:path>
            </a:pathLst>
          </a:custGeom>
          <a:ln w="38100">
            <a:solidFill>
              <a:srgbClr val="008B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188" y="6542551"/>
            <a:ext cx="8660765" cy="0"/>
          </a:xfrm>
          <a:custGeom>
            <a:avLst/>
            <a:gdLst/>
            <a:ahLst/>
            <a:cxnLst/>
            <a:rect l="l" t="t" r="r" b="b"/>
            <a:pathLst>
              <a:path w="8660765">
                <a:moveTo>
                  <a:pt x="0" y="0"/>
                </a:moveTo>
                <a:lnTo>
                  <a:pt x="8660352" y="1"/>
                </a:lnTo>
              </a:path>
            </a:pathLst>
          </a:custGeom>
          <a:ln w="38100">
            <a:solidFill>
              <a:srgbClr val="006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533" y="4135628"/>
            <a:ext cx="8712835" cy="26720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349375">
              <a:lnSpc>
                <a:spcPct val="100000"/>
              </a:lnSpc>
              <a:spcBef>
                <a:spcPts val="720"/>
              </a:spcBef>
            </a:pPr>
            <a:r>
              <a:rPr sz="3525" spc="22" baseline="1182" dirty="0">
                <a:solidFill>
                  <a:srgbClr val="C00000"/>
                </a:solidFill>
                <a:latin typeface="Calibri"/>
                <a:cs typeface="Calibri"/>
              </a:rPr>
              <a:t>100M</a:t>
            </a:r>
            <a:r>
              <a:rPr sz="3525" spc="-7" baseline="118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5" dirty="0">
                <a:latin typeface="Calibri"/>
                <a:cs typeface="Calibri"/>
              </a:rPr>
              <a:t> 100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matching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nucleotides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(i.e.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gaps)</a:t>
            </a:r>
            <a:endParaRPr sz="24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625"/>
              </a:spcBef>
            </a:pPr>
            <a:r>
              <a:rPr sz="3525" spc="22" baseline="1182" dirty="0">
                <a:solidFill>
                  <a:srgbClr val="C00000"/>
                </a:solidFill>
                <a:latin typeface="Calibri"/>
                <a:cs typeface="Calibri"/>
              </a:rPr>
              <a:t>63M-3I-34M</a:t>
            </a:r>
            <a:r>
              <a:rPr sz="3525" spc="-22" baseline="118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63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matching</a:t>
            </a:r>
            <a:r>
              <a:rPr sz="2400" spc="-15" dirty="0">
                <a:latin typeface="Calibri"/>
                <a:cs typeface="Calibri"/>
              </a:rPr>
              <a:t> nucleotides</a:t>
            </a:r>
            <a:endParaRPr sz="2400">
              <a:latin typeface="Calibri"/>
              <a:cs typeface="Calibri"/>
            </a:endParaRPr>
          </a:p>
          <a:p>
            <a:pPr marL="2519045" marR="5080" indent="166370">
              <a:lnSpc>
                <a:spcPct val="100800"/>
              </a:lnSpc>
            </a:pPr>
            <a:r>
              <a:rPr sz="2400" dirty="0">
                <a:latin typeface="Calibri"/>
                <a:cs typeface="Calibri"/>
              </a:rPr>
              <a:t>3</a:t>
            </a:r>
            <a:r>
              <a:rPr sz="2400" spc="-15" dirty="0">
                <a:latin typeface="Calibri"/>
                <a:cs typeface="Calibri"/>
              </a:rPr>
              <a:t> nucleotides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reference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(3bp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insertion)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34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matching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nucleotides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ts val="1935"/>
              </a:lnSpc>
              <a:spcBef>
                <a:spcPts val="390"/>
              </a:spcBef>
            </a:pPr>
            <a:r>
              <a:rPr sz="1700" spc="-5" dirty="0">
                <a:solidFill>
                  <a:srgbClr val="008B02"/>
                </a:solidFill>
                <a:latin typeface="Gill Sans"/>
                <a:cs typeface="Gill Sans"/>
              </a:rPr>
              <a:t>Aligned</a:t>
            </a:r>
            <a:r>
              <a:rPr sz="1700" spc="-55" dirty="0">
                <a:solidFill>
                  <a:srgbClr val="008B02"/>
                </a:solidFill>
                <a:latin typeface="Gill Sans"/>
                <a:cs typeface="Gill Sans"/>
              </a:rPr>
              <a:t> </a:t>
            </a:r>
            <a:r>
              <a:rPr sz="1700" spc="-5" dirty="0">
                <a:solidFill>
                  <a:srgbClr val="008B02"/>
                </a:solidFill>
                <a:latin typeface="Gill Sans"/>
                <a:cs typeface="Gill Sans"/>
              </a:rPr>
              <a:t>Read</a:t>
            </a:r>
            <a:endParaRPr sz="1700">
              <a:latin typeface="Gill Sans"/>
              <a:cs typeface="Gill Sans"/>
            </a:endParaRPr>
          </a:p>
          <a:p>
            <a:pPr marL="713105">
              <a:lnSpc>
                <a:spcPts val="1095"/>
              </a:lnSpc>
            </a:pPr>
            <a:r>
              <a:rPr sz="1000" spc="-15" dirty="0">
                <a:solidFill>
                  <a:srgbClr val="008B02"/>
                </a:solidFill>
                <a:latin typeface="Courier"/>
                <a:cs typeface="Courier"/>
              </a:rPr>
              <a:t>TGCAGGATGGATGTGTTCCTCCTCAGCTGCTTATTTTAACTCCAC</a:t>
            </a:r>
            <a:r>
              <a:rPr sz="1000" b="1" spc="-15" dirty="0">
                <a:solidFill>
                  <a:srgbClr val="E32400"/>
                </a:solidFill>
                <a:latin typeface="Courier"/>
                <a:cs typeface="Courier"/>
              </a:rPr>
              <a:t>TGC</a:t>
            </a:r>
            <a:r>
              <a:rPr sz="1000" spc="-15" dirty="0">
                <a:solidFill>
                  <a:srgbClr val="008B02"/>
                </a:solidFill>
                <a:latin typeface="Courier"/>
                <a:cs typeface="Courier"/>
              </a:rPr>
              <a:t>ACAACATGTTTTGTGTTATATTCTTTCGCTGTGTAGTCTGTAAGC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"/>
              <a:cs typeface="Courier"/>
            </a:endParaRPr>
          </a:p>
          <a:p>
            <a:pPr marL="43180">
              <a:lnSpc>
                <a:spcPct val="100000"/>
              </a:lnSpc>
            </a:pPr>
            <a:r>
              <a:rPr sz="1000" spc="-15" dirty="0">
                <a:solidFill>
                  <a:srgbClr val="006FAC"/>
                </a:solidFill>
                <a:latin typeface="Courier"/>
                <a:cs typeface="Courier"/>
              </a:rPr>
              <a:t>TGCAGGGACTGCAGGATGGATGTGTTCCTCCTCAGCTGCTTATTTTAACTCCAC---ACAACATGTTTTGTGTTATATTCTTTCGCTGTGTAGTCTGTAAGCAGAGTATGATACTG</a:t>
            </a:r>
            <a:endParaRPr sz="10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700" spc="-15" dirty="0">
                <a:solidFill>
                  <a:srgbClr val="006FAC"/>
                </a:solidFill>
                <a:latin typeface="Gill Sans"/>
                <a:cs typeface="Gill Sans"/>
              </a:rPr>
              <a:t>Reference</a:t>
            </a:r>
            <a:endParaRPr sz="170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563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9073" y="0"/>
            <a:ext cx="5166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The</a:t>
            </a:r>
            <a:r>
              <a:rPr spc="-20" dirty="0"/>
              <a:t> </a:t>
            </a:r>
            <a:r>
              <a:rPr spc="-45" dirty="0"/>
              <a:t>SAMtools</a:t>
            </a:r>
            <a:r>
              <a:rPr spc="-20" dirty="0"/>
              <a:t> </a:t>
            </a:r>
            <a:r>
              <a:rPr spc="-5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163" y="947419"/>
            <a:ext cx="53257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891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ourier"/>
                <a:cs typeface="Courier"/>
              </a:rPr>
              <a:t>samtools</a:t>
            </a:r>
            <a:r>
              <a:rPr sz="2400" b="1" spc="-10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"/>
                <a:cs typeface="Courier"/>
              </a:rPr>
              <a:t>&lt;subprogram&gt;</a:t>
            </a:r>
            <a:endParaRPr sz="2400">
              <a:latin typeface="Courier"/>
              <a:cs typeface="Courier"/>
            </a:endParaRPr>
          </a:p>
          <a:p>
            <a:pPr marL="12700">
              <a:lnSpc>
                <a:spcPts val="2350"/>
              </a:lnSpc>
              <a:spcBef>
                <a:spcPts val="1720"/>
              </a:spcBef>
            </a:pPr>
            <a:r>
              <a:rPr sz="2000" spc="-20" dirty="0">
                <a:latin typeface="Calibri"/>
                <a:cs typeface="Calibri"/>
              </a:rPr>
              <a:t>Major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SAMtools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subprograms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options: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3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urier"/>
                <a:cs typeface="Courier"/>
              </a:rPr>
              <a:t>view</a:t>
            </a:r>
            <a:r>
              <a:rPr sz="2000" b="1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[options]</a:t>
            </a:r>
            <a:r>
              <a:rPr sz="2000" spc="-40" dirty="0"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&lt;file&gt;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5764" y="947419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ourier"/>
                <a:cs typeface="Courier"/>
              </a:rPr>
              <a:t>[options]</a:t>
            </a:r>
            <a:endParaRPr sz="24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163" y="2141220"/>
            <a:ext cx="8537575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indent="-343535">
              <a:lnSpc>
                <a:spcPts val="2350"/>
              </a:lnSpc>
              <a:spcBef>
                <a:spcPts val="1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25" dirty="0">
                <a:latin typeface="Calibri"/>
                <a:cs typeface="Calibri"/>
              </a:rPr>
              <a:t>Default: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converts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‘beheaded’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SAM;</a:t>
            </a:r>
            <a:endParaRPr sz="2000">
              <a:latin typeface="Calibri"/>
              <a:cs typeface="Calibri"/>
            </a:endParaRPr>
          </a:p>
          <a:p>
            <a:pPr marL="812800" indent="-343535">
              <a:lnSpc>
                <a:spcPts val="235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b="1" spc="-10" dirty="0">
                <a:latin typeface="Courier"/>
                <a:cs typeface="Courier"/>
              </a:rPr>
              <a:t>-H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output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SAM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header,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ourier"/>
                <a:cs typeface="Courier"/>
              </a:rPr>
              <a:t>-h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convert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full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SAM,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ourier"/>
                <a:cs typeface="Courier"/>
              </a:rPr>
              <a:t>-b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leave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(or</a:t>
            </a:r>
            <a:endParaRPr sz="2000">
              <a:latin typeface="Calibri"/>
              <a:cs typeface="Calibri"/>
            </a:endParaRPr>
          </a:p>
          <a:p>
            <a:pPr marL="812165">
              <a:lnSpc>
                <a:spcPts val="2350"/>
              </a:lnSpc>
              <a:spcBef>
                <a:spcPts val="95"/>
              </a:spcBef>
            </a:pPr>
            <a:r>
              <a:rPr sz="2000" spc="-25" dirty="0">
                <a:latin typeface="Calibri"/>
                <a:cs typeface="Calibri"/>
              </a:rPr>
              <a:t>convert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BAM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format</a:t>
            </a:r>
            <a:endParaRPr sz="2000">
              <a:latin typeface="Calibri"/>
              <a:cs typeface="Calibri"/>
            </a:endParaRPr>
          </a:p>
          <a:p>
            <a:pPr marL="812800" indent="-343535">
              <a:lnSpc>
                <a:spcPts val="235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b="1" spc="-5" dirty="0">
                <a:latin typeface="Courier"/>
                <a:cs typeface="Courier"/>
              </a:rPr>
              <a:t>-f/-F</a:t>
            </a:r>
            <a:r>
              <a:rPr sz="2000" b="1" spc="-755" dirty="0">
                <a:latin typeface="Courier"/>
                <a:cs typeface="Courier"/>
              </a:rPr>
              <a:t> </a:t>
            </a:r>
            <a:r>
              <a:rPr sz="2000" spc="-15" dirty="0">
                <a:latin typeface="Calibri"/>
                <a:cs typeface="Calibri"/>
              </a:rPr>
              <a:t>&lt;int&gt;: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for/against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flags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matching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integer.</a:t>
            </a:r>
            <a:endParaRPr sz="2000">
              <a:latin typeface="Calibri"/>
              <a:cs typeface="Calibri"/>
            </a:endParaRPr>
          </a:p>
          <a:p>
            <a:pPr marL="812165" marR="753745">
              <a:lnSpc>
                <a:spcPts val="2500"/>
              </a:lnSpc>
            </a:pPr>
            <a:r>
              <a:rPr sz="2000" spc="-10" dirty="0">
                <a:latin typeface="Calibri"/>
                <a:cs typeface="Calibri"/>
              </a:rPr>
              <a:t>e.g.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"/>
                <a:cs typeface="Courier"/>
              </a:rPr>
              <a:t>-F</a:t>
            </a:r>
            <a:r>
              <a:rPr sz="2000" dirty="0"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0x904</a:t>
            </a:r>
            <a:r>
              <a:rPr sz="2000" spc="-755" dirty="0">
                <a:latin typeface="Courier"/>
                <a:cs typeface="Courier"/>
              </a:rPr>
              <a:t> </a:t>
            </a:r>
            <a:r>
              <a:rPr sz="2000" spc="-25" dirty="0">
                <a:latin typeface="Calibri"/>
                <a:cs typeface="Calibri"/>
              </a:rPr>
              <a:t>removes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records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flagged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0x4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(unmapped),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0x100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(secondary)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0x800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(supplementary).</a:t>
            </a:r>
            <a:endParaRPr sz="2000">
              <a:latin typeface="Calibri"/>
              <a:cs typeface="Calibri"/>
            </a:endParaRPr>
          </a:p>
          <a:p>
            <a:pPr marL="812800" indent="-343535">
              <a:lnSpc>
                <a:spcPts val="225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2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(hyphen)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STDIN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3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urier"/>
                <a:cs typeface="Courier"/>
              </a:rPr>
              <a:t>sort</a:t>
            </a:r>
            <a:r>
              <a:rPr sz="2000" b="1" spc="-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&lt;file&gt;</a:t>
            </a:r>
            <a:r>
              <a:rPr sz="2000" spc="-755" dirty="0">
                <a:latin typeface="Courier"/>
                <a:cs typeface="Courier"/>
              </a:rPr>
              <a:t> </a:t>
            </a:r>
            <a:r>
              <a:rPr sz="2000" dirty="0">
                <a:latin typeface="Calibri"/>
                <a:cs typeface="Calibri"/>
              </a:rPr>
              <a:t>— </a:t>
            </a:r>
            <a:r>
              <a:rPr sz="2000" spc="-15" dirty="0">
                <a:latin typeface="Calibri"/>
                <a:cs typeface="Calibri"/>
              </a:rPr>
              <a:t>Sorts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alignments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BAM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(ie.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chromosome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ts val="2350"/>
              </a:lnSpc>
              <a:spcBef>
                <a:spcPts val="95"/>
              </a:spcBef>
            </a:pPr>
            <a:r>
              <a:rPr sz="2000" spc="-2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coordinate).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- </a:t>
            </a:r>
            <a:r>
              <a:rPr sz="2000" spc="-20" dirty="0">
                <a:latin typeface="Calibri"/>
                <a:cs typeface="Calibri"/>
              </a:rPr>
              <a:t>(hyphen)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STDIN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used.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3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"/>
                <a:cs typeface="Courier"/>
              </a:rPr>
              <a:t>index</a:t>
            </a:r>
            <a:r>
              <a:rPr sz="2000" b="1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&lt;file&gt;</a:t>
            </a:r>
            <a:r>
              <a:rPr sz="2000" spc="-755" dirty="0">
                <a:latin typeface="Courier"/>
                <a:cs typeface="Courier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Creates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index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>
                <a:latin typeface="Courier"/>
                <a:cs typeface="Courier"/>
              </a:rPr>
              <a:t>.bai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given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(sorted)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BAM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"/>
                <a:cs typeface="Courier"/>
              </a:rPr>
              <a:t>faidx</a:t>
            </a:r>
            <a:r>
              <a:rPr sz="2000" b="1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&lt;file&gt;</a:t>
            </a:r>
            <a:r>
              <a:rPr sz="2000" spc="-755" dirty="0">
                <a:latin typeface="Courier"/>
                <a:cs typeface="Courier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Creates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index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>
                <a:latin typeface="Courier"/>
                <a:cs typeface="Courier"/>
              </a:rPr>
              <a:t>.fai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given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80" dirty="0">
                <a:latin typeface="Calibri"/>
                <a:cs typeface="Calibri"/>
              </a:rPr>
              <a:t>FASTA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"/>
                <a:cs typeface="Courier"/>
              </a:rPr>
              <a:t>flags </a:t>
            </a:r>
            <a:r>
              <a:rPr sz="2000" spc="-5" dirty="0">
                <a:latin typeface="Courier"/>
                <a:cs typeface="Courier"/>
              </a:rPr>
              <a:t>&lt;integer&gt;</a:t>
            </a:r>
            <a:r>
              <a:rPr sz="2000" spc="-750" dirty="0">
                <a:latin typeface="Courier"/>
                <a:cs typeface="Courier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Print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meaning(s)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given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flag.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"/>
                <a:cs typeface="Courier"/>
              </a:rPr>
              <a:t>flagstats</a:t>
            </a:r>
            <a:r>
              <a:rPr sz="2000" b="1" spc="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&lt;file&gt;</a:t>
            </a:r>
            <a:r>
              <a:rPr sz="2000" spc="-750" dirty="0">
                <a:latin typeface="Courier"/>
                <a:cs typeface="Courier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Print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statistics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alignments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BAM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902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695" y="1494250"/>
            <a:ext cx="5224978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272362" algn="l"/>
              </a:tabLst>
            </a:pPr>
            <a:r>
              <a:rPr sz="2448" spc="-6" baseline="9259" dirty="0">
                <a:latin typeface="Arial"/>
                <a:cs typeface="Arial"/>
              </a:rPr>
              <a:t>–	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SAM</a:t>
            </a:r>
            <a:r>
              <a:rPr sz="2176" spc="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(Sequence</a:t>
            </a:r>
            <a:r>
              <a:rPr sz="2176" spc="-127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Alignment/Map)</a:t>
            </a:r>
            <a:r>
              <a:rPr sz="2176" spc="1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format:</a:t>
            </a:r>
            <a:endParaRPr sz="2176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1485" y="2119589"/>
            <a:ext cx="122074" cy="16163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952" spc="199" dirty="0">
                <a:latin typeface="Arial"/>
                <a:cs typeface="Arial"/>
              </a:rPr>
              <a:t>●</a:t>
            </a:r>
            <a:endParaRPr sz="9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8415" y="2026306"/>
            <a:ext cx="7003682" cy="611093"/>
          </a:xfrm>
          <a:prstGeom prst="rect">
            <a:avLst/>
          </a:prstGeom>
        </p:spPr>
        <p:txBody>
          <a:bodyPr vert="horz" wrap="square" lIns="0" tIns="71402" rIns="0" bIns="0" rtlCol="0">
            <a:spAutoFit/>
          </a:bodyPr>
          <a:lstStyle/>
          <a:p>
            <a:pPr marL="218811" marR="4607" indent="-207294">
              <a:lnSpc>
                <a:spcPts val="2131"/>
              </a:lnSpc>
              <a:spcBef>
                <a:spcPts val="562"/>
              </a:spcBef>
            </a:pP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Capture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all of</a:t>
            </a:r>
            <a:r>
              <a:rPr sz="2176" spc="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the critical information 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about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NGS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data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in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 a </a:t>
            </a:r>
            <a:r>
              <a:rPr sz="2176" spc="-59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single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indexed 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and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compressed file</a:t>
            </a:r>
            <a:endParaRPr sz="2176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1485" y="2890033"/>
            <a:ext cx="122074" cy="16163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952" spc="199" dirty="0">
                <a:latin typeface="Arial"/>
                <a:cs typeface="Arial"/>
              </a:rPr>
              <a:t>●</a:t>
            </a:r>
            <a:endParaRPr sz="9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1485" y="3388693"/>
            <a:ext cx="122074" cy="16163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952" spc="199" dirty="0">
                <a:latin typeface="Arial"/>
                <a:cs typeface="Arial"/>
              </a:rPr>
              <a:t>●</a:t>
            </a:r>
            <a:endParaRPr sz="9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8415" y="2628613"/>
            <a:ext cx="3828618" cy="95829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lnSpc>
                <a:spcPct val="150300"/>
              </a:lnSpc>
              <a:spcBef>
                <a:spcPts val="91"/>
              </a:spcBef>
            </a:pP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Sharing 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: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data across 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tools </a:t>
            </a:r>
            <a:r>
              <a:rPr sz="2176" spc="-59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Generic 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alignment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format</a:t>
            </a:r>
            <a:endParaRPr sz="2176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1485" y="3887352"/>
            <a:ext cx="122074" cy="16163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952" spc="199" dirty="0">
                <a:latin typeface="Arial"/>
                <a:cs typeface="Arial"/>
              </a:rPr>
              <a:t>●</a:t>
            </a:r>
            <a:endParaRPr sz="95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8414" y="3625931"/>
            <a:ext cx="5741488" cy="2244274"/>
          </a:xfrm>
          <a:prstGeom prst="rect">
            <a:avLst/>
          </a:prstGeom>
        </p:spPr>
        <p:txBody>
          <a:bodyPr vert="horz" wrap="square" lIns="0" tIns="178504" rIns="0" bIns="0" rtlCol="0">
            <a:spAutoFit/>
          </a:bodyPr>
          <a:lstStyle/>
          <a:p>
            <a:pPr marL="11516">
              <a:spcBef>
                <a:spcPts val="1406"/>
              </a:spcBef>
            </a:pP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SAMTOOLS:</a:t>
            </a:r>
            <a:r>
              <a:rPr sz="2176" spc="-27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provide</a:t>
            </a:r>
            <a:r>
              <a:rPr sz="2176" spc="-32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various</a:t>
            </a:r>
            <a:endParaRPr sz="2176">
              <a:latin typeface="Arial Unicode MS"/>
              <a:cs typeface="Arial Unicode MS"/>
            </a:endParaRPr>
          </a:p>
          <a:p>
            <a:pPr marL="218811" marR="4607" indent="-207294">
              <a:lnSpc>
                <a:spcPts val="2131"/>
              </a:lnSpc>
              <a:spcBef>
                <a:spcPts val="1786"/>
              </a:spcBef>
            </a:pP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utilities for manipulating alignments in the </a:t>
            </a:r>
            <a:r>
              <a:rPr sz="2176" spc="-9" dirty="0">
                <a:solidFill>
                  <a:srgbClr val="333333"/>
                </a:solidFill>
                <a:latin typeface="Arial Unicode MS"/>
                <a:cs typeface="Arial Unicode MS"/>
              </a:rPr>
              <a:t>SAM </a:t>
            </a:r>
            <a:r>
              <a:rPr sz="2176" spc="-59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format:sorting,</a:t>
            </a:r>
            <a:r>
              <a:rPr sz="2176" spc="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merging,</a:t>
            </a:r>
            <a:r>
              <a:rPr sz="2176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 Unicode MS"/>
                <a:cs typeface="Arial Unicode MS"/>
              </a:rPr>
              <a:t>indexing...</a:t>
            </a:r>
            <a:endParaRPr sz="2176">
              <a:latin typeface="Arial Unicode MS"/>
              <a:cs typeface="Arial Unicode MS"/>
            </a:endParaRPr>
          </a:p>
          <a:p>
            <a:pPr marL="357007" marR="180807" indent="-345491">
              <a:lnSpc>
                <a:spcPts val="4026"/>
              </a:lnSpc>
            </a:pPr>
            <a:r>
              <a:rPr sz="1995" spc="-5" dirty="0">
                <a:solidFill>
                  <a:srgbClr val="DC4713"/>
                </a:solidFill>
                <a:latin typeface="Arial Unicode MS"/>
                <a:cs typeface="Arial Unicode MS"/>
                <a:hlinkClick r:id="rId2"/>
              </a:rPr>
              <a:t>http://samtools.sourceforge.net/ </a:t>
            </a:r>
            <a:r>
              <a:rPr sz="1995" dirty="0">
                <a:solidFill>
                  <a:srgbClr val="DC4713"/>
                </a:solidFill>
                <a:latin typeface="Arial Unicode MS"/>
                <a:cs typeface="Arial Unicode MS"/>
              </a:rPr>
              <a:t> </a:t>
            </a:r>
            <a:r>
              <a:rPr sz="1995" spc="-5" dirty="0">
                <a:solidFill>
                  <a:srgbClr val="00007F"/>
                </a:solidFill>
                <a:latin typeface="Arial Unicode MS"/>
                <a:cs typeface="Arial Unicode MS"/>
                <a:hlinkClick r:id="rId3"/>
              </a:rPr>
              <a:t>http://picard.sourceforge.net/explain-flags.html</a:t>
            </a:r>
            <a:endParaRPr sz="1995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55101" y="-237814"/>
            <a:ext cx="5864137" cy="1365845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Sequence</a:t>
            </a:r>
            <a:r>
              <a:rPr spc="-18" dirty="0"/>
              <a:t> </a:t>
            </a:r>
            <a:r>
              <a:rPr spc="-9" dirty="0"/>
              <a:t>alignment</a:t>
            </a:r>
            <a:r>
              <a:rPr spc="-18" dirty="0"/>
              <a:t> </a:t>
            </a:r>
            <a:r>
              <a:rPr spc="-5" dirty="0"/>
              <a:t>and</a:t>
            </a:r>
            <a:r>
              <a:rPr spc="-23" dirty="0"/>
              <a:t> </a:t>
            </a:r>
            <a:r>
              <a:rPr spc="-5" dirty="0"/>
              <a:t>map</a:t>
            </a: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6208" y="3104238"/>
            <a:ext cx="3753186" cy="88791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9357359" y="6876090"/>
            <a:ext cx="2679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270">
              <a:lnSpc>
                <a:spcPts val="1630"/>
              </a:lnSpc>
            </a:pPr>
            <a:fld id="{81D60167-4931-47E6-BA6A-407CBD079E47}" type="slidenum">
              <a:rPr lang="en-US" spc="-80" smtClean="0"/>
              <a:pPr marL="128270">
                <a:lnSpc>
                  <a:spcPts val="1630"/>
                </a:lnSpc>
              </a:pPr>
              <a:t>9</a:t>
            </a:fld>
            <a:endParaRPr spc="-73" dirty="0"/>
          </a:p>
        </p:txBody>
      </p:sp>
    </p:spTree>
    <p:extLst>
      <p:ext uri="{BB962C8B-B14F-4D97-AF65-F5344CB8AC3E}">
        <p14:creationId xmlns:p14="http://schemas.microsoft.com/office/powerpoint/2010/main" val="138073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1348</Words>
  <Application>Microsoft Macintosh PowerPoint</Application>
  <PresentationFormat>On-screen Show (4:3)</PresentationFormat>
  <Paragraphs>367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 Unicode MS</vt:lpstr>
      <vt:lpstr>Arial</vt:lpstr>
      <vt:lpstr>Arial-BoldItalicMT</vt:lpstr>
      <vt:lpstr>Calibri</vt:lpstr>
      <vt:lpstr>Calibri Light</vt:lpstr>
      <vt:lpstr>Courier</vt:lpstr>
      <vt:lpstr>Gill Sans</vt:lpstr>
      <vt:lpstr>Helvetica-Light</vt:lpstr>
      <vt:lpstr>Times New Roman</vt:lpstr>
      <vt:lpstr>Office Theme</vt:lpstr>
      <vt:lpstr>PowerPoint Presentation</vt:lpstr>
      <vt:lpstr>Alignments files</vt:lpstr>
      <vt:lpstr>Exon first vs seed extend</vt:lpstr>
      <vt:lpstr>Read alignments files:  the BAM/SAM format</vt:lpstr>
      <vt:lpstr>SAM alignment section</vt:lpstr>
      <vt:lpstr>SAM flags</vt:lpstr>
      <vt:lpstr>‘CIGAR strings’  (Alignments)</vt:lpstr>
      <vt:lpstr>The SAMtools program</vt:lpstr>
      <vt:lpstr>Sequence alignment and map</vt:lpstr>
      <vt:lpstr>Spliced cigar line</vt:lpstr>
      <vt:lpstr>Bam &amp; Bed</vt:lpstr>
      <vt:lpstr>PowerPoint Presentation</vt:lpstr>
      <vt:lpstr>Using STAR to align reads</vt:lpstr>
      <vt:lpstr>STAR genome index (database)</vt:lpstr>
      <vt:lpstr>Using STAR to align reads</vt:lpstr>
      <vt:lpstr>Assessing read alignments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Princess Rodriguez Ramirez</dc:creator>
  <cp:lastModifiedBy>Princess Rodriguez Ramirez</cp:lastModifiedBy>
  <cp:revision>2</cp:revision>
  <dcterms:created xsi:type="dcterms:W3CDTF">2023-02-22T14:02:49Z</dcterms:created>
  <dcterms:modified xsi:type="dcterms:W3CDTF">2023-02-23T01:41:01Z</dcterms:modified>
</cp:coreProperties>
</file>