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665" r:id="rId3"/>
    <p:sldId id="666" r:id="rId4"/>
    <p:sldId id="667" r:id="rId5"/>
    <p:sldId id="668" r:id="rId6"/>
    <p:sldId id="669" r:id="rId7"/>
    <p:sldId id="270" r:id="rId8"/>
    <p:sldId id="654" r:id="rId9"/>
    <p:sldId id="656" r:id="rId10"/>
    <p:sldId id="671" r:id="rId11"/>
    <p:sldId id="672" r:id="rId12"/>
    <p:sldId id="655" r:id="rId13"/>
    <p:sldId id="660" r:id="rId14"/>
    <p:sldId id="657" r:id="rId15"/>
    <p:sldId id="653" r:id="rId16"/>
    <p:sldId id="658" r:id="rId17"/>
    <p:sldId id="659" r:id="rId18"/>
    <p:sldId id="662" r:id="rId19"/>
    <p:sldId id="663" r:id="rId20"/>
    <p:sldId id="258" r:id="rId21"/>
    <p:sldId id="259" r:id="rId22"/>
    <p:sldId id="275" r:id="rId23"/>
    <p:sldId id="261" r:id="rId24"/>
    <p:sldId id="260" r:id="rId25"/>
    <p:sldId id="277" r:id="rId26"/>
    <p:sldId id="664" r:id="rId27"/>
    <p:sldId id="66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7"/>
    <p:restoredTop sz="80462"/>
  </p:normalViewPr>
  <p:slideViewPr>
    <p:cSldViewPr snapToGrid="0" snapToObjects="1">
      <p:cViewPr varScale="1">
        <p:scale>
          <a:sx n="89" d="100"/>
          <a:sy n="89" d="100"/>
        </p:scale>
        <p:origin x="22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9E59E-6698-7049-B68D-DE284E642F4D}" type="datetimeFigureOut">
              <a:rPr lang="en-US" smtClean="0"/>
              <a:t>2/22/23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C4AB2-4D54-A145-B623-9892E09C5138}" type="slidenum">
              <a:rPr lang="en-US" smtClean="0"/>
              <a:t>‹#›</a:t>
            </a:fld>
            <a:endParaRPr lang="en-US"/>
          </a:p>
        </p:txBody>
      </p:sp>
    </p:spTree>
    <p:extLst>
      <p:ext uri="{BB962C8B-B14F-4D97-AF65-F5344CB8AC3E}">
        <p14:creationId xmlns:p14="http://schemas.microsoft.com/office/powerpoint/2010/main" val="1965571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script will take ~30 mins to run, therefore, we will start our lecture while it is running. Then go back and explain what we just ran! </a:t>
            </a:r>
          </a:p>
        </p:txBody>
      </p:sp>
      <p:sp>
        <p:nvSpPr>
          <p:cNvPr id="4" name="Slide Number Placeholder 3"/>
          <p:cNvSpPr>
            <a:spLocks noGrp="1"/>
          </p:cNvSpPr>
          <p:nvPr>
            <p:ph type="sldNum" sz="quarter" idx="5"/>
          </p:nvPr>
        </p:nvSpPr>
        <p:spPr/>
        <p:txBody>
          <a:bodyPr/>
          <a:lstStyle/>
          <a:p>
            <a:fld id="{24BC4AB2-4D54-A145-B623-9892E09C5138}" type="slidenum">
              <a:rPr lang="en-US" smtClean="0"/>
              <a:t>3</a:t>
            </a:fld>
            <a:endParaRPr lang="en-US"/>
          </a:p>
        </p:txBody>
      </p:sp>
    </p:spTree>
    <p:extLst>
      <p:ext uri="{BB962C8B-B14F-4D97-AF65-F5344CB8AC3E}">
        <p14:creationId xmlns:p14="http://schemas.microsoft.com/office/powerpoint/2010/main" val="2834850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go deeply into the guts of this alignment algorithm, but I will briefly state that nearly all alignment methods rely on pre-processing the reference genome into a data-structure (like a suffix tree) that provides an </a:t>
            </a:r>
            <a:r>
              <a:rPr lang="en-US" i="1" dirty="0"/>
              <a:t>index</a:t>
            </a:r>
            <a:r>
              <a:rPr lang="en-US" dirty="0"/>
              <a:t> which makes it fast to find the place in a genome where a query sequence matches. Such indexes can take up a large amount of computer memory. The Burrows-Wheeler Transform (BWT) provides a way of decreasing the size of such indexes. </a:t>
            </a:r>
          </a:p>
        </p:txBody>
      </p:sp>
      <p:sp>
        <p:nvSpPr>
          <p:cNvPr id="4" name="Slide Number Placeholder 3"/>
          <p:cNvSpPr>
            <a:spLocks noGrp="1"/>
          </p:cNvSpPr>
          <p:nvPr>
            <p:ph type="sldNum" sz="quarter" idx="5"/>
          </p:nvPr>
        </p:nvSpPr>
        <p:spPr/>
        <p:txBody>
          <a:bodyPr/>
          <a:lstStyle/>
          <a:p>
            <a:fld id="{24BC4AB2-4D54-A145-B623-9892E09C5138}" type="slidenum">
              <a:rPr lang="en-US" smtClean="0"/>
              <a:t>9</a:t>
            </a:fld>
            <a:endParaRPr lang="en-US"/>
          </a:p>
        </p:txBody>
      </p:sp>
    </p:spTree>
    <p:extLst>
      <p:ext uri="{BB962C8B-B14F-4D97-AF65-F5344CB8AC3E}">
        <p14:creationId xmlns:p14="http://schemas.microsoft.com/office/powerpoint/2010/main" val="38427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Indexing a genome can be explained </a:t>
            </a:r>
            <a:r>
              <a:rPr lang="en-US" b="1" dirty="0"/>
              <a:t>similar to indexing a book</a:t>
            </a:r>
            <a:r>
              <a:rPr lang="en-US" dirty="0"/>
              <a:t>. If you want to know on which page a certain word appears or a chapter begins, it is much more efficient/faster to look it up in a pre-built index than going through every page of the book until you found it. </a:t>
            </a:r>
          </a:p>
          <a:p>
            <a:endParaRPr lang="en-US" dirty="0"/>
          </a:p>
        </p:txBody>
      </p:sp>
      <p:sp>
        <p:nvSpPr>
          <p:cNvPr id="4" name="Slide Number Placeholder 3"/>
          <p:cNvSpPr>
            <a:spLocks noGrp="1"/>
          </p:cNvSpPr>
          <p:nvPr>
            <p:ph type="sldNum" sz="quarter" idx="5"/>
          </p:nvPr>
        </p:nvSpPr>
        <p:spPr/>
        <p:txBody>
          <a:bodyPr/>
          <a:lstStyle/>
          <a:p>
            <a:fld id="{24BC4AB2-4D54-A145-B623-9892E09C5138}" type="slidenum">
              <a:rPr lang="en-US" smtClean="0"/>
              <a:t>10</a:t>
            </a:fld>
            <a:endParaRPr lang="en-US"/>
          </a:p>
        </p:txBody>
      </p:sp>
    </p:spTree>
    <p:extLst>
      <p:ext uri="{BB962C8B-B14F-4D97-AF65-F5344CB8AC3E}">
        <p14:creationId xmlns:p14="http://schemas.microsoft.com/office/powerpoint/2010/main" val="258004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align sequenced reads, an aligner must first fragment the reference genome into smaller components. Each fragment’s location and sequence content are then stored in a data structure. Indexing the reference genome allows for an aligner to work more efficiently by finding all exact matches to a sequenced read using the given data structure and not scanning the entire reference genome from start to finish for each read</a:t>
            </a:r>
          </a:p>
        </p:txBody>
      </p:sp>
      <p:sp>
        <p:nvSpPr>
          <p:cNvPr id="4" name="Slide Number Placeholder 3"/>
          <p:cNvSpPr>
            <a:spLocks noGrp="1"/>
          </p:cNvSpPr>
          <p:nvPr>
            <p:ph type="sldNum" sz="quarter" idx="5"/>
          </p:nvPr>
        </p:nvSpPr>
        <p:spPr/>
        <p:txBody>
          <a:bodyPr/>
          <a:lstStyle/>
          <a:p>
            <a:fld id="{24BC4AB2-4D54-A145-B623-9892E09C5138}" type="slidenum">
              <a:rPr lang="en-US" smtClean="0"/>
              <a:t>11</a:t>
            </a:fld>
            <a:endParaRPr lang="en-US"/>
          </a:p>
        </p:txBody>
      </p:sp>
    </p:spTree>
    <p:extLst>
      <p:ext uri="{BB962C8B-B14F-4D97-AF65-F5344CB8AC3E}">
        <p14:creationId xmlns:p14="http://schemas.microsoft.com/office/powerpoint/2010/main" val="3574777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desired for DNA read mapping and might lead to false mappings or low alignment scores </a:t>
            </a:r>
          </a:p>
        </p:txBody>
      </p:sp>
      <p:sp>
        <p:nvSpPr>
          <p:cNvPr id="4" name="Slide Number Placeholder 3"/>
          <p:cNvSpPr>
            <a:spLocks noGrp="1"/>
          </p:cNvSpPr>
          <p:nvPr>
            <p:ph type="sldNum" sz="quarter" idx="5"/>
          </p:nvPr>
        </p:nvSpPr>
        <p:spPr/>
        <p:txBody>
          <a:bodyPr/>
          <a:lstStyle/>
          <a:p>
            <a:fld id="{24BC4AB2-4D54-A145-B623-9892E09C5138}" type="slidenum">
              <a:rPr lang="en-US" smtClean="0"/>
              <a:t>13</a:t>
            </a:fld>
            <a:endParaRPr lang="en-US"/>
          </a:p>
        </p:txBody>
      </p:sp>
    </p:spTree>
    <p:extLst>
      <p:ext uri="{BB962C8B-B14F-4D97-AF65-F5344CB8AC3E}">
        <p14:creationId xmlns:p14="http://schemas.microsoft.com/office/powerpoint/2010/main" val="201486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BC4AB2-4D54-A145-B623-9892E09C5138}" type="slidenum">
              <a:rPr lang="en-US" smtClean="0"/>
              <a:t>16</a:t>
            </a:fld>
            <a:endParaRPr lang="en-US"/>
          </a:p>
        </p:txBody>
      </p:sp>
    </p:spTree>
    <p:extLst>
      <p:ext uri="{BB962C8B-B14F-4D97-AF65-F5344CB8AC3E}">
        <p14:creationId xmlns:p14="http://schemas.microsoft.com/office/powerpoint/2010/main" val="16356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292929"/>
                </a:solidFill>
                <a:effectLst/>
                <a:latin typeface="Menlo" panose="020B0609030804020204" pitchFamily="49" charset="0"/>
              </a:rPr>
              <a:t>To create a variable in bash, you provide the name of the variable, followed by the equals sign, and finish with the value we want to assign to the variable. Note that the variable name cannot contain spaces, nor can there be spaces on either side of the equals 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292929"/>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E36C2CEE-069F-A44C-B436-F2EC05CE2F49}" type="slidenum">
              <a:rPr lang="en-US" smtClean="0"/>
              <a:t>22</a:t>
            </a:fld>
            <a:endParaRPr lang="en-US"/>
          </a:p>
        </p:txBody>
      </p:sp>
    </p:spTree>
    <p:extLst>
      <p:ext uri="{BB962C8B-B14F-4D97-AF65-F5344CB8AC3E}">
        <p14:creationId xmlns:p14="http://schemas.microsoft.com/office/powerpoint/2010/main" val="171852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see variables that represent a few different items. </a:t>
            </a:r>
          </a:p>
        </p:txBody>
      </p:sp>
      <p:sp>
        <p:nvSpPr>
          <p:cNvPr id="4" name="Slide Number Placeholder 3"/>
          <p:cNvSpPr>
            <a:spLocks noGrp="1"/>
          </p:cNvSpPr>
          <p:nvPr>
            <p:ph type="sldNum" sz="quarter" idx="5"/>
          </p:nvPr>
        </p:nvSpPr>
        <p:spPr/>
        <p:txBody>
          <a:bodyPr/>
          <a:lstStyle/>
          <a:p>
            <a:fld id="{24BC4AB2-4D54-A145-B623-9892E09C5138}" type="slidenum">
              <a:rPr lang="en-US" smtClean="0"/>
              <a:t>26</a:t>
            </a:fld>
            <a:endParaRPr lang="en-US"/>
          </a:p>
        </p:txBody>
      </p:sp>
    </p:spTree>
    <p:extLst>
      <p:ext uri="{BB962C8B-B14F-4D97-AF65-F5344CB8AC3E}">
        <p14:creationId xmlns:p14="http://schemas.microsoft.com/office/powerpoint/2010/main" val="23261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bash for loop is a bash programming language statement which allows code to be repeatedly executed. A for loop is classified as an iteration statement i.e. it is the repetition of a process within a bash script. For example, you can run UNIX command or task 5 times or read and process list of files using a for loop. A for loop can be used at a shell prompt or within a shell script itself.</a:t>
            </a:r>
          </a:p>
        </p:txBody>
      </p:sp>
      <p:sp>
        <p:nvSpPr>
          <p:cNvPr id="4" name="Slide Number Placeholder 3"/>
          <p:cNvSpPr>
            <a:spLocks noGrp="1"/>
          </p:cNvSpPr>
          <p:nvPr>
            <p:ph type="sldNum" sz="quarter" idx="5"/>
          </p:nvPr>
        </p:nvSpPr>
        <p:spPr/>
        <p:txBody>
          <a:bodyPr/>
          <a:lstStyle/>
          <a:p>
            <a:fld id="{24BC4AB2-4D54-A145-B623-9892E09C5138}" type="slidenum">
              <a:rPr lang="en-US" smtClean="0"/>
              <a:t>27</a:t>
            </a:fld>
            <a:endParaRPr lang="en-US"/>
          </a:p>
        </p:txBody>
      </p:sp>
    </p:spTree>
    <p:extLst>
      <p:ext uri="{BB962C8B-B14F-4D97-AF65-F5344CB8AC3E}">
        <p14:creationId xmlns:p14="http://schemas.microsoft.com/office/powerpoint/2010/main" val="1873762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372592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83432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15637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25630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933A-20AE-F847-8C57-F7BCDA3B418B}" type="datetimeFigureOut">
              <a:rPr lang="en-US" smtClean="0"/>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09795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B933A-20AE-F847-8C57-F7BCDA3B418B}" type="datetimeFigureOut">
              <a:rPr lang="en-US" smtClean="0"/>
              <a:t>2/22/23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12992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B933A-20AE-F847-8C57-F7BCDA3B418B}" type="datetimeFigureOut">
              <a:rPr lang="en-US" smtClean="0"/>
              <a:t>2/22/23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223476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B933A-20AE-F847-8C57-F7BCDA3B418B}" type="datetimeFigureOut">
              <a:rPr lang="en-US" smtClean="0"/>
              <a:t>2/22/23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361247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B933A-20AE-F847-8C57-F7BCDA3B418B}" type="datetimeFigureOut">
              <a:rPr lang="en-US" smtClean="0"/>
              <a:t>2/22/23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11473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AB933A-20AE-F847-8C57-F7BCDA3B418B}" type="datetimeFigureOut">
              <a:rPr lang="en-US" smtClean="0"/>
              <a:t>2/22/23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04248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AB933A-20AE-F847-8C57-F7BCDA3B418B}" type="datetimeFigureOut">
              <a:rPr lang="en-US" smtClean="0"/>
              <a:t>2/22/23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50113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B933A-20AE-F847-8C57-F7BCDA3B418B}" type="datetimeFigureOut">
              <a:rPr lang="en-US" smtClean="0"/>
              <a:t>2/22/23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6FF8-3F32-384F-BD67-0511282C510A}" type="slidenum">
              <a:rPr lang="en-US" smtClean="0"/>
              <a:t>‹#›</a:t>
            </a:fld>
            <a:endParaRPr lang="en-US"/>
          </a:p>
        </p:txBody>
      </p:sp>
    </p:spTree>
    <p:extLst>
      <p:ext uri="{BB962C8B-B14F-4D97-AF65-F5344CB8AC3E}">
        <p14:creationId xmlns:p14="http://schemas.microsoft.com/office/powerpoint/2010/main" val="4077308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DC1D-2181-8C46-9188-0F2B36BBB195}"/>
              </a:ext>
            </a:extLst>
          </p:cNvPr>
          <p:cNvSpPr>
            <a:spLocks noGrp="1"/>
          </p:cNvSpPr>
          <p:nvPr>
            <p:ph type="ctrTitle"/>
          </p:nvPr>
        </p:nvSpPr>
        <p:spPr/>
        <p:txBody>
          <a:bodyPr/>
          <a:lstStyle/>
          <a:p>
            <a:r>
              <a:rPr lang="en-US" dirty="0"/>
              <a:t>Mapping with HISAT2</a:t>
            </a:r>
          </a:p>
        </p:txBody>
      </p:sp>
      <p:sp>
        <p:nvSpPr>
          <p:cNvPr id="3" name="Subtitle 2">
            <a:extLst>
              <a:ext uri="{FF2B5EF4-FFF2-40B4-BE49-F238E27FC236}">
                <a16:creationId xmlns:a16="http://schemas.microsoft.com/office/drawing/2014/main" id="{A6A16EE8-4B36-6740-A8E0-E4F4BBB5E21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65045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3A74-A51D-2E4E-A1A6-50619F920852}"/>
              </a:ext>
            </a:extLst>
          </p:cNvPr>
          <p:cNvSpPr>
            <a:spLocks noGrp="1"/>
          </p:cNvSpPr>
          <p:nvPr>
            <p:ph type="title"/>
          </p:nvPr>
        </p:nvSpPr>
        <p:spPr>
          <a:xfrm>
            <a:off x="360759" y="3752849"/>
            <a:ext cx="2468166" cy="2452687"/>
          </a:xfrm>
        </p:spPr>
        <p:txBody>
          <a:bodyPr anchor="ctr">
            <a:normAutofit/>
          </a:bodyPr>
          <a:lstStyle/>
          <a:p>
            <a:r>
              <a:rPr lang="en-US" sz="3100"/>
              <a:t>Indexing benefits</a:t>
            </a:r>
          </a:p>
        </p:txBody>
      </p:sp>
      <p:pic>
        <p:nvPicPr>
          <p:cNvPr id="5" name="Picture 4" descr="Open book">
            <a:extLst>
              <a:ext uri="{FF2B5EF4-FFF2-40B4-BE49-F238E27FC236}">
                <a16:creationId xmlns:a16="http://schemas.microsoft.com/office/drawing/2014/main" id="{168B174C-A119-B02D-D12B-516E3B6D8E57}"/>
              </a:ext>
            </a:extLst>
          </p:cNvPr>
          <p:cNvPicPr>
            <a:picLocks noChangeAspect="1"/>
          </p:cNvPicPr>
          <p:nvPr/>
        </p:nvPicPr>
        <p:blipFill rotWithShape="1">
          <a:blip r:embed="rId3"/>
          <a:srcRect t="36849" b="2357"/>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BCD78E21-4707-7046-B83D-FD609DEAC107}"/>
              </a:ext>
            </a:extLst>
          </p:cNvPr>
          <p:cNvSpPr>
            <a:spLocks noGrp="1"/>
          </p:cNvSpPr>
          <p:nvPr>
            <p:ph idx="1"/>
          </p:nvPr>
        </p:nvSpPr>
        <p:spPr>
          <a:xfrm>
            <a:off x="3167986" y="3752850"/>
            <a:ext cx="5614060" cy="2452687"/>
          </a:xfrm>
        </p:spPr>
        <p:txBody>
          <a:bodyPr anchor="ctr">
            <a:normAutofit/>
          </a:bodyPr>
          <a:lstStyle/>
          <a:p>
            <a:pPr marL="0" indent="0">
              <a:buNone/>
            </a:pPr>
            <a:r>
              <a:rPr lang="en-US" sz="1600" dirty="0"/>
              <a:t>Indexing a genome can be explained </a:t>
            </a:r>
            <a:r>
              <a:rPr lang="en-US" sz="1600" b="1" dirty="0"/>
              <a:t>similar to indexing a book</a:t>
            </a:r>
            <a:r>
              <a:rPr lang="en-US" sz="1600" dirty="0"/>
              <a:t>. </a:t>
            </a:r>
          </a:p>
          <a:p>
            <a:pPr marL="0" indent="0">
              <a:buNone/>
            </a:pPr>
            <a:r>
              <a:rPr lang="en-US" sz="1600" dirty="0"/>
              <a:t>If you want to know on which page a chapter begins, it is much more efficient to look up the page number in a pre-built index (table of contents) than going through every page of the book until you found it. </a:t>
            </a:r>
          </a:p>
        </p:txBody>
      </p:sp>
    </p:spTree>
    <p:extLst>
      <p:ext uri="{BB962C8B-B14F-4D97-AF65-F5344CB8AC3E}">
        <p14:creationId xmlns:p14="http://schemas.microsoft.com/office/powerpoint/2010/main" val="193422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pping">
            <a:extLst>
              <a:ext uri="{FF2B5EF4-FFF2-40B4-BE49-F238E27FC236}">
                <a16:creationId xmlns:a16="http://schemas.microsoft.com/office/drawing/2014/main" id="{C5CF5B0A-B399-524C-B3E5-FE60A203D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8350"/>
            <a:ext cx="9144000" cy="531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9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5F6354-B2F8-6C48-BB24-ED55C375805A}"/>
              </a:ext>
            </a:extLst>
          </p:cNvPr>
          <p:cNvSpPr/>
          <p:nvPr/>
        </p:nvSpPr>
        <p:spPr>
          <a:xfrm>
            <a:off x="361245" y="1713267"/>
            <a:ext cx="4041422" cy="268940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HISAT2</a:t>
            </a:r>
          </a:p>
          <a:p>
            <a:pPr algn="ctr"/>
            <a:r>
              <a:rPr lang="en-US" sz="3600" b="1" dirty="0">
                <a:solidFill>
                  <a:schemeClr val="tx1"/>
                </a:solidFill>
              </a:rPr>
              <a:t>STAR</a:t>
            </a:r>
          </a:p>
        </p:txBody>
      </p:sp>
      <p:sp>
        <p:nvSpPr>
          <p:cNvPr id="5" name="Rounded Rectangle 4">
            <a:extLst>
              <a:ext uri="{FF2B5EF4-FFF2-40B4-BE49-F238E27FC236}">
                <a16:creationId xmlns:a16="http://schemas.microsoft.com/office/drawing/2014/main" id="{035F01DB-B72A-3E49-8953-87432B9315C3}"/>
              </a:ext>
            </a:extLst>
          </p:cNvPr>
          <p:cNvSpPr/>
          <p:nvPr/>
        </p:nvSpPr>
        <p:spPr>
          <a:xfrm>
            <a:off x="4696178" y="1713267"/>
            <a:ext cx="4041422" cy="268940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Bowtie2</a:t>
            </a:r>
          </a:p>
        </p:txBody>
      </p:sp>
      <p:sp>
        <p:nvSpPr>
          <p:cNvPr id="6" name="TextBox 5">
            <a:extLst>
              <a:ext uri="{FF2B5EF4-FFF2-40B4-BE49-F238E27FC236}">
                <a16:creationId xmlns:a16="http://schemas.microsoft.com/office/drawing/2014/main" id="{609DBF2C-822A-E04F-927D-C234FA729FA0}"/>
              </a:ext>
            </a:extLst>
          </p:cNvPr>
          <p:cNvSpPr txBox="1"/>
          <p:nvPr/>
        </p:nvSpPr>
        <p:spPr>
          <a:xfrm>
            <a:off x="962336" y="1840089"/>
            <a:ext cx="2839239" cy="461665"/>
          </a:xfrm>
          <a:prstGeom prst="rect">
            <a:avLst/>
          </a:prstGeom>
          <a:noFill/>
        </p:spPr>
        <p:txBody>
          <a:bodyPr wrap="none" rtlCol="0">
            <a:spAutoFit/>
          </a:bodyPr>
          <a:lstStyle/>
          <a:p>
            <a:r>
              <a:rPr lang="en-US" sz="2400" dirty="0"/>
              <a:t>Splice-aware aligners</a:t>
            </a:r>
          </a:p>
        </p:txBody>
      </p:sp>
      <p:sp>
        <p:nvSpPr>
          <p:cNvPr id="7" name="TextBox 6">
            <a:extLst>
              <a:ext uri="{FF2B5EF4-FFF2-40B4-BE49-F238E27FC236}">
                <a16:creationId xmlns:a16="http://schemas.microsoft.com/office/drawing/2014/main" id="{61DEB1BF-F062-7544-8B5F-AA8517482BF2}"/>
              </a:ext>
            </a:extLst>
          </p:cNvPr>
          <p:cNvSpPr txBox="1"/>
          <p:nvPr/>
        </p:nvSpPr>
        <p:spPr>
          <a:xfrm>
            <a:off x="5297269" y="1840089"/>
            <a:ext cx="3147015" cy="461665"/>
          </a:xfrm>
          <a:prstGeom prst="rect">
            <a:avLst/>
          </a:prstGeom>
          <a:noFill/>
        </p:spPr>
        <p:txBody>
          <a:bodyPr wrap="none" rtlCol="0">
            <a:spAutoFit/>
          </a:bodyPr>
          <a:lstStyle/>
          <a:p>
            <a:r>
              <a:rPr lang="en-US" sz="2400" dirty="0"/>
              <a:t>Splice-unaware aligner</a:t>
            </a:r>
          </a:p>
        </p:txBody>
      </p:sp>
      <p:sp>
        <p:nvSpPr>
          <p:cNvPr id="2" name="TextBox 1">
            <a:extLst>
              <a:ext uri="{FF2B5EF4-FFF2-40B4-BE49-F238E27FC236}">
                <a16:creationId xmlns:a16="http://schemas.microsoft.com/office/drawing/2014/main" id="{6D7536B4-996F-2B4C-B66F-F6445FD07558}"/>
              </a:ext>
            </a:extLst>
          </p:cNvPr>
          <p:cNvSpPr txBox="1"/>
          <p:nvPr/>
        </p:nvSpPr>
        <p:spPr>
          <a:xfrm>
            <a:off x="1682084" y="4529489"/>
            <a:ext cx="1399742" cy="461665"/>
          </a:xfrm>
          <a:prstGeom prst="rect">
            <a:avLst/>
          </a:prstGeom>
          <a:noFill/>
        </p:spPr>
        <p:txBody>
          <a:bodyPr wrap="none" rtlCol="0">
            <a:spAutoFit/>
          </a:bodyPr>
          <a:lstStyle/>
          <a:p>
            <a:r>
              <a:rPr lang="en-US" sz="2400" dirty="0"/>
              <a:t>RNA-Seq</a:t>
            </a:r>
          </a:p>
        </p:txBody>
      </p:sp>
      <p:sp>
        <p:nvSpPr>
          <p:cNvPr id="8" name="TextBox 7">
            <a:extLst>
              <a:ext uri="{FF2B5EF4-FFF2-40B4-BE49-F238E27FC236}">
                <a16:creationId xmlns:a16="http://schemas.microsoft.com/office/drawing/2014/main" id="{B4A0EE8E-CDE0-C946-B82E-741246D0FD43}"/>
              </a:ext>
            </a:extLst>
          </p:cNvPr>
          <p:cNvSpPr txBox="1"/>
          <p:nvPr/>
        </p:nvSpPr>
        <p:spPr>
          <a:xfrm>
            <a:off x="6229352" y="4529489"/>
            <a:ext cx="1382110" cy="461665"/>
          </a:xfrm>
          <a:prstGeom prst="rect">
            <a:avLst/>
          </a:prstGeom>
          <a:noFill/>
        </p:spPr>
        <p:txBody>
          <a:bodyPr wrap="none" rtlCol="0">
            <a:spAutoFit/>
          </a:bodyPr>
          <a:lstStyle/>
          <a:p>
            <a:r>
              <a:rPr lang="en-US" sz="2400" dirty="0" err="1"/>
              <a:t>ChIP</a:t>
            </a:r>
            <a:r>
              <a:rPr lang="en-US" sz="2400" dirty="0"/>
              <a:t>-Seq</a:t>
            </a:r>
          </a:p>
        </p:txBody>
      </p:sp>
    </p:spTree>
    <p:extLst>
      <p:ext uri="{BB962C8B-B14F-4D97-AF65-F5344CB8AC3E}">
        <p14:creationId xmlns:p14="http://schemas.microsoft.com/office/powerpoint/2010/main" val="380905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4A68-0C44-3142-84A4-BF685108A61A}"/>
              </a:ext>
            </a:extLst>
          </p:cNvPr>
          <p:cNvSpPr>
            <a:spLocks noGrp="1"/>
          </p:cNvSpPr>
          <p:nvPr>
            <p:ph type="title"/>
          </p:nvPr>
        </p:nvSpPr>
        <p:spPr/>
        <p:txBody>
          <a:bodyPr/>
          <a:lstStyle/>
          <a:p>
            <a:pPr algn="ctr"/>
            <a:r>
              <a:rPr lang="en-US" dirty="0"/>
              <a:t>What does it mean to be splice-aware? </a:t>
            </a:r>
          </a:p>
        </p:txBody>
      </p:sp>
      <p:sp>
        <p:nvSpPr>
          <p:cNvPr id="3" name="Content Placeholder 2">
            <a:extLst>
              <a:ext uri="{FF2B5EF4-FFF2-40B4-BE49-F238E27FC236}">
                <a16:creationId xmlns:a16="http://schemas.microsoft.com/office/drawing/2014/main" id="{20296A76-ADFE-394C-8AC9-B3F35F367E54}"/>
              </a:ext>
            </a:extLst>
          </p:cNvPr>
          <p:cNvSpPr>
            <a:spLocks noGrp="1"/>
          </p:cNvSpPr>
          <p:nvPr>
            <p:ph idx="1"/>
          </p:nvPr>
        </p:nvSpPr>
        <p:spPr/>
        <p:txBody>
          <a:bodyPr>
            <a:normAutofit/>
          </a:bodyPr>
          <a:lstStyle/>
          <a:p>
            <a:r>
              <a:rPr lang="en-US" dirty="0"/>
              <a:t>The major problem is that introns not only vary in length but that they can also be very long.</a:t>
            </a:r>
          </a:p>
          <a:p>
            <a:endParaRPr lang="en-US" dirty="0"/>
          </a:p>
          <a:p>
            <a:r>
              <a:rPr lang="en-US" dirty="0"/>
              <a:t>A splice-unaware aligner will have to introduce a </a:t>
            </a:r>
            <a:r>
              <a:rPr lang="en-US" b="1" dirty="0"/>
              <a:t>long gap </a:t>
            </a:r>
            <a:r>
              <a:rPr lang="en-US" dirty="0"/>
              <a:t>in the mapping of a read to span an intron.</a:t>
            </a:r>
          </a:p>
          <a:p>
            <a:endParaRPr lang="en-US" dirty="0"/>
          </a:p>
          <a:p>
            <a:r>
              <a:rPr lang="en-US" dirty="0"/>
              <a:t>Would know not to try to align reads to introns, and identifies exons and tries to align to those instead, ignoring introns altogether</a:t>
            </a:r>
          </a:p>
        </p:txBody>
      </p:sp>
    </p:spTree>
    <p:extLst>
      <p:ext uri="{BB962C8B-B14F-4D97-AF65-F5344CB8AC3E}">
        <p14:creationId xmlns:p14="http://schemas.microsoft.com/office/powerpoint/2010/main" val="335811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D925-53CA-374B-886B-B65E02ABE0A5}"/>
              </a:ext>
            </a:extLst>
          </p:cNvPr>
          <p:cNvSpPr>
            <a:spLocks noGrp="1"/>
          </p:cNvSpPr>
          <p:nvPr>
            <p:ph type="title"/>
          </p:nvPr>
        </p:nvSpPr>
        <p:spPr/>
        <p:txBody>
          <a:bodyPr/>
          <a:lstStyle/>
          <a:p>
            <a:pPr algn="ctr"/>
            <a:r>
              <a:rPr lang="en-US" dirty="0"/>
              <a:t>Two groups of splice-aware aligners</a:t>
            </a:r>
          </a:p>
        </p:txBody>
      </p:sp>
      <p:sp>
        <p:nvSpPr>
          <p:cNvPr id="3" name="Content Placeholder 2">
            <a:extLst>
              <a:ext uri="{FF2B5EF4-FFF2-40B4-BE49-F238E27FC236}">
                <a16:creationId xmlns:a16="http://schemas.microsoft.com/office/drawing/2014/main" id="{B975BE5D-701D-BB4F-828C-F3FCE1A23899}"/>
              </a:ext>
            </a:extLst>
          </p:cNvPr>
          <p:cNvSpPr>
            <a:spLocks noGrp="1"/>
          </p:cNvSpPr>
          <p:nvPr>
            <p:ph idx="1"/>
          </p:nvPr>
        </p:nvSpPr>
        <p:spPr/>
        <p:txBody>
          <a:bodyPr/>
          <a:lstStyle/>
          <a:p>
            <a:r>
              <a:rPr lang="en-US" b="1" dirty="0"/>
              <a:t>Group 1:  </a:t>
            </a:r>
            <a:r>
              <a:rPr lang="en-US" dirty="0"/>
              <a:t>Splice-aware aligners that use the genome sequence and known gene annotations to calculate gene or transcript abundance – these </a:t>
            </a:r>
            <a:r>
              <a:rPr lang="en-US" b="1" i="1" dirty="0"/>
              <a:t>can not </a:t>
            </a:r>
            <a:r>
              <a:rPr lang="en-US" dirty="0"/>
              <a:t>be used to identify new splice junctions </a:t>
            </a:r>
          </a:p>
          <a:p>
            <a:pPr marL="0" indent="0">
              <a:buNone/>
            </a:pPr>
            <a:endParaRPr lang="en-US" dirty="0"/>
          </a:p>
          <a:p>
            <a:r>
              <a:rPr lang="en-US" b="1" dirty="0"/>
              <a:t>Group 2:  </a:t>
            </a:r>
            <a:r>
              <a:rPr lang="en-US" i="1" dirty="0"/>
              <a:t>de novo </a:t>
            </a:r>
            <a:r>
              <a:rPr lang="en-US" dirty="0"/>
              <a:t>splice-aware aligners which can align RNA-Seq reads to a reference genomic sequence without prior information on gene annotations </a:t>
            </a:r>
          </a:p>
          <a:p>
            <a:pPr lvl="1"/>
            <a:r>
              <a:rPr lang="en-US" dirty="0"/>
              <a:t>STAR (Spliced Transcripts Alignment to a Reference) </a:t>
            </a:r>
          </a:p>
        </p:txBody>
      </p:sp>
    </p:spTree>
    <p:extLst>
      <p:ext uri="{BB962C8B-B14F-4D97-AF65-F5344CB8AC3E}">
        <p14:creationId xmlns:p14="http://schemas.microsoft.com/office/powerpoint/2010/main" val="416940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7252-82EF-A044-B3C1-CC3E9D9EC606}"/>
              </a:ext>
            </a:extLst>
          </p:cNvPr>
          <p:cNvSpPr>
            <a:spLocks noGrp="1"/>
          </p:cNvSpPr>
          <p:nvPr>
            <p:ph type="title"/>
          </p:nvPr>
        </p:nvSpPr>
        <p:spPr/>
        <p:txBody>
          <a:bodyPr/>
          <a:lstStyle/>
          <a:p>
            <a:pPr algn="ctr"/>
            <a:r>
              <a:rPr lang="en-US" dirty="0"/>
              <a:t>HISAT2</a:t>
            </a:r>
          </a:p>
        </p:txBody>
      </p:sp>
      <p:sp>
        <p:nvSpPr>
          <p:cNvPr id="3" name="Content Placeholder 2">
            <a:extLst>
              <a:ext uri="{FF2B5EF4-FFF2-40B4-BE49-F238E27FC236}">
                <a16:creationId xmlns:a16="http://schemas.microsoft.com/office/drawing/2014/main" id="{F2933445-B7DD-8F48-9A81-AC6FB6059D03}"/>
              </a:ext>
            </a:extLst>
          </p:cNvPr>
          <p:cNvSpPr>
            <a:spLocks noGrp="1"/>
          </p:cNvSpPr>
          <p:nvPr>
            <p:ph idx="1"/>
          </p:nvPr>
        </p:nvSpPr>
        <p:spPr/>
        <p:txBody>
          <a:bodyPr>
            <a:normAutofit/>
          </a:bodyPr>
          <a:lstStyle/>
          <a:p>
            <a:r>
              <a:rPr lang="en-US" sz="3600" dirty="0"/>
              <a:t>Stands for </a:t>
            </a:r>
            <a:r>
              <a:rPr lang="en-US" sz="3600" b="1" dirty="0"/>
              <a:t>h</a:t>
            </a:r>
            <a:r>
              <a:rPr lang="en-US" sz="3600" dirty="0"/>
              <a:t>ierarchical </a:t>
            </a:r>
            <a:r>
              <a:rPr lang="en-US" sz="3600" b="1" dirty="0"/>
              <a:t>i</a:t>
            </a:r>
            <a:r>
              <a:rPr lang="en-US" sz="3600" dirty="0"/>
              <a:t>ndexing for </a:t>
            </a:r>
            <a:r>
              <a:rPr lang="en-US" sz="3600" b="1" dirty="0"/>
              <a:t>s</a:t>
            </a:r>
            <a:r>
              <a:rPr lang="en-US" sz="3600" dirty="0"/>
              <a:t>pliced </a:t>
            </a:r>
            <a:r>
              <a:rPr lang="en-US" sz="3600" b="1" dirty="0"/>
              <a:t>a</a:t>
            </a:r>
            <a:r>
              <a:rPr lang="en-US" sz="3600" dirty="0"/>
              <a:t>lignment of </a:t>
            </a:r>
            <a:r>
              <a:rPr lang="en-US" sz="3600" b="1" dirty="0"/>
              <a:t>t</a:t>
            </a:r>
            <a:r>
              <a:rPr lang="en-US" sz="3600" dirty="0"/>
              <a:t>ranscripts 2 </a:t>
            </a:r>
          </a:p>
          <a:p>
            <a:r>
              <a:rPr lang="en-US" sz="3600" dirty="0"/>
              <a:t>HISAT2 is an aligner that is used for mapping next-generation sequencing reads </a:t>
            </a:r>
          </a:p>
          <a:p>
            <a:r>
              <a:rPr lang="en-US" sz="3600" dirty="0"/>
              <a:t>Used for whole genome, whole-exome, and transcriptome datasets </a:t>
            </a:r>
          </a:p>
        </p:txBody>
      </p:sp>
    </p:spTree>
    <p:extLst>
      <p:ext uri="{BB962C8B-B14F-4D97-AF65-F5344CB8AC3E}">
        <p14:creationId xmlns:p14="http://schemas.microsoft.com/office/powerpoint/2010/main" val="275459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6BBB-FA02-5C4D-BA3E-233419A5FD12}"/>
              </a:ext>
            </a:extLst>
          </p:cNvPr>
          <p:cNvSpPr>
            <a:spLocks noGrp="1"/>
          </p:cNvSpPr>
          <p:nvPr>
            <p:ph type="title"/>
          </p:nvPr>
        </p:nvSpPr>
        <p:spPr/>
        <p:txBody>
          <a:bodyPr/>
          <a:lstStyle/>
          <a:p>
            <a:pPr algn="ctr"/>
            <a:r>
              <a:rPr lang="en-US" dirty="0"/>
              <a:t>HISAT2 is fast</a:t>
            </a:r>
          </a:p>
        </p:txBody>
      </p:sp>
      <p:sp>
        <p:nvSpPr>
          <p:cNvPr id="3" name="Content Placeholder 2">
            <a:extLst>
              <a:ext uri="{FF2B5EF4-FFF2-40B4-BE49-F238E27FC236}">
                <a16:creationId xmlns:a16="http://schemas.microsoft.com/office/drawing/2014/main" id="{798606DD-525C-1B4B-B8EB-F81C9DF48CD5}"/>
              </a:ext>
            </a:extLst>
          </p:cNvPr>
          <p:cNvSpPr>
            <a:spLocks noGrp="1"/>
          </p:cNvSpPr>
          <p:nvPr>
            <p:ph idx="1"/>
          </p:nvPr>
        </p:nvSpPr>
        <p:spPr/>
        <p:txBody>
          <a:bodyPr/>
          <a:lstStyle/>
          <a:p>
            <a:r>
              <a:rPr lang="en-US" dirty="0"/>
              <a:t>Is the fastest spliced mapper currently available </a:t>
            </a:r>
          </a:p>
          <a:p>
            <a:r>
              <a:rPr lang="en-US" dirty="0"/>
              <a:t>This is possible due to its novel indexing strategy</a:t>
            </a:r>
          </a:p>
          <a:p>
            <a:r>
              <a:rPr lang="en-US" dirty="0">
                <a:solidFill>
                  <a:srgbClr val="7030A0"/>
                </a:solidFill>
              </a:rPr>
              <a:t>Uses BWT</a:t>
            </a:r>
            <a:r>
              <a:rPr lang="en-US" dirty="0"/>
              <a:t> algorithm to compress genomes therefore, requiring very little memory to store. </a:t>
            </a:r>
          </a:p>
          <a:p>
            <a:r>
              <a:rPr lang="en-US" dirty="0"/>
              <a:t>But additionally, it builds these genomes using </a:t>
            </a:r>
            <a:r>
              <a:rPr lang="en-US" dirty="0">
                <a:solidFill>
                  <a:schemeClr val="accent5">
                    <a:lumMod val="75000"/>
                  </a:schemeClr>
                </a:solidFill>
              </a:rPr>
              <a:t>FM-indexing</a:t>
            </a:r>
            <a:r>
              <a:rPr lang="en-US" dirty="0"/>
              <a:t>. </a:t>
            </a:r>
          </a:p>
          <a:p>
            <a:pPr lvl="1"/>
            <a:r>
              <a:rPr lang="en-US" dirty="0"/>
              <a:t>Using </a:t>
            </a:r>
            <a:r>
              <a:rPr lang="en-US" b="1" dirty="0"/>
              <a:t>both</a:t>
            </a:r>
            <a:r>
              <a:rPr lang="en-US" dirty="0"/>
              <a:t> makes it possible to search through genomes rapidly</a:t>
            </a:r>
          </a:p>
        </p:txBody>
      </p:sp>
    </p:spTree>
    <p:extLst>
      <p:ext uri="{BB962C8B-B14F-4D97-AF65-F5344CB8AC3E}">
        <p14:creationId xmlns:p14="http://schemas.microsoft.com/office/powerpoint/2010/main" val="326528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6BBB-FA02-5C4D-BA3E-233419A5FD12}"/>
              </a:ext>
            </a:extLst>
          </p:cNvPr>
          <p:cNvSpPr>
            <a:spLocks noGrp="1"/>
          </p:cNvSpPr>
          <p:nvPr>
            <p:ph type="title"/>
          </p:nvPr>
        </p:nvSpPr>
        <p:spPr/>
        <p:txBody>
          <a:bodyPr/>
          <a:lstStyle/>
          <a:p>
            <a:pPr algn="ctr"/>
            <a:r>
              <a:rPr lang="en-US" dirty="0"/>
              <a:t>HISAT2 has a small memory footprint</a:t>
            </a:r>
          </a:p>
        </p:txBody>
      </p:sp>
      <p:sp>
        <p:nvSpPr>
          <p:cNvPr id="3" name="Content Placeholder 2">
            <a:extLst>
              <a:ext uri="{FF2B5EF4-FFF2-40B4-BE49-F238E27FC236}">
                <a16:creationId xmlns:a16="http://schemas.microsoft.com/office/drawing/2014/main" id="{798606DD-525C-1B4B-B8EB-F81C9DF48CD5}"/>
              </a:ext>
            </a:extLst>
          </p:cNvPr>
          <p:cNvSpPr>
            <a:spLocks noGrp="1"/>
          </p:cNvSpPr>
          <p:nvPr>
            <p:ph idx="1"/>
          </p:nvPr>
        </p:nvSpPr>
        <p:spPr/>
        <p:txBody>
          <a:bodyPr/>
          <a:lstStyle/>
          <a:p>
            <a:r>
              <a:rPr lang="en-US" dirty="0"/>
              <a:t>The STAR program runs faster than TopHat2 but both have a memory requirement of ~28GB</a:t>
            </a:r>
          </a:p>
          <a:p>
            <a:r>
              <a:rPr lang="en-US" dirty="0"/>
              <a:t>The memory requirement for HISAT2 is ~5GB</a:t>
            </a:r>
          </a:p>
          <a:p>
            <a:pPr lvl="1"/>
            <a:r>
              <a:rPr lang="en-US" dirty="0"/>
              <a:t>This makes it possible to do alignments on your laptop </a:t>
            </a:r>
          </a:p>
          <a:p>
            <a:pPr lvl="1"/>
            <a:endParaRPr lang="en-US" dirty="0"/>
          </a:p>
          <a:p>
            <a:pPr marL="457200" lvl="1" indent="0">
              <a:buNone/>
            </a:pPr>
            <a:endParaRPr lang="en-US" dirty="0"/>
          </a:p>
        </p:txBody>
      </p:sp>
      <p:pic>
        <p:nvPicPr>
          <p:cNvPr id="9" name="Picture 8" descr="Chart, bar chart&#10;&#10;Description automatically generated">
            <a:extLst>
              <a:ext uri="{FF2B5EF4-FFF2-40B4-BE49-F238E27FC236}">
                <a16:creationId xmlns:a16="http://schemas.microsoft.com/office/drawing/2014/main" id="{0E5EAB7C-8477-854E-8312-88994DB00969}"/>
              </a:ext>
            </a:extLst>
          </p:cNvPr>
          <p:cNvPicPr>
            <a:picLocks noChangeAspect="1"/>
          </p:cNvPicPr>
          <p:nvPr/>
        </p:nvPicPr>
        <p:blipFill>
          <a:blip r:embed="rId2"/>
          <a:stretch>
            <a:fillRect/>
          </a:stretch>
        </p:blipFill>
        <p:spPr>
          <a:xfrm>
            <a:off x="2194559" y="3820960"/>
            <a:ext cx="4463935" cy="2821544"/>
          </a:xfrm>
          <a:prstGeom prst="rect">
            <a:avLst/>
          </a:prstGeom>
        </p:spPr>
      </p:pic>
    </p:spTree>
    <p:extLst>
      <p:ext uri="{BB962C8B-B14F-4D97-AF65-F5344CB8AC3E}">
        <p14:creationId xmlns:p14="http://schemas.microsoft.com/office/powerpoint/2010/main" val="1830067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C09A-4569-F14A-B4C2-3F493C09BB55}"/>
              </a:ext>
            </a:extLst>
          </p:cNvPr>
          <p:cNvSpPr>
            <a:spLocks noGrp="1"/>
          </p:cNvSpPr>
          <p:nvPr>
            <p:ph type="title"/>
          </p:nvPr>
        </p:nvSpPr>
        <p:spPr/>
        <p:txBody>
          <a:bodyPr/>
          <a:lstStyle/>
          <a:p>
            <a:r>
              <a:rPr lang="en-US" dirty="0"/>
              <a:t>The dataset </a:t>
            </a:r>
          </a:p>
        </p:txBody>
      </p:sp>
      <p:sp>
        <p:nvSpPr>
          <p:cNvPr id="3" name="Content Placeholder 2">
            <a:extLst>
              <a:ext uri="{FF2B5EF4-FFF2-40B4-BE49-F238E27FC236}">
                <a16:creationId xmlns:a16="http://schemas.microsoft.com/office/drawing/2014/main" id="{4EDE885E-7FF8-8644-BF86-A1A739747C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2608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34CE-C2D2-5242-8045-0BB8C79FBA2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218BEB-B74F-4E41-BAC7-5B7AD46BDC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2610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920B-32D2-744A-87FB-B8DD4D466130}"/>
              </a:ext>
            </a:extLst>
          </p:cNvPr>
          <p:cNvSpPr>
            <a:spLocks noGrp="1"/>
          </p:cNvSpPr>
          <p:nvPr>
            <p:ph type="title"/>
          </p:nvPr>
        </p:nvSpPr>
        <p:spPr/>
        <p:txBody>
          <a:bodyPr/>
          <a:lstStyle/>
          <a:p>
            <a:r>
              <a:rPr lang="en-US" dirty="0"/>
              <a:t>Grab these files: </a:t>
            </a:r>
          </a:p>
        </p:txBody>
      </p:sp>
      <p:sp>
        <p:nvSpPr>
          <p:cNvPr id="3" name="Content Placeholder 2">
            <a:extLst>
              <a:ext uri="{FF2B5EF4-FFF2-40B4-BE49-F238E27FC236}">
                <a16:creationId xmlns:a16="http://schemas.microsoft.com/office/drawing/2014/main" id="{7624930B-6677-D149-A126-DF995BE0C28B}"/>
              </a:ext>
            </a:extLst>
          </p:cNvPr>
          <p:cNvSpPr>
            <a:spLocks noGrp="1"/>
          </p:cNvSpPr>
          <p:nvPr>
            <p:ph idx="1"/>
          </p:nvPr>
        </p:nvSpPr>
        <p:spPr>
          <a:xfrm>
            <a:off x="628650" y="2686049"/>
            <a:ext cx="7886700" cy="3490913"/>
          </a:xfrm>
        </p:spPr>
        <p:txBody>
          <a:bodyPr/>
          <a:lstStyle/>
          <a:p>
            <a:pPr marL="0" indent="0">
              <a:buNone/>
            </a:pPr>
            <a:r>
              <a:rPr lang="en-US" sz="1600" b="0" dirty="0">
                <a:solidFill>
                  <a:srgbClr val="292929"/>
                </a:solidFill>
                <a:effectLst/>
                <a:latin typeface="Menlo" panose="020B0609030804020204" pitchFamily="49" charset="0"/>
              </a:rPr>
              <a:t>cp -r /gpfs1/cl/mmg232/</a:t>
            </a:r>
            <a:r>
              <a:rPr lang="en-US" sz="1600" b="0" dirty="0" err="1">
                <a:solidFill>
                  <a:srgbClr val="292929"/>
                </a:solidFill>
                <a:effectLst/>
                <a:latin typeface="Menlo" panose="020B0609030804020204" pitchFamily="49" charset="0"/>
              </a:rPr>
              <a:t>course_materials</a:t>
            </a:r>
            <a:r>
              <a:rPr lang="en-US" sz="1600" b="0" dirty="0">
                <a:solidFill>
                  <a:srgbClr val="292929"/>
                </a:solidFill>
                <a:effectLst/>
                <a:latin typeface="Menlo" panose="020B0609030804020204" pitchFamily="49" charset="0"/>
              </a:rPr>
              <a:t>/HISAT2_example .</a:t>
            </a:r>
          </a:p>
          <a:p>
            <a:pPr marL="0" indent="0">
              <a:buNone/>
            </a:pPr>
            <a:endParaRPr lang="en-US" dirty="0"/>
          </a:p>
          <a:p>
            <a:pPr marL="0" indent="0">
              <a:buNone/>
            </a:pPr>
            <a:r>
              <a:rPr lang="en-US" dirty="0"/>
              <a:t>Copy into your VACC account </a:t>
            </a:r>
          </a:p>
        </p:txBody>
      </p:sp>
    </p:spTree>
    <p:extLst>
      <p:ext uri="{BB962C8B-B14F-4D97-AF65-F5344CB8AC3E}">
        <p14:creationId xmlns:p14="http://schemas.microsoft.com/office/powerpoint/2010/main" val="413336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A68533DA-D2CA-8EBF-388D-7B997A6ADAAE}"/>
              </a:ext>
            </a:extLst>
          </p:cNvPr>
          <p:cNvPicPr>
            <a:picLocks noChangeAspect="1"/>
          </p:cNvPicPr>
          <p:nvPr/>
        </p:nvPicPr>
        <p:blipFill rotWithShape="1">
          <a:blip r:embed="rId2"/>
          <a:srcRect r="11016" b="-1"/>
          <a:stretch/>
        </p:blipFill>
        <p:spPr>
          <a:xfrm>
            <a:off x="20" y="10"/>
            <a:ext cx="9143980" cy="6859300"/>
          </a:xfrm>
          <a:prstGeom prst="rect">
            <a:avLst/>
          </a:prstGeom>
        </p:spPr>
      </p:pic>
      <p:sp>
        <p:nvSpPr>
          <p:cNvPr id="2" name="Title 1">
            <a:extLst>
              <a:ext uri="{FF2B5EF4-FFF2-40B4-BE49-F238E27FC236}">
                <a16:creationId xmlns:a16="http://schemas.microsoft.com/office/drawing/2014/main" id="{49CCD1A6-76C9-0E42-BDBA-8C6CC87176C6}"/>
              </a:ext>
            </a:extLst>
          </p:cNvPr>
          <p:cNvSpPr>
            <a:spLocks noGrp="1"/>
          </p:cNvSpPr>
          <p:nvPr>
            <p:ph type="title"/>
          </p:nvPr>
        </p:nvSpPr>
        <p:spPr>
          <a:xfrm>
            <a:off x="1436346" y="1788454"/>
            <a:ext cx="6270921" cy="2098226"/>
          </a:xfrm>
        </p:spPr>
        <p:txBody>
          <a:bodyPr vert="horz" lIns="91440" tIns="45720" rIns="91440" bIns="45720" rtlCol="0" anchor="b">
            <a:normAutofit/>
          </a:bodyPr>
          <a:lstStyle/>
          <a:p>
            <a:pPr algn="ctr" defTabSz="914400"/>
            <a:r>
              <a:rPr lang="en-US" sz="7200" cap="all">
                <a:solidFill>
                  <a:schemeClr val="bg2"/>
                </a:solidFill>
              </a:rPr>
              <a:t>Bash variable</a:t>
            </a:r>
          </a:p>
        </p:txBody>
      </p:sp>
      <p:sp>
        <p:nvSpPr>
          <p:cNvPr id="3" name="Content Placeholder 2">
            <a:extLst>
              <a:ext uri="{FF2B5EF4-FFF2-40B4-BE49-F238E27FC236}">
                <a16:creationId xmlns:a16="http://schemas.microsoft.com/office/drawing/2014/main" id="{0398903C-A249-2F44-AB97-E715E123FB6E}"/>
              </a:ext>
            </a:extLst>
          </p:cNvPr>
          <p:cNvSpPr>
            <a:spLocks noGrp="1"/>
          </p:cNvSpPr>
          <p:nvPr>
            <p:ph idx="1"/>
          </p:nvPr>
        </p:nvSpPr>
        <p:spPr>
          <a:xfrm>
            <a:off x="2009929" y="3956279"/>
            <a:ext cx="5123755" cy="1086237"/>
          </a:xfrm>
        </p:spPr>
        <p:txBody>
          <a:bodyPr vert="horz" lIns="91440" tIns="45720" rIns="91440" bIns="45720" rtlCol="0">
            <a:normAutofit/>
          </a:bodyPr>
          <a:lstStyle/>
          <a:p>
            <a:pPr marL="0" indent="0" algn="ctr" defTabSz="914400">
              <a:lnSpc>
                <a:spcPct val="102000"/>
              </a:lnSpc>
              <a:spcBef>
                <a:spcPts val="0"/>
              </a:spcBef>
              <a:spcAft>
                <a:spcPts val="600"/>
              </a:spcAft>
              <a:buNone/>
            </a:pPr>
            <a:r>
              <a:rPr lang="en-US" sz="2100" dirty="0">
                <a:solidFill>
                  <a:srgbClr val="FFFFFF"/>
                </a:solidFill>
              </a:rPr>
              <a:t>Is one of the most important concepts in computer programming</a:t>
            </a:r>
          </a:p>
        </p:txBody>
      </p:sp>
    </p:spTree>
    <p:extLst>
      <p:ext uri="{BB962C8B-B14F-4D97-AF65-F5344CB8AC3E}">
        <p14:creationId xmlns:p14="http://schemas.microsoft.com/office/powerpoint/2010/main" val="3252325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8212-7BC0-D144-A2C6-8535121EFA83}"/>
              </a:ext>
            </a:extLst>
          </p:cNvPr>
          <p:cNvSpPr>
            <a:spLocks noGrp="1"/>
          </p:cNvSpPr>
          <p:nvPr>
            <p:ph type="title"/>
          </p:nvPr>
        </p:nvSpPr>
        <p:spPr>
          <a:xfrm>
            <a:off x="3825618" y="685800"/>
            <a:ext cx="4632582" cy="1485900"/>
          </a:xfrm>
        </p:spPr>
        <p:txBody>
          <a:bodyPr>
            <a:normAutofit/>
          </a:bodyPr>
          <a:lstStyle/>
          <a:p>
            <a:r>
              <a:rPr lang="en-US" dirty="0"/>
              <a:t>One way to think about variables</a:t>
            </a:r>
          </a:p>
        </p:txBody>
      </p:sp>
      <p:pic>
        <p:nvPicPr>
          <p:cNvPr id="5" name="Picture 4" descr="A calculus formula">
            <a:extLst>
              <a:ext uri="{FF2B5EF4-FFF2-40B4-BE49-F238E27FC236}">
                <a16:creationId xmlns:a16="http://schemas.microsoft.com/office/drawing/2014/main" id="{D66D4F7D-925E-8F0F-F12B-E8AD8361E879}"/>
              </a:ext>
            </a:extLst>
          </p:cNvPr>
          <p:cNvPicPr>
            <a:picLocks noChangeAspect="1"/>
          </p:cNvPicPr>
          <p:nvPr/>
        </p:nvPicPr>
        <p:blipFill rotWithShape="1">
          <a:blip r:embed="rId2"/>
          <a:srcRect l="31015" r="37058" b="-1"/>
          <a:stretch/>
        </p:blipFill>
        <p:spPr>
          <a:xfrm>
            <a:off x="20" y="10"/>
            <a:ext cx="3280138" cy="6857990"/>
          </a:xfrm>
          <a:prstGeom prst="rect">
            <a:avLst/>
          </a:prstGeom>
        </p:spPr>
      </p:pic>
      <p:sp>
        <p:nvSpPr>
          <p:cNvPr id="3" name="Content Placeholder 2">
            <a:extLst>
              <a:ext uri="{FF2B5EF4-FFF2-40B4-BE49-F238E27FC236}">
                <a16:creationId xmlns:a16="http://schemas.microsoft.com/office/drawing/2014/main" id="{7AD52679-7BDE-154A-B271-5DE5F811F376}"/>
              </a:ext>
            </a:extLst>
          </p:cNvPr>
          <p:cNvSpPr>
            <a:spLocks noGrp="1"/>
          </p:cNvSpPr>
          <p:nvPr>
            <p:ph idx="1"/>
          </p:nvPr>
        </p:nvSpPr>
        <p:spPr>
          <a:xfrm>
            <a:off x="3825618" y="2286000"/>
            <a:ext cx="4632582" cy="3581400"/>
          </a:xfrm>
        </p:spPr>
        <p:txBody>
          <a:bodyPr>
            <a:normAutofit/>
          </a:bodyPr>
          <a:lstStyle/>
          <a:p>
            <a:pPr marL="0" indent="0">
              <a:buNone/>
            </a:pPr>
            <a:r>
              <a:rPr lang="en-US" sz="2400" dirty="0"/>
              <a:t>In general, variables in computer programming work like variables in algebra </a:t>
            </a:r>
          </a:p>
          <a:p>
            <a:endParaRPr lang="en-US" sz="2400" dirty="0"/>
          </a:p>
          <a:p>
            <a:pPr marL="0" indent="0">
              <a:buNone/>
            </a:pPr>
            <a:r>
              <a:rPr lang="en-US" sz="2400" dirty="0"/>
              <a:t>x=7</a:t>
            </a:r>
          </a:p>
          <a:p>
            <a:pPr marL="0" indent="0">
              <a:buNone/>
            </a:pPr>
            <a:r>
              <a:rPr lang="en-US" sz="2400" dirty="0"/>
              <a:t>y=x+5 </a:t>
            </a:r>
          </a:p>
          <a:p>
            <a:pPr marL="0" indent="0">
              <a:buNone/>
            </a:pPr>
            <a:endParaRPr lang="en-US" sz="2400" dirty="0"/>
          </a:p>
          <a:p>
            <a:pPr marL="0" indent="0">
              <a:buNone/>
            </a:pPr>
            <a:r>
              <a:rPr lang="en-US" sz="2400" dirty="0"/>
              <a:t>We can conclude that y=12 </a:t>
            </a:r>
          </a:p>
        </p:txBody>
      </p:sp>
    </p:spTree>
    <p:extLst>
      <p:ext uri="{BB962C8B-B14F-4D97-AF65-F5344CB8AC3E}">
        <p14:creationId xmlns:p14="http://schemas.microsoft.com/office/powerpoint/2010/main" val="664980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C0F8-F798-9E44-B3C4-3373B308FD17}"/>
              </a:ext>
            </a:extLst>
          </p:cNvPr>
          <p:cNvSpPr>
            <a:spLocks noGrp="1"/>
          </p:cNvSpPr>
          <p:nvPr>
            <p:ph type="title"/>
          </p:nvPr>
        </p:nvSpPr>
        <p:spPr>
          <a:xfrm>
            <a:off x="940322" y="1327355"/>
            <a:ext cx="7437120" cy="890065"/>
          </a:xfrm>
        </p:spPr>
        <p:txBody>
          <a:bodyPr>
            <a:normAutofit/>
          </a:bodyPr>
          <a:lstStyle/>
          <a:p>
            <a:r>
              <a:rPr lang="en-US" dirty="0"/>
              <a:t>How to create a variable </a:t>
            </a:r>
          </a:p>
        </p:txBody>
      </p:sp>
      <p:sp>
        <p:nvSpPr>
          <p:cNvPr id="3" name="Content Placeholder 2">
            <a:extLst>
              <a:ext uri="{FF2B5EF4-FFF2-40B4-BE49-F238E27FC236}">
                <a16:creationId xmlns:a16="http://schemas.microsoft.com/office/drawing/2014/main" id="{9F5C7A45-6D6A-A647-B129-A4EF21D5D474}"/>
              </a:ext>
            </a:extLst>
          </p:cNvPr>
          <p:cNvSpPr>
            <a:spLocks noGrp="1"/>
          </p:cNvSpPr>
          <p:nvPr>
            <p:ph idx="1"/>
          </p:nvPr>
        </p:nvSpPr>
        <p:spPr>
          <a:xfrm>
            <a:off x="940322" y="2544283"/>
            <a:ext cx="7437120" cy="3265637"/>
          </a:xfrm>
        </p:spPr>
        <p:txBody>
          <a:bodyPr>
            <a:normAutofit/>
          </a:bodyPr>
          <a:lstStyle/>
          <a:p>
            <a:pPr marL="0" indent="0">
              <a:buNone/>
            </a:pPr>
            <a:r>
              <a:rPr lang="en-US" sz="4000" b="0" dirty="0" err="1">
                <a:solidFill>
                  <a:schemeClr val="tx1"/>
                </a:solidFill>
                <a:effectLst/>
                <a:latin typeface="Arial" panose="020B0604020202020204" pitchFamily="34" charset="0"/>
                <a:cs typeface="Arial" panose="020B0604020202020204" pitchFamily="34" charset="0"/>
              </a:rPr>
              <a:t>nameofvarible</a:t>
            </a:r>
            <a:r>
              <a:rPr lang="en-US" sz="4000" b="0" dirty="0">
                <a:solidFill>
                  <a:schemeClr val="tx1"/>
                </a:solidFill>
                <a:effectLst/>
                <a:latin typeface="Arial" panose="020B0604020202020204" pitchFamily="34" charset="0"/>
                <a:cs typeface="Arial" panose="020B0604020202020204" pitchFamily="34" charset="0"/>
              </a:rPr>
              <a:t>=</a:t>
            </a:r>
            <a:r>
              <a:rPr lang="en-US" sz="4000" b="0" dirty="0" err="1">
                <a:solidFill>
                  <a:schemeClr val="tx1"/>
                </a:solidFill>
                <a:effectLst/>
                <a:latin typeface="Arial" panose="020B0604020202020204" pitchFamily="34" charset="0"/>
                <a:cs typeface="Arial" panose="020B0604020202020204" pitchFamily="34" charset="0"/>
              </a:rPr>
              <a:t>valueof</a:t>
            </a:r>
            <a:r>
              <a:rPr lang="en-US" sz="4000" dirty="0" err="1">
                <a:solidFill>
                  <a:schemeClr val="tx1"/>
                </a:solidFill>
                <a:latin typeface="Arial" panose="020B0604020202020204" pitchFamily="34" charset="0"/>
                <a:cs typeface="Arial" panose="020B0604020202020204" pitchFamily="34" charset="0"/>
              </a:rPr>
              <a:t>varible</a:t>
            </a:r>
            <a:endParaRPr lang="en-US" dirty="0"/>
          </a:p>
        </p:txBody>
      </p:sp>
    </p:spTree>
    <p:extLst>
      <p:ext uri="{BB962C8B-B14F-4D97-AF65-F5344CB8AC3E}">
        <p14:creationId xmlns:p14="http://schemas.microsoft.com/office/powerpoint/2010/main" val="169660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F0A2-9C6F-BD41-9417-32B043271DFE}"/>
              </a:ext>
            </a:extLst>
          </p:cNvPr>
          <p:cNvSpPr>
            <a:spLocks noGrp="1"/>
          </p:cNvSpPr>
          <p:nvPr>
            <p:ph type="title"/>
          </p:nvPr>
        </p:nvSpPr>
        <p:spPr>
          <a:xfrm>
            <a:off x="3825618" y="685800"/>
            <a:ext cx="4632582" cy="1485900"/>
          </a:xfrm>
        </p:spPr>
        <p:txBody>
          <a:bodyPr>
            <a:normAutofit fontScale="90000"/>
          </a:bodyPr>
          <a:lstStyle/>
          <a:p>
            <a:r>
              <a:rPr lang="en-US" dirty="0"/>
              <a:t>BASH Variables are not physical files </a:t>
            </a:r>
          </a:p>
        </p:txBody>
      </p:sp>
      <p:pic>
        <p:nvPicPr>
          <p:cNvPr id="5" name="Picture 4" descr="Different coloured organisers">
            <a:extLst>
              <a:ext uri="{FF2B5EF4-FFF2-40B4-BE49-F238E27FC236}">
                <a16:creationId xmlns:a16="http://schemas.microsoft.com/office/drawing/2014/main" id="{98264BEF-3350-1B94-3CC8-AF0BA0E2F297}"/>
              </a:ext>
            </a:extLst>
          </p:cNvPr>
          <p:cNvPicPr>
            <a:picLocks noChangeAspect="1"/>
          </p:cNvPicPr>
          <p:nvPr/>
        </p:nvPicPr>
        <p:blipFill rotWithShape="1">
          <a:blip r:embed="rId2"/>
          <a:srcRect l="35585" r="35479" b="1"/>
          <a:stretch/>
        </p:blipFill>
        <p:spPr>
          <a:xfrm>
            <a:off x="20" y="10"/>
            <a:ext cx="3280138" cy="6857990"/>
          </a:xfrm>
          <a:prstGeom prst="rect">
            <a:avLst/>
          </a:prstGeom>
        </p:spPr>
      </p:pic>
      <p:sp>
        <p:nvSpPr>
          <p:cNvPr id="3" name="Content Placeholder 2">
            <a:extLst>
              <a:ext uri="{FF2B5EF4-FFF2-40B4-BE49-F238E27FC236}">
                <a16:creationId xmlns:a16="http://schemas.microsoft.com/office/drawing/2014/main" id="{D98BB712-A22A-754E-AEC7-63520AFA9154}"/>
              </a:ext>
            </a:extLst>
          </p:cNvPr>
          <p:cNvSpPr>
            <a:spLocks noGrp="1"/>
          </p:cNvSpPr>
          <p:nvPr>
            <p:ph idx="1"/>
          </p:nvPr>
        </p:nvSpPr>
        <p:spPr>
          <a:xfrm>
            <a:off x="3825618" y="2286000"/>
            <a:ext cx="4632582" cy="3581400"/>
          </a:xfrm>
        </p:spPr>
        <p:txBody>
          <a:bodyPr>
            <a:normAutofit/>
          </a:bodyPr>
          <a:lstStyle/>
          <a:p>
            <a:r>
              <a:rPr lang="en-US" sz="3200" b="0" dirty="0">
                <a:solidFill>
                  <a:schemeClr val="tx1"/>
                </a:solidFill>
                <a:effectLst/>
                <a:latin typeface="Arial" panose="020B0604020202020204" pitchFamily="34" charset="0"/>
                <a:cs typeface="Arial" panose="020B0604020202020204" pitchFamily="34" charset="0"/>
              </a:rPr>
              <a:t>When you create files you can use `</a:t>
            </a:r>
            <a:r>
              <a:rPr lang="en-US" sz="3200" b="0" dirty="0" err="1">
                <a:solidFill>
                  <a:schemeClr val="tx1"/>
                </a:solidFill>
                <a:effectLst/>
                <a:latin typeface="Arial" panose="020B0604020202020204" pitchFamily="34" charset="0"/>
                <a:cs typeface="Arial" panose="020B0604020202020204" pitchFamily="34" charset="0"/>
              </a:rPr>
              <a:t>ls`</a:t>
            </a:r>
            <a:r>
              <a:rPr lang="en-US" sz="3200" b="0" dirty="0">
                <a:solidFill>
                  <a:schemeClr val="tx1"/>
                </a:solidFill>
                <a:effectLst/>
                <a:latin typeface="Arial" panose="020B0604020202020204" pitchFamily="34" charset="0"/>
                <a:cs typeface="Arial" panose="020B0604020202020204" pitchFamily="34" charset="0"/>
              </a:rPr>
              <a:t> to list contents and see if the file exists.</a:t>
            </a:r>
          </a:p>
          <a:p>
            <a:r>
              <a:rPr lang="en-US" sz="3200" b="0" dirty="0">
                <a:solidFill>
                  <a:schemeClr val="tx1"/>
                </a:solidFill>
                <a:effectLst/>
                <a:latin typeface="Arial" panose="020B0604020202020204" pitchFamily="34" charset="0"/>
                <a:cs typeface="Arial" panose="020B0604020202020204" pitchFamily="34" charset="0"/>
              </a:rPr>
              <a:t>A variable will not be listed once created</a:t>
            </a:r>
          </a:p>
          <a:p>
            <a:pPr marL="0" indent="0">
              <a:buNone/>
            </a:pPr>
            <a:endParaRPr lang="en-US" dirty="0"/>
          </a:p>
        </p:txBody>
      </p:sp>
    </p:spTree>
    <p:extLst>
      <p:ext uri="{BB962C8B-B14F-4D97-AF65-F5344CB8AC3E}">
        <p14:creationId xmlns:p14="http://schemas.microsoft.com/office/powerpoint/2010/main" val="3090719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C0F8-F798-9E44-B3C4-3373B308FD17}"/>
              </a:ext>
            </a:extLst>
          </p:cNvPr>
          <p:cNvSpPr>
            <a:spLocks noGrp="1"/>
          </p:cNvSpPr>
          <p:nvPr>
            <p:ph type="title"/>
          </p:nvPr>
        </p:nvSpPr>
        <p:spPr>
          <a:xfrm>
            <a:off x="940322" y="1327355"/>
            <a:ext cx="7437120" cy="1910103"/>
          </a:xfrm>
        </p:spPr>
        <p:txBody>
          <a:bodyPr>
            <a:normAutofit/>
          </a:bodyPr>
          <a:lstStyle/>
          <a:p>
            <a:r>
              <a:rPr lang="en-US" dirty="0"/>
              <a:t>To recall the contents of the variable </a:t>
            </a:r>
          </a:p>
        </p:txBody>
      </p:sp>
      <p:sp>
        <p:nvSpPr>
          <p:cNvPr id="3" name="Content Placeholder 2">
            <a:extLst>
              <a:ext uri="{FF2B5EF4-FFF2-40B4-BE49-F238E27FC236}">
                <a16:creationId xmlns:a16="http://schemas.microsoft.com/office/drawing/2014/main" id="{9F5C7A45-6D6A-A647-B129-A4EF21D5D474}"/>
              </a:ext>
            </a:extLst>
          </p:cNvPr>
          <p:cNvSpPr>
            <a:spLocks noGrp="1"/>
          </p:cNvSpPr>
          <p:nvPr>
            <p:ph idx="1"/>
          </p:nvPr>
        </p:nvSpPr>
        <p:spPr>
          <a:xfrm>
            <a:off x="940322" y="2983230"/>
            <a:ext cx="7940788" cy="2826690"/>
          </a:xfrm>
        </p:spPr>
        <p:txBody>
          <a:bodyPr>
            <a:normAutofit/>
          </a:bodyPr>
          <a:lstStyle/>
          <a:p>
            <a:pPr marL="0" indent="0">
              <a:buNone/>
            </a:pPr>
            <a:r>
              <a:rPr lang="en-US" sz="4800" b="0" dirty="0">
                <a:solidFill>
                  <a:schemeClr val="tx1"/>
                </a:solidFill>
                <a:effectLst/>
                <a:latin typeface="Menlo" panose="020B0609030804020204" pitchFamily="49" charset="0"/>
              </a:rPr>
              <a:t>echo $</a:t>
            </a:r>
            <a:r>
              <a:rPr lang="en-US" sz="4800" b="0" dirty="0" err="1">
                <a:solidFill>
                  <a:schemeClr val="tx1"/>
                </a:solidFill>
                <a:effectLst/>
                <a:latin typeface="Menlo" panose="020B0609030804020204" pitchFamily="49" charset="0"/>
              </a:rPr>
              <a:t>nameofvariable</a:t>
            </a:r>
            <a:endParaRPr lang="en-US" sz="4800" b="0" dirty="0">
              <a:solidFill>
                <a:schemeClr val="tx1"/>
              </a:solidFill>
              <a:effectLst/>
              <a:latin typeface="Menlo" panose="020B0609030804020204" pitchFamily="49" charset="0"/>
            </a:endParaRPr>
          </a:p>
          <a:p>
            <a:pPr marL="0" indent="0">
              <a:buNone/>
            </a:pPr>
            <a:endParaRPr lang="en-US" dirty="0"/>
          </a:p>
        </p:txBody>
      </p:sp>
    </p:spTree>
    <p:extLst>
      <p:ext uri="{BB962C8B-B14F-4D97-AF65-F5344CB8AC3E}">
        <p14:creationId xmlns:p14="http://schemas.microsoft.com/office/powerpoint/2010/main" val="289523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F8E9-2184-F943-B66B-9E8AC6AD97F9}"/>
              </a:ext>
            </a:extLst>
          </p:cNvPr>
          <p:cNvSpPr>
            <a:spLocks noGrp="1"/>
          </p:cNvSpPr>
          <p:nvPr>
            <p:ph type="title"/>
          </p:nvPr>
        </p:nvSpPr>
        <p:spPr>
          <a:xfrm>
            <a:off x="940322" y="1048081"/>
            <a:ext cx="7721078" cy="1100759"/>
          </a:xfrm>
        </p:spPr>
        <p:txBody>
          <a:bodyPr>
            <a:normAutofit/>
          </a:bodyPr>
          <a:lstStyle/>
          <a:p>
            <a:r>
              <a:rPr lang="en-US" sz="4100" dirty="0"/>
              <a:t>Utility of variables</a:t>
            </a:r>
          </a:p>
        </p:txBody>
      </p:sp>
      <p:sp>
        <p:nvSpPr>
          <p:cNvPr id="6" name="Content Placeholder 2">
            <a:extLst>
              <a:ext uri="{FF2B5EF4-FFF2-40B4-BE49-F238E27FC236}">
                <a16:creationId xmlns:a16="http://schemas.microsoft.com/office/drawing/2014/main" id="{255FE73A-14D2-9F45-A1AB-0199826EF2AB}"/>
              </a:ext>
            </a:extLst>
          </p:cNvPr>
          <p:cNvSpPr>
            <a:spLocks noGrp="1"/>
          </p:cNvSpPr>
          <p:nvPr>
            <p:ph idx="1"/>
          </p:nvPr>
        </p:nvSpPr>
        <p:spPr>
          <a:xfrm>
            <a:off x="940322" y="2148840"/>
            <a:ext cx="7940788" cy="3135300"/>
          </a:xfrm>
        </p:spPr>
        <p:txBody>
          <a:bodyPr>
            <a:normAutofit/>
          </a:bodyPr>
          <a:lstStyle/>
          <a:p>
            <a:r>
              <a:rPr lang="en-US" sz="3600" dirty="0">
                <a:solidFill>
                  <a:schemeClr val="tx1"/>
                </a:solidFill>
                <a:latin typeface="Arial" panose="020B0604020202020204" pitchFamily="34" charset="0"/>
                <a:cs typeface="Arial" panose="020B0604020202020204" pitchFamily="34" charset="0"/>
              </a:rPr>
              <a:t>V</a:t>
            </a:r>
            <a:r>
              <a:rPr lang="en-US" sz="3600" b="0" dirty="0">
                <a:solidFill>
                  <a:schemeClr val="tx1"/>
                </a:solidFill>
                <a:effectLst/>
                <a:latin typeface="Arial" panose="020B0604020202020204" pitchFamily="34" charset="0"/>
                <a:cs typeface="Arial" panose="020B0604020202020204" pitchFamily="34" charset="0"/>
              </a:rPr>
              <a:t>ariables can be used to store information that can be used later in the script (once or many times over)</a:t>
            </a:r>
          </a:p>
          <a:p>
            <a:pPr marL="0" indent="0">
              <a:buNone/>
            </a:pPr>
            <a:endParaRPr lang="en-US" dirty="0"/>
          </a:p>
        </p:txBody>
      </p:sp>
    </p:spTree>
    <p:extLst>
      <p:ext uri="{BB962C8B-B14F-4D97-AF65-F5344CB8AC3E}">
        <p14:creationId xmlns:p14="http://schemas.microsoft.com/office/powerpoint/2010/main" val="3411040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4378-A7C3-2B4B-B078-9BEF0379CE6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4251E49-2C1B-1B44-A97F-99C3C5DBCB5C}"/>
              </a:ext>
            </a:extLst>
          </p:cNvPr>
          <p:cNvSpPr>
            <a:spLocks noGrp="1"/>
          </p:cNvSpPr>
          <p:nvPr>
            <p:ph idx="1"/>
          </p:nvPr>
        </p:nvSpPr>
        <p:spPr/>
        <p:txBody>
          <a:bodyPr/>
          <a:lstStyle/>
          <a:p>
            <a:pPr marL="0" indent="0">
              <a:buNone/>
            </a:pPr>
            <a:r>
              <a:rPr lang="en-US" b="0" dirty="0">
                <a:solidFill>
                  <a:srgbClr val="292929"/>
                </a:solidFill>
                <a:effectLst/>
                <a:latin typeface="Menlo" panose="020B0609030804020204" pitchFamily="49" charset="0"/>
              </a:rPr>
              <a:t>DBDIR=/users/p/d/</a:t>
            </a:r>
            <a:r>
              <a:rPr lang="en-US" b="0" dirty="0" err="1">
                <a:solidFill>
                  <a:srgbClr val="292929"/>
                </a:solidFill>
                <a:effectLst/>
                <a:latin typeface="Menlo" panose="020B0609030804020204" pitchFamily="49" charset="0"/>
              </a:rPr>
              <a:t>pdrodrig</a:t>
            </a:r>
            <a:r>
              <a:rPr lang="en-US" b="0" dirty="0">
                <a:solidFill>
                  <a:srgbClr val="292929"/>
                </a:solidFill>
                <a:effectLst/>
                <a:latin typeface="Menlo" panose="020B0609030804020204" pitchFamily="49" charset="0"/>
              </a:rPr>
              <a:t>/</a:t>
            </a:r>
            <a:r>
              <a:rPr lang="en-US" b="0" dirty="0" err="1">
                <a:solidFill>
                  <a:srgbClr val="292929"/>
                </a:solidFill>
                <a:effectLst/>
                <a:latin typeface="Menlo" panose="020B0609030804020204" pitchFamily="49" charset="0"/>
              </a:rPr>
              <a:t>genome_index</a:t>
            </a:r>
            <a:endParaRPr lang="en-US" b="0" dirty="0">
              <a:solidFill>
                <a:srgbClr val="292929"/>
              </a:solidFill>
              <a:effectLst/>
              <a:latin typeface="Menlo" panose="020B0609030804020204" pitchFamily="49" charset="0"/>
            </a:endParaRPr>
          </a:p>
          <a:p>
            <a:endParaRPr lang="en-US" dirty="0"/>
          </a:p>
          <a:p>
            <a:pPr marL="0" indent="0">
              <a:buNone/>
            </a:pPr>
            <a:r>
              <a:rPr lang="en-US" b="0" dirty="0">
                <a:solidFill>
                  <a:srgbClr val="292929"/>
                </a:solidFill>
                <a:effectLst/>
                <a:latin typeface="Menlo" panose="020B0609030804020204" pitchFamily="49" charset="0"/>
              </a:rPr>
              <a:t>In this case, this is showing a location to a specific directory </a:t>
            </a:r>
          </a:p>
          <a:p>
            <a:pPr marL="0" indent="0">
              <a:buNone/>
            </a:pPr>
            <a:endParaRPr lang="en-US" dirty="0"/>
          </a:p>
        </p:txBody>
      </p:sp>
    </p:spTree>
    <p:extLst>
      <p:ext uri="{BB962C8B-B14F-4D97-AF65-F5344CB8AC3E}">
        <p14:creationId xmlns:p14="http://schemas.microsoft.com/office/powerpoint/2010/main" val="814947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6C42-89EC-0E40-942E-B26C682B78E9}"/>
              </a:ext>
            </a:extLst>
          </p:cNvPr>
          <p:cNvSpPr>
            <a:spLocks noGrp="1"/>
          </p:cNvSpPr>
          <p:nvPr>
            <p:ph type="title"/>
          </p:nvPr>
        </p:nvSpPr>
        <p:spPr/>
        <p:txBody>
          <a:bodyPr/>
          <a:lstStyle/>
          <a:p>
            <a:r>
              <a:rPr lang="en-US" dirty="0"/>
              <a:t>for loop syntax </a:t>
            </a:r>
          </a:p>
        </p:txBody>
      </p:sp>
      <p:sp>
        <p:nvSpPr>
          <p:cNvPr id="3" name="Content Placeholder 2">
            <a:extLst>
              <a:ext uri="{FF2B5EF4-FFF2-40B4-BE49-F238E27FC236}">
                <a16:creationId xmlns:a16="http://schemas.microsoft.com/office/drawing/2014/main" id="{DA4BC93C-8A01-B148-B8AB-7B4B6E53FA7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6064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684D-08E0-7B40-9FD6-319CAA319CFB}"/>
              </a:ext>
            </a:extLst>
          </p:cNvPr>
          <p:cNvSpPr>
            <a:spLocks noGrp="1"/>
          </p:cNvSpPr>
          <p:nvPr>
            <p:ph type="title"/>
          </p:nvPr>
        </p:nvSpPr>
        <p:spPr/>
        <p:txBody>
          <a:bodyPr/>
          <a:lstStyle/>
          <a:p>
            <a:r>
              <a:rPr lang="en-US" dirty="0"/>
              <a:t>Inside HISAT2_example folder </a:t>
            </a:r>
          </a:p>
        </p:txBody>
      </p:sp>
      <p:sp>
        <p:nvSpPr>
          <p:cNvPr id="3" name="Content Placeholder 2">
            <a:extLst>
              <a:ext uri="{FF2B5EF4-FFF2-40B4-BE49-F238E27FC236}">
                <a16:creationId xmlns:a16="http://schemas.microsoft.com/office/drawing/2014/main" id="{27B6E8F5-A677-464F-8EB0-6D7F44835A61}"/>
              </a:ext>
            </a:extLst>
          </p:cNvPr>
          <p:cNvSpPr>
            <a:spLocks noGrp="1"/>
          </p:cNvSpPr>
          <p:nvPr>
            <p:ph idx="1"/>
          </p:nvPr>
        </p:nvSpPr>
        <p:spPr/>
        <p:txBody>
          <a:bodyPr/>
          <a:lstStyle/>
          <a:p>
            <a:pPr marL="0" indent="0">
              <a:buNone/>
            </a:pPr>
            <a:r>
              <a:rPr lang="en-US" dirty="0"/>
              <a:t>(2) FASTQ files </a:t>
            </a:r>
          </a:p>
          <a:p>
            <a:pPr marL="514350" indent="-514350">
              <a:buAutoNum type="arabicParenBoth"/>
            </a:pPr>
            <a:r>
              <a:rPr lang="en-US" dirty="0"/>
              <a:t>Script called hisat2_align.sh</a:t>
            </a:r>
          </a:p>
          <a:p>
            <a:pPr marL="514350" indent="-514350">
              <a:buAutoNum type="arabicParenBoth"/>
            </a:pPr>
            <a:endParaRPr lang="en-US" dirty="0"/>
          </a:p>
          <a:p>
            <a:pPr marL="514350" indent="-514350">
              <a:buAutoNum type="arabicParenBoth"/>
            </a:pPr>
            <a:endParaRPr lang="en-US" dirty="0"/>
          </a:p>
          <a:p>
            <a:pPr marL="0" indent="0">
              <a:buNone/>
            </a:pPr>
            <a:r>
              <a:rPr lang="en-US" dirty="0"/>
              <a:t>RUN hisat2_align.sh using </a:t>
            </a:r>
            <a:r>
              <a:rPr lang="en-US" dirty="0" err="1"/>
              <a:t>sbatch</a:t>
            </a:r>
            <a:r>
              <a:rPr lang="en-US" dirty="0"/>
              <a:t> </a:t>
            </a:r>
          </a:p>
          <a:p>
            <a:pPr marL="0" indent="0">
              <a:buNone/>
            </a:pPr>
            <a:endParaRPr lang="en-US" dirty="0"/>
          </a:p>
          <a:p>
            <a:pPr marL="0" indent="0">
              <a:buNone/>
            </a:pPr>
            <a:r>
              <a:rPr lang="en-US" dirty="0" err="1"/>
              <a:t>sbatch</a:t>
            </a:r>
            <a:r>
              <a:rPr lang="en-US" dirty="0"/>
              <a:t> hisat2_align.sh </a:t>
            </a:r>
          </a:p>
        </p:txBody>
      </p:sp>
    </p:spTree>
    <p:extLst>
      <p:ext uri="{BB962C8B-B14F-4D97-AF65-F5344CB8AC3E}">
        <p14:creationId xmlns:p14="http://schemas.microsoft.com/office/powerpoint/2010/main" val="339413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B4D5-773A-2C40-BF48-95735077C5D8}"/>
              </a:ext>
            </a:extLst>
          </p:cNvPr>
          <p:cNvSpPr>
            <a:spLocks noGrp="1"/>
          </p:cNvSpPr>
          <p:nvPr>
            <p:ph type="title"/>
          </p:nvPr>
        </p:nvSpPr>
        <p:spPr/>
        <p:txBody>
          <a:bodyPr/>
          <a:lstStyle/>
          <a:p>
            <a:pPr algn="ctr"/>
            <a:r>
              <a:rPr lang="en-US" dirty="0"/>
              <a:t>Outline for today</a:t>
            </a:r>
          </a:p>
        </p:txBody>
      </p:sp>
      <p:graphicFrame>
        <p:nvGraphicFramePr>
          <p:cNvPr id="4" name="Table 4">
            <a:extLst>
              <a:ext uri="{FF2B5EF4-FFF2-40B4-BE49-F238E27FC236}">
                <a16:creationId xmlns:a16="http://schemas.microsoft.com/office/drawing/2014/main" id="{4EBA0F70-32D4-FB47-A6F5-B1C1F57869F8}"/>
              </a:ext>
            </a:extLst>
          </p:cNvPr>
          <p:cNvGraphicFramePr>
            <a:graphicFrameLocks noGrp="1"/>
          </p:cNvGraphicFramePr>
          <p:nvPr>
            <p:ph idx="1"/>
            <p:extLst>
              <p:ext uri="{D42A27DB-BD31-4B8C-83A1-F6EECF244321}">
                <p14:modId xmlns:p14="http://schemas.microsoft.com/office/powerpoint/2010/main" val="3847699659"/>
              </p:ext>
            </p:extLst>
          </p:nvPr>
        </p:nvGraphicFramePr>
        <p:xfrm>
          <a:off x="628650" y="1825625"/>
          <a:ext cx="7886700" cy="4373931"/>
        </p:xfrm>
        <a:graphic>
          <a:graphicData uri="http://schemas.openxmlformats.org/drawingml/2006/table">
            <a:tbl>
              <a:tblPr firstRow="1" bandRow="1">
                <a:tableStyleId>{5940675A-B579-460E-94D1-54222C63F5DA}</a:tableStyleId>
              </a:tblPr>
              <a:tblGrid>
                <a:gridCol w="3943350">
                  <a:extLst>
                    <a:ext uri="{9D8B030D-6E8A-4147-A177-3AD203B41FA5}">
                      <a16:colId xmlns:a16="http://schemas.microsoft.com/office/drawing/2014/main" val="1072384319"/>
                    </a:ext>
                  </a:extLst>
                </a:gridCol>
                <a:gridCol w="3943350">
                  <a:extLst>
                    <a:ext uri="{9D8B030D-6E8A-4147-A177-3AD203B41FA5}">
                      <a16:colId xmlns:a16="http://schemas.microsoft.com/office/drawing/2014/main" val="1004895198"/>
                    </a:ext>
                  </a:extLst>
                </a:gridCol>
              </a:tblGrid>
              <a:tr h="1101358">
                <a:tc>
                  <a:txBody>
                    <a:bodyPr/>
                    <a:lstStyle/>
                    <a:p>
                      <a:pPr algn="ctr"/>
                      <a:r>
                        <a:rPr lang="en-US" sz="2800" dirty="0"/>
                        <a:t>~15 mins </a:t>
                      </a:r>
                    </a:p>
                  </a:txBody>
                  <a:tcPr/>
                </a:tc>
                <a:tc>
                  <a:txBody>
                    <a:bodyPr/>
                    <a:lstStyle/>
                    <a:p>
                      <a:pPr algn="ctr"/>
                      <a:r>
                        <a:rPr lang="en-US" sz="2800" dirty="0"/>
                        <a:t>PART 1</a:t>
                      </a:r>
                    </a:p>
                    <a:p>
                      <a:pPr algn="ctr"/>
                      <a:r>
                        <a:rPr lang="en-US" sz="2800" dirty="0"/>
                        <a:t>Learning more UNIX </a:t>
                      </a:r>
                    </a:p>
                  </a:txBody>
                  <a:tcPr/>
                </a:tc>
                <a:extLst>
                  <a:ext uri="{0D108BD9-81ED-4DB2-BD59-A6C34878D82A}">
                    <a16:rowId xmlns:a16="http://schemas.microsoft.com/office/drawing/2014/main" val="2243020843"/>
                  </a:ext>
                </a:extLst>
              </a:tr>
              <a:tr h="1101358">
                <a:tc>
                  <a:txBody>
                    <a:bodyPr/>
                    <a:lstStyle/>
                    <a:p>
                      <a:pPr algn="ctr"/>
                      <a:r>
                        <a:rPr lang="en-US" sz="2800" dirty="0"/>
                        <a:t>~10 mins </a:t>
                      </a:r>
                    </a:p>
                  </a:txBody>
                  <a:tcPr/>
                </a:tc>
                <a:tc>
                  <a:txBody>
                    <a:bodyPr/>
                    <a:lstStyle/>
                    <a:p>
                      <a:pPr algn="ctr"/>
                      <a:r>
                        <a:rPr lang="en-US" sz="2800" dirty="0"/>
                        <a:t>Part 2 </a:t>
                      </a:r>
                    </a:p>
                    <a:p>
                      <a:pPr algn="ctr"/>
                      <a:r>
                        <a:rPr lang="en-US" sz="2800" dirty="0"/>
                        <a:t>Mapping with HISAT2 Lecture </a:t>
                      </a:r>
                    </a:p>
                  </a:txBody>
                  <a:tcPr/>
                </a:tc>
                <a:extLst>
                  <a:ext uri="{0D108BD9-81ED-4DB2-BD59-A6C34878D82A}">
                    <a16:rowId xmlns:a16="http://schemas.microsoft.com/office/drawing/2014/main" val="1832658442"/>
                  </a:ext>
                </a:extLst>
              </a:tr>
              <a:tr h="1900973">
                <a:tc>
                  <a:txBody>
                    <a:bodyPr/>
                    <a:lstStyle/>
                    <a:p>
                      <a:pPr algn="ctr"/>
                      <a:r>
                        <a:rPr lang="en-US" sz="2800" dirty="0"/>
                        <a:t>~20 mins </a:t>
                      </a:r>
                    </a:p>
                  </a:txBody>
                  <a:tcPr/>
                </a:tc>
                <a:tc>
                  <a:txBody>
                    <a:bodyPr/>
                    <a:lstStyle/>
                    <a:p>
                      <a:pPr algn="ctr"/>
                      <a:r>
                        <a:rPr lang="en-US" sz="2800" dirty="0"/>
                        <a:t>Part 3</a:t>
                      </a:r>
                    </a:p>
                    <a:p>
                      <a:pPr algn="ctr"/>
                      <a:r>
                        <a:rPr lang="en-US" sz="2800" dirty="0"/>
                        <a:t>Writing &amp; understanding the code that we just submitted using </a:t>
                      </a:r>
                      <a:r>
                        <a:rPr lang="en-US" sz="2800" dirty="0" err="1"/>
                        <a:t>sbatch</a:t>
                      </a:r>
                      <a:endParaRPr lang="en-US" sz="2800" dirty="0"/>
                    </a:p>
                  </a:txBody>
                  <a:tcPr/>
                </a:tc>
                <a:extLst>
                  <a:ext uri="{0D108BD9-81ED-4DB2-BD59-A6C34878D82A}">
                    <a16:rowId xmlns:a16="http://schemas.microsoft.com/office/drawing/2014/main" val="3317368378"/>
                  </a:ext>
                </a:extLst>
              </a:tr>
            </a:tbl>
          </a:graphicData>
        </a:graphic>
      </p:graphicFrame>
    </p:spTree>
    <p:extLst>
      <p:ext uri="{BB962C8B-B14F-4D97-AF65-F5344CB8AC3E}">
        <p14:creationId xmlns:p14="http://schemas.microsoft.com/office/powerpoint/2010/main" val="64044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C0D5E4-B2C8-944B-9BC9-5CB54574C56F}"/>
              </a:ext>
            </a:extLst>
          </p:cNvPr>
          <p:cNvSpPr>
            <a:spLocks noGrp="1"/>
          </p:cNvSpPr>
          <p:nvPr>
            <p:ph type="title"/>
          </p:nvPr>
        </p:nvSpPr>
        <p:spPr/>
        <p:txBody>
          <a:bodyPr/>
          <a:lstStyle/>
          <a:p>
            <a:pPr algn="ctr"/>
            <a:r>
              <a:rPr lang="en-US" dirty="0"/>
              <a:t>More bash! </a:t>
            </a:r>
          </a:p>
        </p:txBody>
      </p:sp>
      <p:sp>
        <p:nvSpPr>
          <p:cNvPr id="3" name="Content Placeholder 2">
            <a:extLst>
              <a:ext uri="{FF2B5EF4-FFF2-40B4-BE49-F238E27FC236}">
                <a16:creationId xmlns:a16="http://schemas.microsoft.com/office/drawing/2014/main" id="{661D2EBE-E1F7-2A4F-8023-6B1EA27E5009}"/>
              </a:ext>
            </a:extLst>
          </p:cNvPr>
          <p:cNvSpPr>
            <a:spLocks noGrp="1"/>
          </p:cNvSpPr>
          <p:nvPr>
            <p:ph idx="1"/>
          </p:nvPr>
        </p:nvSpPr>
        <p:spPr>
          <a:xfrm>
            <a:off x="628650" y="2528887"/>
            <a:ext cx="7886700" cy="3648075"/>
          </a:xfrm>
        </p:spPr>
        <p:txBody>
          <a:bodyPr>
            <a:normAutofit/>
          </a:bodyPr>
          <a:lstStyle/>
          <a:p>
            <a:pPr marL="0" indent="0">
              <a:buNone/>
            </a:pPr>
            <a:r>
              <a:rPr lang="en-US" sz="1800" b="0" dirty="0">
                <a:solidFill>
                  <a:srgbClr val="292929"/>
                </a:solidFill>
                <a:effectLst/>
                <a:latin typeface="Menlo" panose="020B0609030804020204" pitchFamily="49" charset="0"/>
              </a:rPr>
              <a:t>cp -r /gpfs1/cl/mmg232/</a:t>
            </a:r>
            <a:r>
              <a:rPr lang="en-US" sz="1800" b="0" dirty="0" err="1">
                <a:solidFill>
                  <a:srgbClr val="292929"/>
                </a:solidFill>
                <a:effectLst/>
                <a:latin typeface="Menlo" panose="020B0609030804020204" pitchFamily="49" charset="0"/>
              </a:rPr>
              <a:t>course_materials</a:t>
            </a:r>
            <a:r>
              <a:rPr lang="en-US" sz="1800" b="0" dirty="0">
                <a:solidFill>
                  <a:srgbClr val="292929"/>
                </a:solidFill>
                <a:effectLst/>
                <a:latin typeface="Menlo" panose="020B0609030804020204" pitchFamily="49" charset="0"/>
              </a:rPr>
              <a:t>/</a:t>
            </a:r>
            <a:r>
              <a:rPr lang="en-US" sz="1800" b="0" dirty="0" err="1">
                <a:solidFill>
                  <a:srgbClr val="292929"/>
                </a:solidFill>
                <a:effectLst/>
                <a:latin typeface="Menlo" panose="020B0609030804020204" pitchFamily="49" charset="0"/>
              </a:rPr>
              <a:t>six_commands</a:t>
            </a:r>
            <a:r>
              <a:rPr lang="en-US" sz="1800" b="0" dirty="0">
                <a:solidFill>
                  <a:srgbClr val="292929"/>
                </a:solidFill>
                <a:effectLst/>
                <a:latin typeface="Menlo" panose="020B0609030804020204" pitchFamily="49" charset="0"/>
              </a:rPr>
              <a:t>/ .</a:t>
            </a:r>
          </a:p>
        </p:txBody>
      </p:sp>
    </p:spTree>
    <p:extLst>
      <p:ext uri="{BB962C8B-B14F-4D97-AF65-F5344CB8AC3E}">
        <p14:creationId xmlns:p14="http://schemas.microsoft.com/office/powerpoint/2010/main" val="46989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3E90-BBF9-114E-988B-376F55E84D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78451-7FB1-FE40-8F01-C08516A06630}"/>
              </a:ext>
            </a:extLst>
          </p:cNvPr>
          <p:cNvSpPr>
            <a:spLocks noGrp="1"/>
          </p:cNvSpPr>
          <p:nvPr>
            <p:ph idx="1"/>
          </p:nvPr>
        </p:nvSpPr>
        <p:spPr/>
        <p:txBody>
          <a:bodyPr>
            <a:normAutofit/>
          </a:bodyPr>
          <a:lstStyle/>
          <a:p>
            <a:pPr marL="0" indent="0" algn="ctr">
              <a:buNone/>
            </a:pPr>
            <a:r>
              <a:rPr lang="en-US" sz="6000" dirty="0"/>
              <a:t>PART 2</a:t>
            </a:r>
          </a:p>
          <a:p>
            <a:pPr marL="0" indent="0" algn="ctr">
              <a:buNone/>
            </a:pPr>
            <a:r>
              <a:rPr lang="en-US" sz="7200" dirty="0"/>
              <a:t>Mapping with HISAT2</a:t>
            </a:r>
            <a:endParaRPr lang="en-US" sz="6000" dirty="0"/>
          </a:p>
        </p:txBody>
      </p:sp>
    </p:spTree>
    <p:extLst>
      <p:ext uri="{BB962C8B-B14F-4D97-AF65-F5344CB8AC3E}">
        <p14:creationId xmlns:p14="http://schemas.microsoft.com/office/powerpoint/2010/main" val="50799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E3DE-722A-7E43-A1D6-C5017B113B07}"/>
              </a:ext>
            </a:extLst>
          </p:cNvPr>
          <p:cNvSpPr>
            <a:spLocks noGrp="1"/>
          </p:cNvSpPr>
          <p:nvPr>
            <p:ph type="title"/>
          </p:nvPr>
        </p:nvSpPr>
        <p:spPr>
          <a:xfrm>
            <a:off x="1919217" y="1480930"/>
            <a:ext cx="3731775" cy="3672027"/>
          </a:xfrm>
        </p:spPr>
        <p:txBody>
          <a:bodyPr vert="horz" lIns="91440" tIns="45720" rIns="91440" bIns="45720" rtlCol="0" anchor="ctr">
            <a:normAutofit/>
          </a:bodyPr>
          <a:lstStyle/>
          <a:p>
            <a:pPr algn="r" defTabSz="914400"/>
            <a:endParaRPr lang="en-US" sz="4200" cap="all"/>
          </a:p>
        </p:txBody>
      </p:sp>
      <p:pic>
        <p:nvPicPr>
          <p:cNvPr id="5" name="Picture 4">
            <a:extLst>
              <a:ext uri="{FF2B5EF4-FFF2-40B4-BE49-F238E27FC236}">
                <a16:creationId xmlns:a16="http://schemas.microsoft.com/office/drawing/2014/main" id="{A9D24C1C-C1EB-824B-B70D-8D12FBF76413}"/>
              </a:ext>
            </a:extLst>
          </p:cNvPr>
          <p:cNvPicPr>
            <a:picLocks noChangeAspect="1"/>
          </p:cNvPicPr>
          <p:nvPr/>
        </p:nvPicPr>
        <p:blipFill>
          <a:blip r:embed="rId2"/>
          <a:stretch>
            <a:fillRect/>
          </a:stretch>
        </p:blipFill>
        <p:spPr>
          <a:xfrm>
            <a:off x="1458409" y="134911"/>
            <a:ext cx="6095638" cy="6449008"/>
          </a:xfrm>
          <a:prstGeom prst="rect">
            <a:avLst/>
          </a:prstGeom>
        </p:spPr>
      </p:pic>
    </p:spTree>
    <p:extLst>
      <p:ext uri="{BB962C8B-B14F-4D97-AF65-F5344CB8AC3E}">
        <p14:creationId xmlns:p14="http://schemas.microsoft.com/office/powerpoint/2010/main" val="312196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F4AD-6C9F-6245-A4B9-4D2426912B4C}"/>
              </a:ext>
            </a:extLst>
          </p:cNvPr>
          <p:cNvSpPr>
            <a:spLocks noGrp="1"/>
          </p:cNvSpPr>
          <p:nvPr>
            <p:ph type="title"/>
          </p:nvPr>
        </p:nvSpPr>
        <p:spPr/>
        <p:txBody>
          <a:bodyPr/>
          <a:lstStyle/>
          <a:p>
            <a:pPr algn="ctr"/>
            <a:r>
              <a:rPr lang="en-US" dirty="0"/>
              <a:t>Learning objectives </a:t>
            </a:r>
          </a:p>
        </p:txBody>
      </p:sp>
      <p:sp>
        <p:nvSpPr>
          <p:cNvPr id="3" name="Content Placeholder 2">
            <a:extLst>
              <a:ext uri="{FF2B5EF4-FFF2-40B4-BE49-F238E27FC236}">
                <a16:creationId xmlns:a16="http://schemas.microsoft.com/office/drawing/2014/main" id="{591CB0F7-BD9D-004D-9DDA-8B9F1BF4E135}"/>
              </a:ext>
            </a:extLst>
          </p:cNvPr>
          <p:cNvSpPr>
            <a:spLocks noGrp="1"/>
          </p:cNvSpPr>
          <p:nvPr>
            <p:ph idx="1"/>
          </p:nvPr>
        </p:nvSpPr>
        <p:spPr/>
        <p:txBody>
          <a:bodyPr>
            <a:normAutofit/>
          </a:bodyPr>
          <a:lstStyle/>
          <a:p>
            <a:r>
              <a:rPr lang="en-US" sz="3200" b="0" dirty="0">
                <a:solidFill>
                  <a:srgbClr val="292929"/>
                </a:solidFill>
                <a:effectLst/>
                <a:latin typeface="Times New Roman" panose="02020603050405020304" pitchFamily="18" charset="0"/>
                <a:cs typeface="Times New Roman" panose="02020603050405020304" pitchFamily="18" charset="0"/>
              </a:rPr>
              <a:t>Explore the splice-aware mapper called HISAT2</a:t>
            </a:r>
          </a:p>
          <a:p>
            <a:r>
              <a:rPr lang="en-US" sz="3200" b="0" dirty="0">
                <a:solidFill>
                  <a:srgbClr val="292929"/>
                </a:solidFill>
                <a:effectLst/>
                <a:latin typeface="Times New Roman" panose="02020603050405020304" pitchFamily="18" charset="0"/>
                <a:cs typeface="Times New Roman" panose="02020603050405020304" pitchFamily="18" charset="0"/>
              </a:rPr>
              <a:t>Generate the bash script required to align and generate the desired outputs using HISAT2 and </a:t>
            </a:r>
            <a:r>
              <a:rPr lang="en-US" sz="3200" b="0" dirty="0" err="1">
                <a:solidFill>
                  <a:srgbClr val="292929"/>
                </a:solidFill>
                <a:effectLst/>
                <a:latin typeface="Times New Roman" panose="02020603050405020304" pitchFamily="18" charset="0"/>
                <a:cs typeface="Times New Roman" panose="02020603050405020304" pitchFamily="18" charset="0"/>
              </a:rPr>
              <a:t>SAMtools</a:t>
            </a:r>
            <a:r>
              <a:rPr lang="en-US" sz="3200" b="0" dirty="0">
                <a:solidFill>
                  <a:srgbClr val="292929"/>
                </a:solidFill>
                <a:effectLst/>
                <a:latin typeface="Times New Roman" panose="02020603050405020304" pitchFamily="18" charset="0"/>
                <a:cs typeface="Times New Roman" panose="02020603050405020304" pitchFamily="18" charset="0"/>
              </a:rPr>
              <a:t>, respectively </a:t>
            </a:r>
          </a:p>
          <a:p>
            <a:r>
              <a:rPr lang="en-US" sz="3200" i="1" dirty="0">
                <a:latin typeface="Times New Roman" panose="02020603050405020304" pitchFamily="18" charset="0"/>
                <a:cs typeface="Times New Roman" panose="02020603050405020304" pitchFamily="18" charset="0"/>
              </a:rPr>
              <a:t>Understand the output files from HISAT2 &amp; </a:t>
            </a:r>
            <a:r>
              <a:rPr lang="en-US" sz="3200" i="1" dirty="0" err="1">
                <a:latin typeface="Times New Roman" panose="02020603050405020304" pitchFamily="18" charset="0"/>
                <a:cs typeface="Times New Roman" panose="02020603050405020304" pitchFamily="18" charset="0"/>
              </a:rPr>
              <a:t>SAMtools</a:t>
            </a:r>
            <a:endParaRPr lang="en-US"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09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425EBAE-8F10-2646-8788-E50009775666}"/>
              </a:ext>
            </a:extLst>
          </p:cNvPr>
          <p:cNvGraphicFramePr>
            <a:graphicFrameLocks noGrp="1"/>
          </p:cNvGraphicFramePr>
          <p:nvPr>
            <p:extLst>
              <p:ext uri="{D42A27DB-BD31-4B8C-83A1-F6EECF244321}">
                <p14:modId xmlns:p14="http://schemas.microsoft.com/office/powerpoint/2010/main" val="4194948034"/>
              </p:ext>
            </p:extLst>
          </p:nvPr>
        </p:nvGraphicFramePr>
        <p:xfrm>
          <a:off x="102870" y="832554"/>
          <a:ext cx="8938260" cy="4516686"/>
        </p:xfrm>
        <a:graphic>
          <a:graphicData uri="http://schemas.openxmlformats.org/drawingml/2006/table">
            <a:tbl>
              <a:tblPr firstRow="1" bandRow="1">
                <a:tableStyleId>{D7AC3CCA-C797-4891-BE02-D94E43425B78}</a:tableStyleId>
              </a:tblPr>
              <a:tblGrid>
                <a:gridCol w="1489710">
                  <a:extLst>
                    <a:ext uri="{9D8B030D-6E8A-4147-A177-3AD203B41FA5}">
                      <a16:colId xmlns:a16="http://schemas.microsoft.com/office/drawing/2014/main" val="3319499055"/>
                    </a:ext>
                  </a:extLst>
                </a:gridCol>
                <a:gridCol w="1489710">
                  <a:extLst>
                    <a:ext uri="{9D8B030D-6E8A-4147-A177-3AD203B41FA5}">
                      <a16:colId xmlns:a16="http://schemas.microsoft.com/office/drawing/2014/main" val="2996542446"/>
                    </a:ext>
                  </a:extLst>
                </a:gridCol>
                <a:gridCol w="1489710">
                  <a:extLst>
                    <a:ext uri="{9D8B030D-6E8A-4147-A177-3AD203B41FA5}">
                      <a16:colId xmlns:a16="http://schemas.microsoft.com/office/drawing/2014/main" val="4233309466"/>
                    </a:ext>
                  </a:extLst>
                </a:gridCol>
                <a:gridCol w="1489710">
                  <a:extLst>
                    <a:ext uri="{9D8B030D-6E8A-4147-A177-3AD203B41FA5}">
                      <a16:colId xmlns:a16="http://schemas.microsoft.com/office/drawing/2014/main" val="706695115"/>
                    </a:ext>
                  </a:extLst>
                </a:gridCol>
                <a:gridCol w="1489710">
                  <a:extLst>
                    <a:ext uri="{9D8B030D-6E8A-4147-A177-3AD203B41FA5}">
                      <a16:colId xmlns:a16="http://schemas.microsoft.com/office/drawing/2014/main" val="1374817091"/>
                    </a:ext>
                  </a:extLst>
                </a:gridCol>
                <a:gridCol w="1489710">
                  <a:extLst>
                    <a:ext uri="{9D8B030D-6E8A-4147-A177-3AD203B41FA5}">
                      <a16:colId xmlns:a16="http://schemas.microsoft.com/office/drawing/2014/main" val="4259416822"/>
                    </a:ext>
                  </a:extLst>
                </a:gridCol>
              </a:tblGrid>
              <a:tr h="1010330">
                <a:tc>
                  <a:txBody>
                    <a:bodyPr/>
                    <a:lstStyle/>
                    <a:p>
                      <a:pPr algn="ctr"/>
                      <a:r>
                        <a:rPr lang="en-US" sz="1800" dirty="0"/>
                        <a:t>ALIGNER</a:t>
                      </a:r>
                    </a:p>
                  </a:txBody>
                  <a:tcPr anchor="ctr">
                    <a:solidFill>
                      <a:schemeClr val="bg1"/>
                    </a:solidFill>
                  </a:tcPr>
                </a:tc>
                <a:tc>
                  <a:txBody>
                    <a:bodyPr/>
                    <a:lstStyle/>
                    <a:p>
                      <a:pPr algn="ctr"/>
                      <a:r>
                        <a:rPr lang="en-US" sz="1800" dirty="0"/>
                        <a:t>Designed for</a:t>
                      </a:r>
                    </a:p>
                    <a:p>
                      <a:pPr algn="ctr"/>
                      <a:r>
                        <a:rPr lang="en-US" sz="1800" dirty="0"/>
                        <a:t>(Type of Data)</a:t>
                      </a:r>
                    </a:p>
                  </a:txBody>
                  <a:tcPr anchor="ctr">
                    <a:solidFill>
                      <a:schemeClr val="bg1"/>
                    </a:solidFill>
                  </a:tcPr>
                </a:tc>
                <a:tc>
                  <a:txBody>
                    <a:bodyPr/>
                    <a:lstStyle/>
                    <a:p>
                      <a:pPr algn="ctr"/>
                      <a:r>
                        <a:rPr lang="en-US" sz="1600" dirty="0"/>
                        <a:t>Programming Language</a:t>
                      </a:r>
                    </a:p>
                  </a:txBody>
                  <a:tcPr anchor="ctr">
                    <a:solidFill>
                      <a:schemeClr val="bg1"/>
                    </a:solidFill>
                  </a:tcPr>
                </a:tc>
                <a:tc>
                  <a:txBody>
                    <a:bodyPr/>
                    <a:lstStyle/>
                    <a:p>
                      <a:pPr algn="ctr"/>
                      <a:r>
                        <a:rPr lang="en-US" sz="1800" dirty="0"/>
                        <a:t>Algorithm</a:t>
                      </a:r>
                    </a:p>
                  </a:txBody>
                  <a:tcPr anchor="ctr">
                    <a:solidFill>
                      <a:schemeClr val="bg1"/>
                    </a:solidFill>
                  </a:tcPr>
                </a:tc>
                <a:tc>
                  <a:txBody>
                    <a:bodyPr/>
                    <a:lstStyle/>
                    <a:p>
                      <a:pPr algn="ctr"/>
                      <a:r>
                        <a:rPr lang="en-US" sz="1800" dirty="0"/>
                        <a:t>Mode</a:t>
                      </a:r>
                    </a:p>
                  </a:txBody>
                  <a:tcPr anchor="ctr">
                    <a:solidFill>
                      <a:schemeClr val="bg1"/>
                    </a:solidFill>
                  </a:tcPr>
                </a:tc>
                <a:tc>
                  <a:txBody>
                    <a:bodyPr/>
                    <a:lstStyle/>
                    <a:p>
                      <a:pPr algn="ctr"/>
                      <a:r>
                        <a:rPr lang="en-US" sz="1800" dirty="0"/>
                        <a:t>Clip</a:t>
                      </a:r>
                    </a:p>
                  </a:txBody>
                  <a:tcPr anchor="ctr">
                    <a:solidFill>
                      <a:schemeClr val="bg1"/>
                    </a:solidFill>
                  </a:tcPr>
                </a:tc>
                <a:extLst>
                  <a:ext uri="{0D108BD9-81ED-4DB2-BD59-A6C34878D82A}">
                    <a16:rowId xmlns:a16="http://schemas.microsoft.com/office/drawing/2014/main" val="2158643990"/>
                  </a:ext>
                </a:extLst>
              </a:tr>
              <a:tr h="876589">
                <a:tc>
                  <a:txBody>
                    <a:bodyPr/>
                    <a:lstStyle/>
                    <a:p>
                      <a:pPr algn="ctr"/>
                      <a:r>
                        <a:rPr lang="en-US" sz="2000" dirty="0"/>
                        <a:t>BOWTIE2</a:t>
                      </a:r>
                    </a:p>
                  </a:txBody>
                  <a:tcPr anchor="ctr"/>
                </a:tc>
                <a:tc>
                  <a:txBody>
                    <a:bodyPr/>
                    <a:lstStyle/>
                    <a:p>
                      <a:pPr algn="ctr"/>
                      <a:r>
                        <a:rPr lang="en-US" sz="2000" dirty="0"/>
                        <a:t>DNA, RNA</a:t>
                      </a:r>
                    </a:p>
                  </a:txBody>
                  <a:tcPr anchor="ctr"/>
                </a:tc>
                <a:tc>
                  <a:txBody>
                    <a:bodyPr/>
                    <a:lstStyle/>
                    <a:p>
                      <a:pPr algn="ctr"/>
                      <a:r>
                        <a:rPr lang="en-US" sz="2000" dirty="0"/>
                        <a:t>C++</a:t>
                      </a:r>
                    </a:p>
                  </a:txBody>
                  <a:tcPr anchor="ctr"/>
                </a:tc>
                <a:tc>
                  <a:txBody>
                    <a:bodyPr/>
                    <a:lstStyle/>
                    <a:p>
                      <a:pPr algn="ctr"/>
                      <a:r>
                        <a:rPr lang="en-US" sz="2000" dirty="0"/>
                        <a:t>BWT</a:t>
                      </a:r>
                    </a:p>
                  </a:txBody>
                  <a:tcPr anchor="ctr"/>
                </a:tc>
                <a:tc>
                  <a:txBody>
                    <a:bodyPr/>
                    <a:lstStyle/>
                    <a:p>
                      <a:pPr algn="ctr"/>
                      <a:r>
                        <a:rPr lang="en-US" sz="2000" dirty="0"/>
                        <a:t>Local</a:t>
                      </a:r>
                    </a:p>
                  </a:txBody>
                  <a:tcPr anchor="ctr"/>
                </a:tc>
                <a:tc>
                  <a:txBody>
                    <a:bodyPr/>
                    <a:lstStyle/>
                    <a:p>
                      <a:pPr algn="ctr"/>
                      <a:r>
                        <a:rPr lang="en-US" sz="2000" dirty="0"/>
                        <a:t>Soft</a:t>
                      </a:r>
                    </a:p>
                  </a:txBody>
                  <a:tcPr anchor="ctr"/>
                </a:tc>
                <a:extLst>
                  <a:ext uri="{0D108BD9-81ED-4DB2-BD59-A6C34878D82A}">
                    <a16:rowId xmlns:a16="http://schemas.microsoft.com/office/drawing/2014/main" val="1579063544"/>
                  </a:ext>
                </a:extLst>
              </a:tr>
              <a:tr h="876589">
                <a:tc>
                  <a:txBody>
                    <a:bodyPr/>
                    <a:lstStyle/>
                    <a:p>
                      <a:pPr algn="ctr"/>
                      <a:r>
                        <a:rPr lang="en-US" sz="2000" dirty="0"/>
                        <a:t>HISAT2</a:t>
                      </a:r>
                    </a:p>
                  </a:txBody>
                  <a:tcPr anchor="ctr">
                    <a:solidFill>
                      <a:schemeClr val="bg1"/>
                    </a:solidFill>
                  </a:tcPr>
                </a:tc>
                <a:tc>
                  <a:txBody>
                    <a:bodyPr/>
                    <a:lstStyle/>
                    <a:p>
                      <a:pPr algn="ctr"/>
                      <a:r>
                        <a:rPr lang="en-US" sz="2000" dirty="0"/>
                        <a:t>DNA, RNA</a:t>
                      </a:r>
                    </a:p>
                  </a:txBody>
                  <a:tcPr anchor="ctr">
                    <a:solidFill>
                      <a:schemeClr val="bg1"/>
                    </a:solidFill>
                  </a:tcPr>
                </a:tc>
                <a:tc>
                  <a:txBody>
                    <a:bodyPr/>
                    <a:lstStyle/>
                    <a:p>
                      <a:pPr algn="ctr"/>
                      <a:r>
                        <a:rPr lang="en-US" sz="2000" dirty="0"/>
                        <a:t>Python</a:t>
                      </a:r>
                    </a:p>
                  </a:txBody>
                  <a:tcPr anchor="ctr">
                    <a:solidFill>
                      <a:schemeClr val="bg1"/>
                    </a:solidFill>
                  </a:tcPr>
                </a:tc>
                <a:tc>
                  <a:txBody>
                    <a:bodyPr/>
                    <a:lstStyle/>
                    <a:p>
                      <a:pPr algn="ctr"/>
                      <a:r>
                        <a:rPr lang="en-US" sz="2000" dirty="0"/>
                        <a:t>BWT</a:t>
                      </a:r>
                    </a:p>
                  </a:txBody>
                  <a:tcPr anchor="ctr">
                    <a:solidFill>
                      <a:schemeClr val="bg1"/>
                    </a:solidFill>
                  </a:tcPr>
                </a:tc>
                <a:tc>
                  <a:txBody>
                    <a:bodyPr/>
                    <a:lstStyle/>
                    <a:p>
                      <a:pPr algn="ctr"/>
                      <a:r>
                        <a:rPr lang="en-US" sz="2000" dirty="0"/>
                        <a:t>Local</a:t>
                      </a:r>
                    </a:p>
                  </a:txBody>
                  <a:tcPr anchor="ctr">
                    <a:solidFill>
                      <a:schemeClr val="bg1"/>
                    </a:solidFill>
                  </a:tcPr>
                </a:tc>
                <a:tc>
                  <a:txBody>
                    <a:bodyPr/>
                    <a:lstStyle/>
                    <a:p>
                      <a:pPr algn="ctr"/>
                      <a:r>
                        <a:rPr lang="en-US" sz="2000" dirty="0"/>
                        <a:t>Soft</a:t>
                      </a:r>
                    </a:p>
                  </a:txBody>
                  <a:tcPr anchor="ctr">
                    <a:solidFill>
                      <a:schemeClr val="bg1"/>
                    </a:solidFill>
                  </a:tcPr>
                </a:tc>
                <a:extLst>
                  <a:ext uri="{0D108BD9-81ED-4DB2-BD59-A6C34878D82A}">
                    <a16:rowId xmlns:a16="http://schemas.microsoft.com/office/drawing/2014/main" val="1650130421"/>
                  </a:ext>
                </a:extLst>
              </a:tr>
              <a:tr h="876589">
                <a:tc>
                  <a:txBody>
                    <a:bodyPr/>
                    <a:lstStyle/>
                    <a:p>
                      <a:pPr algn="ctr"/>
                      <a:r>
                        <a:rPr lang="en-US" sz="2000" dirty="0"/>
                        <a:t>STAR</a:t>
                      </a:r>
                    </a:p>
                  </a:txBody>
                  <a:tcPr anchor="ctr"/>
                </a:tc>
                <a:tc>
                  <a:txBody>
                    <a:bodyPr/>
                    <a:lstStyle/>
                    <a:p>
                      <a:pPr algn="ctr"/>
                      <a:r>
                        <a:rPr lang="en-US" sz="2000" dirty="0"/>
                        <a:t>RNA</a:t>
                      </a:r>
                    </a:p>
                  </a:txBody>
                  <a:tcPr anchor="ctr"/>
                </a:tc>
                <a:tc>
                  <a:txBody>
                    <a:bodyPr/>
                    <a:lstStyle/>
                    <a:p>
                      <a:pPr algn="ctr"/>
                      <a:r>
                        <a:rPr lang="en-US" sz="2000" dirty="0"/>
                        <a:t>C++</a:t>
                      </a:r>
                    </a:p>
                  </a:txBody>
                  <a:tcPr anchor="ctr"/>
                </a:tc>
                <a:tc>
                  <a:txBody>
                    <a:bodyPr/>
                    <a:lstStyle/>
                    <a:p>
                      <a:pPr algn="ctr"/>
                      <a:r>
                        <a:rPr lang="en-US" sz="2000" dirty="0"/>
                        <a:t>BWT</a:t>
                      </a:r>
                    </a:p>
                  </a:txBody>
                  <a:tcPr anchor="ctr"/>
                </a:tc>
                <a:tc>
                  <a:txBody>
                    <a:bodyPr/>
                    <a:lstStyle/>
                    <a:p>
                      <a:pPr algn="ctr"/>
                      <a:r>
                        <a:rPr lang="en-US" sz="2000" dirty="0"/>
                        <a:t>Local</a:t>
                      </a:r>
                    </a:p>
                  </a:txBody>
                  <a:tcPr anchor="ctr"/>
                </a:tc>
                <a:tc>
                  <a:txBody>
                    <a:bodyPr/>
                    <a:lstStyle/>
                    <a:p>
                      <a:pPr algn="ctr"/>
                      <a:r>
                        <a:rPr lang="en-US" sz="2000" dirty="0"/>
                        <a:t>Soft</a:t>
                      </a:r>
                    </a:p>
                  </a:txBody>
                  <a:tcPr anchor="ctr"/>
                </a:tc>
                <a:extLst>
                  <a:ext uri="{0D108BD9-81ED-4DB2-BD59-A6C34878D82A}">
                    <a16:rowId xmlns:a16="http://schemas.microsoft.com/office/drawing/2014/main" val="1711624076"/>
                  </a:ext>
                </a:extLst>
              </a:tr>
              <a:tr h="876589">
                <a:tc>
                  <a:txBody>
                    <a:bodyPr/>
                    <a:lstStyle/>
                    <a:p>
                      <a:pPr algn="ctr"/>
                      <a:r>
                        <a:rPr lang="en-US" sz="2000" dirty="0"/>
                        <a:t>TOPHAT2</a:t>
                      </a:r>
                    </a:p>
                  </a:txBody>
                  <a:tcPr anchor="ctr">
                    <a:solidFill>
                      <a:schemeClr val="bg1"/>
                    </a:solidFill>
                  </a:tcPr>
                </a:tc>
                <a:tc>
                  <a:txBody>
                    <a:bodyPr/>
                    <a:lstStyle/>
                    <a:p>
                      <a:pPr algn="ctr"/>
                      <a:r>
                        <a:rPr lang="en-US" sz="2000" dirty="0"/>
                        <a:t>RNA</a:t>
                      </a:r>
                    </a:p>
                  </a:txBody>
                  <a:tcPr anchor="ctr">
                    <a:solidFill>
                      <a:schemeClr val="bg1"/>
                    </a:solidFill>
                  </a:tcPr>
                </a:tc>
                <a:tc>
                  <a:txBody>
                    <a:bodyPr/>
                    <a:lstStyle/>
                    <a:p>
                      <a:pPr algn="ctr"/>
                      <a:r>
                        <a:rPr lang="en-US" sz="2000" dirty="0"/>
                        <a:t>C++</a:t>
                      </a:r>
                    </a:p>
                  </a:txBody>
                  <a:tcPr anchor="ctr">
                    <a:solidFill>
                      <a:schemeClr val="bg1"/>
                    </a:solidFill>
                  </a:tcPr>
                </a:tc>
                <a:tc>
                  <a:txBody>
                    <a:bodyPr/>
                    <a:lstStyle/>
                    <a:p>
                      <a:pPr algn="ctr"/>
                      <a:r>
                        <a:rPr lang="en-US" sz="2000" dirty="0"/>
                        <a:t>BWT</a:t>
                      </a:r>
                    </a:p>
                  </a:txBody>
                  <a:tcPr anchor="ctr">
                    <a:solidFill>
                      <a:schemeClr val="bg1"/>
                    </a:solidFill>
                  </a:tcPr>
                </a:tc>
                <a:tc>
                  <a:txBody>
                    <a:bodyPr/>
                    <a:lstStyle/>
                    <a:p>
                      <a:pPr algn="ctr"/>
                      <a:r>
                        <a:rPr lang="en-US" sz="2000" dirty="0"/>
                        <a:t>Global</a:t>
                      </a:r>
                    </a:p>
                  </a:txBody>
                  <a:tcPr anchor="ctr">
                    <a:solidFill>
                      <a:schemeClr val="bg1"/>
                    </a:solidFill>
                  </a:tcPr>
                </a:tc>
                <a:tc>
                  <a:txBody>
                    <a:bodyPr/>
                    <a:lstStyle/>
                    <a:p>
                      <a:pPr algn="ctr"/>
                      <a:r>
                        <a:rPr lang="en-US" sz="2000" dirty="0"/>
                        <a:t>Soft</a:t>
                      </a:r>
                    </a:p>
                  </a:txBody>
                  <a:tcPr anchor="ctr">
                    <a:solidFill>
                      <a:schemeClr val="bg1"/>
                    </a:solidFill>
                  </a:tcPr>
                </a:tc>
                <a:extLst>
                  <a:ext uri="{0D108BD9-81ED-4DB2-BD59-A6C34878D82A}">
                    <a16:rowId xmlns:a16="http://schemas.microsoft.com/office/drawing/2014/main" val="1230090627"/>
                  </a:ext>
                </a:extLst>
              </a:tr>
            </a:tbl>
          </a:graphicData>
        </a:graphic>
      </p:graphicFrame>
      <p:sp>
        <p:nvSpPr>
          <p:cNvPr id="5" name="TextBox 4">
            <a:extLst>
              <a:ext uri="{FF2B5EF4-FFF2-40B4-BE49-F238E27FC236}">
                <a16:creationId xmlns:a16="http://schemas.microsoft.com/office/drawing/2014/main" id="{C4DD64FA-BFCB-D247-9E07-3692C66A5BDA}"/>
              </a:ext>
            </a:extLst>
          </p:cNvPr>
          <p:cNvSpPr txBox="1"/>
          <p:nvPr/>
        </p:nvSpPr>
        <p:spPr>
          <a:xfrm>
            <a:off x="2797796" y="5520690"/>
            <a:ext cx="3916650" cy="400110"/>
          </a:xfrm>
          <a:prstGeom prst="rect">
            <a:avLst/>
          </a:prstGeom>
          <a:noFill/>
        </p:spPr>
        <p:txBody>
          <a:bodyPr wrap="none" rtlCol="0">
            <a:spAutoFit/>
          </a:bodyPr>
          <a:lstStyle/>
          <a:p>
            <a:r>
              <a:rPr lang="en-US" sz="2000" dirty="0"/>
              <a:t>BWT = Burrows-Wheeler transform</a:t>
            </a:r>
          </a:p>
        </p:txBody>
      </p:sp>
    </p:spTree>
    <p:extLst>
      <p:ext uri="{BB962C8B-B14F-4D97-AF65-F5344CB8AC3E}">
        <p14:creationId xmlns:p14="http://schemas.microsoft.com/office/powerpoint/2010/main" val="3843761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1122</Words>
  <Application>Microsoft Macintosh PowerPoint</Application>
  <PresentationFormat>On-screen Show (4:3)</PresentationFormat>
  <Paragraphs>138</Paragraphs>
  <Slides>27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Menlo</vt:lpstr>
      <vt:lpstr>Times New Roman</vt:lpstr>
      <vt:lpstr>Office Theme</vt:lpstr>
      <vt:lpstr>Mapping with HISAT2</vt:lpstr>
      <vt:lpstr>Grab these files: </vt:lpstr>
      <vt:lpstr>Inside HISAT2_example folder </vt:lpstr>
      <vt:lpstr>Outline for today</vt:lpstr>
      <vt:lpstr>More bash! </vt:lpstr>
      <vt:lpstr>PowerPoint Presentation</vt:lpstr>
      <vt:lpstr>PowerPoint Presentation</vt:lpstr>
      <vt:lpstr>Learning objectives </vt:lpstr>
      <vt:lpstr>PowerPoint Presentation</vt:lpstr>
      <vt:lpstr>Indexing benefits</vt:lpstr>
      <vt:lpstr>PowerPoint Presentation</vt:lpstr>
      <vt:lpstr>PowerPoint Presentation</vt:lpstr>
      <vt:lpstr>What does it mean to be splice-aware? </vt:lpstr>
      <vt:lpstr>Two groups of splice-aware aligners</vt:lpstr>
      <vt:lpstr>HISAT2</vt:lpstr>
      <vt:lpstr>HISAT2 is fast</vt:lpstr>
      <vt:lpstr>HISAT2 has a small memory footprint</vt:lpstr>
      <vt:lpstr>The dataset </vt:lpstr>
      <vt:lpstr>PowerPoint Presentation</vt:lpstr>
      <vt:lpstr>Bash variable</vt:lpstr>
      <vt:lpstr>One way to think about variables</vt:lpstr>
      <vt:lpstr>How to create a variable </vt:lpstr>
      <vt:lpstr>BASH Variables are not physical files </vt:lpstr>
      <vt:lpstr>To recall the contents of the variable </vt:lpstr>
      <vt:lpstr>Utility of variables</vt:lpstr>
      <vt:lpstr>PowerPoint Presentation</vt:lpstr>
      <vt:lpstr>for loop syntax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with HISAT2</dc:title>
  <dc:creator>Princess Rodriguez Ramirez</dc:creator>
  <cp:lastModifiedBy>Princess Rodriguez Ramirez</cp:lastModifiedBy>
  <cp:revision>1</cp:revision>
  <dcterms:created xsi:type="dcterms:W3CDTF">2023-02-23T02:29:20Z</dcterms:created>
  <dcterms:modified xsi:type="dcterms:W3CDTF">2023-02-23T02:39:50Z</dcterms:modified>
</cp:coreProperties>
</file>