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631" r:id="rId3"/>
    <p:sldId id="633" r:id="rId4"/>
    <p:sldId id="635" r:id="rId5"/>
    <p:sldId id="632" r:id="rId6"/>
    <p:sldId id="636" r:id="rId7"/>
    <p:sldId id="637" r:id="rId8"/>
    <p:sldId id="638" r:id="rId9"/>
    <p:sldId id="639" r:id="rId10"/>
    <p:sldId id="634" r:id="rId11"/>
    <p:sldId id="640" r:id="rId12"/>
    <p:sldId id="643" r:id="rId13"/>
    <p:sldId id="641" r:id="rId14"/>
    <p:sldId id="644" r:id="rId15"/>
    <p:sldId id="642" r:id="rId16"/>
    <p:sldId id="569" r:id="rId17"/>
    <p:sldId id="270" r:id="rId18"/>
    <p:sldId id="271" r:id="rId19"/>
    <p:sldId id="286" r:id="rId20"/>
    <p:sldId id="578" r:id="rId21"/>
    <p:sldId id="579" r:id="rId22"/>
    <p:sldId id="580" r:id="rId23"/>
    <p:sldId id="595" r:id="rId24"/>
    <p:sldId id="616" r:id="rId25"/>
    <p:sldId id="603" r:id="rId26"/>
    <p:sldId id="608" r:id="rId27"/>
    <p:sldId id="626" r:id="rId28"/>
    <p:sldId id="627" r:id="rId29"/>
    <p:sldId id="628" r:id="rId30"/>
    <p:sldId id="629" r:id="rId31"/>
    <p:sldId id="63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4"/>
    <p:restoredTop sz="94668"/>
  </p:normalViewPr>
  <p:slideViewPr>
    <p:cSldViewPr snapToGrid="0" snapToObjects="1">
      <p:cViewPr varScale="1">
        <p:scale>
          <a:sx n="160" d="100"/>
          <a:sy n="160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3AB7-3ED0-EC4A-AD5D-55617CF9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E8E22-584A-2B41-9204-9F21A7159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AD26-27A5-5B4E-AE36-BEC56034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4527-6874-BF42-A8F8-9BB1E719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71AD-7A47-7E42-B326-0C5A5634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264-F241-0241-A64D-8E950078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66768-7428-164E-B867-46F5DC1B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242F-80F3-B548-85E5-D5E5B06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9BC5-E9BA-A542-A32D-8DAF4F56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0302-25D5-F946-83B0-7E9871A6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79724-73E9-D14F-87B0-EF020ABE6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EE1A-FA01-CC4F-A85B-73EF7D9DE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DEAF-A104-F44E-9933-D6ED4CFF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4AFBA-BD4F-EB4A-9820-EA4A9394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7FE1-0E46-6E4D-A77A-53ED96DC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D4EB-530A-F14E-8EEF-09ED4F1F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44B2-F1E7-D444-9998-EFAAA441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3A49-C3B3-B44F-BD73-4B989FC2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B786-27FB-8D4F-A4F9-8E72745C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62B6-6F77-7B40-97D2-663B1CBA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64EB-6391-6A41-B08D-1CE5E0BA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27B9-3844-CB4E-A558-CA91748C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2D66-AD3C-8043-BB10-5967DD65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C2FA-59A9-774D-856E-FB2A786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15BE-4438-8B46-9825-AFE21F87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C936-B086-784D-AF4C-5FFD1576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83C6-911D-204B-A871-35669E4E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DB338-B0FA-A943-BAA7-663B68309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21DE-C0E1-5449-B97E-9F2A1847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35CF-DCAD-564E-AC57-4CB5BA3D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3955-A936-EA4E-B1F4-EDE56866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A31B-490B-F14F-A77B-7569A2E1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AEF1-9D41-DA47-93C6-F9C9FD25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6B06E-E18C-2A44-874F-A450A585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D0BB-5ECC-534A-9FA6-93A82361D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25B45-2812-1F49-9093-AD04BBD6A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118A8-2573-E040-8212-A310CCD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C64DB-01B4-7048-8753-7EABBF80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4C1DD-6112-8D43-9904-E3D2E969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0CFA-AC97-B64C-8A88-6CA03EE7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ABC7A-77E8-994E-85F8-0781FBF5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BCF0-4C7C-D24A-AC29-79E47A7F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4B2AA-D1C3-9046-BBFF-794548DC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DB061-1760-7946-845F-981E40F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B265E-1F5C-BD45-B905-9856ADCA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1A059-F288-9440-90C7-A51B095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CBD0-6720-E245-B379-2E34B07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19A3-6FE7-0D48-B24C-38BE3DD1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A91DC-BA73-AA46-AA2C-BB4258A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1565-26C4-9647-A5FD-359D687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EC2CE-780E-4842-8E4A-E8607AA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CA3E-3D82-804C-B679-8F9ADC5C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4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F370-6190-AF4B-BDA3-3E89BF14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841D0-48FE-EA46-8B0F-E4C994A7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FE150-48DB-8A4C-A6F4-A4F86E52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8079F-614D-7E48-8390-A81362C2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1B397-F9B7-AC4B-AB95-68CAF818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9839-E6C8-5648-8C16-EA467AE4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D394F-44D1-7546-ABE5-C44833F1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990-A561-7847-A76F-0999EC0F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727E-5CA3-4446-A54E-2E7FF9314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E209-656C-6F41-B09C-6753F02AA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71E8-924B-BF4B-8FB8-14F26D999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info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9E95-795D-1F44-9A11-64681BBB5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03D7C-E1DB-FD4E-95DF-B985293D9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9DB1DE-2820-904B-9738-DDBF7F4D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0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FB1B0-E1FD-9B49-ABD8-FB2CA24F9571}"/>
              </a:ext>
            </a:extLst>
          </p:cNvPr>
          <p:cNvSpPr txBox="1"/>
          <p:nvPr/>
        </p:nvSpPr>
        <p:spPr>
          <a:xfrm>
            <a:off x="6949440" y="1940118"/>
            <a:ext cx="79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E3E8E-6354-1C42-9BC9-F4549AEA1CA0}"/>
              </a:ext>
            </a:extLst>
          </p:cNvPr>
          <p:cNvSpPr txBox="1"/>
          <p:nvPr/>
        </p:nvSpPr>
        <p:spPr>
          <a:xfrm>
            <a:off x="2307203" y="3348824"/>
            <a:ext cx="79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40B85-4542-CC4D-81EC-377E615584D5}"/>
              </a:ext>
            </a:extLst>
          </p:cNvPr>
          <p:cNvSpPr txBox="1"/>
          <p:nvPr/>
        </p:nvSpPr>
        <p:spPr>
          <a:xfrm>
            <a:off x="4167497" y="1681158"/>
            <a:ext cx="129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5B87-7DCB-8943-A583-DB3B69BF9455}"/>
              </a:ext>
            </a:extLst>
          </p:cNvPr>
          <p:cNvSpPr txBox="1"/>
          <p:nvPr/>
        </p:nvSpPr>
        <p:spPr>
          <a:xfrm>
            <a:off x="7566025" y="265549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GSEXXXXX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685CB-3A0C-7844-A01A-5E6CB11A1406}"/>
              </a:ext>
            </a:extLst>
          </p:cNvPr>
          <p:cNvSpPr txBox="1"/>
          <p:nvPr/>
        </p:nvSpPr>
        <p:spPr>
          <a:xfrm>
            <a:off x="1912174" y="528870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GPLXXXXX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51B21-452D-FD4A-BB1C-271C801AE845}"/>
              </a:ext>
            </a:extLst>
          </p:cNvPr>
          <p:cNvSpPr txBox="1"/>
          <p:nvPr/>
        </p:nvSpPr>
        <p:spPr>
          <a:xfrm>
            <a:off x="4689099" y="491937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GSMXXXXX</a:t>
            </a:r>
          </a:p>
        </p:txBody>
      </p:sp>
    </p:spTree>
    <p:extLst>
      <p:ext uri="{BB962C8B-B14F-4D97-AF65-F5344CB8AC3E}">
        <p14:creationId xmlns:p14="http://schemas.microsoft.com/office/powerpoint/2010/main" val="315740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DF5-8154-A24C-B694-CEE73C7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56592D-3CAF-E14A-80FC-B5AB8D81A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236" y="139148"/>
            <a:ext cx="5906468" cy="6619586"/>
          </a:xfrm>
        </p:spPr>
      </p:pic>
    </p:spTree>
    <p:extLst>
      <p:ext uri="{BB962C8B-B14F-4D97-AF65-F5344CB8AC3E}">
        <p14:creationId xmlns:p14="http://schemas.microsoft.com/office/powerpoint/2010/main" val="233708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5F47-C6D2-1147-AFC1-FB622C68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08B4-727B-9E47-918D-0C5B752A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RPIR: automatic RNA-Seq pipelines with interactive report | BMC  Bioinformatics | Full Text">
            <a:extLst>
              <a:ext uri="{FF2B5EF4-FFF2-40B4-BE49-F238E27FC236}">
                <a16:creationId xmlns:a16="http://schemas.microsoft.com/office/drawing/2014/main" id="{E57A4690-1635-A44A-804A-72406383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222500"/>
            <a:ext cx="86995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2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7C38-4088-A74F-8E87-FE0D91C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B16B25E-665F-AA46-B94F-89E10322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5" y="362298"/>
            <a:ext cx="8913449" cy="1869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D4089-1409-5B40-B81D-55E50CAEE837}"/>
              </a:ext>
            </a:extLst>
          </p:cNvPr>
          <p:cNvSpPr txBox="1"/>
          <p:nvPr/>
        </p:nvSpPr>
        <p:spPr>
          <a:xfrm>
            <a:off x="339919" y="2151659"/>
            <a:ext cx="86052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assumes you completely understand the bioinformatic pipeline used and that it is still acceptable to current standards</a:t>
            </a:r>
          </a:p>
          <a:p>
            <a:endParaRPr lang="en-US" sz="2400" dirty="0"/>
          </a:p>
          <a:p>
            <a:r>
              <a:rPr lang="en-US" sz="2400" dirty="0"/>
              <a:t>	Was the latest reference genome used? </a:t>
            </a:r>
          </a:p>
          <a:p>
            <a:r>
              <a:rPr lang="en-US" sz="2400" dirty="0"/>
              <a:t>	Some aligners are outdated (ex. </a:t>
            </a:r>
            <a:r>
              <a:rPr lang="en-US" sz="2400" dirty="0" err="1"/>
              <a:t>TopHat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1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7C38-4088-A74F-8E87-FE0D91C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B16B25E-665F-AA46-B94F-89E10322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5" y="362298"/>
            <a:ext cx="8913449" cy="1869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D4089-1409-5B40-B81D-55E50CAEE837}"/>
              </a:ext>
            </a:extLst>
          </p:cNvPr>
          <p:cNvSpPr txBox="1"/>
          <p:nvPr/>
        </p:nvSpPr>
        <p:spPr>
          <a:xfrm>
            <a:off x="339919" y="2151659"/>
            <a:ext cx="8605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will be missing out on the experience to process the dataset yourself and troubleshoot as you go. This experience is very valuable for </a:t>
            </a:r>
            <a:r>
              <a:rPr lang="en-US" i="1" dirty="0"/>
              <a:t>bioinformaticians-in-training</a:t>
            </a:r>
            <a:r>
              <a:rPr lang="en-US" dirty="0"/>
              <a:t> and gives you a space to troubleshoot with someone.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Don’t waste it because this may be the only time you will have to work with someone through data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9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1AE-3413-FC40-AE79-E5592427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E1DD-411B-1D45-A269-BD343BCD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3416C-5B3A-DA42-8CB3-708C1112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080313"/>
            <a:ext cx="8233335" cy="74848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EECA26-FADD-DE41-8DAA-1E3BAFC9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2518860"/>
            <a:ext cx="8648492" cy="1381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201E3-BB32-A64E-A764-0941ADEFD18F}"/>
              </a:ext>
            </a:extLst>
          </p:cNvPr>
          <p:cNvSpPr txBox="1"/>
          <p:nvPr/>
        </p:nvSpPr>
        <p:spPr>
          <a:xfrm>
            <a:off x="298450" y="4101496"/>
            <a:ext cx="322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This is per sample!</a:t>
            </a:r>
          </a:p>
          <a:p>
            <a:r>
              <a:rPr lang="en-US" sz="2400" b="1" dirty="0"/>
              <a:t>Why so many files?  </a:t>
            </a:r>
          </a:p>
        </p:txBody>
      </p:sp>
    </p:spTree>
    <p:extLst>
      <p:ext uri="{BB962C8B-B14F-4D97-AF65-F5344CB8AC3E}">
        <p14:creationId xmlns:p14="http://schemas.microsoft.com/office/powerpoint/2010/main" val="349227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582" y="1884852"/>
            <a:ext cx="1043434" cy="1090315"/>
            <a:chOff x="1041894" y="2680679"/>
            <a:chExt cx="1483995" cy="1550670"/>
          </a:xfrm>
        </p:grpSpPr>
        <p:sp>
          <p:nvSpPr>
            <p:cNvPr id="3" name="object 3"/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512" y="1893782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14" y="2646523"/>
            <a:ext cx="1044773" cy="323255"/>
            <a:chOff x="1040944" y="3763944"/>
            <a:chExt cx="1485900" cy="459740"/>
          </a:xfrm>
        </p:grpSpPr>
        <p:sp>
          <p:nvSpPr>
            <p:cNvPr id="7" name="object 7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775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2582" y="628348"/>
            <a:ext cx="1043434" cy="1090315"/>
            <a:chOff x="1041894" y="893650"/>
            <a:chExt cx="1483995" cy="1550670"/>
          </a:xfrm>
        </p:grpSpPr>
        <p:sp>
          <p:nvSpPr>
            <p:cNvPr id="11" name="object 11"/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1512" y="63727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914" y="1390020"/>
            <a:ext cx="1044773" cy="323255"/>
            <a:chOff x="1040944" y="1976917"/>
            <a:chExt cx="1485900" cy="459740"/>
          </a:xfrm>
        </p:grpSpPr>
        <p:sp>
          <p:nvSpPr>
            <p:cNvPr id="15" name="object 15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0775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334" y="786812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chemeClr val="tx2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334" y="1897022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8688" y="232172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93B7A700-166A-F843-A5D4-3509CA37878A}"/>
              </a:ext>
            </a:extLst>
          </p:cNvPr>
          <p:cNvGrpSpPr/>
          <p:nvPr/>
        </p:nvGrpSpPr>
        <p:grpSpPr>
          <a:xfrm>
            <a:off x="4605061" y="366492"/>
            <a:ext cx="1470132" cy="1258979"/>
            <a:chOff x="964183" y="1436687"/>
            <a:chExt cx="1818639" cy="1689735"/>
          </a:xfrm>
        </p:grpSpPr>
        <p:pic>
          <p:nvPicPr>
            <p:cNvPr id="22" name="object 4">
              <a:extLst>
                <a:ext uri="{FF2B5EF4-FFF2-40B4-BE49-F238E27FC236}">
                  <a16:creationId xmlns:a16="http://schemas.microsoft.com/office/drawing/2014/main" id="{A0D90C39-6D2E-D540-BBB3-C96A6CECD75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1771649"/>
              <a:ext cx="510034" cy="435272"/>
            </a:xfrm>
            <a:prstGeom prst="rect">
              <a:avLst/>
            </a:prstGeom>
          </p:spPr>
        </p:pic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67098557-B3D3-8F46-8119-838B6E94AA8E}"/>
                </a:ext>
              </a:extLst>
            </p:cNvPr>
            <p:cNvSpPr/>
            <p:nvPr/>
          </p:nvSpPr>
          <p:spPr>
            <a:xfrm>
              <a:off x="1505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48A52F0-D3B9-2B45-A669-C1E83574B961}"/>
                </a:ext>
              </a:extLst>
            </p:cNvPr>
            <p:cNvSpPr/>
            <p:nvPr/>
          </p:nvSpPr>
          <p:spPr>
            <a:xfrm>
              <a:off x="1505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FCDC49AE-D1A0-8C40-A8F1-217E0C57565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182" y="1771649"/>
              <a:ext cx="510034" cy="435272"/>
            </a:xfrm>
            <a:prstGeom prst="rect">
              <a:avLst/>
            </a:prstGeom>
          </p:spPr>
        </p:pic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78D1B9C9-775C-0D45-B171-B5C3439C9EAF}"/>
                </a:ext>
              </a:extLst>
            </p:cNvPr>
            <p:cNvSpPr/>
            <p:nvPr/>
          </p:nvSpPr>
          <p:spPr>
            <a:xfrm>
              <a:off x="1886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0F2DAE14-F527-AC49-974D-EBD84684E489}"/>
                </a:ext>
              </a:extLst>
            </p:cNvPr>
            <p:cNvSpPr/>
            <p:nvPr/>
          </p:nvSpPr>
          <p:spPr>
            <a:xfrm>
              <a:off x="1886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object 10">
              <a:extLst>
                <a:ext uri="{FF2B5EF4-FFF2-40B4-BE49-F238E27FC236}">
                  <a16:creationId xmlns:a16="http://schemas.microsoft.com/office/drawing/2014/main" id="{6440CF99-65BD-D94A-B626-528EEF17A2A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782" y="1962149"/>
              <a:ext cx="510034" cy="435272"/>
            </a:xfrm>
            <a:prstGeom prst="rect">
              <a:avLst/>
            </a:prstGeom>
          </p:spPr>
        </p:pic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DC381940-454D-E446-8486-30DF58BF7E00}"/>
                </a:ext>
              </a:extLst>
            </p:cNvPr>
            <p:cNvSpPr/>
            <p:nvPr/>
          </p:nvSpPr>
          <p:spPr>
            <a:xfrm>
              <a:off x="21148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39EDBF38-D797-9A48-AB88-8473A3670288}"/>
                </a:ext>
              </a:extLst>
            </p:cNvPr>
            <p:cNvSpPr/>
            <p:nvPr/>
          </p:nvSpPr>
          <p:spPr>
            <a:xfrm>
              <a:off x="21148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object 13">
              <a:extLst>
                <a:ext uri="{FF2B5EF4-FFF2-40B4-BE49-F238E27FC236}">
                  <a16:creationId xmlns:a16="http://schemas.microsoft.com/office/drawing/2014/main" id="{7A6641BD-8449-954A-8E85-1D3CAE67DD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682" y="2063749"/>
              <a:ext cx="510034" cy="435272"/>
            </a:xfrm>
            <a:prstGeom prst="rect">
              <a:avLst/>
            </a:prstGeom>
          </p:spPr>
        </p:pic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07D01E79-5D6E-6E47-8EE2-01AB5442679B}"/>
                </a:ext>
              </a:extLst>
            </p:cNvPr>
            <p:cNvSpPr/>
            <p:nvPr/>
          </p:nvSpPr>
          <p:spPr>
            <a:xfrm>
              <a:off x="16957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8DF55540-DFC2-8444-AF04-D33701C35D0E}"/>
                </a:ext>
              </a:extLst>
            </p:cNvPr>
            <p:cNvSpPr/>
            <p:nvPr/>
          </p:nvSpPr>
          <p:spPr>
            <a:xfrm>
              <a:off x="16957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31CBD7B5-0622-E54D-A4C7-C118BB1E0E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282" y="2063749"/>
              <a:ext cx="510034" cy="435272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8F477F35-FF90-1548-90BD-6F5DBD428577}"/>
                </a:ext>
              </a:extLst>
            </p:cNvPr>
            <p:cNvSpPr/>
            <p:nvPr/>
          </p:nvSpPr>
          <p:spPr>
            <a:xfrm>
              <a:off x="12893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D452556C-1E93-6749-8632-75914562125E}"/>
                </a:ext>
              </a:extLst>
            </p:cNvPr>
            <p:cNvSpPr/>
            <p:nvPr/>
          </p:nvSpPr>
          <p:spPr>
            <a:xfrm>
              <a:off x="12893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object 19">
              <a:extLst>
                <a:ext uri="{FF2B5EF4-FFF2-40B4-BE49-F238E27FC236}">
                  <a16:creationId xmlns:a16="http://schemas.microsoft.com/office/drawing/2014/main" id="{CA82E588-5686-7540-8AB9-4F6235280D9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182" y="2254249"/>
              <a:ext cx="510034" cy="435272"/>
            </a:xfrm>
            <a:prstGeom prst="rect">
              <a:avLst/>
            </a:prstGeom>
          </p:spPr>
        </p:pic>
        <p:sp>
          <p:nvSpPr>
            <p:cNvPr id="38" name="object 20">
              <a:extLst>
                <a:ext uri="{FF2B5EF4-FFF2-40B4-BE49-F238E27FC236}">
                  <a16:creationId xmlns:a16="http://schemas.microsoft.com/office/drawing/2014/main" id="{18585101-2B6E-9F41-BFD9-5167612C7F12}"/>
                </a:ext>
              </a:extLst>
            </p:cNvPr>
            <p:cNvSpPr/>
            <p:nvPr/>
          </p:nvSpPr>
          <p:spPr>
            <a:xfrm>
              <a:off x="2013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21">
              <a:extLst>
                <a:ext uri="{FF2B5EF4-FFF2-40B4-BE49-F238E27FC236}">
                  <a16:creationId xmlns:a16="http://schemas.microsoft.com/office/drawing/2014/main" id="{F0432E37-71B8-6340-AC10-D95D63B18D3D}"/>
                </a:ext>
              </a:extLst>
            </p:cNvPr>
            <p:cNvSpPr/>
            <p:nvPr/>
          </p:nvSpPr>
          <p:spPr>
            <a:xfrm>
              <a:off x="2013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object 22">
              <a:extLst>
                <a:ext uri="{FF2B5EF4-FFF2-40B4-BE49-F238E27FC236}">
                  <a16:creationId xmlns:a16="http://schemas.microsoft.com/office/drawing/2014/main" id="{83BE4F78-BEB3-8E4F-AE22-4F03771342B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2343149"/>
              <a:ext cx="510034" cy="435272"/>
            </a:xfrm>
            <a:prstGeom prst="rect">
              <a:avLst/>
            </a:prstGeom>
          </p:spPr>
        </p:pic>
        <p:sp>
          <p:nvSpPr>
            <p:cNvPr id="41" name="object 23">
              <a:extLst>
                <a:ext uri="{FF2B5EF4-FFF2-40B4-BE49-F238E27FC236}">
                  <a16:creationId xmlns:a16="http://schemas.microsoft.com/office/drawing/2014/main" id="{2043C365-1F6B-2041-8529-0A7DA3BA9722}"/>
                </a:ext>
              </a:extLst>
            </p:cNvPr>
            <p:cNvSpPr/>
            <p:nvPr/>
          </p:nvSpPr>
          <p:spPr>
            <a:xfrm>
              <a:off x="15052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24">
              <a:extLst>
                <a:ext uri="{FF2B5EF4-FFF2-40B4-BE49-F238E27FC236}">
                  <a16:creationId xmlns:a16="http://schemas.microsoft.com/office/drawing/2014/main" id="{AA25AFAE-6AEC-CB49-A743-09B72B41B739}"/>
                </a:ext>
              </a:extLst>
            </p:cNvPr>
            <p:cNvSpPr/>
            <p:nvPr/>
          </p:nvSpPr>
          <p:spPr>
            <a:xfrm>
              <a:off x="15052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object 25">
              <a:extLst>
                <a:ext uri="{FF2B5EF4-FFF2-40B4-BE49-F238E27FC236}">
                  <a16:creationId xmlns:a16="http://schemas.microsoft.com/office/drawing/2014/main" id="{7194DA34-BDA8-F642-A350-00AF9C4AA0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282" y="2432049"/>
              <a:ext cx="510034" cy="435272"/>
            </a:xfrm>
            <a:prstGeom prst="rect">
              <a:avLst/>
            </a:prstGeom>
          </p:spPr>
        </p:pic>
        <p:sp>
          <p:nvSpPr>
            <p:cNvPr id="44" name="object 26">
              <a:extLst>
                <a:ext uri="{FF2B5EF4-FFF2-40B4-BE49-F238E27FC236}">
                  <a16:creationId xmlns:a16="http://schemas.microsoft.com/office/drawing/2014/main" id="{78378675-860A-EF43-A2CE-454018DA6C84}"/>
                </a:ext>
              </a:extLst>
            </p:cNvPr>
            <p:cNvSpPr/>
            <p:nvPr/>
          </p:nvSpPr>
          <p:spPr>
            <a:xfrm>
              <a:off x="1797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27">
              <a:extLst>
                <a:ext uri="{FF2B5EF4-FFF2-40B4-BE49-F238E27FC236}">
                  <a16:creationId xmlns:a16="http://schemas.microsoft.com/office/drawing/2014/main" id="{EE7E718A-1438-B447-A33B-1F3EE8536672}"/>
                </a:ext>
              </a:extLst>
            </p:cNvPr>
            <p:cNvSpPr/>
            <p:nvPr/>
          </p:nvSpPr>
          <p:spPr>
            <a:xfrm>
              <a:off x="1797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C7206A80-B72E-2346-A8A8-060F52473CA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783" y="1873249"/>
              <a:ext cx="510034" cy="435272"/>
            </a:xfrm>
            <a:prstGeom prst="rect">
              <a:avLst/>
            </a:prstGeom>
          </p:spPr>
        </p:pic>
        <p:sp>
          <p:nvSpPr>
            <p:cNvPr id="47" name="object 29">
              <a:extLst>
                <a:ext uri="{FF2B5EF4-FFF2-40B4-BE49-F238E27FC236}">
                  <a16:creationId xmlns:a16="http://schemas.microsoft.com/office/drawing/2014/main" id="{9F8EC675-769F-3D4C-9BF1-E0A7DF0537C2}"/>
                </a:ext>
              </a:extLst>
            </p:cNvPr>
            <p:cNvSpPr/>
            <p:nvPr/>
          </p:nvSpPr>
          <p:spPr>
            <a:xfrm>
              <a:off x="10988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0">
              <a:extLst>
                <a:ext uri="{FF2B5EF4-FFF2-40B4-BE49-F238E27FC236}">
                  <a16:creationId xmlns:a16="http://schemas.microsoft.com/office/drawing/2014/main" id="{761A6083-A3CD-0846-8DB1-7E3AC0532521}"/>
                </a:ext>
              </a:extLst>
            </p:cNvPr>
            <p:cNvSpPr/>
            <p:nvPr/>
          </p:nvSpPr>
          <p:spPr>
            <a:xfrm>
              <a:off x="10988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31">
              <a:extLst>
                <a:ext uri="{FF2B5EF4-FFF2-40B4-BE49-F238E27FC236}">
                  <a16:creationId xmlns:a16="http://schemas.microsoft.com/office/drawing/2014/main" id="{42A04E9E-9D69-0C4F-9B5D-2346B5507B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183" y="2254249"/>
              <a:ext cx="510034" cy="435272"/>
            </a:xfrm>
            <a:prstGeom prst="rect">
              <a:avLst/>
            </a:prstGeom>
          </p:spPr>
        </p:pic>
        <p:sp>
          <p:nvSpPr>
            <p:cNvPr id="50" name="object 32">
              <a:extLst>
                <a:ext uri="{FF2B5EF4-FFF2-40B4-BE49-F238E27FC236}">
                  <a16:creationId xmlns:a16="http://schemas.microsoft.com/office/drawing/2014/main" id="{0249054B-0DBC-5949-8353-29ADBBEA1147}"/>
                </a:ext>
              </a:extLst>
            </p:cNvPr>
            <p:cNvSpPr/>
            <p:nvPr/>
          </p:nvSpPr>
          <p:spPr>
            <a:xfrm>
              <a:off x="997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33">
              <a:extLst>
                <a:ext uri="{FF2B5EF4-FFF2-40B4-BE49-F238E27FC236}">
                  <a16:creationId xmlns:a16="http://schemas.microsoft.com/office/drawing/2014/main" id="{22303754-CDD6-9F4C-9FC5-FA8A15B5655C}"/>
                </a:ext>
              </a:extLst>
            </p:cNvPr>
            <p:cNvSpPr/>
            <p:nvPr/>
          </p:nvSpPr>
          <p:spPr>
            <a:xfrm>
              <a:off x="997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object 34">
              <a:extLst>
                <a:ext uri="{FF2B5EF4-FFF2-40B4-BE49-F238E27FC236}">
                  <a16:creationId xmlns:a16="http://schemas.microsoft.com/office/drawing/2014/main" id="{A7C1137C-4D94-AE47-9999-E30B1AA78C3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282" y="2432049"/>
              <a:ext cx="510034" cy="435272"/>
            </a:xfrm>
            <a:prstGeom prst="rect">
              <a:avLst/>
            </a:prstGeom>
          </p:spPr>
        </p:pic>
        <p:sp>
          <p:nvSpPr>
            <p:cNvPr id="53" name="object 35">
              <a:extLst>
                <a:ext uri="{FF2B5EF4-FFF2-40B4-BE49-F238E27FC236}">
                  <a16:creationId xmlns:a16="http://schemas.microsoft.com/office/drawing/2014/main" id="{E78A3CB0-47A9-9647-8684-052E65C1DD70}"/>
                </a:ext>
              </a:extLst>
            </p:cNvPr>
            <p:cNvSpPr/>
            <p:nvPr/>
          </p:nvSpPr>
          <p:spPr>
            <a:xfrm>
              <a:off x="1289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36">
              <a:extLst>
                <a:ext uri="{FF2B5EF4-FFF2-40B4-BE49-F238E27FC236}">
                  <a16:creationId xmlns:a16="http://schemas.microsoft.com/office/drawing/2014/main" id="{47202B5A-DB5E-BC48-8DBC-5A071148F276}"/>
                </a:ext>
              </a:extLst>
            </p:cNvPr>
            <p:cNvSpPr/>
            <p:nvPr/>
          </p:nvSpPr>
          <p:spPr>
            <a:xfrm>
              <a:off x="1289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" name="object 37">
              <a:extLst>
                <a:ext uri="{FF2B5EF4-FFF2-40B4-BE49-F238E27FC236}">
                  <a16:creationId xmlns:a16="http://schemas.microsoft.com/office/drawing/2014/main" id="{26E8A960-00D3-A643-A526-0B01647815C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2690812"/>
              <a:ext cx="510034" cy="435272"/>
            </a:xfrm>
            <a:prstGeom prst="rect">
              <a:avLst/>
            </a:prstGeom>
          </p:spPr>
        </p:pic>
        <p:sp>
          <p:nvSpPr>
            <p:cNvPr id="56" name="object 38">
              <a:extLst>
                <a:ext uri="{FF2B5EF4-FFF2-40B4-BE49-F238E27FC236}">
                  <a16:creationId xmlns:a16="http://schemas.microsoft.com/office/drawing/2014/main" id="{05B6DD54-96EB-A145-B4F5-2BCAB12414D9}"/>
                </a:ext>
              </a:extLst>
            </p:cNvPr>
            <p:cNvSpPr/>
            <p:nvPr/>
          </p:nvSpPr>
          <p:spPr>
            <a:xfrm>
              <a:off x="15052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20"/>
                  </a:lnTo>
                  <a:lnTo>
                    <a:pt x="0" y="205130"/>
                  </a:lnTo>
                  <a:lnTo>
                    <a:pt x="10676" y="245052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2"/>
                  </a:lnTo>
                  <a:lnTo>
                    <a:pt x="443864" y="205130"/>
                  </a:lnTo>
                  <a:lnTo>
                    <a:pt x="443864" y="164420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39">
              <a:extLst>
                <a:ext uri="{FF2B5EF4-FFF2-40B4-BE49-F238E27FC236}">
                  <a16:creationId xmlns:a16="http://schemas.microsoft.com/office/drawing/2014/main" id="{F997030A-0DFF-204F-9054-A85ADA145ECD}"/>
                </a:ext>
              </a:extLst>
            </p:cNvPr>
            <p:cNvSpPr/>
            <p:nvPr/>
          </p:nvSpPr>
          <p:spPr>
            <a:xfrm>
              <a:off x="15052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object 40">
              <a:extLst>
                <a:ext uri="{FF2B5EF4-FFF2-40B4-BE49-F238E27FC236}">
                  <a16:creationId xmlns:a16="http://schemas.microsoft.com/office/drawing/2014/main" id="{31E8F3C4-CC23-1D40-856F-69E18BCD9F1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3" y="1546224"/>
              <a:ext cx="510034" cy="435272"/>
            </a:xfrm>
            <a:prstGeom prst="rect">
              <a:avLst/>
            </a:prstGeom>
          </p:spPr>
        </p:pic>
        <p:sp>
          <p:nvSpPr>
            <p:cNvPr id="59" name="object 41">
              <a:extLst>
                <a:ext uri="{FF2B5EF4-FFF2-40B4-BE49-F238E27FC236}">
                  <a16:creationId xmlns:a16="http://schemas.microsoft.com/office/drawing/2014/main" id="{442F16E1-FBF9-E747-996C-02A0ADC794CC}"/>
                </a:ext>
              </a:extLst>
            </p:cNvPr>
            <p:cNvSpPr/>
            <p:nvPr/>
          </p:nvSpPr>
          <p:spPr>
            <a:xfrm>
              <a:off x="12004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42">
              <a:extLst>
                <a:ext uri="{FF2B5EF4-FFF2-40B4-BE49-F238E27FC236}">
                  <a16:creationId xmlns:a16="http://schemas.microsoft.com/office/drawing/2014/main" id="{B85CEFDF-A980-0240-AAAB-544FF261F740}"/>
                </a:ext>
              </a:extLst>
            </p:cNvPr>
            <p:cNvSpPr/>
            <p:nvPr/>
          </p:nvSpPr>
          <p:spPr>
            <a:xfrm>
              <a:off x="12004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object 43">
              <a:extLst>
                <a:ext uri="{FF2B5EF4-FFF2-40B4-BE49-F238E27FC236}">
                  <a16:creationId xmlns:a16="http://schemas.microsoft.com/office/drawing/2014/main" id="{59886DCC-C302-4A4F-A6FC-D8ED65A14FA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782" y="1546224"/>
              <a:ext cx="510034" cy="435272"/>
            </a:xfrm>
            <a:prstGeom prst="rect">
              <a:avLst/>
            </a:prstGeom>
          </p:spPr>
        </p:pic>
        <p:sp>
          <p:nvSpPr>
            <p:cNvPr id="62" name="object 44">
              <a:extLst>
                <a:ext uri="{FF2B5EF4-FFF2-40B4-BE49-F238E27FC236}">
                  <a16:creationId xmlns:a16="http://schemas.microsoft.com/office/drawing/2014/main" id="{61CC879F-730E-674D-A180-843B870B2E76}"/>
                </a:ext>
              </a:extLst>
            </p:cNvPr>
            <p:cNvSpPr/>
            <p:nvPr/>
          </p:nvSpPr>
          <p:spPr>
            <a:xfrm>
              <a:off x="16068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45">
              <a:extLst>
                <a:ext uri="{FF2B5EF4-FFF2-40B4-BE49-F238E27FC236}">
                  <a16:creationId xmlns:a16="http://schemas.microsoft.com/office/drawing/2014/main" id="{F6733E99-A7A1-1644-B034-093153798289}"/>
                </a:ext>
              </a:extLst>
            </p:cNvPr>
            <p:cNvSpPr/>
            <p:nvPr/>
          </p:nvSpPr>
          <p:spPr>
            <a:xfrm>
              <a:off x="16068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object 46">
              <a:extLst>
                <a:ext uri="{FF2B5EF4-FFF2-40B4-BE49-F238E27FC236}">
                  <a16:creationId xmlns:a16="http://schemas.microsoft.com/office/drawing/2014/main" id="{5E7DE299-5CC2-A948-A84F-B94F081E8F8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2282" y="1644649"/>
              <a:ext cx="510034" cy="435272"/>
            </a:xfrm>
            <a:prstGeom prst="rect">
              <a:avLst/>
            </a:prstGeom>
          </p:spPr>
        </p:pic>
        <p:sp>
          <p:nvSpPr>
            <p:cNvPr id="65" name="object 47">
              <a:extLst>
                <a:ext uri="{FF2B5EF4-FFF2-40B4-BE49-F238E27FC236}">
                  <a16:creationId xmlns:a16="http://schemas.microsoft.com/office/drawing/2014/main" id="{D73A4776-DB81-5341-ADFA-8C3AB384DC0E}"/>
                </a:ext>
              </a:extLst>
            </p:cNvPr>
            <p:cNvSpPr/>
            <p:nvPr/>
          </p:nvSpPr>
          <p:spPr>
            <a:xfrm>
              <a:off x="23053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48">
              <a:extLst>
                <a:ext uri="{FF2B5EF4-FFF2-40B4-BE49-F238E27FC236}">
                  <a16:creationId xmlns:a16="http://schemas.microsoft.com/office/drawing/2014/main" id="{6DC2EDC5-6BF8-1343-84F4-9F81DF2221EE}"/>
                </a:ext>
              </a:extLst>
            </p:cNvPr>
            <p:cNvSpPr/>
            <p:nvPr/>
          </p:nvSpPr>
          <p:spPr>
            <a:xfrm>
              <a:off x="23053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object 49">
              <a:extLst>
                <a:ext uri="{FF2B5EF4-FFF2-40B4-BE49-F238E27FC236}">
                  <a16:creationId xmlns:a16="http://schemas.microsoft.com/office/drawing/2014/main" id="{CBD4FD01-F60F-6B4F-8B9A-7AB5656C7E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182" y="1436687"/>
              <a:ext cx="510034" cy="435272"/>
            </a:xfrm>
            <a:prstGeom prst="rect">
              <a:avLst/>
            </a:prstGeom>
          </p:spPr>
        </p:pic>
        <p:sp>
          <p:nvSpPr>
            <p:cNvPr id="68" name="object 50">
              <a:extLst>
                <a:ext uri="{FF2B5EF4-FFF2-40B4-BE49-F238E27FC236}">
                  <a16:creationId xmlns:a16="http://schemas.microsoft.com/office/drawing/2014/main" id="{06CAD525-E0E5-064E-BA81-5F9CCBCD75BA}"/>
                </a:ext>
              </a:extLst>
            </p:cNvPr>
            <p:cNvSpPr/>
            <p:nvPr/>
          </p:nvSpPr>
          <p:spPr>
            <a:xfrm>
              <a:off x="20132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51">
              <a:extLst>
                <a:ext uri="{FF2B5EF4-FFF2-40B4-BE49-F238E27FC236}">
                  <a16:creationId xmlns:a16="http://schemas.microsoft.com/office/drawing/2014/main" id="{0673CFE0-9E8F-8E42-914F-0D0E53B7B0CE}"/>
                </a:ext>
              </a:extLst>
            </p:cNvPr>
            <p:cNvSpPr/>
            <p:nvPr/>
          </p:nvSpPr>
          <p:spPr>
            <a:xfrm>
              <a:off x="20132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object 52">
            <a:extLst>
              <a:ext uri="{FF2B5EF4-FFF2-40B4-BE49-F238E27FC236}">
                <a16:creationId xmlns:a16="http://schemas.microsoft.com/office/drawing/2014/main" id="{FBDFA9C1-FCD2-9941-A7DE-DA325036382C}"/>
              </a:ext>
            </a:extLst>
          </p:cNvPr>
          <p:cNvGrpSpPr/>
          <p:nvPr/>
        </p:nvGrpSpPr>
        <p:grpSpPr>
          <a:xfrm>
            <a:off x="4670913" y="1893782"/>
            <a:ext cx="1377702" cy="1258293"/>
            <a:chOff x="6361682" y="1436687"/>
            <a:chExt cx="1818639" cy="1689735"/>
          </a:xfrm>
        </p:grpSpPr>
        <p:pic>
          <p:nvPicPr>
            <p:cNvPr id="71" name="object 53">
              <a:extLst>
                <a:ext uri="{FF2B5EF4-FFF2-40B4-BE49-F238E27FC236}">
                  <a16:creationId xmlns:a16="http://schemas.microsoft.com/office/drawing/2014/main" id="{6649EA6B-6F79-0443-99A9-08B8AF2D478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1771649"/>
              <a:ext cx="510034" cy="435272"/>
            </a:xfrm>
            <a:prstGeom prst="rect">
              <a:avLst/>
            </a:prstGeom>
          </p:spPr>
        </p:pic>
        <p:sp>
          <p:nvSpPr>
            <p:cNvPr id="72" name="object 54">
              <a:extLst>
                <a:ext uri="{FF2B5EF4-FFF2-40B4-BE49-F238E27FC236}">
                  <a16:creationId xmlns:a16="http://schemas.microsoft.com/office/drawing/2014/main" id="{99DEE98A-5AD0-8341-AA3A-BE5542096DB4}"/>
                </a:ext>
              </a:extLst>
            </p:cNvPr>
            <p:cNvSpPr/>
            <p:nvPr/>
          </p:nvSpPr>
          <p:spPr>
            <a:xfrm>
              <a:off x="6902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55">
              <a:extLst>
                <a:ext uri="{FF2B5EF4-FFF2-40B4-BE49-F238E27FC236}">
                  <a16:creationId xmlns:a16="http://schemas.microsoft.com/office/drawing/2014/main" id="{41032885-9558-9843-B829-B3F36CB4B911}"/>
                </a:ext>
              </a:extLst>
            </p:cNvPr>
            <p:cNvSpPr/>
            <p:nvPr/>
          </p:nvSpPr>
          <p:spPr>
            <a:xfrm>
              <a:off x="6902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object 56">
              <a:extLst>
                <a:ext uri="{FF2B5EF4-FFF2-40B4-BE49-F238E27FC236}">
                  <a16:creationId xmlns:a16="http://schemas.microsoft.com/office/drawing/2014/main" id="{AF170BD8-2B1B-C040-A4BC-004A92B80EE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0682" y="1771649"/>
              <a:ext cx="510034" cy="435272"/>
            </a:xfrm>
            <a:prstGeom prst="rect">
              <a:avLst/>
            </a:prstGeom>
          </p:spPr>
        </p:pic>
        <p:sp>
          <p:nvSpPr>
            <p:cNvPr id="75" name="object 57">
              <a:extLst>
                <a:ext uri="{FF2B5EF4-FFF2-40B4-BE49-F238E27FC236}">
                  <a16:creationId xmlns:a16="http://schemas.microsoft.com/office/drawing/2014/main" id="{8700BD87-728E-F343-9B29-726217A9F6AA}"/>
                </a:ext>
              </a:extLst>
            </p:cNvPr>
            <p:cNvSpPr/>
            <p:nvPr/>
          </p:nvSpPr>
          <p:spPr>
            <a:xfrm>
              <a:off x="7283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58">
              <a:extLst>
                <a:ext uri="{FF2B5EF4-FFF2-40B4-BE49-F238E27FC236}">
                  <a16:creationId xmlns:a16="http://schemas.microsoft.com/office/drawing/2014/main" id="{6B53C564-60EB-6540-B409-8C4AB01073A2}"/>
                </a:ext>
              </a:extLst>
            </p:cNvPr>
            <p:cNvSpPr/>
            <p:nvPr/>
          </p:nvSpPr>
          <p:spPr>
            <a:xfrm>
              <a:off x="7283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object 59">
              <a:extLst>
                <a:ext uri="{FF2B5EF4-FFF2-40B4-BE49-F238E27FC236}">
                  <a16:creationId xmlns:a16="http://schemas.microsoft.com/office/drawing/2014/main" id="{E990623E-612E-4C4F-8567-3C37201DCE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9282" y="1962149"/>
              <a:ext cx="510034" cy="435272"/>
            </a:xfrm>
            <a:prstGeom prst="rect">
              <a:avLst/>
            </a:prstGeom>
          </p:spPr>
        </p:pic>
        <p:sp>
          <p:nvSpPr>
            <p:cNvPr id="78" name="object 60">
              <a:extLst>
                <a:ext uri="{FF2B5EF4-FFF2-40B4-BE49-F238E27FC236}">
                  <a16:creationId xmlns:a16="http://schemas.microsoft.com/office/drawing/2014/main" id="{1E1003EC-A264-E94D-83CF-673A5996D1C7}"/>
                </a:ext>
              </a:extLst>
            </p:cNvPr>
            <p:cNvSpPr/>
            <p:nvPr/>
          </p:nvSpPr>
          <p:spPr>
            <a:xfrm>
              <a:off x="75123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61">
              <a:extLst>
                <a:ext uri="{FF2B5EF4-FFF2-40B4-BE49-F238E27FC236}">
                  <a16:creationId xmlns:a16="http://schemas.microsoft.com/office/drawing/2014/main" id="{5F6ECB3C-E9F1-1246-A84B-D542E8B58040}"/>
                </a:ext>
              </a:extLst>
            </p:cNvPr>
            <p:cNvSpPr/>
            <p:nvPr/>
          </p:nvSpPr>
          <p:spPr>
            <a:xfrm>
              <a:off x="75123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object 62">
              <a:extLst>
                <a:ext uri="{FF2B5EF4-FFF2-40B4-BE49-F238E27FC236}">
                  <a16:creationId xmlns:a16="http://schemas.microsoft.com/office/drawing/2014/main" id="{47AC07E5-99C9-D841-9A4D-AD2C781D1D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0182" y="2063749"/>
              <a:ext cx="510034" cy="435272"/>
            </a:xfrm>
            <a:prstGeom prst="rect">
              <a:avLst/>
            </a:prstGeom>
          </p:spPr>
        </p:pic>
        <p:sp>
          <p:nvSpPr>
            <p:cNvPr id="81" name="object 63">
              <a:extLst>
                <a:ext uri="{FF2B5EF4-FFF2-40B4-BE49-F238E27FC236}">
                  <a16:creationId xmlns:a16="http://schemas.microsoft.com/office/drawing/2014/main" id="{CE274CBD-1DC7-5E42-B4C4-5DA35D07E3FD}"/>
                </a:ext>
              </a:extLst>
            </p:cNvPr>
            <p:cNvSpPr/>
            <p:nvPr/>
          </p:nvSpPr>
          <p:spPr>
            <a:xfrm>
              <a:off x="7093266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64">
              <a:extLst>
                <a:ext uri="{FF2B5EF4-FFF2-40B4-BE49-F238E27FC236}">
                  <a16:creationId xmlns:a16="http://schemas.microsoft.com/office/drawing/2014/main" id="{9E259A41-1DB6-B642-9D84-6406F71E8108}"/>
                </a:ext>
              </a:extLst>
            </p:cNvPr>
            <p:cNvSpPr/>
            <p:nvPr/>
          </p:nvSpPr>
          <p:spPr>
            <a:xfrm>
              <a:off x="70932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" name="object 65">
              <a:extLst>
                <a:ext uri="{FF2B5EF4-FFF2-40B4-BE49-F238E27FC236}">
                  <a16:creationId xmlns:a16="http://schemas.microsoft.com/office/drawing/2014/main" id="{4E15167A-0169-E64C-8BDC-A327B551A5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2" y="2063749"/>
              <a:ext cx="510034" cy="435272"/>
            </a:xfrm>
            <a:prstGeom prst="rect">
              <a:avLst/>
            </a:prstGeom>
          </p:spPr>
        </p:pic>
        <p:sp>
          <p:nvSpPr>
            <p:cNvPr id="84" name="object 66">
              <a:extLst>
                <a:ext uri="{FF2B5EF4-FFF2-40B4-BE49-F238E27FC236}">
                  <a16:creationId xmlns:a16="http://schemas.microsoft.com/office/drawing/2014/main" id="{2F68BC74-08F4-AE48-957D-22F4E09CA7D0}"/>
                </a:ext>
              </a:extLst>
            </p:cNvPr>
            <p:cNvSpPr/>
            <p:nvPr/>
          </p:nvSpPr>
          <p:spPr>
            <a:xfrm>
              <a:off x="6686866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67">
              <a:extLst>
                <a:ext uri="{FF2B5EF4-FFF2-40B4-BE49-F238E27FC236}">
                  <a16:creationId xmlns:a16="http://schemas.microsoft.com/office/drawing/2014/main" id="{2741E91E-521E-8D4E-AE48-4145D5F26F99}"/>
                </a:ext>
              </a:extLst>
            </p:cNvPr>
            <p:cNvSpPr/>
            <p:nvPr/>
          </p:nvSpPr>
          <p:spPr>
            <a:xfrm>
              <a:off x="66868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object 68">
              <a:extLst>
                <a:ext uri="{FF2B5EF4-FFF2-40B4-BE49-F238E27FC236}">
                  <a16:creationId xmlns:a16="http://schemas.microsoft.com/office/drawing/2014/main" id="{B7116676-A9E7-4C4E-A9D7-2319360BD6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682" y="2254249"/>
              <a:ext cx="510034" cy="435272"/>
            </a:xfrm>
            <a:prstGeom prst="rect">
              <a:avLst/>
            </a:prstGeom>
          </p:spPr>
        </p:pic>
        <p:sp>
          <p:nvSpPr>
            <p:cNvPr id="87" name="object 69">
              <a:extLst>
                <a:ext uri="{FF2B5EF4-FFF2-40B4-BE49-F238E27FC236}">
                  <a16:creationId xmlns:a16="http://schemas.microsoft.com/office/drawing/2014/main" id="{5E9FFFE0-DDBC-DB40-BAEF-6798D169FE67}"/>
                </a:ext>
              </a:extLst>
            </p:cNvPr>
            <p:cNvSpPr/>
            <p:nvPr/>
          </p:nvSpPr>
          <p:spPr>
            <a:xfrm>
              <a:off x="7410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70">
              <a:extLst>
                <a:ext uri="{FF2B5EF4-FFF2-40B4-BE49-F238E27FC236}">
                  <a16:creationId xmlns:a16="http://schemas.microsoft.com/office/drawing/2014/main" id="{944734FA-2773-D748-BCB7-5F21B669C817}"/>
                </a:ext>
              </a:extLst>
            </p:cNvPr>
            <p:cNvSpPr/>
            <p:nvPr/>
          </p:nvSpPr>
          <p:spPr>
            <a:xfrm>
              <a:off x="7410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object 71">
              <a:extLst>
                <a:ext uri="{FF2B5EF4-FFF2-40B4-BE49-F238E27FC236}">
                  <a16:creationId xmlns:a16="http://schemas.microsoft.com/office/drawing/2014/main" id="{2891C4DA-F2DF-FC43-92F4-D960F5100D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2343149"/>
              <a:ext cx="510034" cy="435272"/>
            </a:xfrm>
            <a:prstGeom prst="rect">
              <a:avLst/>
            </a:prstGeom>
          </p:spPr>
        </p:pic>
        <p:sp>
          <p:nvSpPr>
            <p:cNvPr id="90" name="object 72">
              <a:extLst>
                <a:ext uri="{FF2B5EF4-FFF2-40B4-BE49-F238E27FC236}">
                  <a16:creationId xmlns:a16="http://schemas.microsoft.com/office/drawing/2014/main" id="{689705C3-1E72-164D-98FF-BC0FCD099AE3}"/>
                </a:ext>
              </a:extLst>
            </p:cNvPr>
            <p:cNvSpPr/>
            <p:nvPr/>
          </p:nvSpPr>
          <p:spPr>
            <a:xfrm>
              <a:off x="69027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73">
              <a:extLst>
                <a:ext uri="{FF2B5EF4-FFF2-40B4-BE49-F238E27FC236}">
                  <a16:creationId xmlns:a16="http://schemas.microsoft.com/office/drawing/2014/main" id="{86B8A823-98AA-A248-80E2-EF394A33A1C9}"/>
                </a:ext>
              </a:extLst>
            </p:cNvPr>
            <p:cNvSpPr/>
            <p:nvPr/>
          </p:nvSpPr>
          <p:spPr>
            <a:xfrm>
              <a:off x="69027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object 74">
              <a:extLst>
                <a:ext uri="{FF2B5EF4-FFF2-40B4-BE49-F238E27FC236}">
                  <a16:creationId xmlns:a16="http://schemas.microsoft.com/office/drawing/2014/main" id="{D24C3E06-804F-914D-B2CB-EA2EBA16C2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1782" y="2432049"/>
              <a:ext cx="510034" cy="435272"/>
            </a:xfrm>
            <a:prstGeom prst="rect">
              <a:avLst/>
            </a:prstGeom>
          </p:spPr>
        </p:pic>
        <p:sp>
          <p:nvSpPr>
            <p:cNvPr id="93" name="object 75">
              <a:extLst>
                <a:ext uri="{FF2B5EF4-FFF2-40B4-BE49-F238E27FC236}">
                  <a16:creationId xmlns:a16="http://schemas.microsoft.com/office/drawing/2014/main" id="{C948CFB9-A4AE-C948-989F-BB13756863D3}"/>
                </a:ext>
              </a:extLst>
            </p:cNvPr>
            <p:cNvSpPr/>
            <p:nvPr/>
          </p:nvSpPr>
          <p:spPr>
            <a:xfrm>
              <a:off x="7194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76">
              <a:extLst>
                <a:ext uri="{FF2B5EF4-FFF2-40B4-BE49-F238E27FC236}">
                  <a16:creationId xmlns:a16="http://schemas.microsoft.com/office/drawing/2014/main" id="{6B8E4362-DBB0-914D-A6F5-6874A3CB8AEF}"/>
                </a:ext>
              </a:extLst>
            </p:cNvPr>
            <p:cNvSpPr/>
            <p:nvPr/>
          </p:nvSpPr>
          <p:spPr>
            <a:xfrm>
              <a:off x="7194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5" name="object 77">
              <a:extLst>
                <a:ext uri="{FF2B5EF4-FFF2-40B4-BE49-F238E27FC236}">
                  <a16:creationId xmlns:a16="http://schemas.microsoft.com/office/drawing/2014/main" id="{6F68F53A-688E-CC4F-A026-8AF6904E5C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3282" y="1873249"/>
              <a:ext cx="510034" cy="435272"/>
            </a:xfrm>
            <a:prstGeom prst="rect">
              <a:avLst/>
            </a:prstGeom>
          </p:spPr>
        </p:pic>
        <p:sp>
          <p:nvSpPr>
            <p:cNvPr id="96" name="object 78">
              <a:extLst>
                <a:ext uri="{FF2B5EF4-FFF2-40B4-BE49-F238E27FC236}">
                  <a16:creationId xmlns:a16="http://schemas.microsoft.com/office/drawing/2014/main" id="{EBBFA7F0-CB01-1B40-BAB3-92C52872FB17}"/>
                </a:ext>
              </a:extLst>
            </p:cNvPr>
            <p:cNvSpPr/>
            <p:nvPr/>
          </p:nvSpPr>
          <p:spPr>
            <a:xfrm>
              <a:off x="64963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79">
              <a:extLst>
                <a:ext uri="{FF2B5EF4-FFF2-40B4-BE49-F238E27FC236}">
                  <a16:creationId xmlns:a16="http://schemas.microsoft.com/office/drawing/2014/main" id="{C2BBD844-FB1A-E346-AA58-B9354514E6EC}"/>
                </a:ext>
              </a:extLst>
            </p:cNvPr>
            <p:cNvSpPr/>
            <p:nvPr/>
          </p:nvSpPr>
          <p:spPr>
            <a:xfrm>
              <a:off x="64963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8" name="object 80">
              <a:extLst>
                <a:ext uri="{FF2B5EF4-FFF2-40B4-BE49-F238E27FC236}">
                  <a16:creationId xmlns:a16="http://schemas.microsoft.com/office/drawing/2014/main" id="{8ED0DB08-4109-C247-9056-35EEF3DDDA3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682" y="2254249"/>
              <a:ext cx="510034" cy="435272"/>
            </a:xfrm>
            <a:prstGeom prst="rect">
              <a:avLst/>
            </a:prstGeom>
          </p:spPr>
        </p:pic>
        <p:sp>
          <p:nvSpPr>
            <p:cNvPr id="99" name="object 81">
              <a:extLst>
                <a:ext uri="{FF2B5EF4-FFF2-40B4-BE49-F238E27FC236}">
                  <a16:creationId xmlns:a16="http://schemas.microsoft.com/office/drawing/2014/main" id="{D64F5CA6-80BB-FB42-BBA6-437421985597}"/>
                </a:ext>
              </a:extLst>
            </p:cNvPr>
            <p:cNvSpPr/>
            <p:nvPr/>
          </p:nvSpPr>
          <p:spPr>
            <a:xfrm>
              <a:off x="6394766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82">
              <a:extLst>
                <a:ext uri="{FF2B5EF4-FFF2-40B4-BE49-F238E27FC236}">
                  <a16:creationId xmlns:a16="http://schemas.microsoft.com/office/drawing/2014/main" id="{A2DC3B23-1202-654D-B8BD-DDFE239C6C0D}"/>
                </a:ext>
              </a:extLst>
            </p:cNvPr>
            <p:cNvSpPr/>
            <p:nvPr/>
          </p:nvSpPr>
          <p:spPr>
            <a:xfrm>
              <a:off x="6394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1" name="object 83">
              <a:extLst>
                <a:ext uri="{FF2B5EF4-FFF2-40B4-BE49-F238E27FC236}">
                  <a16:creationId xmlns:a16="http://schemas.microsoft.com/office/drawing/2014/main" id="{1D0E1C17-D16C-0E45-8C1F-6D744C37C3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2" y="2432049"/>
              <a:ext cx="510034" cy="435272"/>
            </a:xfrm>
            <a:prstGeom prst="rect">
              <a:avLst/>
            </a:prstGeom>
          </p:spPr>
        </p:pic>
        <p:sp>
          <p:nvSpPr>
            <p:cNvPr id="102" name="object 84">
              <a:extLst>
                <a:ext uri="{FF2B5EF4-FFF2-40B4-BE49-F238E27FC236}">
                  <a16:creationId xmlns:a16="http://schemas.microsoft.com/office/drawing/2014/main" id="{5CBC8055-9458-994F-896A-28A86825AE82}"/>
                </a:ext>
              </a:extLst>
            </p:cNvPr>
            <p:cNvSpPr/>
            <p:nvPr/>
          </p:nvSpPr>
          <p:spPr>
            <a:xfrm>
              <a:off x="6686866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85">
              <a:extLst>
                <a:ext uri="{FF2B5EF4-FFF2-40B4-BE49-F238E27FC236}">
                  <a16:creationId xmlns:a16="http://schemas.microsoft.com/office/drawing/2014/main" id="{22D12C6C-6B55-584C-AC86-885CFFD8E6DD}"/>
                </a:ext>
              </a:extLst>
            </p:cNvPr>
            <p:cNvSpPr/>
            <p:nvPr/>
          </p:nvSpPr>
          <p:spPr>
            <a:xfrm>
              <a:off x="6686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" name="object 86">
              <a:extLst>
                <a:ext uri="{FF2B5EF4-FFF2-40B4-BE49-F238E27FC236}">
                  <a16:creationId xmlns:a16="http://schemas.microsoft.com/office/drawing/2014/main" id="{CEE3FD0A-F047-5A4F-A74D-9211F1F412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2690812"/>
              <a:ext cx="510034" cy="435272"/>
            </a:xfrm>
            <a:prstGeom prst="rect">
              <a:avLst/>
            </a:prstGeom>
          </p:spPr>
        </p:pic>
        <p:sp>
          <p:nvSpPr>
            <p:cNvPr id="105" name="object 87">
              <a:extLst>
                <a:ext uri="{FF2B5EF4-FFF2-40B4-BE49-F238E27FC236}">
                  <a16:creationId xmlns:a16="http://schemas.microsoft.com/office/drawing/2014/main" id="{50918118-9D4E-8E42-B5A4-9861A9CC0C2F}"/>
                </a:ext>
              </a:extLst>
            </p:cNvPr>
            <p:cNvSpPr/>
            <p:nvPr/>
          </p:nvSpPr>
          <p:spPr>
            <a:xfrm>
              <a:off x="69027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20"/>
                  </a:lnTo>
                  <a:lnTo>
                    <a:pt x="0" y="205130"/>
                  </a:lnTo>
                  <a:lnTo>
                    <a:pt x="10676" y="245052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2"/>
                  </a:lnTo>
                  <a:lnTo>
                    <a:pt x="443864" y="205130"/>
                  </a:lnTo>
                  <a:lnTo>
                    <a:pt x="443864" y="164420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88">
              <a:extLst>
                <a:ext uri="{FF2B5EF4-FFF2-40B4-BE49-F238E27FC236}">
                  <a16:creationId xmlns:a16="http://schemas.microsoft.com/office/drawing/2014/main" id="{6D6CF8B7-0714-C64F-84AE-90D0F272E1E6}"/>
                </a:ext>
              </a:extLst>
            </p:cNvPr>
            <p:cNvSpPr/>
            <p:nvPr/>
          </p:nvSpPr>
          <p:spPr>
            <a:xfrm>
              <a:off x="69027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" name="object 89">
              <a:extLst>
                <a:ext uri="{FF2B5EF4-FFF2-40B4-BE49-F238E27FC236}">
                  <a16:creationId xmlns:a16="http://schemas.microsoft.com/office/drawing/2014/main" id="{2DA06629-A824-8549-9659-1FE054A1398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4882" y="1546224"/>
              <a:ext cx="510034" cy="435272"/>
            </a:xfrm>
            <a:prstGeom prst="rect">
              <a:avLst/>
            </a:prstGeom>
          </p:spPr>
        </p:pic>
        <p:sp>
          <p:nvSpPr>
            <p:cNvPr id="108" name="object 90">
              <a:extLst>
                <a:ext uri="{FF2B5EF4-FFF2-40B4-BE49-F238E27FC236}">
                  <a16:creationId xmlns:a16="http://schemas.microsoft.com/office/drawing/2014/main" id="{6E8248E6-3829-014B-9AE7-76DDD2D52CB6}"/>
                </a:ext>
              </a:extLst>
            </p:cNvPr>
            <p:cNvSpPr/>
            <p:nvPr/>
          </p:nvSpPr>
          <p:spPr>
            <a:xfrm>
              <a:off x="65979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91">
              <a:extLst>
                <a:ext uri="{FF2B5EF4-FFF2-40B4-BE49-F238E27FC236}">
                  <a16:creationId xmlns:a16="http://schemas.microsoft.com/office/drawing/2014/main" id="{164AF1FC-3FE1-5E45-8398-DD95035DEB3E}"/>
                </a:ext>
              </a:extLst>
            </p:cNvPr>
            <p:cNvSpPr/>
            <p:nvPr/>
          </p:nvSpPr>
          <p:spPr>
            <a:xfrm>
              <a:off x="65979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0" name="object 92">
              <a:extLst>
                <a:ext uri="{FF2B5EF4-FFF2-40B4-BE49-F238E27FC236}">
                  <a16:creationId xmlns:a16="http://schemas.microsoft.com/office/drawing/2014/main" id="{C75DF5CF-30A0-3949-9FB0-334967711C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1282" y="1546224"/>
              <a:ext cx="510034" cy="435272"/>
            </a:xfrm>
            <a:prstGeom prst="rect">
              <a:avLst/>
            </a:prstGeom>
          </p:spPr>
        </p:pic>
        <p:sp>
          <p:nvSpPr>
            <p:cNvPr id="111" name="object 93">
              <a:extLst>
                <a:ext uri="{FF2B5EF4-FFF2-40B4-BE49-F238E27FC236}">
                  <a16:creationId xmlns:a16="http://schemas.microsoft.com/office/drawing/2014/main" id="{87CEFB17-E3CA-334D-B45B-B46D365B690C}"/>
                </a:ext>
              </a:extLst>
            </p:cNvPr>
            <p:cNvSpPr/>
            <p:nvPr/>
          </p:nvSpPr>
          <p:spPr>
            <a:xfrm>
              <a:off x="70043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94">
              <a:extLst>
                <a:ext uri="{FF2B5EF4-FFF2-40B4-BE49-F238E27FC236}">
                  <a16:creationId xmlns:a16="http://schemas.microsoft.com/office/drawing/2014/main" id="{20BDD85B-6E9D-C346-B05E-D8CD1974E97E}"/>
                </a:ext>
              </a:extLst>
            </p:cNvPr>
            <p:cNvSpPr/>
            <p:nvPr/>
          </p:nvSpPr>
          <p:spPr>
            <a:xfrm>
              <a:off x="70043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3" name="object 95">
              <a:extLst>
                <a:ext uri="{FF2B5EF4-FFF2-40B4-BE49-F238E27FC236}">
                  <a16:creationId xmlns:a16="http://schemas.microsoft.com/office/drawing/2014/main" id="{C6A3623F-1D33-354F-8F8F-9D1E70F547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9782" y="1644649"/>
              <a:ext cx="510034" cy="435272"/>
            </a:xfrm>
            <a:prstGeom prst="rect">
              <a:avLst/>
            </a:prstGeom>
          </p:spPr>
        </p:pic>
        <p:sp>
          <p:nvSpPr>
            <p:cNvPr id="114" name="object 96">
              <a:extLst>
                <a:ext uri="{FF2B5EF4-FFF2-40B4-BE49-F238E27FC236}">
                  <a16:creationId xmlns:a16="http://schemas.microsoft.com/office/drawing/2014/main" id="{AACB436A-9585-F345-9319-D21337363A93}"/>
                </a:ext>
              </a:extLst>
            </p:cNvPr>
            <p:cNvSpPr/>
            <p:nvPr/>
          </p:nvSpPr>
          <p:spPr>
            <a:xfrm>
              <a:off x="7702866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97">
              <a:extLst>
                <a:ext uri="{FF2B5EF4-FFF2-40B4-BE49-F238E27FC236}">
                  <a16:creationId xmlns:a16="http://schemas.microsoft.com/office/drawing/2014/main" id="{0B290BF0-4B84-E947-9C4E-F66D39BBA7FF}"/>
                </a:ext>
              </a:extLst>
            </p:cNvPr>
            <p:cNvSpPr/>
            <p:nvPr/>
          </p:nvSpPr>
          <p:spPr>
            <a:xfrm>
              <a:off x="77028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6" name="object 98">
              <a:extLst>
                <a:ext uri="{FF2B5EF4-FFF2-40B4-BE49-F238E27FC236}">
                  <a16:creationId xmlns:a16="http://schemas.microsoft.com/office/drawing/2014/main" id="{8083D0D9-8E62-E746-8D3A-256186BC91C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682" y="1436687"/>
              <a:ext cx="510034" cy="435272"/>
            </a:xfrm>
            <a:prstGeom prst="rect">
              <a:avLst/>
            </a:prstGeom>
          </p:spPr>
        </p:pic>
        <p:sp>
          <p:nvSpPr>
            <p:cNvPr id="117" name="object 99">
              <a:extLst>
                <a:ext uri="{FF2B5EF4-FFF2-40B4-BE49-F238E27FC236}">
                  <a16:creationId xmlns:a16="http://schemas.microsoft.com/office/drawing/2014/main" id="{57D34981-C3BB-FC49-B457-3BA31D9C7278}"/>
                </a:ext>
              </a:extLst>
            </p:cNvPr>
            <p:cNvSpPr/>
            <p:nvPr/>
          </p:nvSpPr>
          <p:spPr>
            <a:xfrm>
              <a:off x="74107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00">
              <a:extLst>
                <a:ext uri="{FF2B5EF4-FFF2-40B4-BE49-F238E27FC236}">
                  <a16:creationId xmlns:a16="http://schemas.microsoft.com/office/drawing/2014/main" id="{57282F33-C7EB-BF40-97F3-FD6D2062F8B5}"/>
                </a:ext>
              </a:extLst>
            </p:cNvPr>
            <p:cNvSpPr/>
            <p:nvPr/>
          </p:nvSpPr>
          <p:spPr>
            <a:xfrm>
              <a:off x="74107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8" name="Picture 2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AFF428-83D1-6E40-A355-D1D67A12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4" y="3387888"/>
            <a:ext cx="7556500" cy="200660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0F0040BE-C9F2-4B4E-8CA6-9FB4B3113FFC}"/>
              </a:ext>
            </a:extLst>
          </p:cNvPr>
          <p:cNvSpPr txBox="1"/>
          <p:nvPr/>
        </p:nvSpPr>
        <p:spPr>
          <a:xfrm>
            <a:off x="648957" y="5438494"/>
            <a:ext cx="60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 – single end dataset -&gt; Read 1 only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 – paired end dataset -&gt; Read 1 and 2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Sequenced over 2 lanes </a:t>
            </a:r>
          </a:p>
        </p:txBody>
      </p:sp>
    </p:spTree>
    <p:extLst>
      <p:ext uri="{BB962C8B-B14F-4D97-AF65-F5344CB8AC3E}">
        <p14:creationId xmlns:p14="http://schemas.microsoft.com/office/powerpoint/2010/main" val="182256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A7CFECB-5625-A644-A8AA-E22C5E51B7D2}"/>
              </a:ext>
            </a:extLst>
          </p:cNvPr>
          <p:cNvSpPr/>
          <p:nvPr/>
        </p:nvSpPr>
        <p:spPr>
          <a:xfrm>
            <a:off x="3806641" y="144732"/>
            <a:ext cx="3486150" cy="37619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12FB174-6B8F-5642-980F-007B28CE9B63}"/>
              </a:ext>
            </a:extLst>
          </p:cNvPr>
          <p:cNvSpPr/>
          <p:nvPr/>
        </p:nvSpPr>
        <p:spPr>
          <a:xfrm>
            <a:off x="114300" y="181432"/>
            <a:ext cx="3486150" cy="37619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732582" y="1884852"/>
            <a:ext cx="1043434" cy="1090315"/>
            <a:chOff x="1041894" y="2680679"/>
            <a:chExt cx="1483995" cy="1550670"/>
          </a:xfrm>
        </p:grpSpPr>
        <p:sp>
          <p:nvSpPr>
            <p:cNvPr id="3" name="object 3"/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512" y="1893782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14" y="2646523"/>
            <a:ext cx="1044773" cy="323255"/>
            <a:chOff x="1040944" y="3763944"/>
            <a:chExt cx="1485900" cy="459740"/>
          </a:xfrm>
        </p:grpSpPr>
        <p:sp>
          <p:nvSpPr>
            <p:cNvPr id="7" name="object 7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775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3035" y="1884110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035" y="1884110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33438" y="2646523"/>
            <a:ext cx="1044773" cy="323255"/>
            <a:chOff x="2749778" y="3763944"/>
            <a:chExt cx="1485900" cy="459740"/>
          </a:xfrm>
        </p:grpSpPr>
        <p:sp>
          <p:nvSpPr>
            <p:cNvPr id="13" name="object 13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2299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2582" y="628348"/>
            <a:ext cx="1043434" cy="1090315"/>
            <a:chOff x="1041894" y="893650"/>
            <a:chExt cx="1483995" cy="1550670"/>
          </a:xfrm>
        </p:grpSpPr>
        <p:sp>
          <p:nvSpPr>
            <p:cNvPr id="17" name="object 17"/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1512" y="63727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1914" y="1390020"/>
            <a:ext cx="1044773" cy="323255"/>
            <a:chOff x="1040944" y="1976917"/>
            <a:chExt cx="1485900" cy="459740"/>
          </a:xfrm>
        </p:grpSpPr>
        <p:sp>
          <p:nvSpPr>
            <p:cNvPr id="21" name="object 21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0775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34106" y="628348"/>
            <a:ext cx="1043434" cy="1090315"/>
            <a:chOff x="2750728" y="893650"/>
            <a:chExt cx="1483995" cy="1550670"/>
          </a:xfrm>
        </p:grpSpPr>
        <p:sp>
          <p:nvSpPr>
            <p:cNvPr id="25" name="object 25"/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43035" y="637278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33438" y="1390020"/>
            <a:ext cx="1044773" cy="323255"/>
            <a:chOff x="2749778" y="1976917"/>
            <a:chExt cx="1485900" cy="459740"/>
          </a:xfrm>
        </p:grpSpPr>
        <p:sp>
          <p:nvSpPr>
            <p:cNvPr id="29" name="object 29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52299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5906" y="258961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334" y="786812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334" y="1897022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grpSp>
        <p:nvGrpSpPr>
          <p:cNvPr id="36" name="object 2">
            <a:extLst>
              <a:ext uri="{FF2B5EF4-FFF2-40B4-BE49-F238E27FC236}">
                <a16:creationId xmlns:a16="http://schemas.microsoft.com/office/drawing/2014/main" id="{B6A25476-60D1-854E-B3F4-014248E10B3B}"/>
              </a:ext>
            </a:extLst>
          </p:cNvPr>
          <p:cNvGrpSpPr/>
          <p:nvPr/>
        </p:nvGrpSpPr>
        <p:grpSpPr>
          <a:xfrm>
            <a:off x="4451479" y="1893781"/>
            <a:ext cx="1043434" cy="1090315"/>
            <a:chOff x="1041894" y="2680679"/>
            <a:chExt cx="1483995" cy="1550670"/>
          </a:xfrm>
        </p:grpSpPr>
        <p:sp>
          <p:nvSpPr>
            <p:cNvPr id="37" name="object 3">
              <a:extLst>
                <a:ext uri="{FF2B5EF4-FFF2-40B4-BE49-F238E27FC236}">
                  <a16:creationId xmlns:a16="http://schemas.microsoft.com/office/drawing/2014/main" id="{4FFDE3B7-1A7D-9046-A5FE-A6726D0B6BDF}"/>
                </a:ext>
              </a:extLst>
            </p:cNvPr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3DBEED92-F865-D24D-9995-AC5FE3579C7B}"/>
                </a:ext>
              </a:extLst>
            </p:cNvPr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object 5">
            <a:extLst>
              <a:ext uri="{FF2B5EF4-FFF2-40B4-BE49-F238E27FC236}">
                <a16:creationId xmlns:a16="http://schemas.microsoft.com/office/drawing/2014/main" id="{221B7EF7-03DE-2141-8247-E73168C87C85}"/>
              </a:ext>
            </a:extLst>
          </p:cNvPr>
          <p:cNvSpPr txBox="1"/>
          <p:nvPr/>
        </p:nvSpPr>
        <p:spPr>
          <a:xfrm>
            <a:off x="4460409" y="1902711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0" name="object 6">
            <a:extLst>
              <a:ext uri="{FF2B5EF4-FFF2-40B4-BE49-F238E27FC236}">
                <a16:creationId xmlns:a16="http://schemas.microsoft.com/office/drawing/2014/main" id="{E894E744-257A-244B-B3E4-473B96431232}"/>
              </a:ext>
            </a:extLst>
          </p:cNvPr>
          <p:cNvGrpSpPr/>
          <p:nvPr/>
        </p:nvGrpSpPr>
        <p:grpSpPr>
          <a:xfrm>
            <a:off x="4450811" y="2655452"/>
            <a:ext cx="1044773" cy="323255"/>
            <a:chOff x="1040944" y="3763944"/>
            <a:chExt cx="1485900" cy="459740"/>
          </a:xfrm>
        </p:grpSpPr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30F833A2-BF3B-7E42-A7AD-89BF7C956463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C2380325-BC81-1E43-9552-310D57265808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3" name="object 9">
            <a:extLst>
              <a:ext uri="{FF2B5EF4-FFF2-40B4-BE49-F238E27FC236}">
                <a16:creationId xmlns:a16="http://schemas.microsoft.com/office/drawing/2014/main" id="{F2088E04-96B6-E142-B0BC-A0DE9FFB2CD4}"/>
              </a:ext>
            </a:extLst>
          </p:cNvPr>
          <p:cNvSpPr txBox="1"/>
          <p:nvPr/>
        </p:nvSpPr>
        <p:spPr>
          <a:xfrm>
            <a:off x="4469672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B82084B4-118D-F841-AF8B-8637B8B5DAE4}"/>
              </a:ext>
            </a:extLst>
          </p:cNvPr>
          <p:cNvSpPr/>
          <p:nvPr/>
        </p:nvSpPr>
        <p:spPr>
          <a:xfrm>
            <a:off x="5661932" y="1893039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8B9A07D1-1D54-064B-9CC7-6451A0979A72}"/>
              </a:ext>
            </a:extLst>
          </p:cNvPr>
          <p:cNvSpPr txBox="1"/>
          <p:nvPr/>
        </p:nvSpPr>
        <p:spPr>
          <a:xfrm>
            <a:off x="5661932" y="1893039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object 12">
            <a:extLst>
              <a:ext uri="{FF2B5EF4-FFF2-40B4-BE49-F238E27FC236}">
                <a16:creationId xmlns:a16="http://schemas.microsoft.com/office/drawing/2014/main" id="{2A60A8B4-E66F-3348-9F3E-FC73E8B10C15}"/>
              </a:ext>
            </a:extLst>
          </p:cNvPr>
          <p:cNvGrpSpPr/>
          <p:nvPr/>
        </p:nvGrpSpPr>
        <p:grpSpPr>
          <a:xfrm>
            <a:off x="5652335" y="2655452"/>
            <a:ext cx="1044773" cy="323255"/>
            <a:chOff x="2749778" y="3763944"/>
            <a:chExt cx="1485900" cy="459740"/>
          </a:xfrm>
        </p:grpSpPr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A9A0BB34-1BCC-B442-9F8F-B958A0EC226B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02DCD510-8DC1-D048-AEAE-50A277C12383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8FFE975A-633B-AC4E-90D7-B597DF83201B}"/>
              </a:ext>
            </a:extLst>
          </p:cNvPr>
          <p:cNvSpPr txBox="1"/>
          <p:nvPr/>
        </p:nvSpPr>
        <p:spPr>
          <a:xfrm>
            <a:off x="5671196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0" name="object 16">
            <a:extLst>
              <a:ext uri="{FF2B5EF4-FFF2-40B4-BE49-F238E27FC236}">
                <a16:creationId xmlns:a16="http://schemas.microsoft.com/office/drawing/2014/main" id="{96425CDE-6FC7-984F-A46B-D1AF86094C5D}"/>
              </a:ext>
            </a:extLst>
          </p:cNvPr>
          <p:cNvGrpSpPr/>
          <p:nvPr/>
        </p:nvGrpSpPr>
        <p:grpSpPr>
          <a:xfrm>
            <a:off x="4451479" y="637277"/>
            <a:ext cx="1043434" cy="1090315"/>
            <a:chOff x="1041894" y="893650"/>
            <a:chExt cx="1483995" cy="1550670"/>
          </a:xfrm>
        </p:grpSpPr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75480403-1EBE-7540-8649-39CCF130F03E}"/>
                </a:ext>
              </a:extLst>
            </p:cNvPr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B1EEA05E-2E63-2F40-AF89-638E1D5E80CA}"/>
                </a:ext>
              </a:extLst>
            </p:cNvPr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object 19">
            <a:extLst>
              <a:ext uri="{FF2B5EF4-FFF2-40B4-BE49-F238E27FC236}">
                <a16:creationId xmlns:a16="http://schemas.microsoft.com/office/drawing/2014/main" id="{E6B16F44-5C5E-EE4E-B311-DEB29E1AB063}"/>
              </a:ext>
            </a:extLst>
          </p:cNvPr>
          <p:cNvSpPr txBox="1"/>
          <p:nvPr/>
        </p:nvSpPr>
        <p:spPr>
          <a:xfrm>
            <a:off x="4460409" y="646206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54" name="object 20">
            <a:extLst>
              <a:ext uri="{FF2B5EF4-FFF2-40B4-BE49-F238E27FC236}">
                <a16:creationId xmlns:a16="http://schemas.microsoft.com/office/drawing/2014/main" id="{13073A5F-D58B-744E-A9F3-EDFC170D4463}"/>
              </a:ext>
            </a:extLst>
          </p:cNvPr>
          <p:cNvGrpSpPr/>
          <p:nvPr/>
        </p:nvGrpSpPr>
        <p:grpSpPr>
          <a:xfrm>
            <a:off x="4450811" y="1398949"/>
            <a:ext cx="1044773" cy="323255"/>
            <a:chOff x="1040944" y="1976917"/>
            <a:chExt cx="1485900" cy="459740"/>
          </a:xfrm>
        </p:grpSpPr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C76D412D-DF59-424F-B85F-7F29A98B583D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22">
              <a:extLst>
                <a:ext uri="{FF2B5EF4-FFF2-40B4-BE49-F238E27FC236}">
                  <a16:creationId xmlns:a16="http://schemas.microsoft.com/office/drawing/2014/main" id="{27C46462-686F-5040-A72C-417D5B328288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71311E57-9A34-C244-BAE1-6FCEE734253F}"/>
              </a:ext>
            </a:extLst>
          </p:cNvPr>
          <p:cNvSpPr txBox="1"/>
          <p:nvPr/>
        </p:nvSpPr>
        <p:spPr>
          <a:xfrm>
            <a:off x="4469672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8" name="object 24">
            <a:extLst>
              <a:ext uri="{FF2B5EF4-FFF2-40B4-BE49-F238E27FC236}">
                <a16:creationId xmlns:a16="http://schemas.microsoft.com/office/drawing/2014/main" id="{732D3ACF-DD5F-2B44-81BD-8BFCF2BE27EA}"/>
              </a:ext>
            </a:extLst>
          </p:cNvPr>
          <p:cNvGrpSpPr/>
          <p:nvPr/>
        </p:nvGrpSpPr>
        <p:grpSpPr>
          <a:xfrm>
            <a:off x="5653003" y="637277"/>
            <a:ext cx="1043434" cy="1090315"/>
            <a:chOff x="2750728" y="893650"/>
            <a:chExt cx="1483995" cy="1550670"/>
          </a:xfrm>
        </p:grpSpPr>
        <p:sp>
          <p:nvSpPr>
            <p:cNvPr id="59" name="object 25">
              <a:extLst>
                <a:ext uri="{FF2B5EF4-FFF2-40B4-BE49-F238E27FC236}">
                  <a16:creationId xmlns:a16="http://schemas.microsoft.com/office/drawing/2014/main" id="{E99269E1-E749-494D-89A4-5B1539180960}"/>
                </a:ext>
              </a:extLst>
            </p:cNvPr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26">
              <a:extLst>
                <a:ext uri="{FF2B5EF4-FFF2-40B4-BE49-F238E27FC236}">
                  <a16:creationId xmlns:a16="http://schemas.microsoft.com/office/drawing/2014/main" id="{FBA35701-6C8D-E740-A62E-B6328B06FE7B}"/>
                </a:ext>
              </a:extLst>
            </p:cNvPr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27">
            <a:extLst>
              <a:ext uri="{FF2B5EF4-FFF2-40B4-BE49-F238E27FC236}">
                <a16:creationId xmlns:a16="http://schemas.microsoft.com/office/drawing/2014/main" id="{3C20C5B1-854A-E448-A551-8CF30BF27A11}"/>
              </a:ext>
            </a:extLst>
          </p:cNvPr>
          <p:cNvSpPr txBox="1"/>
          <p:nvPr/>
        </p:nvSpPr>
        <p:spPr>
          <a:xfrm>
            <a:off x="5661932" y="64620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2" name="object 28">
            <a:extLst>
              <a:ext uri="{FF2B5EF4-FFF2-40B4-BE49-F238E27FC236}">
                <a16:creationId xmlns:a16="http://schemas.microsoft.com/office/drawing/2014/main" id="{D2045CB7-1892-EA44-9386-B36AAE8A01DB}"/>
              </a:ext>
            </a:extLst>
          </p:cNvPr>
          <p:cNvGrpSpPr/>
          <p:nvPr/>
        </p:nvGrpSpPr>
        <p:grpSpPr>
          <a:xfrm>
            <a:off x="5652335" y="1398949"/>
            <a:ext cx="1044773" cy="323255"/>
            <a:chOff x="2749778" y="1976917"/>
            <a:chExt cx="1485900" cy="459740"/>
          </a:xfrm>
        </p:grpSpPr>
        <p:sp>
          <p:nvSpPr>
            <p:cNvPr id="63" name="object 29">
              <a:extLst>
                <a:ext uri="{FF2B5EF4-FFF2-40B4-BE49-F238E27FC236}">
                  <a16:creationId xmlns:a16="http://schemas.microsoft.com/office/drawing/2014/main" id="{8EC21A09-19DE-3142-8BAB-DAA0D70BA8DD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30">
              <a:extLst>
                <a:ext uri="{FF2B5EF4-FFF2-40B4-BE49-F238E27FC236}">
                  <a16:creationId xmlns:a16="http://schemas.microsoft.com/office/drawing/2014/main" id="{1A0B42A2-5C27-8942-B71E-C6DDCC2FFA2B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5" name="object 31">
            <a:extLst>
              <a:ext uri="{FF2B5EF4-FFF2-40B4-BE49-F238E27FC236}">
                <a16:creationId xmlns:a16="http://schemas.microsoft.com/office/drawing/2014/main" id="{D3F4E901-62BE-F640-B002-1843797B39A0}"/>
              </a:ext>
            </a:extLst>
          </p:cNvPr>
          <p:cNvSpPr txBox="1"/>
          <p:nvPr/>
        </p:nvSpPr>
        <p:spPr>
          <a:xfrm>
            <a:off x="5671196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66" name="object 32">
            <a:extLst>
              <a:ext uri="{FF2B5EF4-FFF2-40B4-BE49-F238E27FC236}">
                <a16:creationId xmlns:a16="http://schemas.microsoft.com/office/drawing/2014/main" id="{75B56EE4-6CF6-5B4F-9E95-52549FA559B5}"/>
              </a:ext>
            </a:extLst>
          </p:cNvPr>
          <p:cNvSpPr txBox="1"/>
          <p:nvPr/>
        </p:nvSpPr>
        <p:spPr>
          <a:xfrm>
            <a:off x="5254803" y="267890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7" name="object 33">
            <a:extLst>
              <a:ext uri="{FF2B5EF4-FFF2-40B4-BE49-F238E27FC236}">
                <a16:creationId xmlns:a16="http://schemas.microsoft.com/office/drawing/2014/main" id="{46F855D4-C9A1-A447-903F-C9F6C77160BE}"/>
              </a:ext>
            </a:extLst>
          </p:cNvPr>
          <p:cNvSpPr txBox="1"/>
          <p:nvPr/>
        </p:nvSpPr>
        <p:spPr>
          <a:xfrm>
            <a:off x="4108231" y="795741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F98393CA-664A-5A41-89D3-86DD05D6B913}"/>
              </a:ext>
            </a:extLst>
          </p:cNvPr>
          <p:cNvSpPr txBox="1"/>
          <p:nvPr/>
        </p:nvSpPr>
        <p:spPr>
          <a:xfrm>
            <a:off x="4108231" y="1905951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E17A1C-3896-4844-A87A-D53E86F5414D}"/>
              </a:ext>
            </a:extLst>
          </p:cNvPr>
          <p:cNvSpPr txBox="1"/>
          <p:nvPr/>
        </p:nvSpPr>
        <p:spPr>
          <a:xfrm>
            <a:off x="813361" y="4247539"/>
            <a:ext cx="7553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files X 4 biological replicates = 16 files per treatment</a:t>
            </a:r>
          </a:p>
          <a:p>
            <a:endParaRPr lang="en-US" sz="2400" dirty="0"/>
          </a:p>
          <a:p>
            <a:r>
              <a:rPr lang="en-US" sz="2400" dirty="0"/>
              <a:t>16 FASTQ files for Control</a:t>
            </a:r>
          </a:p>
          <a:p>
            <a:r>
              <a:rPr lang="en-US" sz="2400" dirty="0"/>
              <a:t>16 FASTQ files for Treatment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F9B0CD-4C5D-8B48-B68D-8A277A3CBFAD}"/>
              </a:ext>
            </a:extLst>
          </p:cNvPr>
          <p:cNvSpPr txBox="1"/>
          <p:nvPr/>
        </p:nvSpPr>
        <p:spPr>
          <a:xfrm>
            <a:off x="7579637" y="9888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D549F2-5B4D-D849-9372-28A92549B93C}"/>
              </a:ext>
            </a:extLst>
          </p:cNvPr>
          <p:cNvSpPr txBox="1"/>
          <p:nvPr/>
        </p:nvSpPr>
        <p:spPr>
          <a:xfrm>
            <a:off x="7544913" y="22296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88E765-EF16-E54B-882A-599450859626}"/>
              </a:ext>
            </a:extLst>
          </p:cNvPr>
          <p:cNvSpPr txBox="1"/>
          <p:nvPr/>
        </p:nvSpPr>
        <p:spPr>
          <a:xfrm>
            <a:off x="1133165" y="317436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F7B51F-4383-3E4A-945C-6F89B403BC2D}"/>
              </a:ext>
            </a:extLst>
          </p:cNvPr>
          <p:cNvSpPr txBox="1"/>
          <p:nvPr/>
        </p:nvSpPr>
        <p:spPr>
          <a:xfrm>
            <a:off x="5031437" y="315921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2</a:t>
            </a:r>
          </a:p>
        </p:txBody>
      </p:sp>
    </p:spTree>
    <p:extLst>
      <p:ext uri="{BB962C8B-B14F-4D97-AF65-F5344CB8AC3E}">
        <p14:creationId xmlns:p14="http://schemas.microsoft.com/office/powerpoint/2010/main" val="171748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304445"/>
            <a:ext cx="7087235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tabLst>
                <a:tab pos="996926" algn="l"/>
              </a:tabLst>
            </a:pPr>
            <a:r>
              <a:rPr lang="en-US" b="1" u="sng" spc="-4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What is a FASTQ?</a:t>
            </a:r>
            <a:endParaRPr b="1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0936" y="1239792"/>
            <a:ext cx="8553451" cy="1868805"/>
            <a:chOff x="180936" y="1239791"/>
            <a:chExt cx="8553450" cy="1868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36" y="1239791"/>
              <a:ext cx="8553333" cy="18683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1736" y="1267592"/>
              <a:ext cx="8451850" cy="1767205"/>
            </a:xfrm>
            <a:custGeom>
              <a:avLst/>
              <a:gdLst/>
              <a:ahLst/>
              <a:cxnLst/>
              <a:rect l="l" t="t" r="r" b="b"/>
              <a:pathLst>
                <a:path w="8451850" h="1767205">
                  <a:moveTo>
                    <a:pt x="0" y="0"/>
                  </a:moveTo>
                  <a:lnTo>
                    <a:pt x="8451733" y="0"/>
                  </a:lnTo>
                  <a:lnTo>
                    <a:pt x="8451733" y="1766789"/>
                  </a:lnTo>
                  <a:lnTo>
                    <a:pt x="0" y="1766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1736" y="1267592"/>
              <a:ext cx="8451850" cy="1767205"/>
            </a:xfrm>
            <a:custGeom>
              <a:avLst/>
              <a:gdLst/>
              <a:ahLst/>
              <a:cxnLst/>
              <a:rect l="l" t="t" r="r" b="b"/>
              <a:pathLst>
                <a:path w="8451850" h="1767205">
                  <a:moveTo>
                    <a:pt x="0" y="0"/>
                  </a:moveTo>
                  <a:lnTo>
                    <a:pt x="8451733" y="0"/>
                  </a:lnTo>
                  <a:lnTo>
                    <a:pt x="8451733" y="1766789"/>
                  </a:lnTo>
                  <a:lnTo>
                    <a:pt x="0" y="17667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9401" y="1350011"/>
            <a:ext cx="8199755" cy="1418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400"/>
              </a:lnSpc>
              <a:spcBef>
                <a:spcPts val="100"/>
              </a:spcBef>
            </a:pPr>
            <a:r>
              <a:rPr sz="1651" spc="-5" dirty="0">
                <a:latin typeface="Courier"/>
                <a:cs typeface="Courier"/>
              </a:rPr>
              <a:t>@NS500177:196:HFTTTAFXX:1:11101:10916:1458 2:N:0:CGCGGCTG </a:t>
            </a:r>
            <a:r>
              <a:rPr sz="1651" dirty="0">
                <a:latin typeface="Courier"/>
                <a:cs typeface="Courier"/>
              </a:rPr>
              <a:t> ACACGACGATGAGGTGACAGTCACGGAGGATAAGATCAATGCCCTCATTAAAGCAGCCGGTGTAA</a:t>
            </a:r>
            <a:endParaRPr sz="1651">
              <a:latin typeface="Courier"/>
              <a:cs typeface="Courier"/>
            </a:endParaRPr>
          </a:p>
          <a:p>
            <a:pPr marL="12700" marR="6351">
              <a:lnSpc>
                <a:spcPct val="141400"/>
              </a:lnSpc>
            </a:pPr>
            <a:r>
              <a:rPr sz="1651" dirty="0">
                <a:latin typeface="Courier"/>
                <a:cs typeface="Courier"/>
              </a:rPr>
              <a:t>+ </a:t>
            </a:r>
            <a:r>
              <a:rPr sz="1651" spc="5" dirty="0">
                <a:latin typeface="Courier"/>
                <a:cs typeface="Courier"/>
              </a:rPr>
              <a:t> </a:t>
            </a:r>
            <a:r>
              <a:rPr sz="1651" spc="-5" dirty="0">
                <a:latin typeface="Courier"/>
                <a:cs typeface="Courier"/>
              </a:rPr>
              <a:t>AAAAAEEEEEEEEEEE//AEEEAEEEEEEEEEEE/EE/&lt;&lt;EE/AAEEAEE///EEEEAEEEAEA&lt;</a:t>
            </a:r>
            <a:endParaRPr sz="1651">
              <a:latin typeface="Courier"/>
              <a:cs typeface="Courie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0447" y="1430293"/>
            <a:ext cx="412751" cy="412751"/>
            <a:chOff x="8480447" y="1430292"/>
            <a:chExt cx="412750" cy="4127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1430292"/>
              <a:ext cx="412634" cy="4126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33069" y="1459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500" y="307389"/>
                  </a:lnTo>
                  <a:lnTo>
                    <a:pt x="223298" y="292813"/>
                  </a:lnTo>
                  <a:lnTo>
                    <a:pt x="263662" y="263662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7"/>
                  </a:lnTo>
                  <a:lnTo>
                    <a:pt x="223298" y="14575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3069" y="1459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36000" y="14986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80447" y="1782442"/>
            <a:ext cx="412751" cy="412751"/>
            <a:chOff x="8480447" y="1782442"/>
            <a:chExt cx="412750" cy="4127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1782442"/>
              <a:ext cx="412634" cy="4126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33069" y="181206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1"/>
                  </a:lnTo>
                  <a:lnTo>
                    <a:pt x="0" y="129889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500" y="307389"/>
                  </a:lnTo>
                  <a:lnTo>
                    <a:pt x="223298" y="292813"/>
                  </a:lnTo>
                  <a:lnTo>
                    <a:pt x="263662" y="263662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89"/>
                  </a:lnTo>
                  <a:lnTo>
                    <a:pt x="292813" y="84091"/>
                  </a:lnTo>
                  <a:lnTo>
                    <a:pt x="263662" y="43727"/>
                  </a:lnTo>
                  <a:lnTo>
                    <a:pt x="223298" y="14575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533069" y="181206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36000" y="18542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80447" y="2147294"/>
            <a:ext cx="412751" cy="412751"/>
            <a:chOff x="8480447" y="2147293"/>
            <a:chExt cx="412750" cy="4127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2147293"/>
              <a:ext cx="412634" cy="4126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33069" y="2176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6"/>
                  </a:lnTo>
                  <a:lnTo>
                    <a:pt x="43727" y="43728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1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500" y="307390"/>
                  </a:lnTo>
                  <a:lnTo>
                    <a:pt x="223298" y="292814"/>
                  </a:lnTo>
                  <a:lnTo>
                    <a:pt x="263662" y="263661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8"/>
                  </a:lnTo>
                  <a:lnTo>
                    <a:pt x="223298" y="14576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3069" y="21769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36000" y="22225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80447" y="2510322"/>
            <a:ext cx="412751" cy="412751"/>
            <a:chOff x="8480447" y="2510322"/>
            <a:chExt cx="412750" cy="4127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2510322"/>
              <a:ext cx="412634" cy="4126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33069" y="253994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6"/>
                  </a:lnTo>
                  <a:lnTo>
                    <a:pt x="43727" y="43728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1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500" y="307390"/>
                  </a:lnTo>
                  <a:lnTo>
                    <a:pt x="223298" y="292814"/>
                  </a:lnTo>
                  <a:lnTo>
                    <a:pt x="263662" y="263661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8"/>
                  </a:lnTo>
                  <a:lnTo>
                    <a:pt x="223298" y="14576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533069" y="253994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36000" y="25781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5221" y="3680226"/>
            <a:ext cx="412751" cy="412751"/>
            <a:chOff x="355220" y="3680226"/>
            <a:chExt cx="412750" cy="4127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3680226"/>
              <a:ext cx="412634" cy="41263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7842" y="3709848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7"/>
                  </a:lnTo>
                  <a:lnTo>
                    <a:pt x="307390" y="177499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842" y="3709848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55221" y="4425210"/>
            <a:ext cx="412751" cy="412751"/>
            <a:chOff x="355220" y="4425210"/>
            <a:chExt cx="412750" cy="41275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4425210"/>
              <a:ext cx="412634" cy="41263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07842" y="4454832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500"/>
                  </a:lnTo>
                  <a:lnTo>
                    <a:pt x="14575" y="223298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8"/>
                  </a:lnTo>
                  <a:lnTo>
                    <a:pt x="307390" y="177500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842" y="4454832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55221" y="5170194"/>
            <a:ext cx="412751" cy="862965"/>
            <a:chOff x="355220" y="5170193"/>
            <a:chExt cx="412750" cy="86296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5170193"/>
              <a:ext cx="412634" cy="41263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7842" y="51998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500"/>
                  </a:lnTo>
                  <a:lnTo>
                    <a:pt x="14575" y="223298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8"/>
                  </a:lnTo>
                  <a:lnTo>
                    <a:pt x="307390" y="177500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07842" y="51998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5620318"/>
              <a:ext cx="412634" cy="41263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7842" y="564994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499" y="307390"/>
                  </a:lnTo>
                  <a:lnTo>
                    <a:pt x="223297" y="292814"/>
                  </a:lnTo>
                  <a:lnTo>
                    <a:pt x="263662" y="263662"/>
                  </a:lnTo>
                  <a:lnTo>
                    <a:pt x="292814" y="223297"/>
                  </a:lnTo>
                  <a:lnTo>
                    <a:pt x="307390" y="177499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07842" y="564994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4437" y="3214902"/>
            <a:ext cx="8318878" cy="3113287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8099">
              <a:spcBef>
                <a:spcPts val="515"/>
              </a:spcBef>
            </a:pP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151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“read”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lines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88898" indent="-292093">
              <a:lnSpc>
                <a:spcPts val="2500"/>
              </a:lnSpc>
              <a:spcBef>
                <a:spcPts val="571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(which always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starts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sz="2151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151" spc="-6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sequence that follows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227324" indent="-292093">
              <a:lnSpc>
                <a:spcPts val="2500"/>
              </a:lnSpc>
              <a:spcBef>
                <a:spcPts val="1000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second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contains the bases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called for the sequenced </a:t>
            </a:r>
            <a:r>
              <a:rPr sz="2151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">
              <a:spcBef>
                <a:spcPts val="851"/>
              </a:spcBef>
            </a:pPr>
            <a:r>
              <a:rPr lang="en-US" sz="2151" spc="-1035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151" spc="5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151" spc="-289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51" spc="-289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ine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“+”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cha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acter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30479" indent="-292093">
              <a:lnSpc>
                <a:spcPts val="2500"/>
              </a:lnSpc>
              <a:spcBef>
                <a:spcPts val="1071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 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sz="2151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rth line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contains the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quality scores for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each base in the </a:t>
            </a:r>
            <a:r>
              <a:rPr sz="2151" spc="-6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sequenced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7C9E-C889-5B49-A29A-6DE0E23F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DB86-BE99-6A45-B759-09828A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 (Gene Expression Omnibus) is an international public repository that archives and freely distributes microarray, next-generation sequencing, and other forms of high-throughput functional genomics data submitted by the research community</a:t>
            </a:r>
          </a:p>
          <a:p>
            <a:r>
              <a:rPr lang="en-US" dirty="0"/>
              <a:t>User-friendly </a:t>
            </a:r>
          </a:p>
          <a:p>
            <a:r>
              <a:rPr lang="en-US" dirty="0"/>
              <a:t>100’s of organisms and thousands of different expression analysis platforms </a:t>
            </a:r>
          </a:p>
        </p:txBody>
      </p:sp>
    </p:spTree>
    <p:extLst>
      <p:ext uri="{BB962C8B-B14F-4D97-AF65-F5344CB8AC3E}">
        <p14:creationId xmlns:p14="http://schemas.microsoft.com/office/powerpoint/2010/main" val="78036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37BF-D39A-7A4E-B17B-F1B1241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FASTQ files are huge!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DE6F-6F83-5F4F-9965-AAD5E06E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Notice, its </a:t>
            </a:r>
            <a:r>
              <a:rPr lang="en-US" sz="3200" dirty="0" err="1"/>
              <a:t>fastq.gz</a:t>
            </a:r>
            <a:r>
              <a:rPr lang="en-US" sz="3200" dirty="0"/>
              <a:t> </a:t>
            </a:r>
          </a:p>
          <a:p>
            <a:r>
              <a:rPr lang="en-US" sz="3200" dirty="0"/>
              <a:t>No need to decompress it </a:t>
            </a:r>
          </a:p>
          <a:p>
            <a:r>
              <a:rPr lang="en-US" sz="3200" dirty="0"/>
              <a:t>Any programs can use the .</a:t>
            </a:r>
            <a:r>
              <a:rPr lang="en-US" sz="3200" dirty="0" err="1"/>
              <a:t>gz</a:t>
            </a:r>
            <a:r>
              <a:rPr lang="en-US" sz="3200" dirty="0"/>
              <a:t> file as input </a:t>
            </a:r>
          </a:p>
          <a:p>
            <a:endParaRPr lang="en-US" sz="3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9F30B1-4A65-F04D-8696-98BFFF1A3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8" r="47056"/>
          <a:stretch/>
        </p:blipFill>
        <p:spPr>
          <a:xfrm>
            <a:off x="1259954" y="4236334"/>
            <a:ext cx="7612409" cy="15394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9CFEB-7715-1A4C-8C39-974DB2736EB4}"/>
              </a:ext>
            </a:extLst>
          </p:cNvPr>
          <p:cNvCxnSpPr/>
          <p:nvPr/>
        </p:nvCxnSpPr>
        <p:spPr>
          <a:xfrm>
            <a:off x="271637" y="4409957"/>
            <a:ext cx="897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3B44ED-ABEC-A742-AB54-701356FDC1AF}"/>
              </a:ext>
            </a:extLst>
          </p:cNvPr>
          <p:cNvCxnSpPr/>
          <p:nvPr/>
        </p:nvCxnSpPr>
        <p:spPr>
          <a:xfrm>
            <a:off x="271637" y="5210539"/>
            <a:ext cx="897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650C1-9D18-5A40-AE5C-13C840B60AEC}"/>
              </a:ext>
            </a:extLst>
          </p:cNvPr>
          <p:cNvCxnSpPr/>
          <p:nvPr/>
        </p:nvCxnSpPr>
        <p:spPr>
          <a:xfrm>
            <a:off x="271637" y="4770701"/>
            <a:ext cx="89740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3CD77-EAB7-CD4E-ABBD-B2558A750883}"/>
              </a:ext>
            </a:extLst>
          </p:cNvPr>
          <p:cNvCxnSpPr/>
          <p:nvPr/>
        </p:nvCxnSpPr>
        <p:spPr>
          <a:xfrm>
            <a:off x="271637" y="5571283"/>
            <a:ext cx="89740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283602-BABA-3B45-BBE4-7C6F71E000A7}"/>
              </a:ext>
            </a:extLst>
          </p:cNvPr>
          <p:cNvSpPr txBox="1"/>
          <p:nvPr/>
        </p:nvSpPr>
        <p:spPr>
          <a:xfrm>
            <a:off x="1259954" y="5957225"/>
            <a:ext cx="647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need to merge these files by lane – not by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0C712-A004-EF47-8ACA-8AB1F40DA653}"/>
              </a:ext>
            </a:extLst>
          </p:cNvPr>
          <p:cNvSpPr txBox="1"/>
          <p:nvPr/>
        </p:nvSpPr>
        <p:spPr>
          <a:xfrm>
            <a:off x="4845377" y="16144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zipped-up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77D43-6F15-5B4D-8D8D-EA6616E8C9D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89197" y="1983821"/>
            <a:ext cx="1155062" cy="11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9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C18F-A380-DB47-9369-91207196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DEE-7DD7-0D46-B5BA-EFB242A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Cat(concatenate) command is frequently used in Linux </a:t>
            </a:r>
          </a:p>
          <a:p>
            <a:r>
              <a:rPr lang="en-US" dirty="0"/>
              <a:t>One major function is to merge the contents of multiple files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 filename1 filename2 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merged_file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Merge read1 </a:t>
            </a:r>
          </a:p>
          <a:p>
            <a:pPr marL="0" indent="0">
              <a:buNone/>
            </a:pPr>
            <a:r>
              <a:rPr lang="en-US" dirty="0"/>
              <a:t>Merge read 2</a:t>
            </a:r>
          </a:p>
          <a:p>
            <a:pPr marL="0" indent="0">
              <a:buNone/>
            </a:pPr>
            <a:r>
              <a:rPr lang="en-US" dirty="0"/>
              <a:t>From 4 files to 2 files </a:t>
            </a:r>
          </a:p>
          <a:p>
            <a:pPr marL="0" indent="0">
              <a:buNone/>
            </a:pPr>
            <a:r>
              <a:rPr lang="en-US" dirty="0"/>
              <a:t>Check size with disk usage command </a:t>
            </a:r>
          </a:p>
        </p:txBody>
      </p:sp>
    </p:spTree>
    <p:extLst>
      <p:ext uri="{BB962C8B-B14F-4D97-AF65-F5344CB8AC3E}">
        <p14:creationId xmlns:p14="http://schemas.microsoft.com/office/powerpoint/2010/main" val="406659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7BB-B0EE-9C40-A53A-A6E99B35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cat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6ED6166-C40A-BC41-8F53-51B193DF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2" y="1505739"/>
            <a:ext cx="8808912" cy="3621846"/>
          </a:xfrm>
        </p:spPr>
      </p:pic>
    </p:spTree>
    <p:extLst>
      <p:ext uri="{BB962C8B-B14F-4D97-AF65-F5344CB8AC3E}">
        <p14:creationId xmlns:p14="http://schemas.microsoft.com/office/powerpoint/2010/main" val="356162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AED-CA6B-F446-B826-B1DF94AF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would you run a program on the VACC?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AEAA-AD3F-D147-93BB-64CEBD7F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9311"/>
            <a:ext cx="7886700" cy="402765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dirty="0"/>
              <a:t>Install it in your personal VACC account and then be able to call it  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Or load it from the shared computing cluster using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 </a:t>
            </a:r>
            <a:r>
              <a:rPr lang="en-US" sz="3200" dirty="0"/>
              <a:t>package </a:t>
            </a:r>
          </a:p>
        </p:txBody>
      </p:sp>
    </p:spTree>
    <p:extLst>
      <p:ext uri="{BB962C8B-B14F-4D97-AF65-F5344CB8AC3E}">
        <p14:creationId xmlns:p14="http://schemas.microsoft.com/office/powerpoint/2010/main" val="369512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85" y="2572003"/>
            <a:ext cx="71912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Running</a:t>
            </a:r>
            <a:r>
              <a:rPr sz="6000" spc="-30" dirty="0"/>
              <a:t> </a:t>
            </a:r>
            <a:r>
              <a:rPr sz="6000" spc="-60" dirty="0"/>
              <a:t>batch</a:t>
            </a:r>
            <a:r>
              <a:rPr sz="6000" spc="-35" dirty="0"/>
              <a:t> </a:t>
            </a:r>
            <a:r>
              <a:rPr sz="6000" spc="-50" dirty="0"/>
              <a:t>jobs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3412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know about VACC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5C0FDE-A646-1341-9689-825A297A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118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Once you feel confident about programs being installed and/or your scripts, you may want to ‘submit a job’ </a:t>
            </a:r>
          </a:p>
          <a:p>
            <a:r>
              <a:rPr lang="en-US" dirty="0"/>
              <a:t>For example, it may be annoying to do this one by one: 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htseq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-count -f bam -s yes 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gene_name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-m union sample1.bam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annotation.gtf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&gt; sample1.count.txt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htseq</a:t>
            </a:r>
            <a:r>
              <a:rPr lang="en-US" sz="2200" dirty="0">
                <a:solidFill>
                  <a:srgbClr val="C00000"/>
                </a:solidFill>
              </a:rPr>
              <a:t>-count -f bam -s yes -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gene_name</a:t>
            </a:r>
            <a:r>
              <a:rPr lang="en-US" sz="2200" dirty="0">
                <a:solidFill>
                  <a:srgbClr val="C00000"/>
                </a:solidFill>
              </a:rPr>
              <a:t> -m union sample2.bam </a:t>
            </a:r>
            <a:r>
              <a:rPr lang="en-US" sz="2200" dirty="0" err="1">
                <a:solidFill>
                  <a:srgbClr val="C00000"/>
                </a:solidFill>
              </a:rPr>
              <a:t>annotation.gtf</a:t>
            </a:r>
            <a:r>
              <a:rPr lang="en-US" sz="2200" dirty="0">
                <a:solidFill>
                  <a:srgbClr val="C00000"/>
                </a:solidFill>
              </a:rPr>
              <a:t> &gt; sample2.count.txt </a:t>
            </a:r>
          </a:p>
          <a:p>
            <a:r>
              <a:rPr lang="en-US" dirty="0"/>
              <a:t>Also, some programs take very long to run! </a:t>
            </a:r>
          </a:p>
        </p:txBody>
      </p:sp>
    </p:spTree>
    <p:extLst>
      <p:ext uri="{BB962C8B-B14F-4D97-AF65-F5344CB8AC3E}">
        <p14:creationId xmlns:p14="http://schemas.microsoft.com/office/powerpoint/2010/main" val="22864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2711550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shebang = used to tell the </a:t>
            </a:r>
            <a:r>
              <a:rPr lang="en-US" dirty="0" err="1"/>
              <a:t>linux</a:t>
            </a:r>
            <a:r>
              <a:rPr lang="en-US" dirty="0"/>
              <a:t> OS which interpreter to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/>
          <p:nvPr/>
        </p:nvCxnSpPr>
        <p:spPr>
          <a:xfrm flipH="1">
            <a:off x="2309567" y="2403835"/>
            <a:ext cx="3629320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29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= default is </a:t>
            </a:r>
            <a:r>
              <a:rPr lang="en-US" dirty="0" err="1"/>
              <a:t>bluemoon</a:t>
            </a:r>
            <a:r>
              <a:rPr lang="en-US" dirty="0"/>
              <a:t> if not specified</a:t>
            </a:r>
          </a:p>
          <a:p>
            <a:pPr algn="ctr"/>
            <a:r>
              <a:rPr lang="en-US" dirty="0"/>
              <a:t>Other partitions are available and this is important if you are running a “job” that will take longer than 3 days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5071621" y="2403835"/>
            <a:ext cx="867266" cy="358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5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Node:</a:t>
            </a:r>
            <a:r>
              <a:rPr lang="en-US" dirty="0"/>
              <a:t> A “node” is a server in the cluster. Each node has is configured with a certain number of cores (CPUs).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Task:</a:t>
            </a:r>
            <a:r>
              <a:rPr lang="en-US" dirty="0"/>
              <a:t> A “task” is a process sent to a core. By default, 1 core is assigned per 1 task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Recommend that you begin with 1 node and 2 processes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3624017" y="3129768"/>
            <a:ext cx="2324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624017" y="3289955"/>
            <a:ext cx="2324298" cy="25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6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36B-1EE1-5247-9D12-984A5F2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GEO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6095-A8B0-6944-9F38-52CFEBE9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pre-requisite for publication of peer-reviewed research articles </a:t>
            </a:r>
          </a:p>
          <a:p>
            <a:r>
              <a:rPr lang="en-US" dirty="0"/>
              <a:t>Step-by-step process that requires sample data spreadsheets, raw data, and other submission forms </a:t>
            </a:r>
          </a:p>
        </p:txBody>
      </p:sp>
    </p:spTree>
    <p:extLst>
      <p:ext uri="{BB962C8B-B14F-4D97-AF65-F5344CB8AC3E}">
        <p14:creationId xmlns:p14="http://schemas.microsoft.com/office/powerpoint/2010/main" val="1283501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3104569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job requires more than 1G of memory – need to specify this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855563" y="3704734"/>
            <a:ext cx="2092752" cy="16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4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872899" y="3737976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Walltime</a:t>
            </a:r>
            <a:r>
              <a:rPr lang="en-US" dirty="0"/>
              <a:t> is the maximum amount of time your job will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4317477" y="4166647"/>
            <a:ext cx="1555422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3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B6A4-177F-C646-8858-683775F9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MIAME Compliant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0C22-8B0D-1045-B30E-71C40D92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information about a microarray experiment </a:t>
            </a:r>
          </a:p>
          <a:p>
            <a:r>
              <a:rPr lang="en-US" dirty="0"/>
              <a:t>Effort to standardize publicly available data</a:t>
            </a:r>
          </a:p>
          <a:p>
            <a:endParaRPr lang="en-US" dirty="0"/>
          </a:p>
          <a:p>
            <a:r>
              <a:rPr lang="en-US" dirty="0"/>
              <a:t>MAIME Checklist </a:t>
            </a:r>
          </a:p>
          <a:p>
            <a:pPr lvl="1"/>
            <a:r>
              <a:rPr lang="en-US" dirty="0"/>
              <a:t>Experimental Design</a:t>
            </a:r>
          </a:p>
          <a:p>
            <a:pPr lvl="1"/>
            <a:r>
              <a:rPr lang="en-US" dirty="0"/>
              <a:t>Samples used, extract preparation, and labeling </a:t>
            </a:r>
          </a:p>
          <a:p>
            <a:pPr lvl="1"/>
            <a:r>
              <a:rPr lang="en-US" dirty="0"/>
              <a:t>Measurement data and specifications 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95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BB3-D2BE-E14E-8F34-F7E1D4B4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 Architecture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17E5-98E4-854C-BE13-E69831DB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types of GEO submitter records: </a:t>
            </a:r>
          </a:p>
          <a:p>
            <a:r>
              <a:rPr lang="en-US" dirty="0"/>
              <a:t>A </a:t>
            </a:r>
            <a:r>
              <a:rPr lang="en-US" b="1" dirty="0"/>
              <a:t>Platform</a:t>
            </a:r>
            <a:r>
              <a:rPr lang="en-US" dirty="0"/>
              <a:t> record describes an array or sequencer and, for array-based platforms, a data table defining the array template. </a:t>
            </a:r>
          </a:p>
          <a:p>
            <a:r>
              <a:rPr lang="en-US" dirty="0"/>
              <a:t>A </a:t>
            </a:r>
            <a:r>
              <a:rPr lang="en-US" b="1" dirty="0"/>
              <a:t>Sample</a:t>
            </a:r>
            <a:r>
              <a:rPr lang="en-US" dirty="0"/>
              <a:t> record describes the sample source, the protocols used in its analysis, and the expression data derived from it. </a:t>
            </a:r>
          </a:p>
          <a:p>
            <a:r>
              <a:rPr lang="en-US" dirty="0"/>
              <a:t>A </a:t>
            </a:r>
            <a:r>
              <a:rPr lang="en-US" b="1" dirty="0"/>
              <a:t>Series</a:t>
            </a:r>
            <a:r>
              <a:rPr lang="en-US" dirty="0"/>
              <a:t> record links together a group of related Samples and describes a whole study.</a:t>
            </a:r>
          </a:p>
          <a:p>
            <a:pPr marL="0" indent="0">
              <a:buNone/>
            </a:pPr>
            <a:r>
              <a:rPr lang="en-US" dirty="0"/>
              <a:t>Together, this information makes up a GEO record that is assembled by the GEO staff. These records provide a coherent synopsis about the experiment and data collected. </a:t>
            </a:r>
          </a:p>
        </p:txBody>
      </p:sp>
    </p:spTree>
    <p:extLst>
      <p:ext uri="{BB962C8B-B14F-4D97-AF65-F5344CB8AC3E}">
        <p14:creationId xmlns:p14="http://schemas.microsoft.com/office/powerpoint/2010/main" val="291835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1C87-49C5-844B-B364-4C65F661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data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09C1-678F-274F-A127-49594B15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GEO data can be retrieved and analyzed in several ways:</a:t>
            </a:r>
          </a:p>
          <a:p>
            <a:pPr marL="0" indent="0">
              <a:buNone/>
            </a:pPr>
            <a:endParaRPr lang="en-US" dirty="0"/>
          </a:p>
          <a:p>
            <a:pPr lvl="1" algn="just"/>
            <a:r>
              <a:rPr lang="en-US" sz="2000" dirty="0"/>
              <a:t>To look at a particular GEO record for which you have the accession number, use the GEO accession box located on the GEO homepage or at the top of each GEO record.</a:t>
            </a:r>
          </a:p>
          <a:p>
            <a:pPr lvl="1" algn="just"/>
            <a:r>
              <a:rPr lang="en-US" sz="2000" dirty="0"/>
              <a:t>To download data, see the various options described on the </a:t>
            </a:r>
            <a:r>
              <a:rPr lang="en-US" sz="2000" dirty="0">
                <a:hlinkClick r:id="rId2"/>
              </a:rPr>
              <a:t>Download GEO data</a:t>
            </a:r>
            <a:r>
              <a:rPr lang="en-US" sz="2000" dirty="0"/>
              <a:t> page.</a:t>
            </a:r>
          </a:p>
          <a:p>
            <a:pPr lvl="1" algn="just"/>
            <a:r>
              <a:rPr lang="en-US" sz="2000" dirty="0"/>
              <a:t>To quickly locate data relevant to your interests, search GEO </a:t>
            </a:r>
            <a:r>
              <a:rPr lang="en-US" sz="2000" dirty="0" err="1"/>
              <a:t>DataSets</a:t>
            </a:r>
            <a:r>
              <a:rPr lang="en-US" sz="2000" dirty="0"/>
              <a:t> and GEO Profiles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8C74-14DC-D24B-8CC6-8120D63C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24939"/>
            <a:ext cx="7886700" cy="4520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/geo/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632D444-C5F2-E447-B674-473D82AA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0211"/>
            <a:ext cx="7886701" cy="46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CF14-B362-844E-862D-146DC13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7A33E5-E4DA-B143-8329-366D3E164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02" y="1113182"/>
            <a:ext cx="8529196" cy="5113476"/>
          </a:xfrm>
        </p:spPr>
      </p:pic>
    </p:spTree>
    <p:extLst>
      <p:ext uri="{BB962C8B-B14F-4D97-AF65-F5344CB8AC3E}">
        <p14:creationId xmlns:p14="http://schemas.microsoft.com/office/powerpoint/2010/main" val="51549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7625-0C5F-114D-9FD4-958E279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CB27E03-E096-DE46-8C0C-D4D757B0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38" y="128027"/>
            <a:ext cx="4789893" cy="660194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5F1249-3794-C945-B4BD-9EF626121788}"/>
              </a:ext>
            </a:extLst>
          </p:cNvPr>
          <p:cNvCxnSpPr/>
          <p:nvPr/>
        </p:nvCxnSpPr>
        <p:spPr>
          <a:xfrm flipH="1">
            <a:off x="1991801" y="809045"/>
            <a:ext cx="5486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1438</Words>
  <Application>Microsoft Macintosh PowerPoint</Application>
  <PresentationFormat>On-screen Show (4:3)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Helvetica Neue</vt:lpstr>
      <vt:lpstr>HelveticaNeue-Medium</vt:lpstr>
      <vt:lpstr>Menlo</vt:lpstr>
      <vt:lpstr>Trebuchet MS</vt:lpstr>
      <vt:lpstr>Office Theme</vt:lpstr>
      <vt:lpstr>PowerPoint Presentation</vt:lpstr>
      <vt:lpstr>What is GEO? </vt:lpstr>
      <vt:lpstr>Submitting to GEO </vt:lpstr>
      <vt:lpstr>MIAME Compliant </vt:lpstr>
      <vt:lpstr>GEO Architecture </vt:lpstr>
      <vt:lpstr>GEO data retrieval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FASTQ?</vt:lpstr>
      <vt:lpstr>FASTQ files are huge! </vt:lpstr>
      <vt:lpstr>cat command </vt:lpstr>
      <vt:lpstr>results of cat </vt:lpstr>
      <vt:lpstr>How would you run a program on the VACC? </vt:lpstr>
      <vt:lpstr>Running batch jobs</vt:lpstr>
      <vt:lpstr>Important to know about VACC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5</cp:revision>
  <dcterms:created xsi:type="dcterms:W3CDTF">2023-02-03T15:28:27Z</dcterms:created>
  <dcterms:modified xsi:type="dcterms:W3CDTF">2023-02-07T21:00:20Z</dcterms:modified>
</cp:coreProperties>
</file>