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256" r:id="rId2"/>
    <p:sldId id="665" r:id="rId3"/>
    <p:sldId id="666" r:id="rId4"/>
    <p:sldId id="667" r:id="rId5"/>
    <p:sldId id="668" r:id="rId6"/>
    <p:sldId id="669" r:id="rId7"/>
    <p:sldId id="654" r:id="rId8"/>
    <p:sldId id="656" r:id="rId9"/>
    <p:sldId id="671" r:id="rId10"/>
    <p:sldId id="672" r:id="rId11"/>
    <p:sldId id="655" r:id="rId12"/>
    <p:sldId id="660" r:id="rId13"/>
    <p:sldId id="657" r:id="rId14"/>
    <p:sldId id="653" r:id="rId15"/>
    <p:sldId id="658" r:id="rId16"/>
    <p:sldId id="659" r:id="rId17"/>
    <p:sldId id="662" r:id="rId18"/>
    <p:sldId id="663" r:id="rId19"/>
    <p:sldId id="673" r:id="rId20"/>
    <p:sldId id="678" r:id="rId21"/>
    <p:sldId id="270" r:id="rId22"/>
    <p:sldId id="275" r:id="rId23"/>
    <p:sldId id="260" r:id="rId24"/>
    <p:sldId id="277" r:id="rId25"/>
    <p:sldId id="664" r:id="rId26"/>
    <p:sldId id="676" r:id="rId27"/>
    <p:sldId id="683" r:id="rId28"/>
    <p:sldId id="684" r:id="rId29"/>
    <p:sldId id="661" r:id="rId30"/>
    <p:sldId id="677" r:id="rId31"/>
    <p:sldId id="675" r:id="rId32"/>
    <p:sldId id="679" r:id="rId33"/>
    <p:sldId id="680" r:id="rId34"/>
    <p:sldId id="682" r:id="rId35"/>
    <p:sldId id="674"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7"/>
    <p:restoredTop sz="80462"/>
  </p:normalViewPr>
  <p:slideViewPr>
    <p:cSldViewPr snapToGrid="0" snapToObjects="1">
      <p:cViewPr varScale="1">
        <p:scale>
          <a:sx n="89" d="100"/>
          <a:sy n="89" d="100"/>
        </p:scale>
        <p:origin x="22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9E59E-6698-7049-B68D-DE284E642F4D}" type="datetimeFigureOut">
              <a:rPr lang="en-US" smtClean="0"/>
              <a:t>2/23/23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C4AB2-4D54-A145-B623-9892E09C5138}" type="slidenum">
              <a:rPr lang="en-US" smtClean="0"/>
              <a:t>‹#›</a:t>
            </a:fld>
            <a:endParaRPr lang="en-US"/>
          </a:p>
        </p:txBody>
      </p:sp>
    </p:spTree>
    <p:extLst>
      <p:ext uri="{BB962C8B-B14F-4D97-AF65-F5344CB8AC3E}">
        <p14:creationId xmlns:p14="http://schemas.microsoft.com/office/powerpoint/2010/main" val="1965571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script will take ~30 mins to run, therefore, we will start our lecture while it is running. Then go back and explain what we just ran! </a:t>
            </a:r>
          </a:p>
        </p:txBody>
      </p:sp>
      <p:sp>
        <p:nvSpPr>
          <p:cNvPr id="4" name="Slide Number Placeholder 3"/>
          <p:cNvSpPr>
            <a:spLocks noGrp="1"/>
          </p:cNvSpPr>
          <p:nvPr>
            <p:ph type="sldNum" sz="quarter" idx="5"/>
          </p:nvPr>
        </p:nvSpPr>
        <p:spPr/>
        <p:txBody>
          <a:bodyPr/>
          <a:lstStyle/>
          <a:p>
            <a:fld id="{24BC4AB2-4D54-A145-B623-9892E09C5138}" type="slidenum">
              <a:rPr lang="en-US" smtClean="0"/>
              <a:t>3</a:t>
            </a:fld>
            <a:endParaRPr lang="en-US"/>
          </a:p>
        </p:txBody>
      </p:sp>
    </p:spTree>
    <p:extLst>
      <p:ext uri="{BB962C8B-B14F-4D97-AF65-F5344CB8AC3E}">
        <p14:creationId xmlns:p14="http://schemas.microsoft.com/office/powerpoint/2010/main" val="2834850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will be downloading a minimum of (6) FASTQ files from the GEO repository. To repeat the alignment and downstream processing steps for each sample precisely, its best to run the same line of code to each sample at the same time. For this we can turn to loops, a function of programming languages that allow us to write out a series of commands and perform them on all the files we want at one time. In addition to being a major time saver, this makes your code a lot easier to read and much more concise overall. A bash for loop is a bash programming language statement which allows code to be repeatedly executed. A for loop is classified as an iteration statement</a:t>
            </a:r>
          </a:p>
        </p:txBody>
      </p:sp>
      <p:sp>
        <p:nvSpPr>
          <p:cNvPr id="4" name="Slide Number Placeholder 3"/>
          <p:cNvSpPr>
            <a:spLocks noGrp="1"/>
          </p:cNvSpPr>
          <p:nvPr>
            <p:ph type="sldNum" sz="quarter" idx="5"/>
          </p:nvPr>
        </p:nvSpPr>
        <p:spPr/>
        <p:txBody>
          <a:bodyPr/>
          <a:lstStyle/>
          <a:p>
            <a:fld id="{24BC4AB2-4D54-A145-B623-9892E09C5138}" type="slidenum">
              <a:rPr lang="en-US" smtClean="0"/>
              <a:t>29</a:t>
            </a:fld>
            <a:endParaRPr lang="en-US"/>
          </a:p>
        </p:txBody>
      </p:sp>
    </p:spTree>
    <p:extLst>
      <p:ext uri="{BB962C8B-B14F-4D97-AF65-F5344CB8AC3E}">
        <p14:creationId xmlns:p14="http://schemas.microsoft.com/office/powerpoint/2010/main" val="1873762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bash for loop is a bash programming language statement which allows code to be repeatedly executed. A for loop is classified as an iteration statement i.e. it is the repetition of a process within a bash script. For example, you can run UNIX command or task 5 times or read and process list of files using a for loop. A for loop can be used at a shell prompt or within a shell script itself.</a:t>
            </a:r>
          </a:p>
        </p:txBody>
      </p:sp>
      <p:sp>
        <p:nvSpPr>
          <p:cNvPr id="4" name="Slide Number Placeholder 3"/>
          <p:cNvSpPr>
            <a:spLocks noGrp="1"/>
          </p:cNvSpPr>
          <p:nvPr>
            <p:ph type="sldNum" sz="quarter" idx="5"/>
          </p:nvPr>
        </p:nvSpPr>
        <p:spPr/>
        <p:txBody>
          <a:bodyPr/>
          <a:lstStyle/>
          <a:p>
            <a:fld id="{24BC4AB2-4D54-A145-B623-9892E09C5138}" type="slidenum">
              <a:rPr lang="en-US" smtClean="0"/>
              <a:t>30</a:t>
            </a:fld>
            <a:endParaRPr lang="en-US"/>
          </a:p>
        </p:txBody>
      </p:sp>
    </p:spTree>
    <p:extLst>
      <p:ext uri="{BB962C8B-B14F-4D97-AF65-F5344CB8AC3E}">
        <p14:creationId xmlns:p14="http://schemas.microsoft.com/office/powerpoint/2010/main" val="286340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go deeply into the guts of this alignment algorithm, but I will briefly state that nearly all alignment methods rely on pre-processing the reference genome into a data-structure (like a suffix tree) that provides an </a:t>
            </a:r>
            <a:r>
              <a:rPr lang="en-US" i="1" dirty="0"/>
              <a:t>index</a:t>
            </a:r>
            <a:r>
              <a:rPr lang="en-US" dirty="0"/>
              <a:t> which makes it fast to find the place in a genome where a query sequence matches. Such indexes can take up a large amount of computer memory. The Burrows-Wheeler Transform (BWT) provides a way of decreasing the size of such indexes. </a:t>
            </a:r>
          </a:p>
        </p:txBody>
      </p:sp>
      <p:sp>
        <p:nvSpPr>
          <p:cNvPr id="4" name="Slide Number Placeholder 3"/>
          <p:cNvSpPr>
            <a:spLocks noGrp="1"/>
          </p:cNvSpPr>
          <p:nvPr>
            <p:ph type="sldNum" sz="quarter" idx="5"/>
          </p:nvPr>
        </p:nvSpPr>
        <p:spPr/>
        <p:txBody>
          <a:bodyPr/>
          <a:lstStyle/>
          <a:p>
            <a:fld id="{24BC4AB2-4D54-A145-B623-9892E09C5138}" type="slidenum">
              <a:rPr lang="en-US" smtClean="0"/>
              <a:t>8</a:t>
            </a:fld>
            <a:endParaRPr lang="en-US"/>
          </a:p>
        </p:txBody>
      </p:sp>
    </p:spTree>
    <p:extLst>
      <p:ext uri="{BB962C8B-B14F-4D97-AF65-F5344CB8AC3E}">
        <p14:creationId xmlns:p14="http://schemas.microsoft.com/office/powerpoint/2010/main" val="384272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Indexing a genome can be explained </a:t>
            </a:r>
            <a:r>
              <a:rPr lang="en-US" b="1" dirty="0"/>
              <a:t>similar to indexing a book</a:t>
            </a:r>
            <a:r>
              <a:rPr lang="en-US" dirty="0"/>
              <a:t>. If you want to know on which page a certain word appears or a chapter begins, it is much more efficient/faster to look it up in a pre-built index than going through every page of the book until you found it. </a:t>
            </a:r>
          </a:p>
          <a:p>
            <a:endParaRPr lang="en-US" dirty="0"/>
          </a:p>
        </p:txBody>
      </p:sp>
      <p:sp>
        <p:nvSpPr>
          <p:cNvPr id="4" name="Slide Number Placeholder 3"/>
          <p:cNvSpPr>
            <a:spLocks noGrp="1"/>
          </p:cNvSpPr>
          <p:nvPr>
            <p:ph type="sldNum" sz="quarter" idx="5"/>
          </p:nvPr>
        </p:nvSpPr>
        <p:spPr/>
        <p:txBody>
          <a:bodyPr/>
          <a:lstStyle/>
          <a:p>
            <a:fld id="{24BC4AB2-4D54-A145-B623-9892E09C5138}" type="slidenum">
              <a:rPr lang="en-US" smtClean="0"/>
              <a:t>9</a:t>
            </a:fld>
            <a:endParaRPr lang="en-US"/>
          </a:p>
        </p:txBody>
      </p:sp>
    </p:spTree>
    <p:extLst>
      <p:ext uri="{BB962C8B-B14F-4D97-AF65-F5344CB8AC3E}">
        <p14:creationId xmlns:p14="http://schemas.microsoft.com/office/powerpoint/2010/main" val="258004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align sequenced reads, an aligner must first fragment the reference genome into smaller components. Each fragment’s location and sequence content are then stored in a data structure. Indexing the reference genome allows for an aligner to work more efficiently by finding all exact matches to a sequenced read using the given data structure and not scanning the entire reference genome from start to finish for each read</a:t>
            </a:r>
          </a:p>
        </p:txBody>
      </p:sp>
      <p:sp>
        <p:nvSpPr>
          <p:cNvPr id="4" name="Slide Number Placeholder 3"/>
          <p:cNvSpPr>
            <a:spLocks noGrp="1"/>
          </p:cNvSpPr>
          <p:nvPr>
            <p:ph type="sldNum" sz="quarter" idx="5"/>
          </p:nvPr>
        </p:nvSpPr>
        <p:spPr/>
        <p:txBody>
          <a:bodyPr/>
          <a:lstStyle/>
          <a:p>
            <a:fld id="{24BC4AB2-4D54-A145-B623-9892E09C5138}" type="slidenum">
              <a:rPr lang="en-US" smtClean="0"/>
              <a:t>10</a:t>
            </a:fld>
            <a:endParaRPr lang="en-US"/>
          </a:p>
        </p:txBody>
      </p:sp>
    </p:spTree>
    <p:extLst>
      <p:ext uri="{BB962C8B-B14F-4D97-AF65-F5344CB8AC3E}">
        <p14:creationId xmlns:p14="http://schemas.microsoft.com/office/powerpoint/2010/main" val="3574777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desired for DNA read mapping and might lead to false mappings or low alignment scores </a:t>
            </a:r>
          </a:p>
        </p:txBody>
      </p:sp>
      <p:sp>
        <p:nvSpPr>
          <p:cNvPr id="4" name="Slide Number Placeholder 3"/>
          <p:cNvSpPr>
            <a:spLocks noGrp="1"/>
          </p:cNvSpPr>
          <p:nvPr>
            <p:ph type="sldNum" sz="quarter" idx="5"/>
          </p:nvPr>
        </p:nvSpPr>
        <p:spPr/>
        <p:txBody>
          <a:bodyPr/>
          <a:lstStyle/>
          <a:p>
            <a:fld id="{24BC4AB2-4D54-A145-B623-9892E09C5138}" type="slidenum">
              <a:rPr lang="en-US" smtClean="0"/>
              <a:t>12</a:t>
            </a:fld>
            <a:endParaRPr lang="en-US"/>
          </a:p>
        </p:txBody>
      </p:sp>
    </p:spTree>
    <p:extLst>
      <p:ext uri="{BB962C8B-B14F-4D97-AF65-F5344CB8AC3E}">
        <p14:creationId xmlns:p14="http://schemas.microsoft.com/office/powerpoint/2010/main" val="201486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BC4AB2-4D54-A145-B623-9892E09C5138}" type="slidenum">
              <a:rPr lang="en-US" smtClean="0"/>
              <a:t>15</a:t>
            </a:fld>
            <a:endParaRPr lang="en-US"/>
          </a:p>
        </p:txBody>
      </p:sp>
    </p:spTree>
    <p:extLst>
      <p:ext uri="{BB962C8B-B14F-4D97-AF65-F5344CB8AC3E}">
        <p14:creationId xmlns:p14="http://schemas.microsoft.com/office/powerpoint/2010/main" val="163562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use text </a:t>
            </a:r>
          </a:p>
        </p:txBody>
      </p:sp>
      <p:sp>
        <p:nvSpPr>
          <p:cNvPr id="4" name="Slide Number Placeholder 3"/>
          <p:cNvSpPr>
            <a:spLocks noGrp="1"/>
          </p:cNvSpPr>
          <p:nvPr>
            <p:ph type="sldNum" sz="quarter" idx="5"/>
          </p:nvPr>
        </p:nvSpPr>
        <p:spPr/>
        <p:txBody>
          <a:bodyPr/>
          <a:lstStyle/>
          <a:p>
            <a:fld id="{24BC4AB2-4D54-A145-B623-9892E09C5138}" type="slidenum">
              <a:rPr lang="en-US" smtClean="0"/>
              <a:t>21</a:t>
            </a:fld>
            <a:endParaRPr lang="en-US"/>
          </a:p>
        </p:txBody>
      </p:sp>
    </p:spTree>
    <p:extLst>
      <p:ext uri="{BB962C8B-B14F-4D97-AF65-F5344CB8AC3E}">
        <p14:creationId xmlns:p14="http://schemas.microsoft.com/office/powerpoint/2010/main" val="101947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292929"/>
                </a:solidFill>
                <a:effectLst/>
                <a:latin typeface="Menlo" panose="020B0609030804020204" pitchFamily="49" charset="0"/>
              </a:rPr>
              <a:t>To create a variable in bash, you provide the name of the variable, followed by the equals sign, and finish with the value we want to assign to the variable. Note that the variable name cannot contain spaces, nor can there be spaces on either side of the equals 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292929"/>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E36C2CEE-069F-A44C-B436-F2EC05CE2F49}" type="slidenum">
              <a:rPr lang="en-US" smtClean="0"/>
              <a:t>22</a:t>
            </a:fld>
            <a:endParaRPr lang="en-US"/>
          </a:p>
        </p:txBody>
      </p:sp>
    </p:spTree>
    <p:extLst>
      <p:ext uri="{BB962C8B-B14F-4D97-AF65-F5344CB8AC3E}">
        <p14:creationId xmlns:p14="http://schemas.microsoft.com/office/powerpoint/2010/main" val="1718523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see variables that represent a few different items. </a:t>
            </a:r>
          </a:p>
        </p:txBody>
      </p:sp>
      <p:sp>
        <p:nvSpPr>
          <p:cNvPr id="4" name="Slide Number Placeholder 3"/>
          <p:cNvSpPr>
            <a:spLocks noGrp="1"/>
          </p:cNvSpPr>
          <p:nvPr>
            <p:ph type="sldNum" sz="quarter" idx="5"/>
          </p:nvPr>
        </p:nvSpPr>
        <p:spPr/>
        <p:txBody>
          <a:bodyPr/>
          <a:lstStyle/>
          <a:p>
            <a:fld id="{24BC4AB2-4D54-A145-B623-9892E09C5138}" type="slidenum">
              <a:rPr lang="en-US" smtClean="0"/>
              <a:t>25</a:t>
            </a:fld>
            <a:endParaRPr lang="en-US"/>
          </a:p>
        </p:txBody>
      </p:sp>
    </p:spTree>
    <p:extLst>
      <p:ext uri="{BB962C8B-B14F-4D97-AF65-F5344CB8AC3E}">
        <p14:creationId xmlns:p14="http://schemas.microsoft.com/office/powerpoint/2010/main" val="23261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372592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83432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415637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125630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B933A-20AE-F847-8C57-F7BCDA3B418B}"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109795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AB933A-20AE-F847-8C57-F7BCDA3B418B}" type="datetimeFigureOut">
              <a:rPr lang="en-US" smtClean="0"/>
              <a:t>2/23/23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412992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AB933A-20AE-F847-8C57-F7BCDA3B418B}" type="datetimeFigureOut">
              <a:rPr lang="en-US" smtClean="0"/>
              <a:t>2/23/23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223476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AB933A-20AE-F847-8C57-F7BCDA3B418B}" type="datetimeFigureOut">
              <a:rPr lang="en-US" smtClean="0"/>
              <a:t>2/23/23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361247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B933A-20AE-F847-8C57-F7BCDA3B418B}" type="datetimeFigureOut">
              <a:rPr lang="en-US" smtClean="0"/>
              <a:t>2/23/23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111473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AB933A-20AE-F847-8C57-F7BCDA3B418B}" type="datetimeFigureOut">
              <a:rPr lang="en-US" smtClean="0"/>
              <a:t>2/23/23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404248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AB933A-20AE-F847-8C57-F7BCDA3B418B}" type="datetimeFigureOut">
              <a:rPr lang="en-US" smtClean="0"/>
              <a:t>2/23/23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50113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B933A-20AE-F847-8C57-F7BCDA3B418B}" type="datetimeFigureOut">
              <a:rPr lang="en-US" smtClean="0"/>
              <a:t>2/23/23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6FF8-3F32-384F-BD67-0511282C510A}" type="slidenum">
              <a:rPr lang="en-US" smtClean="0"/>
              <a:t>‹#›</a:t>
            </a:fld>
            <a:endParaRPr lang="en-US"/>
          </a:p>
        </p:txBody>
      </p:sp>
    </p:spTree>
    <p:extLst>
      <p:ext uri="{BB962C8B-B14F-4D97-AF65-F5344CB8AC3E}">
        <p14:creationId xmlns:p14="http://schemas.microsoft.com/office/powerpoint/2010/main" val="4077308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hints.io/bash"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daehwankimlab.github.io/hisat2/"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htslib.org/doc/samtools-flagstat.html" TargetMode="External"/><Relationship Id="rId2" Type="http://schemas.openxmlformats.org/officeDocument/2006/relationships/hyperlink" Target="http://www.htslib.org/doc/samtools.html" TargetMode="External"/><Relationship Id="rId1" Type="http://schemas.openxmlformats.org/officeDocument/2006/relationships/slideLayout" Target="../slideLayouts/slideLayout2.xml"/><Relationship Id="rId4" Type="http://schemas.openxmlformats.org/officeDocument/2006/relationships/hyperlink" Target="http://www.htslib.org/doc/samtools-sor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8C0B33-79B1-4D42-9079-CF8FE8F94E77}"/>
              </a:ext>
            </a:extLst>
          </p:cNvPr>
          <p:cNvSpPr/>
          <p:nvPr/>
        </p:nvSpPr>
        <p:spPr>
          <a:xfrm>
            <a:off x="0" y="0"/>
            <a:ext cx="9144000" cy="473629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FDC1D-2181-8C46-9188-0F2B36BBB195}"/>
              </a:ext>
            </a:extLst>
          </p:cNvPr>
          <p:cNvSpPr>
            <a:spLocks noGrp="1"/>
          </p:cNvSpPr>
          <p:nvPr>
            <p:ph type="ctrTitle"/>
          </p:nvPr>
        </p:nvSpPr>
        <p:spPr>
          <a:xfrm>
            <a:off x="757238" y="4764873"/>
            <a:ext cx="7886700" cy="909625"/>
          </a:xfrm>
        </p:spPr>
        <p:txBody>
          <a:bodyPr>
            <a:normAutofit fontScale="90000"/>
          </a:bodyPr>
          <a:lstStyle/>
          <a:p>
            <a:br>
              <a:rPr lang="en-US" sz="4400" dirty="0"/>
            </a:br>
            <a:br>
              <a:rPr lang="en-US" sz="4400" dirty="0"/>
            </a:br>
            <a:r>
              <a:rPr lang="en-US" sz="4400" dirty="0"/>
              <a:t>Unit 2: Mapping with HISAT2</a:t>
            </a:r>
          </a:p>
        </p:txBody>
      </p:sp>
      <p:sp>
        <p:nvSpPr>
          <p:cNvPr id="3" name="Subtitle 2">
            <a:extLst>
              <a:ext uri="{FF2B5EF4-FFF2-40B4-BE49-F238E27FC236}">
                <a16:creationId xmlns:a16="http://schemas.microsoft.com/office/drawing/2014/main" id="{A6A16EE8-4B36-6740-A8E0-E4F4BBB5E21D}"/>
              </a:ext>
            </a:extLst>
          </p:cNvPr>
          <p:cNvSpPr>
            <a:spLocks noGrp="1"/>
          </p:cNvSpPr>
          <p:nvPr>
            <p:ph type="subTitle" idx="1"/>
          </p:nvPr>
        </p:nvSpPr>
        <p:spPr>
          <a:xfrm>
            <a:off x="1143000" y="5724524"/>
            <a:ext cx="6858000" cy="504826"/>
          </a:xfrm>
        </p:spPr>
        <p:txBody>
          <a:bodyPr/>
          <a:lstStyle/>
          <a:p>
            <a:r>
              <a:rPr lang="en-US" dirty="0"/>
              <a:t>February 23, 2023</a:t>
            </a:r>
          </a:p>
        </p:txBody>
      </p:sp>
      <p:pic>
        <p:nvPicPr>
          <p:cNvPr id="5" name="Picture 4" descr="Graphical user interface, text, application&#10;&#10;Description automatically generated">
            <a:extLst>
              <a:ext uri="{FF2B5EF4-FFF2-40B4-BE49-F238E27FC236}">
                <a16:creationId xmlns:a16="http://schemas.microsoft.com/office/drawing/2014/main" id="{36AC8ACA-B28F-ED44-9CB0-89D037DA4D37}"/>
              </a:ext>
            </a:extLst>
          </p:cNvPr>
          <p:cNvPicPr>
            <a:picLocks noChangeAspect="1"/>
          </p:cNvPicPr>
          <p:nvPr/>
        </p:nvPicPr>
        <p:blipFill rotWithShape="1">
          <a:blip r:embed="rId2"/>
          <a:srcRect b="8180"/>
          <a:stretch/>
        </p:blipFill>
        <p:spPr>
          <a:xfrm>
            <a:off x="0" y="400056"/>
            <a:ext cx="9144000" cy="3786188"/>
          </a:xfrm>
          <a:prstGeom prst="rect">
            <a:avLst/>
          </a:prstGeom>
        </p:spPr>
      </p:pic>
      <p:cxnSp>
        <p:nvCxnSpPr>
          <p:cNvPr id="7" name="Straight Connector 6">
            <a:extLst>
              <a:ext uri="{FF2B5EF4-FFF2-40B4-BE49-F238E27FC236}">
                <a16:creationId xmlns:a16="http://schemas.microsoft.com/office/drawing/2014/main" id="{2BD64C08-47EB-6F49-9956-1D56E5447724}"/>
              </a:ext>
            </a:extLst>
          </p:cNvPr>
          <p:cNvCxnSpPr/>
          <p:nvPr/>
        </p:nvCxnSpPr>
        <p:spPr>
          <a:xfrm>
            <a:off x="0" y="4736298"/>
            <a:ext cx="9144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045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pping">
            <a:extLst>
              <a:ext uri="{FF2B5EF4-FFF2-40B4-BE49-F238E27FC236}">
                <a16:creationId xmlns:a16="http://schemas.microsoft.com/office/drawing/2014/main" id="{C5CF5B0A-B399-524C-B3E5-FE60A203D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8350"/>
            <a:ext cx="9144000" cy="531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96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5F6354-B2F8-6C48-BB24-ED55C375805A}"/>
              </a:ext>
            </a:extLst>
          </p:cNvPr>
          <p:cNvSpPr/>
          <p:nvPr/>
        </p:nvSpPr>
        <p:spPr>
          <a:xfrm>
            <a:off x="361245" y="1713267"/>
            <a:ext cx="4041422" cy="268940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HISAT2</a:t>
            </a:r>
          </a:p>
          <a:p>
            <a:pPr algn="ctr"/>
            <a:r>
              <a:rPr lang="en-US" sz="3600" b="1" dirty="0">
                <a:solidFill>
                  <a:schemeClr val="tx1"/>
                </a:solidFill>
              </a:rPr>
              <a:t>STAR</a:t>
            </a:r>
          </a:p>
        </p:txBody>
      </p:sp>
      <p:sp>
        <p:nvSpPr>
          <p:cNvPr id="5" name="Rounded Rectangle 4">
            <a:extLst>
              <a:ext uri="{FF2B5EF4-FFF2-40B4-BE49-F238E27FC236}">
                <a16:creationId xmlns:a16="http://schemas.microsoft.com/office/drawing/2014/main" id="{035F01DB-B72A-3E49-8953-87432B9315C3}"/>
              </a:ext>
            </a:extLst>
          </p:cNvPr>
          <p:cNvSpPr/>
          <p:nvPr/>
        </p:nvSpPr>
        <p:spPr>
          <a:xfrm>
            <a:off x="4696178" y="1713267"/>
            <a:ext cx="4041422" cy="2689400"/>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Bowtie2</a:t>
            </a:r>
          </a:p>
        </p:txBody>
      </p:sp>
      <p:sp>
        <p:nvSpPr>
          <p:cNvPr id="6" name="TextBox 5">
            <a:extLst>
              <a:ext uri="{FF2B5EF4-FFF2-40B4-BE49-F238E27FC236}">
                <a16:creationId xmlns:a16="http://schemas.microsoft.com/office/drawing/2014/main" id="{609DBF2C-822A-E04F-927D-C234FA729FA0}"/>
              </a:ext>
            </a:extLst>
          </p:cNvPr>
          <p:cNvSpPr txBox="1"/>
          <p:nvPr/>
        </p:nvSpPr>
        <p:spPr>
          <a:xfrm>
            <a:off x="962336" y="1840089"/>
            <a:ext cx="2839239" cy="461665"/>
          </a:xfrm>
          <a:prstGeom prst="rect">
            <a:avLst/>
          </a:prstGeom>
          <a:noFill/>
        </p:spPr>
        <p:txBody>
          <a:bodyPr wrap="none" rtlCol="0">
            <a:spAutoFit/>
          </a:bodyPr>
          <a:lstStyle/>
          <a:p>
            <a:r>
              <a:rPr lang="en-US" sz="2400" dirty="0"/>
              <a:t>Splice-aware aligners</a:t>
            </a:r>
          </a:p>
        </p:txBody>
      </p:sp>
      <p:sp>
        <p:nvSpPr>
          <p:cNvPr id="7" name="TextBox 6">
            <a:extLst>
              <a:ext uri="{FF2B5EF4-FFF2-40B4-BE49-F238E27FC236}">
                <a16:creationId xmlns:a16="http://schemas.microsoft.com/office/drawing/2014/main" id="{61DEB1BF-F062-7544-8B5F-AA8517482BF2}"/>
              </a:ext>
            </a:extLst>
          </p:cNvPr>
          <p:cNvSpPr txBox="1"/>
          <p:nvPr/>
        </p:nvSpPr>
        <p:spPr>
          <a:xfrm>
            <a:off x="5297269" y="1840089"/>
            <a:ext cx="3147015" cy="461665"/>
          </a:xfrm>
          <a:prstGeom prst="rect">
            <a:avLst/>
          </a:prstGeom>
          <a:noFill/>
        </p:spPr>
        <p:txBody>
          <a:bodyPr wrap="none" rtlCol="0">
            <a:spAutoFit/>
          </a:bodyPr>
          <a:lstStyle/>
          <a:p>
            <a:r>
              <a:rPr lang="en-US" sz="2400" dirty="0"/>
              <a:t>Splice-unaware aligner</a:t>
            </a:r>
          </a:p>
        </p:txBody>
      </p:sp>
      <p:sp>
        <p:nvSpPr>
          <p:cNvPr id="2" name="TextBox 1">
            <a:extLst>
              <a:ext uri="{FF2B5EF4-FFF2-40B4-BE49-F238E27FC236}">
                <a16:creationId xmlns:a16="http://schemas.microsoft.com/office/drawing/2014/main" id="{6D7536B4-996F-2B4C-B66F-F6445FD07558}"/>
              </a:ext>
            </a:extLst>
          </p:cNvPr>
          <p:cNvSpPr txBox="1"/>
          <p:nvPr/>
        </p:nvSpPr>
        <p:spPr>
          <a:xfrm>
            <a:off x="1682084" y="4529489"/>
            <a:ext cx="1399742" cy="461665"/>
          </a:xfrm>
          <a:prstGeom prst="rect">
            <a:avLst/>
          </a:prstGeom>
          <a:noFill/>
        </p:spPr>
        <p:txBody>
          <a:bodyPr wrap="none" rtlCol="0">
            <a:spAutoFit/>
          </a:bodyPr>
          <a:lstStyle/>
          <a:p>
            <a:r>
              <a:rPr lang="en-US" sz="2400" dirty="0"/>
              <a:t>RNA-Seq</a:t>
            </a:r>
          </a:p>
        </p:txBody>
      </p:sp>
      <p:sp>
        <p:nvSpPr>
          <p:cNvPr id="8" name="TextBox 7">
            <a:extLst>
              <a:ext uri="{FF2B5EF4-FFF2-40B4-BE49-F238E27FC236}">
                <a16:creationId xmlns:a16="http://schemas.microsoft.com/office/drawing/2014/main" id="{B4A0EE8E-CDE0-C946-B82E-741246D0FD43}"/>
              </a:ext>
            </a:extLst>
          </p:cNvPr>
          <p:cNvSpPr txBox="1"/>
          <p:nvPr/>
        </p:nvSpPr>
        <p:spPr>
          <a:xfrm>
            <a:off x="6229352" y="4529489"/>
            <a:ext cx="1382110" cy="461665"/>
          </a:xfrm>
          <a:prstGeom prst="rect">
            <a:avLst/>
          </a:prstGeom>
          <a:noFill/>
        </p:spPr>
        <p:txBody>
          <a:bodyPr wrap="none" rtlCol="0">
            <a:spAutoFit/>
          </a:bodyPr>
          <a:lstStyle/>
          <a:p>
            <a:r>
              <a:rPr lang="en-US" sz="2400" dirty="0" err="1"/>
              <a:t>ChIP</a:t>
            </a:r>
            <a:r>
              <a:rPr lang="en-US" sz="2400" dirty="0"/>
              <a:t>-Seq</a:t>
            </a:r>
          </a:p>
        </p:txBody>
      </p:sp>
    </p:spTree>
    <p:extLst>
      <p:ext uri="{BB962C8B-B14F-4D97-AF65-F5344CB8AC3E}">
        <p14:creationId xmlns:p14="http://schemas.microsoft.com/office/powerpoint/2010/main" val="380905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4A68-0C44-3142-84A4-BF685108A61A}"/>
              </a:ext>
            </a:extLst>
          </p:cNvPr>
          <p:cNvSpPr>
            <a:spLocks noGrp="1"/>
          </p:cNvSpPr>
          <p:nvPr>
            <p:ph type="title"/>
          </p:nvPr>
        </p:nvSpPr>
        <p:spPr/>
        <p:txBody>
          <a:bodyPr>
            <a:normAutofit/>
          </a:bodyPr>
          <a:lstStyle/>
          <a:p>
            <a:pPr algn="ctr"/>
            <a:r>
              <a:rPr lang="en-US" sz="4000" b="1" dirty="0">
                <a:solidFill>
                  <a:srgbClr val="002060"/>
                </a:solidFill>
              </a:rPr>
              <a:t>What does it mean to be </a:t>
            </a:r>
            <a:br>
              <a:rPr lang="en-US" sz="4000" b="1" dirty="0">
                <a:solidFill>
                  <a:srgbClr val="002060"/>
                </a:solidFill>
              </a:rPr>
            </a:br>
            <a:r>
              <a:rPr lang="en-US" sz="4000" b="1" dirty="0">
                <a:solidFill>
                  <a:srgbClr val="002060"/>
                </a:solidFill>
              </a:rPr>
              <a:t>splice-aware? </a:t>
            </a:r>
          </a:p>
        </p:txBody>
      </p:sp>
      <p:sp>
        <p:nvSpPr>
          <p:cNvPr id="3" name="Content Placeholder 2">
            <a:extLst>
              <a:ext uri="{FF2B5EF4-FFF2-40B4-BE49-F238E27FC236}">
                <a16:creationId xmlns:a16="http://schemas.microsoft.com/office/drawing/2014/main" id="{20296A76-ADFE-394C-8AC9-B3F35F367E54}"/>
              </a:ext>
            </a:extLst>
          </p:cNvPr>
          <p:cNvSpPr>
            <a:spLocks noGrp="1"/>
          </p:cNvSpPr>
          <p:nvPr>
            <p:ph idx="1"/>
          </p:nvPr>
        </p:nvSpPr>
        <p:spPr/>
        <p:txBody>
          <a:bodyPr>
            <a:normAutofit/>
          </a:bodyPr>
          <a:lstStyle/>
          <a:p>
            <a:r>
              <a:rPr lang="en-US" dirty="0"/>
              <a:t>The major problem is that introns not only vary in length but that they can also be very long.</a:t>
            </a:r>
          </a:p>
          <a:p>
            <a:endParaRPr lang="en-US" dirty="0"/>
          </a:p>
          <a:p>
            <a:r>
              <a:rPr lang="en-US" dirty="0"/>
              <a:t>A splice-unaware aligner will have to introduce a </a:t>
            </a:r>
            <a:r>
              <a:rPr lang="en-US" b="1" dirty="0"/>
              <a:t>long gap </a:t>
            </a:r>
            <a:r>
              <a:rPr lang="en-US" dirty="0"/>
              <a:t>in the mapping of a read to span an intron.</a:t>
            </a:r>
          </a:p>
          <a:p>
            <a:endParaRPr lang="en-US" dirty="0"/>
          </a:p>
          <a:p>
            <a:r>
              <a:rPr lang="en-US" dirty="0"/>
              <a:t>Would know not to try to align reads to introns, and identifies exons and tries to align to those instead, ignoring introns altogether</a:t>
            </a:r>
          </a:p>
        </p:txBody>
      </p:sp>
    </p:spTree>
    <p:extLst>
      <p:ext uri="{BB962C8B-B14F-4D97-AF65-F5344CB8AC3E}">
        <p14:creationId xmlns:p14="http://schemas.microsoft.com/office/powerpoint/2010/main" val="3358114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D925-53CA-374B-886B-B65E02ABE0A5}"/>
              </a:ext>
            </a:extLst>
          </p:cNvPr>
          <p:cNvSpPr>
            <a:spLocks noGrp="1"/>
          </p:cNvSpPr>
          <p:nvPr>
            <p:ph type="title"/>
          </p:nvPr>
        </p:nvSpPr>
        <p:spPr/>
        <p:txBody>
          <a:bodyPr>
            <a:normAutofit/>
          </a:bodyPr>
          <a:lstStyle/>
          <a:p>
            <a:pPr algn="ctr"/>
            <a:r>
              <a:rPr lang="en-US" sz="4000" b="1" dirty="0">
                <a:solidFill>
                  <a:srgbClr val="002060"/>
                </a:solidFill>
              </a:rPr>
              <a:t>Two groups of splice-aware aligners</a:t>
            </a:r>
          </a:p>
        </p:txBody>
      </p:sp>
      <p:sp>
        <p:nvSpPr>
          <p:cNvPr id="3" name="Content Placeholder 2">
            <a:extLst>
              <a:ext uri="{FF2B5EF4-FFF2-40B4-BE49-F238E27FC236}">
                <a16:creationId xmlns:a16="http://schemas.microsoft.com/office/drawing/2014/main" id="{B975BE5D-701D-BB4F-828C-F3FCE1A23899}"/>
              </a:ext>
            </a:extLst>
          </p:cNvPr>
          <p:cNvSpPr>
            <a:spLocks noGrp="1"/>
          </p:cNvSpPr>
          <p:nvPr>
            <p:ph idx="1"/>
          </p:nvPr>
        </p:nvSpPr>
        <p:spPr/>
        <p:txBody>
          <a:bodyPr/>
          <a:lstStyle/>
          <a:p>
            <a:r>
              <a:rPr lang="en-US" b="1" dirty="0"/>
              <a:t>Group 1:  </a:t>
            </a:r>
            <a:r>
              <a:rPr lang="en-US" dirty="0"/>
              <a:t>Splice-aware aligners that use the genome sequence and known gene annotations to calculate gene or transcript abundance – these </a:t>
            </a:r>
            <a:r>
              <a:rPr lang="en-US" b="1" i="1" dirty="0"/>
              <a:t>can not </a:t>
            </a:r>
            <a:r>
              <a:rPr lang="en-US" dirty="0"/>
              <a:t>be used to identify new splice junctions </a:t>
            </a:r>
          </a:p>
          <a:p>
            <a:pPr marL="0" indent="0">
              <a:buNone/>
            </a:pPr>
            <a:endParaRPr lang="en-US" dirty="0"/>
          </a:p>
          <a:p>
            <a:r>
              <a:rPr lang="en-US" b="1" dirty="0"/>
              <a:t>Group 2:  </a:t>
            </a:r>
            <a:r>
              <a:rPr lang="en-US" i="1" dirty="0"/>
              <a:t>de novo </a:t>
            </a:r>
            <a:r>
              <a:rPr lang="en-US" dirty="0"/>
              <a:t>splice-aware aligners which can align RNA-Seq reads to a reference genomic sequence without prior information on gene annotations </a:t>
            </a:r>
          </a:p>
          <a:p>
            <a:pPr lvl="1"/>
            <a:r>
              <a:rPr lang="en-US" dirty="0"/>
              <a:t>STAR (Spliced Transcripts Alignment to a Reference) </a:t>
            </a:r>
          </a:p>
        </p:txBody>
      </p:sp>
    </p:spTree>
    <p:extLst>
      <p:ext uri="{BB962C8B-B14F-4D97-AF65-F5344CB8AC3E}">
        <p14:creationId xmlns:p14="http://schemas.microsoft.com/office/powerpoint/2010/main" val="4169408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7252-82EF-A044-B3C1-CC3E9D9EC606}"/>
              </a:ext>
            </a:extLst>
          </p:cNvPr>
          <p:cNvSpPr>
            <a:spLocks noGrp="1"/>
          </p:cNvSpPr>
          <p:nvPr>
            <p:ph type="title"/>
          </p:nvPr>
        </p:nvSpPr>
        <p:spPr/>
        <p:txBody>
          <a:bodyPr/>
          <a:lstStyle/>
          <a:p>
            <a:pPr algn="ctr"/>
            <a:r>
              <a:rPr lang="en-US" b="1" dirty="0">
                <a:solidFill>
                  <a:srgbClr val="002060"/>
                </a:solidFill>
              </a:rPr>
              <a:t>HISAT2</a:t>
            </a:r>
          </a:p>
        </p:txBody>
      </p:sp>
      <p:sp>
        <p:nvSpPr>
          <p:cNvPr id="3" name="Content Placeholder 2">
            <a:extLst>
              <a:ext uri="{FF2B5EF4-FFF2-40B4-BE49-F238E27FC236}">
                <a16:creationId xmlns:a16="http://schemas.microsoft.com/office/drawing/2014/main" id="{F2933445-B7DD-8F48-9A81-AC6FB6059D03}"/>
              </a:ext>
            </a:extLst>
          </p:cNvPr>
          <p:cNvSpPr>
            <a:spLocks noGrp="1"/>
          </p:cNvSpPr>
          <p:nvPr>
            <p:ph idx="1"/>
          </p:nvPr>
        </p:nvSpPr>
        <p:spPr/>
        <p:txBody>
          <a:bodyPr>
            <a:normAutofit/>
          </a:bodyPr>
          <a:lstStyle/>
          <a:p>
            <a:r>
              <a:rPr lang="en-US" sz="3600" dirty="0"/>
              <a:t>Stands for </a:t>
            </a:r>
            <a:r>
              <a:rPr lang="en-US" sz="3600" b="1" dirty="0"/>
              <a:t>h</a:t>
            </a:r>
            <a:r>
              <a:rPr lang="en-US" sz="3600" dirty="0"/>
              <a:t>ierarchical </a:t>
            </a:r>
            <a:r>
              <a:rPr lang="en-US" sz="3600" b="1" dirty="0"/>
              <a:t>i</a:t>
            </a:r>
            <a:r>
              <a:rPr lang="en-US" sz="3600" dirty="0"/>
              <a:t>ndexing for </a:t>
            </a:r>
            <a:r>
              <a:rPr lang="en-US" sz="3600" b="1" dirty="0"/>
              <a:t>s</a:t>
            </a:r>
            <a:r>
              <a:rPr lang="en-US" sz="3600" dirty="0"/>
              <a:t>pliced </a:t>
            </a:r>
            <a:r>
              <a:rPr lang="en-US" sz="3600" b="1" dirty="0"/>
              <a:t>a</a:t>
            </a:r>
            <a:r>
              <a:rPr lang="en-US" sz="3600" dirty="0"/>
              <a:t>lignment of </a:t>
            </a:r>
            <a:r>
              <a:rPr lang="en-US" sz="3600" b="1" dirty="0"/>
              <a:t>t</a:t>
            </a:r>
            <a:r>
              <a:rPr lang="en-US" sz="3600" dirty="0"/>
              <a:t>ranscripts 2 </a:t>
            </a:r>
          </a:p>
          <a:p>
            <a:r>
              <a:rPr lang="en-US" sz="3600" dirty="0"/>
              <a:t>HISAT2 is an aligner that is used for mapping next-generation sequencing reads </a:t>
            </a:r>
          </a:p>
          <a:p>
            <a:r>
              <a:rPr lang="en-US" sz="3600" dirty="0"/>
              <a:t>Used for whole genome, whole-exome, and transcriptome datasets </a:t>
            </a:r>
          </a:p>
        </p:txBody>
      </p:sp>
    </p:spTree>
    <p:extLst>
      <p:ext uri="{BB962C8B-B14F-4D97-AF65-F5344CB8AC3E}">
        <p14:creationId xmlns:p14="http://schemas.microsoft.com/office/powerpoint/2010/main" val="275459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6BBB-FA02-5C4D-BA3E-233419A5FD12}"/>
              </a:ext>
            </a:extLst>
          </p:cNvPr>
          <p:cNvSpPr>
            <a:spLocks noGrp="1"/>
          </p:cNvSpPr>
          <p:nvPr>
            <p:ph type="title"/>
          </p:nvPr>
        </p:nvSpPr>
        <p:spPr/>
        <p:txBody>
          <a:bodyPr/>
          <a:lstStyle/>
          <a:p>
            <a:pPr algn="ctr"/>
            <a:r>
              <a:rPr lang="en-US" b="1" dirty="0">
                <a:solidFill>
                  <a:srgbClr val="002060"/>
                </a:solidFill>
              </a:rPr>
              <a:t>HISAT2 is fast</a:t>
            </a:r>
          </a:p>
        </p:txBody>
      </p:sp>
      <p:sp>
        <p:nvSpPr>
          <p:cNvPr id="3" name="Content Placeholder 2">
            <a:extLst>
              <a:ext uri="{FF2B5EF4-FFF2-40B4-BE49-F238E27FC236}">
                <a16:creationId xmlns:a16="http://schemas.microsoft.com/office/drawing/2014/main" id="{798606DD-525C-1B4B-B8EB-F81C9DF48CD5}"/>
              </a:ext>
            </a:extLst>
          </p:cNvPr>
          <p:cNvSpPr>
            <a:spLocks noGrp="1"/>
          </p:cNvSpPr>
          <p:nvPr>
            <p:ph idx="1"/>
          </p:nvPr>
        </p:nvSpPr>
        <p:spPr/>
        <p:txBody>
          <a:bodyPr/>
          <a:lstStyle/>
          <a:p>
            <a:r>
              <a:rPr lang="en-US" dirty="0"/>
              <a:t>Is the fastest spliced mapper currently available </a:t>
            </a:r>
          </a:p>
          <a:p>
            <a:r>
              <a:rPr lang="en-US" dirty="0"/>
              <a:t>This is possible due to its novel indexing strategy</a:t>
            </a:r>
          </a:p>
          <a:p>
            <a:r>
              <a:rPr lang="en-US" dirty="0">
                <a:solidFill>
                  <a:srgbClr val="7030A0"/>
                </a:solidFill>
              </a:rPr>
              <a:t>Uses BWT</a:t>
            </a:r>
            <a:r>
              <a:rPr lang="en-US" dirty="0"/>
              <a:t> algorithm to compress genomes therefore, requiring very little memory to store. </a:t>
            </a:r>
          </a:p>
          <a:p>
            <a:r>
              <a:rPr lang="en-US" dirty="0"/>
              <a:t>But additionally, it builds these genomes using </a:t>
            </a:r>
            <a:r>
              <a:rPr lang="en-US" dirty="0">
                <a:solidFill>
                  <a:schemeClr val="accent5">
                    <a:lumMod val="75000"/>
                  </a:schemeClr>
                </a:solidFill>
              </a:rPr>
              <a:t>FM-indexing</a:t>
            </a:r>
            <a:r>
              <a:rPr lang="en-US" dirty="0"/>
              <a:t>. </a:t>
            </a:r>
          </a:p>
          <a:p>
            <a:pPr lvl="1"/>
            <a:r>
              <a:rPr lang="en-US" dirty="0"/>
              <a:t>Using </a:t>
            </a:r>
            <a:r>
              <a:rPr lang="en-US" b="1" dirty="0"/>
              <a:t>both</a:t>
            </a:r>
            <a:r>
              <a:rPr lang="en-US" dirty="0"/>
              <a:t> makes it possible to search through genomes rapidly</a:t>
            </a:r>
          </a:p>
        </p:txBody>
      </p:sp>
    </p:spTree>
    <p:extLst>
      <p:ext uri="{BB962C8B-B14F-4D97-AF65-F5344CB8AC3E}">
        <p14:creationId xmlns:p14="http://schemas.microsoft.com/office/powerpoint/2010/main" val="3265283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6BBB-FA02-5C4D-BA3E-233419A5FD12}"/>
              </a:ext>
            </a:extLst>
          </p:cNvPr>
          <p:cNvSpPr>
            <a:spLocks noGrp="1"/>
          </p:cNvSpPr>
          <p:nvPr>
            <p:ph type="title"/>
          </p:nvPr>
        </p:nvSpPr>
        <p:spPr/>
        <p:txBody>
          <a:bodyPr/>
          <a:lstStyle/>
          <a:p>
            <a:pPr algn="ctr"/>
            <a:r>
              <a:rPr lang="en-US" b="1" dirty="0">
                <a:solidFill>
                  <a:srgbClr val="002060"/>
                </a:solidFill>
              </a:rPr>
              <a:t>HISAT2 has a small memory footprint</a:t>
            </a:r>
          </a:p>
        </p:txBody>
      </p:sp>
      <p:sp>
        <p:nvSpPr>
          <p:cNvPr id="3" name="Content Placeholder 2">
            <a:extLst>
              <a:ext uri="{FF2B5EF4-FFF2-40B4-BE49-F238E27FC236}">
                <a16:creationId xmlns:a16="http://schemas.microsoft.com/office/drawing/2014/main" id="{798606DD-525C-1B4B-B8EB-F81C9DF48CD5}"/>
              </a:ext>
            </a:extLst>
          </p:cNvPr>
          <p:cNvSpPr>
            <a:spLocks noGrp="1"/>
          </p:cNvSpPr>
          <p:nvPr>
            <p:ph idx="1"/>
          </p:nvPr>
        </p:nvSpPr>
        <p:spPr/>
        <p:txBody>
          <a:bodyPr/>
          <a:lstStyle/>
          <a:p>
            <a:r>
              <a:rPr lang="en-US" dirty="0"/>
              <a:t>The STAR program runs faster than TopHat2 but both have a memory requirement of ~28GB</a:t>
            </a:r>
          </a:p>
          <a:p>
            <a:r>
              <a:rPr lang="en-US" dirty="0"/>
              <a:t>The memory requirement for HISAT2 is ~5GB</a:t>
            </a:r>
          </a:p>
          <a:p>
            <a:pPr lvl="1"/>
            <a:r>
              <a:rPr lang="en-US" dirty="0"/>
              <a:t>This makes it possible to do alignments on your laptop </a:t>
            </a:r>
          </a:p>
          <a:p>
            <a:pPr lvl="1"/>
            <a:endParaRPr lang="en-US" dirty="0"/>
          </a:p>
          <a:p>
            <a:pPr marL="457200" lvl="1" indent="0">
              <a:buNone/>
            </a:pPr>
            <a:endParaRPr lang="en-US" dirty="0"/>
          </a:p>
        </p:txBody>
      </p:sp>
      <p:pic>
        <p:nvPicPr>
          <p:cNvPr id="9" name="Picture 8" descr="Chart, bar chart&#10;&#10;Description automatically generated">
            <a:extLst>
              <a:ext uri="{FF2B5EF4-FFF2-40B4-BE49-F238E27FC236}">
                <a16:creationId xmlns:a16="http://schemas.microsoft.com/office/drawing/2014/main" id="{0E5EAB7C-8477-854E-8312-88994DB00969}"/>
              </a:ext>
            </a:extLst>
          </p:cNvPr>
          <p:cNvPicPr>
            <a:picLocks noChangeAspect="1"/>
          </p:cNvPicPr>
          <p:nvPr/>
        </p:nvPicPr>
        <p:blipFill>
          <a:blip r:embed="rId2"/>
          <a:stretch>
            <a:fillRect/>
          </a:stretch>
        </p:blipFill>
        <p:spPr>
          <a:xfrm>
            <a:off x="2194559" y="3820960"/>
            <a:ext cx="4463935" cy="2821544"/>
          </a:xfrm>
          <a:prstGeom prst="rect">
            <a:avLst/>
          </a:prstGeom>
        </p:spPr>
      </p:pic>
    </p:spTree>
    <p:extLst>
      <p:ext uri="{BB962C8B-B14F-4D97-AF65-F5344CB8AC3E}">
        <p14:creationId xmlns:p14="http://schemas.microsoft.com/office/powerpoint/2010/main" val="1830067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C09A-4569-F14A-B4C2-3F493C09BB55}"/>
              </a:ext>
            </a:extLst>
          </p:cNvPr>
          <p:cNvSpPr>
            <a:spLocks noGrp="1"/>
          </p:cNvSpPr>
          <p:nvPr>
            <p:ph type="title"/>
          </p:nvPr>
        </p:nvSpPr>
        <p:spPr>
          <a:xfrm>
            <a:off x="628650" y="365127"/>
            <a:ext cx="7886700" cy="906462"/>
          </a:xfrm>
        </p:spPr>
        <p:txBody>
          <a:bodyPr/>
          <a:lstStyle/>
          <a:p>
            <a:pPr algn="ctr"/>
            <a:r>
              <a:rPr lang="en-US" b="1" dirty="0">
                <a:solidFill>
                  <a:srgbClr val="002060"/>
                </a:solidFill>
              </a:rPr>
              <a:t>The dataset </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185E4E0D-A308-AE42-B3F8-4F1145C7FB97}"/>
              </a:ext>
            </a:extLst>
          </p:cNvPr>
          <p:cNvPicPr>
            <a:picLocks noGrp="1" noChangeAspect="1"/>
          </p:cNvPicPr>
          <p:nvPr>
            <p:ph idx="1"/>
          </p:nvPr>
        </p:nvPicPr>
        <p:blipFill>
          <a:blip r:embed="rId2"/>
          <a:stretch>
            <a:fillRect/>
          </a:stretch>
        </p:blipFill>
        <p:spPr>
          <a:xfrm>
            <a:off x="1866491" y="1459767"/>
            <a:ext cx="5763035" cy="5033107"/>
          </a:xfrm>
        </p:spPr>
      </p:pic>
    </p:spTree>
    <p:extLst>
      <p:ext uri="{BB962C8B-B14F-4D97-AF65-F5344CB8AC3E}">
        <p14:creationId xmlns:p14="http://schemas.microsoft.com/office/powerpoint/2010/main" val="3632608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AF8B68-8DF8-FC4D-BA67-45384D3B08B0}"/>
              </a:ext>
            </a:extLst>
          </p:cNvPr>
          <p:cNvPicPr>
            <a:picLocks noChangeAspect="1"/>
          </p:cNvPicPr>
          <p:nvPr/>
        </p:nvPicPr>
        <p:blipFill>
          <a:blip r:embed="rId2"/>
          <a:stretch>
            <a:fillRect/>
          </a:stretch>
        </p:blipFill>
        <p:spPr>
          <a:xfrm>
            <a:off x="39581" y="1443038"/>
            <a:ext cx="9104419" cy="2700338"/>
          </a:xfrm>
          <a:prstGeom prst="rect">
            <a:avLst/>
          </a:prstGeom>
        </p:spPr>
      </p:pic>
    </p:spTree>
    <p:extLst>
      <p:ext uri="{BB962C8B-B14F-4D97-AF65-F5344CB8AC3E}">
        <p14:creationId xmlns:p14="http://schemas.microsoft.com/office/powerpoint/2010/main" val="3526109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AF8B68-8DF8-FC4D-BA67-45384D3B08B0}"/>
              </a:ext>
            </a:extLst>
          </p:cNvPr>
          <p:cNvPicPr>
            <a:picLocks noChangeAspect="1"/>
          </p:cNvPicPr>
          <p:nvPr/>
        </p:nvPicPr>
        <p:blipFill>
          <a:blip r:embed="rId2"/>
          <a:stretch>
            <a:fillRect/>
          </a:stretch>
        </p:blipFill>
        <p:spPr>
          <a:xfrm>
            <a:off x="39581" y="1443038"/>
            <a:ext cx="9104419" cy="2700338"/>
          </a:xfrm>
          <a:prstGeom prst="rect">
            <a:avLst/>
          </a:prstGeom>
        </p:spPr>
      </p:pic>
      <p:sp>
        <p:nvSpPr>
          <p:cNvPr id="6" name="Rounded Rectangle 5">
            <a:extLst>
              <a:ext uri="{FF2B5EF4-FFF2-40B4-BE49-F238E27FC236}">
                <a16:creationId xmlns:a16="http://schemas.microsoft.com/office/drawing/2014/main" id="{588AD2EB-61D5-834F-8866-6243107D67CD}"/>
              </a:ext>
            </a:extLst>
          </p:cNvPr>
          <p:cNvSpPr/>
          <p:nvPr/>
        </p:nvSpPr>
        <p:spPr>
          <a:xfrm>
            <a:off x="142875" y="2057400"/>
            <a:ext cx="9001125" cy="400050"/>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9FB2A5C5-0E88-294C-B9E3-028ECF7223F1}"/>
              </a:ext>
            </a:extLst>
          </p:cNvPr>
          <p:cNvSpPr/>
          <p:nvPr/>
        </p:nvSpPr>
        <p:spPr>
          <a:xfrm>
            <a:off x="103294" y="3071812"/>
            <a:ext cx="9001125" cy="400050"/>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69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920B-32D2-744A-87FB-B8DD4D466130}"/>
              </a:ext>
            </a:extLst>
          </p:cNvPr>
          <p:cNvSpPr>
            <a:spLocks noGrp="1"/>
          </p:cNvSpPr>
          <p:nvPr>
            <p:ph type="title"/>
          </p:nvPr>
        </p:nvSpPr>
        <p:spPr/>
        <p:txBody>
          <a:bodyPr/>
          <a:lstStyle/>
          <a:p>
            <a:pPr algn="ctr"/>
            <a:r>
              <a:rPr lang="en-US" b="1" dirty="0">
                <a:solidFill>
                  <a:srgbClr val="002060"/>
                </a:solidFill>
              </a:rPr>
              <a:t>First, grab these files: </a:t>
            </a:r>
          </a:p>
        </p:txBody>
      </p:sp>
      <p:sp>
        <p:nvSpPr>
          <p:cNvPr id="3" name="Content Placeholder 2">
            <a:extLst>
              <a:ext uri="{FF2B5EF4-FFF2-40B4-BE49-F238E27FC236}">
                <a16:creationId xmlns:a16="http://schemas.microsoft.com/office/drawing/2014/main" id="{7624930B-6677-D149-A126-DF995BE0C28B}"/>
              </a:ext>
            </a:extLst>
          </p:cNvPr>
          <p:cNvSpPr>
            <a:spLocks noGrp="1"/>
          </p:cNvSpPr>
          <p:nvPr>
            <p:ph idx="1"/>
          </p:nvPr>
        </p:nvSpPr>
        <p:spPr>
          <a:xfrm>
            <a:off x="628650" y="1885951"/>
            <a:ext cx="7886700" cy="4291012"/>
          </a:xfrm>
        </p:spPr>
        <p:txBody>
          <a:bodyPr/>
          <a:lstStyle/>
          <a:p>
            <a:pPr marL="0" indent="0">
              <a:buNone/>
            </a:pPr>
            <a:r>
              <a:rPr lang="en-US" sz="1600" b="0" dirty="0">
                <a:solidFill>
                  <a:srgbClr val="292929"/>
                </a:solidFill>
                <a:effectLst/>
                <a:latin typeface="Menlo" panose="020B0609030804020204" pitchFamily="49" charset="0"/>
              </a:rPr>
              <a:t>cp -r /gpfs1/cl/mmg232/</a:t>
            </a:r>
            <a:r>
              <a:rPr lang="en-US" sz="1600" b="0" dirty="0" err="1">
                <a:solidFill>
                  <a:srgbClr val="292929"/>
                </a:solidFill>
                <a:effectLst/>
                <a:latin typeface="Menlo" panose="020B0609030804020204" pitchFamily="49" charset="0"/>
              </a:rPr>
              <a:t>course_materials</a:t>
            </a:r>
            <a:r>
              <a:rPr lang="en-US" sz="1600" b="0" dirty="0">
                <a:solidFill>
                  <a:srgbClr val="292929"/>
                </a:solidFill>
                <a:effectLst/>
                <a:latin typeface="Menlo" panose="020B0609030804020204" pitchFamily="49" charset="0"/>
              </a:rPr>
              <a:t>/HISAT2_example .</a:t>
            </a:r>
          </a:p>
          <a:p>
            <a:pPr marL="0" indent="0">
              <a:buNone/>
            </a:pPr>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B9EC002E-E592-A74C-A402-EEB5E08F0CE0}"/>
              </a:ext>
            </a:extLst>
          </p:cNvPr>
          <p:cNvPicPr>
            <a:picLocks noChangeAspect="1"/>
          </p:cNvPicPr>
          <p:nvPr/>
        </p:nvPicPr>
        <p:blipFill>
          <a:blip r:embed="rId2"/>
          <a:stretch>
            <a:fillRect/>
          </a:stretch>
        </p:blipFill>
        <p:spPr>
          <a:xfrm>
            <a:off x="771525" y="3227760"/>
            <a:ext cx="7383462" cy="2949202"/>
          </a:xfrm>
          <a:prstGeom prst="rect">
            <a:avLst/>
          </a:prstGeom>
        </p:spPr>
      </p:pic>
      <p:sp>
        <p:nvSpPr>
          <p:cNvPr id="6" name="Right Arrow 5">
            <a:extLst>
              <a:ext uri="{FF2B5EF4-FFF2-40B4-BE49-F238E27FC236}">
                <a16:creationId xmlns:a16="http://schemas.microsoft.com/office/drawing/2014/main" id="{FCB94DF6-B20D-9440-83B6-E60591D01F5D}"/>
              </a:ext>
            </a:extLst>
          </p:cNvPr>
          <p:cNvSpPr/>
          <p:nvPr/>
        </p:nvSpPr>
        <p:spPr>
          <a:xfrm>
            <a:off x="228600" y="4943475"/>
            <a:ext cx="642938" cy="357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336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BF03-D8E9-0446-AD6E-EBC558D94CA3}"/>
              </a:ext>
            </a:extLst>
          </p:cNvPr>
          <p:cNvSpPr>
            <a:spLocks noGrp="1"/>
          </p:cNvSpPr>
          <p:nvPr>
            <p:ph type="title"/>
          </p:nvPr>
        </p:nvSpPr>
        <p:spPr/>
        <p:txBody>
          <a:bodyPr/>
          <a:lstStyle/>
          <a:p>
            <a:pPr algn="ctr"/>
            <a:r>
              <a:rPr lang="en-US" b="1" dirty="0">
                <a:solidFill>
                  <a:srgbClr val="002060"/>
                </a:solidFill>
              </a:rPr>
              <a:t>This script will contain:  </a:t>
            </a:r>
          </a:p>
        </p:txBody>
      </p:sp>
      <p:sp>
        <p:nvSpPr>
          <p:cNvPr id="3" name="Content Placeholder 2">
            <a:extLst>
              <a:ext uri="{FF2B5EF4-FFF2-40B4-BE49-F238E27FC236}">
                <a16:creationId xmlns:a16="http://schemas.microsoft.com/office/drawing/2014/main" id="{705616DB-87F0-174C-9C26-7825D24F3296}"/>
              </a:ext>
            </a:extLst>
          </p:cNvPr>
          <p:cNvSpPr>
            <a:spLocks noGrp="1"/>
          </p:cNvSpPr>
          <p:nvPr>
            <p:ph idx="1"/>
          </p:nvPr>
        </p:nvSpPr>
        <p:spPr/>
        <p:txBody>
          <a:bodyPr>
            <a:normAutofit/>
          </a:bodyPr>
          <a:lstStyle/>
          <a:p>
            <a:r>
              <a:rPr lang="en-US" sz="3200" dirty="0"/>
              <a:t>Variables</a:t>
            </a:r>
          </a:p>
          <a:p>
            <a:r>
              <a:rPr lang="en-US" sz="3200" dirty="0"/>
              <a:t>Sed command </a:t>
            </a:r>
          </a:p>
          <a:p>
            <a:r>
              <a:rPr lang="en-US" sz="3200" dirty="0"/>
              <a:t>For loop </a:t>
            </a:r>
          </a:p>
          <a:p>
            <a:r>
              <a:rPr lang="en-US" sz="3200" dirty="0"/>
              <a:t>Module load </a:t>
            </a:r>
          </a:p>
          <a:p>
            <a:r>
              <a:rPr lang="en-US" sz="3200" dirty="0"/>
              <a:t>hisat2</a:t>
            </a:r>
          </a:p>
          <a:p>
            <a:r>
              <a:rPr lang="en-US" sz="3200" dirty="0" err="1"/>
              <a:t>samtools</a:t>
            </a:r>
            <a:endParaRPr lang="en-US" sz="3200" dirty="0"/>
          </a:p>
        </p:txBody>
      </p:sp>
    </p:spTree>
    <p:extLst>
      <p:ext uri="{BB962C8B-B14F-4D97-AF65-F5344CB8AC3E}">
        <p14:creationId xmlns:p14="http://schemas.microsoft.com/office/powerpoint/2010/main" val="1873382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AE3DE-722A-7E43-A1D6-C5017B113B07}"/>
              </a:ext>
            </a:extLst>
          </p:cNvPr>
          <p:cNvSpPr>
            <a:spLocks noGrp="1"/>
          </p:cNvSpPr>
          <p:nvPr>
            <p:ph type="title"/>
          </p:nvPr>
        </p:nvSpPr>
        <p:spPr>
          <a:xfrm>
            <a:off x="1919217" y="1480930"/>
            <a:ext cx="3731775" cy="3672027"/>
          </a:xfrm>
        </p:spPr>
        <p:txBody>
          <a:bodyPr vert="horz" lIns="91440" tIns="45720" rIns="91440" bIns="45720" rtlCol="0" anchor="ctr">
            <a:normAutofit/>
          </a:bodyPr>
          <a:lstStyle/>
          <a:p>
            <a:pPr algn="r" defTabSz="914400"/>
            <a:endParaRPr lang="en-US" sz="4200" cap="all"/>
          </a:p>
        </p:txBody>
      </p:sp>
      <p:pic>
        <p:nvPicPr>
          <p:cNvPr id="5" name="Picture 4">
            <a:extLst>
              <a:ext uri="{FF2B5EF4-FFF2-40B4-BE49-F238E27FC236}">
                <a16:creationId xmlns:a16="http://schemas.microsoft.com/office/drawing/2014/main" id="{A9D24C1C-C1EB-824B-B70D-8D12FBF76413}"/>
              </a:ext>
            </a:extLst>
          </p:cNvPr>
          <p:cNvPicPr>
            <a:picLocks noChangeAspect="1"/>
          </p:cNvPicPr>
          <p:nvPr/>
        </p:nvPicPr>
        <p:blipFill>
          <a:blip r:embed="rId3"/>
          <a:stretch>
            <a:fillRect/>
          </a:stretch>
        </p:blipFill>
        <p:spPr>
          <a:xfrm>
            <a:off x="148694" y="92439"/>
            <a:ext cx="6095638" cy="6449008"/>
          </a:xfrm>
          <a:prstGeom prst="rect">
            <a:avLst/>
          </a:prstGeom>
        </p:spPr>
      </p:pic>
      <p:sp>
        <p:nvSpPr>
          <p:cNvPr id="3" name="TextBox 2">
            <a:extLst>
              <a:ext uri="{FF2B5EF4-FFF2-40B4-BE49-F238E27FC236}">
                <a16:creationId xmlns:a16="http://schemas.microsoft.com/office/drawing/2014/main" id="{0B5A29B3-57BA-B542-8589-CAEF32DB7371}"/>
              </a:ext>
            </a:extLst>
          </p:cNvPr>
          <p:cNvSpPr txBox="1"/>
          <p:nvPr/>
        </p:nvSpPr>
        <p:spPr>
          <a:xfrm>
            <a:off x="5000629" y="5293204"/>
            <a:ext cx="3337452" cy="369332"/>
          </a:xfrm>
          <a:prstGeom prst="rect">
            <a:avLst/>
          </a:prstGeom>
          <a:noFill/>
        </p:spPr>
        <p:txBody>
          <a:bodyPr wrap="none" rtlCol="0">
            <a:spAutoFit/>
          </a:bodyPr>
          <a:lstStyle/>
          <a:p>
            <a:r>
              <a:rPr lang="en-US" b="1" dirty="0">
                <a:solidFill>
                  <a:srgbClr val="002060"/>
                </a:solidFill>
              </a:rPr>
              <a:t>Or use your favorite text editor!</a:t>
            </a:r>
          </a:p>
        </p:txBody>
      </p:sp>
    </p:spTree>
    <p:extLst>
      <p:ext uri="{BB962C8B-B14F-4D97-AF65-F5344CB8AC3E}">
        <p14:creationId xmlns:p14="http://schemas.microsoft.com/office/powerpoint/2010/main" val="3121960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C0F8-F798-9E44-B3C4-3373B308FD17}"/>
              </a:ext>
            </a:extLst>
          </p:cNvPr>
          <p:cNvSpPr>
            <a:spLocks noGrp="1"/>
          </p:cNvSpPr>
          <p:nvPr>
            <p:ph type="title"/>
          </p:nvPr>
        </p:nvSpPr>
        <p:spPr/>
        <p:txBody>
          <a:bodyPr>
            <a:normAutofit/>
          </a:bodyPr>
          <a:lstStyle/>
          <a:p>
            <a:pPr algn="ctr"/>
            <a:r>
              <a:rPr lang="en-US" b="1" dirty="0">
                <a:solidFill>
                  <a:srgbClr val="002060"/>
                </a:solidFill>
              </a:rPr>
              <a:t>How to create a variable </a:t>
            </a:r>
          </a:p>
        </p:txBody>
      </p:sp>
      <p:sp>
        <p:nvSpPr>
          <p:cNvPr id="3" name="Content Placeholder 2">
            <a:extLst>
              <a:ext uri="{FF2B5EF4-FFF2-40B4-BE49-F238E27FC236}">
                <a16:creationId xmlns:a16="http://schemas.microsoft.com/office/drawing/2014/main" id="{9F5C7A45-6D6A-A647-B129-A4EF21D5D474}"/>
              </a:ext>
            </a:extLst>
          </p:cNvPr>
          <p:cNvSpPr>
            <a:spLocks noGrp="1"/>
          </p:cNvSpPr>
          <p:nvPr>
            <p:ph idx="1"/>
          </p:nvPr>
        </p:nvSpPr>
        <p:spPr>
          <a:xfrm>
            <a:off x="628650" y="2528887"/>
            <a:ext cx="7886700" cy="3648075"/>
          </a:xfrm>
        </p:spPr>
        <p:txBody>
          <a:bodyPr>
            <a:normAutofit/>
          </a:bodyPr>
          <a:lstStyle/>
          <a:p>
            <a:pPr marL="0" indent="0" algn="ctr">
              <a:buNone/>
            </a:pPr>
            <a:r>
              <a:rPr lang="en-US" sz="4000" b="0" dirty="0" err="1">
                <a:solidFill>
                  <a:schemeClr val="tx1"/>
                </a:solidFill>
                <a:effectLst/>
                <a:latin typeface="Arial" panose="020B0604020202020204" pitchFamily="34" charset="0"/>
                <a:cs typeface="Arial" panose="020B0604020202020204" pitchFamily="34" charset="0"/>
              </a:rPr>
              <a:t>nameofvarible</a:t>
            </a:r>
            <a:r>
              <a:rPr lang="en-US" sz="4000" b="0" dirty="0">
                <a:solidFill>
                  <a:schemeClr val="tx1"/>
                </a:solidFill>
                <a:effectLst/>
                <a:latin typeface="Arial" panose="020B0604020202020204" pitchFamily="34" charset="0"/>
                <a:cs typeface="Arial" panose="020B0604020202020204" pitchFamily="34" charset="0"/>
              </a:rPr>
              <a:t>=</a:t>
            </a:r>
            <a:r>
              <a:rPr lang="en-US" sz="4000" b="0" dirty="0" err="1">
                <a:solidFill>
                  <a:schemeClr val="tx1"/>
                </a:solidFill>
                <a:effectLst/>
                <a:latin typeface="Arial" panose="020B0604020202020204" pitchFamily="34" charset="0"/>
                <a:cs typeface="Arial" panose="020B0604020202020204" pitchFamily="34" charset="0"/>
              </a:rPr>
              <a:t>valueof</a:t>
            </a:r>
            <a:r>
              <a:rPr lang="en-US" sz="4000" dirty="0" err="1">
                <a:solidFill>
                  <a:schemeClr val="tx1"/>
                </a:solidFill>
                <a:latin typeface="Arial" panose="020B0604020202020204" pitchFamily="34" charset="0"/>
                <a:cs typeface="Arial" panose="020B0604020202020204" pitchFamily="34" charset="0"/>
              </a:rPr>
              <a:t>varible</a:t>
            </a:r>
            <a:endParaRPr lang="en-US" dirty="0"/>
          </a:p>
        </p:txBody>
      </p:sp>
    </p:spTree>
    <p:extLst>
      <p:ext uri="{BB962C8B-B14F-4D97-AF65-F5344CB8AC3E}">
        <p14:creationId xmlns:p14="http://schemas.microsoft.com/office/powerpoint/2010/main" val="169660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C0F8-F798-9E44-B3C4-3373B308FD17}"/>
              </a:ext>
            </a:extLst>
          </p:cNvPr>
          <p:cNvSpPr>
            <a:spLocks noGrp="1"/>
          </p:cNvSpPr>
          <p:nvPr>
            <p:ph type="title"/>
          </p:nvPr>
        </p:nvSpPr>
        <p:spPr/>
        <p:txBody>
          <a:bodyPr>
            <a:normAutofit/>
          </a:bodyPr>
          <a:lstStyle/>
          <a:p>
            <a:pPr algn="ctr"/>
            <a:r>
              <a:rPr lang="en-US" b="1" dirty="0">
                <a:solidFill>
                  <a:srgbClr val="002060"/>
                </a:solidFill>
              </a:rPr>
              <a:t>To recall the contents of the variable </a:t>
            </a:r>
          </a:p>
        </p:txBody>
      </p:sp>
      <p:sp>
        <p:nvSpPr>
          <p:cNvPr id="3" name="Content Placeholder 2">
            <a:extLst>
              <a:ext uri="{FF2B5EF4-FFF2-40B4-BE49-F238E27FC236}">
                <a16:creationId xmlns:a16="http://schemas.microsoft.com/office/drawing/2014/main" id="{9F5C7A45-6D6A-A647-B129-A4EF21D5D474}"/>
              </a:ext>
            </a:extLst>
          </p:cNvPr>
          <p:cNvSpPr>
            <a:spLocks noGrp="1"/>
          </p:cNvSpPr>
          <p:nvPr>
            <p:ph idx="1"/>
          </p:nvPr>
        </p:nvSpPr>
        <p:spPr>
          <a:xfrm>
            <a:off x="628650" y="2357437"/>
            <a:ext cx="7886700" cy="3819525"/>
          </a:xfrm>
        </p:spPr>
        <p:txBody>
          <a:bodyPr>
            <a:normAutofit/>
          </a:bodyPr>
          <a:lstStyle/>
          <a:p>
            <a:pPr marL="0" indent="0" algn="ctr">
              <a:buNone/>
            </a:pPr>
            <a:r>
              <a:rPr lang="en-US" sz="4000" b="0" dirty="0">
                <a:solidFill>
                  <a:schemeClr val="tx1"/>
                </a:solidFill>
                <a:effectLst/>
                <a:latin typeface="Menlo" panose="020B0609030804020204" pitchFamily="49" charset="0"/>
              </a:rPr>
              <a:t>echo $</a:t>
            </a:r>
            <a:r>
              <a:rPr lang="en-US" sz="4000" b="0" dirty="0" err="1">
                <a:solidFill>
                  <a:schemeClr val="tx1"/>
                </a:solidFill>
                <a:effectLst/>
                <a:latin typeface="Menlo" panose="020B0609030804020204" pitchFamily="49" charset="0"/>
              </a:rPr>
              <a:t>nameofvariable</a:t>
            </a:r>
            <a:endParaRPr lang="en-US" sz="4000" b="0" dirty="0">
              <a:solidFill>
                <a:schemeClr val="tx1"/>
              </a:solidFill>
              <a:effectLst/>
              <a:latin typeface="Menlo" panose="020B0609030804020204" pitchFamily="49" charset="0"/>
            </a:endParaRPr>
          </a:p>
          <a:p>
            <a:pPr marL="0" indent="0" algn="ctr">
              <a:buNone/>
            </a:pPr>
            <a:endParaRPr lang="en-US" sz="2000" dirty="0"/>
          </a:p>
        </p:txBody>
      </p:sp>
    </p:spTree>
    <p:extLst>
      <p:ext uri="{BB962C8B-B14F-4D97-AF65-F5344CB8AC3E}">
        <p14:creationId xmlns:p14="http://schemas.microsoft.com/office/powerpoint/2010/main" val="289523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F8E9-2184-F943-B66B-9E8AC6AD97F9}"/>
              </a:ext>
            </a:extLst>
          </p:cNvPr>
          <p:cNvSpPr>
            <a:spLocks noGrp="1"/>
          </p:cNvSpPr>
          <p:nvPr>
            <p:ph type="title"/>
          </p:nvPr>
        </p:nvSpPr>
        <p:spPr/>
        <p:txBody>
          <a:bodyPr>
            <a:normAutofit/>
          </a:bodyPr>
          <a:lstStyle/>
          <a:p>
            <a:pPr algn="ctr"/>
            <a:r>
              <a:rPr lang="en-US" sz="4100" b="1" dirty="0">
                <a:solidFill>
                  <a:srgbClr val="002060"/>
                </a:solidFill>
              </a:rPr>
              <a:t>Utility of variables</a:t>
            </a:r>
          </a:p>
        </p:txBody>
      </p:sp>
      <p:sp>
        <p:nvSpPr>
          <p:cNvPr id="6" name="Content Placeholder 2">
            <a:extLst>
              <a:ext uri="{FF2B5EF4-FFF2-40B4-BE49-F238E27FC236}">
                <a16:creationId xmlns:a16="http://schemas.microsoft.com/office/drawing/2014/main" id="{255FE73A-14D2-9F45-A1AB-0199826EF2AB}"/>
              </a:ext>
            </a:extLst>
          </p:cNvPr>
          <p:cNvSpPr>
            <a:spLocks noGrp="1"/>
          </p:cNvSpPr>
          <p:nvPr>
            <p:ph idx="1"/>
          </p:nvPr>
        </p:nvSpPr>
        <p:spPr/>
        <p:txBody>
          <a:bodyPr>
            <a:normAutofit/>
          </a:bodyPr>
          <a:lstStyle/>
          <a:p>
            <a:pPr marL="0" indent="0" algn="ctr">
              <a:buNone/>
            </a:pPr>
            <a:r>
              <a:rPr lang="en-US" sz="3600" dirty="0">
                <a:solidFill>
                  <a:schemeClr val="tx1"/>
                </a:solidFill>
                <a:latin typeface="Arial" panose="020B0604020202020204" pitchFamily="34" charset="0"/>
                <a:cs typeface="Arial" panose="020B0604020202020204" pitchFamily="34" charset="0"/>
              </a:rPr>
              <a:t>V</a:t>
            </a:r>
            <a:r>
              <a:rPr lang="en-US" sz="3600" b="0" dirty="0">
                <a:solidFill>
                  <a:schemeClr val="tx1"/>
                </a:solidFill>
                <a:effectLst/>
                <a:latin typeface="Arial" panose="020B0604020202020204" pitchFamily="34" charset="0"/>
                <a:cs typeface="Arial" panose="020B0604020202020204" pitchFamily="34" charset="0"/>
              </a:rPr>
              <a:t>ariables can be used to store information that can be used later in the script (once or many times over)</a:t>
            </a:r>
          </a:p>
          <a:p>
            <a:pPr marL="0" indent="0" algn="ctr">
              <a:buNone/>
            </a:pPr>
            <a:endParaRPr lang="en-US" dirty="0"/>
          </a:p>
        </p:txBody>
      </p:sp>
    </p:spTree>
    <p:extLst>
      <p:ext uri="{BB962C8B-B14F-4D97-AF65-F5344CB8AC3E}">
        <p14:creationId xmlns:p14="http://schemas.microsoft.com/office/powerpoint/2010/main" val="3411040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4378-A7C3-2B4B-B078-9BEF0379CE68}"/>
              </a:ext>
            </a:extLst>
          </p:cNvPr>
          <p:cNvSpPr>
            <a:spLocks noGrp="1"/>
          </p:cNvSpPr>
          <p:nvPr>
            <p:ph type="title"/>
          </p:nvPr>
        </p:nvSpPr>
        <p:spPr/>
        <p:txBody>
          <a:bodyPr/>
          <a:lstStyle/>
          <a:p>
            <a:pPr algn="ctr"/>
            <a:r>
              <a:rPr lang="en-US" b="1" dirty="0">
                <a:solidFill>
                  <a:srgbClr val="002060"/>
                </a:solidFill>
              </a:rPr>
              <a:t>Example of Variable usage</a:t>
            </a:r>
          </a:p>
        </p:txBody>
      </p:sp>
      <p:sp>
        <p:nvSpPr>
          <p:cNvPr id="3" name="Content Placeholder 2">
            <a:extLst>
              <a:ext uri="{FF2B5EF4-FFF2-40B4-BE49-F238E27FC236}">
                <a16:creationId xmlns:a16="http://schemas.microsoft.com/office/drawing/2014/main" id="{14251E49-2C1B-1B44-A97F-99C3C5DBCB5C}"/>
              </a:ext>
            </a:extLst>
          </p:cNvPr>
          <p:cNvSpPr>
            <a:spLocks noGrp="1"/>
          </p:cNvSpPr>
          <p:nvPr>
            <p:ph idx="1"/>
          </p:nvPr>
        </p:nvSpPr>
        <p:spPr/>
        <p:txBody>
          <a:bodyPr/>
          <a:lstStyle/>
          <a:p>
            <a:pPr marL="0" indent="0">
              <a:buNone/>
            </a:pPr>
            <a:r>
              <a:rPr lang="en-US" b="0" dirty="0">
                <a:solidFill>
                  <a:srgbClr val="292929"/>
                </a:solidFill>
                <a:effectLst/>
                <a:latin typeface="Menlo" panose="020B0609030804020204" pitchFamily="49" charset="0"/>
              </a:rPr>
              <a:t>DBDIR=/users/p/d/</a:t>
            </a:r>
            <a:r>
              <a:rPr lang="en-US" b="0" dirty="0" err="1">
                <a:solidFill>
                  <a:srgbClr val="292929"/>
                </a:solidFill>
                <a:effectLst/>
                <a:latin typeface="Menlo" panose="020B0609030804020204" pitchFamily="49" charset="0"/>
              </a:rPr>
              <a:t>pdrodrig</a:t>
            </a:r>
            <a:r>
              <a:rPr lang="en-US" b="0" dirty="0">
                <a:solidFill>
                  <a:srgbClr val="292929"/>
                </a:solidFill>
                <a:effectLst/>
                <a:latin typeface="Menlo" panose="020B0609030804020204" pitchFamily="49" charset="0"/>
              </a:rPr>
              <a:t>/</a:t>
            </a:r>
            <a:r>
              <a:rPr lang="en-US" b="0" dirty="0" err="1">
                <a:solidFill>
                  <a:srgbClr val="292929"/>
                </a:solidFill>
                <a:effectLst/>
                <a:latin typeface="Menlo" panose="020B0609030804020204" pitchFamily="49" charset="0"/>
              </a:rPr>
              <a:t>genome_index</a:t>
            </a:r>
            <a:endParaRPr lang="en-US" b="0" dirty="0">
              <a:solidFill>
                <a:srgbClr val="292929"/>
              </a:solidFill>
              <a:effectLst/>
              <a:latin typeface="Menlo" panose="020B0609030804020204" pitchFamily="49" charset="0"/>
            </a:endParaRPr>
          </a:p>
          <a:p>
            <a:endParaRPr lang="en-US" dirty="0"/>
          </a:p>
          <a:p>
            <a:pPr marL="0" indent="0">
              <a:buNone/>
            </a:pPr>
            <a:r>
              <a:rPr lang="en-US" b="0" dirty="0">
                <a:solidFill>
                  <a:srgbClr val="292929"/>
                </a:solidFill>
                <a:effectLst/>
                <a:latin typeface="Menlo" panose="020B0609030804020204" pitchFamily="49" charset="0"/>
              </a:rPr>
              <a:t>In this case, this is showing a location to a specific directory </a:t>
            </a:r>
          </a:p>
          <a:p>
            <a:pPr marL="0" indent="0">
              <a:buNone/>
            </a:pPr>
            <a:endParaRPr lang="en-US" dirty="0"/>
          </a:p>
        </p:txBody>
      </p:sp>
    </p:spTree>
    <p:extLst>
      <p:ext uri="{BB962C8B-B14F-4D97-AF65-F5344CB8AC3E}">
        <p14:creationId xmlns:p14="http://schemas.microsoft.com/office/powerpoint/2010/main" val="814947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9EF9-1EEF-054B-9F5B-659F08268366}"/>
              </a:ext>
            </a:extLst>
          </p:cNvPr>
          <p:cNvSpPr>
            <a:spLocks noGrp="1"/>
          </p:cNvSpPr>
          <p:nvPr>
            <p:ph type="title"/>
          </p:nvPr>
        </p:nvSpPr>
        <p:spPr/>
        <p:txBody>
          <a:bodyPr/>
          <a:lstStyle/>
          <a:p>
            <a:pPr algn="ctr"/>
            <a:r>
              <a:rPr lang="en-US" b="1" dirty="0">
                <a:solidFill>
                  <a:srgbClr val="002060"/>
                </a:solidFill>
              </a:rPr>
              <a:t>Curly braces {}</a:t>
            </a:r>
          </a:p>
        </p:txBody>
      </p:sp>
      <p:sp>
        <p:nvSpPr>
          <p:cNvPr id="3" name="Content Placeholder 2">
            <a:extLst>
              <a:ext uri="{FF2B5EF4-FFF2-40B4-BE49-F238E27FC236}">
                <a16:creationId xmlns:a16="http://schemas.microsoft.com/office/drawing/2014/main" id="{C7E6BDAF-1CEA-7D4D-AC77-A2116EA52C3A}"/>
              </a:ext>
            </a:extLst>
          </p:cNvPr>
          <p:cNvSpPr>
            <a:spLocks noGrp="1"/>
          </p:cNvSpPr>
          <p:nvPr>
            <p:ph idx="1"/>
          </p:nvPr>
        </p:nvSpPr>
        <p:spPr/>
        <p:txBody>
          <a:bodyPr>
            <a:normAutofit/>
          </a:bodyPr>
          <a:lstStyle/>
          <a:p>
            <a:r>
              <a:rPr lang="en-US" sz="3600" dirty="0">
                <a:hlinkClick r:id="rId2"/>
              </a:rPr>
              <a:t>https://devhints.io/bash</a:t>
            </a:r>
            <a:endParaRPr lang="en-US" sz="3600" dirty="0"/>
          </a:p>
          <a:p>
            <a:pPr marL="0" indent="0">
              <a:buNone/>
            </a:pPr>
            <a:endParaRPr lang="en-US" sz="3600" dirty="0"/>
          </a:p>
          <a:p>
            <a:r>
              <a:rPr lang="en-US" sz="3600" dirty="0"/>
              <a:t>Substitutions, manipulations, etc.. So much more!</a:t>
            </a:r>
          </a:p>
        </p:txBody>
      </p:sp>
    </p:spTree>
    <p:extLst>
      <p:ext uri="{BB962C8B-B14F-4D97-AF65-F5344CB8AC3E}">
        <p14:creationId xmlns:p14="http://schemas.microsoft.com/office/powerpoint/2010/main" val="2306848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EA0A-F1C6-9949-A8D4-AEF1C3E705E5}"/>
              </a:ext>
            </a:extLst>
          </p:cNvPr>
          <p:cNvSpPr>
            <a:spLocks noGrp="1"/>
          </p:cNvSpPr>
          <p:nvPr>
            <p:ph type="title"/>
          </p:nvPr>
        </p:nvSpPr>
        <p:spPr/>
        <p:txBody>
          <a:bodyPr/>
          <a:lstStyle/>
          <a:p>
            <a:pPr algn="ctr"/>
            <a:r>
              <a:rPr lang="en-US" b="1" dirty="0">
                <a:solidFill>
                  <a:srgbClr val="002060"/>
                </a:solidFill>
              </a:rPr>
              <a:t>backslash \</a:t>
            </a:r>
          </a:p>
        </p:txBody>
      </p:sp>
      <p:sp>
        <p:nvSpPr>
          <p:cNvPr id="3" name="Content Placeholder 2">
            <a:extLst>
              <a:ext uri="{FF2B5EF4-FFF2-40B4-BE49-F238E27FC236}">
                <a16:creationId xmlns:a16="http://schemas.microsoft.com/office/drawing/2014/main" id="{11EE31DD-7175-8B46-A93D-7017FC767DEC}"/>
              </a:ext>
            </a:extLst>
          </p:cNvPr>
          <p:cNvSpPr>
            <a:spLocks noGrp="1"/>
          </p:cNvSpPr>
          <p:nvPr>
            <p:ph idx="1"/>
          </p:nvPr>
        </p:nvSpPr>
        <p:spPr/>
        <p:txBody>
          <a:bodyPr>
            <a:normAutofit/>
          </a:bodyPr>
          <a:lstStyle/>
          <a:p>
            <a:pPr marL="0" indent="0">
              <a:buNone/>
            </a:pPr>
            <a:r>
              <a:rPr lang="en-US" sz="3200" dirty="0"/>
              <a:t>is used by </a:t>
            </a:r>
            <a:r>
              <a:rPr lang="en-US" sz="3200" i="1" dirty="0"/>
              <a:t>bash</a:t>
            </a:r>
            <a:r>
              <a:rPr lang="en-US" sz="3200" dirty="0"/>
              <a:t> to indicate a line continuation and is commonly used in </a:t>
            </a:r>
            <a:r>
              <a:rPr lang="en-US" sz="3200" i="1" dirty="0"/>
              <a:t>bash</a:t>
            </a:r>
            <a:r>
              <a:rPr lang="en-US" sz="3200" dirty="0"/>
              <a:t> scripts</a:t>
            </a:r>
          </a:p>
        </p:txBody>
      </p:sp>
    </p:spTree>
    <p:extLst>
      <p:ext uri="{BB962C8B-B14F-4D97-AF65-F5344CB8AC3E}">
        <p14:creationId xmlns:p14="http://schemas.microsoft.com/office/powerpoint/2010/main" val="1191704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F33-4E3D-6B42-BC48-9ACB7AAFF21A}"/>
              </a:ext>
            </a:extLst>
          </p:cNvPr>
          <p:cNvSpPr>
            <a:spLocks noGrp="1"/>
          </p:cNvSpPr>
          <p:nvPr>
            <p:ph type="title"/>
          </p:nvPr>
        </p:nvSpPr>
        <p:spPr/>
        <p:txBody>
          <a:bodyPr/>
          <a:lstStyle/>
          <a:p>
            <a:pPr algn="ctr"/>
            <a:r>
              <a:rPr lang="en-US" b="1" dirty="0">
                <a:solidFill>
                  <a:srgbClr val="002060"/>
                </a:solidFill>
              </a:rPr>
              <a:t>Indenting and blank lines </a:t>
            </a:r>
          </a:p>
        </p:txBody>
      </p:sp>
      <p:sp>
        <p:nvSpPr>
          <p:cNvPr id="3" name="Content Placeholder 2">
            <a:extLst>
              <a:ext uri="{FF2B5EF4-FFF2-40B4-BE49-F238E27FC236}">
                <a16:creationId xmlns:a16="http://schemas.microsoft.com/office/drawing/2014/main" id="{0D705643-381F-8B4E-935C-0A26C7E026CB}"/>
              </a:ext>
            </a:extLst>
          </p:cNvPr>
          <p:cNvSpPr>
            <a:spLocks noGrp="1"/>
          </p:cNvSpPr>
          <p:nvPr>
            <p:ph idx="1"/>
          </p:nvPr>
        </p:nvSpPr>
        <p:spPr/>
        <p:txBody>
          <a:bodyPr/>
          <a:lstStyle/>
          <a:p>
            <a:r>
              <a:rPr lang="en-US" dirty="0"/>
              <a:t>Indenting is done to clarify your code. Indentations are usually used for loops, if statements, function definitions to make it easy to see what statements are part of that loop or part of the if statement. </a:t>
            </a:r>
          </a:p>
          <a:p>
            <a:pPr marL="0" indent="0">
              <a:buNone/>
            </a:pPr>
            <a:endParaRPr lang="en-US" dirty="0"/>
          </a:p>
          <a:p>
            <a:r>
              <a:rPr lang="en-US" dirty="0"/>
              <a:t>Another trick to make your code more readable is adding blank lines to separate out blocks of related code.</a:t>
            </a:r>
          </a:p>
        </p:txBody>
      </p:sp>
    </p:spTree>
    <p:extLst>
      <p:ext uri="{BB962C8B-B14F-4D97-AF65-F5344CB8AC3E}">
        <p14:creationId xmlns:p14="http://schemas.microsoft.com/office/powerpoint/2010/main" val="2925088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6C42-89EC-0E40-942E-B26C682B78E9}"/>
              </a:ext>
            </a:extLst>
          </p:cNvPr>
          <p:cNvSpPr>
            <a:spLocks noGrp="1"/>
          </p:cNvSpPr>
          <p:nvPr>
            <p:ph type="title"/>
          </p:nvPr>
        </p:nvSpPr>
        <p:spPr>
          <a:xfrm>
            <a:off x="628650" y="365126"/>
            <a:ext cx="7886700" cy="1220787"/>
          </a:xfrm>
        </p:spPr>
        <p:txBody>
          <a:bodyPr>
            <a:normAutofit fontScale="90000"/>
          </a:bodyPr>
          <a:lstStyle/>
          <a:p>
            <a:pPr algn="ctr"/>
            <a:r>
              <a:rPr lang="en-US" b="1" dirty="0">
                <a:solidFill>
                  <a:srgbClr val="002060"/>
                </a:solidFill>
              </a:rPr>
              <a:t>for loop is classified as an iteration statement</a:t>
            </a:r>
          </a:p>
        </p:txBody>
      </p:sp>
      <p:pic>
        <p:nvPicPr>
          <p:cNvPr id="5" name="Content Placeholder 4" descr="Graphical user interface, application, Teams&#10;&#10;Description automatically generated">
            <a:extLst>
              <a:ext uri="{FF2B5EF4-FFF2-40B4-BE49-F238E27FC236}">
                <a16:creationId xmlns:a16="http://schemas.microsoft.com/office/drawing/2014/main" id="{0B6C755A-F79D-6145-98E5-2FA45767621A}"/>
              </a:ext>
            </a:extLst>
          </p:cNvPr>
          <p:cNvPicPr>
            <a:picLocks noGrp="1" noChangeAspect="1"/>
          </p:cNvPicPr>
          <p:nvPr>
            <p:ph idx="1"/>
          </p:nvPr>
        </p:nvPicPr>
        <p:blipFill rotWithShape="1">
          <a:blip r:embed="rId3"/>
          <a:srcRect r="41213" b="56617"/>
          <a:stretch/>
        </p:blipFill>
        <p:spPr>
          <a:xfrm>
            <a:off x="1175261" y="1941009"/>
            <a:ext cx="6793477" cy="3702553"/>
          </a:xfrm>
        </p:spPr>
      </p:pic>
    </p:spTree>
    <p:extLst>
      <p:ext uri="{BB962C8B-B14F-4D97-AF65-F5344CB8AC3E}">
        <p14:creationId xmlns:p14="http://schemas.microsoft.com/office/powerpoint/2010/main" val="196064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684D-08E0-7B40-9FD6-319CAA319CFB}"/>
              </a:ext>
            </a:extLst>
          </p:cNvPr>
          <p:cNvSpPr>
            <a:spLocks noGrp="1"/>
          </p:cNvSpPr>
          <p:nvPr>
            <p:ph type="title"/>
          </p:nvPr>
        </p:nvSpPr>
        <p:spPr/>
        <p:txBody>
          <a:bodyPr>
            <a:normAutofit/>
          </a:bodyPr>
          <a:lstStyle/>
          <a:p>
            <a:pPr algn="ctr"/>
            <a:r>
              <a:rPr lang="en-US" sz="4000" b="1" dirty="0">
                <a:solidFill>
                  <a:srgbClr val="002060"/>
                </a:solidFill>
              </a:rPr>
              <a:t>Inside HISAT2_example folder </a:t>
            </a:r>
          </a:p>
        </p:txBody>
      </p:sp>
      <p:sp>
        <p:nvSpPr>
          <p:cNvPr id="3" name="Content Placeholder 2">
            <a:extLst>
              <a:ext uri="{FF2B5EF4-FFF2-40B4-BE49-F238E27FC236}">
                <a16:creationId xmlns:a16="http://schemas.microsoft.com/office/drawing/2014/main" id="{27B6E8F5-A677-464F-8EB0-6D7F44835A61}"/>
              </a:ext>
            </a:extLst>
          </p:cNvPr>
          <p:cNvSpPr>
            <a:spLocks noGrp="1"/>
          </p:cNvSpPr>
          <p:nvPr>
            <p:ph idx="1"/>
          </p:nvPr>
        </p:nvSpPr>
        <p:spPr/>
        <p:txBody>
          <a:bodyPr/>
          <a:lstStyle/>
          <a:p>
            <a:pPr marL="0" indent="0">
              <a:buNone/>
            </a:pPr>
            <a:r>
              <a:rPr lang="en-US" dirty="0"/>
              <a:t>(2) FASTQ files </a:t>
            </a:r>
          </a:p>
          <a:p>
            <a:pPr marL="514350" indent="-514350">
              <a:buAutoNum type="arabicParenBoth"/>
            </a:pPr>
            <a:r>
              <a:rPr lang="en-US" dirty="0"/>
              <a:t>Script called hisat2_align.sh</a:t>
            </a:r>
          </a:p>
          <a:p>
            <a:pPr marL="514350" indent="-514350">
              <a:buAutoNum type="arabicParenBoth"/>
            </a:pPr>
            <a:endParaRPr lang="en-US" dirty="0"/>
          </a:p>
          <a:p>
            <a:pPr marL="0" indent="0">
              <a:buNone/>
            </a:pPr>
            <a:r>
              <a:rPr lang="en-US" dirty="0"/>
              <a:t>Run script: </a:t>
            </a:r>
          </a:p>
          <a:p>
            <a:pPr marL="0" indent="0">
              <a:buNone/>
            </a:pPr>
            <a:r>
              <a:rPr lang="en-US" dirty="0" err="1"/>
              <a:t>sbatch</a:t>
            </a:r>
            <a:r>
              <a:rPr lang="en-US" dirty="0"/>
              <a:t> hisat2_align.sh </a:t>
            </a:r>
          </a:p>
        </p:txBody>
      </p:sp>
    </p:spTree>
    <p:extLst>
      <p:ext uri="{BB962C8B-B14F-4D97-AF65-F5344CB8AC3E}">
        <p14:creationId xmlns:p14="http://schemas.microsoft.com/office/powerpoint/2010/main" val="3394134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6C42-89EC-0E40-942E-B26C682B78E9}"/>
              </a:ext>
            </a:extLst>
          </p:cNvPr>
          <p:cNvSpPr>
            <a:spLocks noGrp="1"/>
          </p:cNvSpPr>
          <p:nvPr>
            <p:ph type="title"/>
          </p:nvPr>
        </p:nvSpPr>
        <p:spPr>
          <a:xfrm>
            <a:off x="628650" y="365126"/>
            <a:ext cx="7886700" cy="877887"/>
          </a:xfrm>
        </p:spPr>
        <p:txBody>
          <a:bodyPr/>
          <a:lstStyle/>
          <a:p>
            <a:pPr algn="ctr"/>
            <a:r>
              <a:rPr lang="en-US" b="1" dirty="0">
                <a:solidFill>
                  <a:srgbClr val="002060"/>
                </a:solidFill>
              </a:rPr>
              <a:t>for loop syntax </a:t>
            </a:r>
          </a:p>
        </p:txBody>
      </p:sp>
      <p:pic>
        <p:nvPicPr>
          <p:cNvPr id="5" name="Content Placeholder 4" descr="Graphical user interface, application, Teams&#10;&#10;Description automatically generated">
            <a:extLst>
              <a:ext uri="{FF2B5EF4-FFF2-40B4-BE49-F238E27FC236}">
                <a16:creationId xmlns:a16="http://schemas.microsoft.com/office/drawing/2014/main" id="{0B6C755A-F79D-6145-98E5-2FA45767621A}"/>
              </a:ext>
            </a:extLst>
          </p:cNvPr>
          <p:cNvPicPr>
            <a:picLocks noGrp="1" noChangeAspect="1"/>
          </p:cNvPicPr>
          <p:nvPr>
            <p:ph idx="1"/>
          </p:nvPr>
        </p:nvPicPr>
        <p:blipFill rotWithShape="1">
          <a:blip r:embed="rId3"/>
          <a:srcRect t="40403"/>
          <a:stretch/>
        </p:blipFill>
        <p:spPr>
          <a:xfrm>
            <a:off x="245661" y="1777999"/>
            <a:ext cx="8652677" cy="3808413"/>
          </a:xfrm>
        </p:spPr>
      </p:pic>
    </p:spTree>
    <p:extLst>
      <p:ext uri="{BB962C8B-B14F-4D97-AF65-F5344CB8AC3E}">
        <p14:creationId xmlns:p14="http://schemas.microsoft.com/office/powerpoint/2010/main" val="2144607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A856-9C62-234C-A119-407815508D45}"/>
              </a:ext>
            </a:extLst>
          </p:cNvPr>
          <p:cNvSpPr>
            <a:spLocks noGrp="1"/>
          </p:cNvSpPr>
          <p:nvPr>
            <p:ph type="title"/>
          </p:nvPr>
        </p:nvSpPr>
        <p:spPr/>
        <p:txBody>
          <a:bodyPr/>
          <a:lstStyle/>
          <a:p>
            <a:pPr algn="ctr"/>
            <a:r>
              <a:rPr lang="en-US" b="1" dirty="0">
                <a:solidFill>
                  <a:srgbClr val="002060"/>
                </a:solidFill>
              </a:rPr>
              <a:t>HISAT2 usage </a:t>
            </a:r>
          </a:p>
        </p:txBody>
      </p:sp>
      <p:sp>
        <p:nvSpPr>
          <p:cNvPr id="3" name="Content Placeholder 2">
            <a:extLst>
              <a:ext uri="{FF2B5EF4-FFF2-40B4-BE49-F238E27FC236}">
                <a16:creationId xmlns:a16="http://schemas.microsoft.com/office/drawing/2014/main" id="{8E774E7E-ABA5-1B4C-B1CA-ED7CDE6FAF8D}"/>
              </a:ext>
            </a:extLst>
          </p:cNvPr>
          <p:cNvSpPr>
            <a:spLocks noGrp="1"/>
          </p:cNvSpPr>
          <p:nvPr>
            <p:ph idx="1"/>
          </p:nvPr>
        </p:nvSpPr>
        <p:spPr/>
        <p:txBody>
          <a:bodyPr/>
          <a:lstStyle/>
          <a:p>
            <a:r>
              <a:rPr lang="en-US" dirty="0">
                <a:hlinkClick r:id="rId2"/>
              </a:rPr>
              <a:t>http://daehwankimlab.github.io/hisat2/</a:t>
            </a:r>
            <a:endParaRPr lang="en-US" dirty="0"/>
          </a:p>
          <a:p>
            <a:endParaRPr lang="en-US" dirty="0"/>
          </a:p>
          <a:p>
            <a:r>
              <a:rPr lang="en-US" dirty="0"/>
              <a:t>hisat2 [options]* -x &lt;hisat2-idx&gt; {-1 &lt;m1&gt; -2 &lt;m2&gt; | -U &lt;r&gt; | --</a:t>
            </a:r>
            <a:r>
              <a:rPr lang="en-US" dirty="0" err="1"/>
              <a:t>sra</a:t>
            </a:r>
            <a:r>
              <a:rPr lang="en-US" dirty="0"/>
              <a:t>-acc &lt;SRA accession number&gt;} [-S &lt;hit&gt;] </a:t>
            </a:r>
          </a:p>
        </p:txBody>
      </p:sp>
    </p:spTree>
    <p:extLst>
      <p:ext uri="{BB962C8B-B14F-4D97-AF65-F5344CB8AC3E}">
        <p14:creationId xmlns:p14="http://schemas.microsoft.com/office/powerpoint/2010/main" val="3293356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A856-9C62-234C-A119-407815508D45}"/>
              </a:ext>
            </a:extLst>
          </p:cNvPr>
          <p:cNvSpPr>
            <a:spLocks noGrp="1"/>
          </p:cNvSpPr>
          <p:nvPr>
            <p:ph type="title"/>
          </p:nvPr>
        </p:nvSpPr>
        <p:spPr>
          <a:xfrm>
            <a:off x="628650" y="365127"/>
            <a:ext cx="7886700" cy="1063624"/>
          </a:xfrm>
        </p:spPr>
        <p:txBody>
          <a:bodyPr/>
          <a:lstStyle/>
          <a:p>
            <a:pPr algn="ctr"/>
            <a:r>
              <a:rPr lang="en-US" b="1" dirty="0">
                <a:solidFill>
                  <a:srgbClr val="002060"/>
                </a:solidFill>
              </a:rPr>
              <a:t>HISAT2 usage </a:t>
            </a:r>
          </a:p>
        </p:txBody>
      </p:sp>
      <p:sp>
        <p:nvSpPr>
          <p:cNvPr id="3" name="Content Placeholder 2">
            <a:extLst>
              <a:ext uri="{FF2B5EF4-FFF2-40B4-BE49-F238E27FC236}">
                <a16:creationId xmlns:a16="http://schemas.microsoft.com/office/drawing/2014/main" id="{8E774E7E-ABA5-1B4C-B1CA-ED7CDE6FAF8D}"/>
              </a:ext>
            </a:extLst>
          </p:cNvPr>
          <p:cNvSpPr>
            <a:spLocks noGrp="1"/>
          </p:cNvSpPr>
          <p:nvPr>
            <p:ph idx="1"/>
          </p:nvPr>
        </p:nvSpPr>
        <p:spPr>
          <a:xfrm>
            <a:off x="628650" y="1690689"/>
            <a:ext cx="7886700" cy="5167311"/>
          </a:xfrm>
        </p:spPr>
        <p:txBody>
          <a:bodyPr>
            <a:normAutofit fontScale="77500" lnSpcReduction="20000"/>
          </a:bodyPr>
          <a:lstStyle/>
          <a:p>
            <a:pPr>
              <a:buFont typeface="Arial" panose="020B0604020202020204" pitchFamily="34" charset="0"/>
              <a:buChar char="•"/>
            </a:pPr>
            <a:r>
              <a:rPr lang="en-US" dirty="0"/>
              <a:t>-x &lt;hisat2-idx&gt;</a:t>
            </a:r>
            <a:br>
              <a:rPr lang="en-US" dirty="0"/>
            </a:br>
            <a:r>
              <a:rPr lang="en-US" dirty="0"/>
              <a:t>The </a:t>
            </a:r>
            <a:r>
              <a:rPr lang="en-US" dirty="0" err="1"/>
              <a:t>basename</a:t>
            </a:r>
            <a:r>
              <a:rPr lang="en-US" dirty="0"/>
              <a:t> of the index for the reference genome. The </a:t>
            </a:r>
            <a:r>
              <a:rPr lang="en-US" dirty="0" err="1"/>
              <a:t>basename</a:t>
            </a:r>
            <a:r>
              <a:rPr lang="en-US" dirty="0"/>
              <a:t> is the name of any of the index files up to but not including the final .1.ht2 / etc. hisat2 looks for the specified index first in the current directory, then in the directory specified in the HISAT2_INDEXES environment variable.</a:t>
            </a:r>
          </a:p>
          <a:p>
            <a:pPr>
              <a:buFont typeface="Arial" panose="020B0604020202020204" pitchFamily="34" charset="0"/>
              <a:buChar char="•"/>
            </a:pPr>
            <a:r>
              <a:rPr lang="en-US" dirty="0">
                <a:solidFill>
                  <a:srgbClr val="0070C0"/>
                </a:solidFill>
              </a:rPr>
              <a:t>-1 &lt;m1&gt;</a:t>
            </a:r>
            <a:br>
              <a:rPr lang="en-US" dirty="0">
                <a:solidFill>
                  <a:srgbClr val="0070C0"/>
                </a:solidFill>
              </a:rPr>
            </a:br>
            <a:r>
              <a:rPr lang="en-US" dirty="0">
                <a:solidFill>
                  <a:srgbClr val="0070C0"/>
                </a:solidFill>
              </a:rPr>
              <a:t>Comma-separated list of files containing mate 1s (filename usually includes _1), e.g. -1 flyA_1.fq,flyB_1.fq. Sequences specified with this option must correspond file-for-file and read-for-read with those specified in &lt;m2&gt;. Reads may be a mix of different lengths. If - is specified, hisat2 will read the mate 1s from the “standard in” or “stdin” </a:t>
            </a:r>
            <a:r>
              <a:rPr lang="en-US" dirty="0" err="1">
                <a:solidFill>
                  <a:srgbClr val="0070C0"/>
                </a:solidFill>
              </a:rPr>
              <a:t>filehandle</a:t>
            </a:r>
            <a:r>
              <a:rPr lang="en-US" dirty="0">
                <a:solidFill>
                  <a:srgbClr val="0070C0"/>
                </a:solidFill>
              </a:rPr>
              <a:t>.</a:t>
            </a:r>
          </a:p>
          <a:p>
            <a:pPr>
              <a:buFont typeface="Arial" panose="020B0604020202020204" pitchFamily="34" charset="0"/>
              <a:buChar char="•"/>
            </a:pPr>
            <a:r>
              <a:rPr lang="en-US" dirty="0">
                <a:solidFill>
                  <a:srgbClr val="0070C0"/>
                </a:solidFill>
              </a:rPr>
              <a:t>-2 &lt;m2&gt;</a:t>
            </a:r>
            <a:br>
              <a:rPr lang="en-US" dirty="0">
                <a:solidFill>
                  <a:srgbClr val="0070C0"/>
                </a:solidFill>
              </a:rPr>
            </a:br>
            <a:r>
              <a:rPr lang="en-US" dirty="0">
                <a:solidFill>
                  <a:srgbClr val="0070C0"/>
                </a:solidFill>
              </a:rPr>
              <a:t>Comma-separated list of files containing mate 2s (filename usually includes _2), e.g. -2 flyA_2.fq,flyB_2.fq. Sequences specified with this option must correspond file-for-file and read-for-read with those specified in &lt;m1&gt;. Reads may be a mix of different lengths. If - is specified, hisat2 will read the mate 2s from the “standard in” or “stdin” </a:t>
            </a:r>
            <a:r>
              <a:rPr lang="en-US" dirty="0" err="1">
                <a:solidFill>
                  <a:srgbClr val="0070C0"/>
                </a:solidFill>
              </a:rPr>
              <a:t>filehandle</a:t>
            </a:r>
            <a:r>
              <a:rPr lang="en-US" dirty="0">
                <a:solidFill>
                  <a:srgbClr val="0070C0"/>
                </a:solidFill>
              </a:rPr>
              <a:t>.</a:t>
            </a:r>
          </a:p>
          <a:p>
            <a:endParaRPr lang="en-US" dirty="0"/>
          </a:p>
        </p:txBody>
      </p:sp>
    </p:spTree>
    <p:extLst>
      <p:ext uri="{BB962C8B-B14F-4D97-AF65-F5344CB8AC3E}">
        <p14:creationId xmlns:p14="http://schemas.microsoft.com/office/powerpoint/2010/main" val="326098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A856-9C62-234C-A119-407815508D45}"/>
              </a:ext>
            </a:extLst>
          </p:cNvPr>
          <p:cNvSpPr>
            <a:spLocks noGrp="1"/>
          </p:cNvSpPr>
          <p:nvPr>
            <p:ph type="title"/>
          </p:nvPr>
        </p:nvSpPr>
        <p:spPr/>
        <p:txBody>
          <a:bodyPr/>
          <a:lstStyle/>
          <a:p>
            <a:pPr algn="ctr"/>
            <a:r>
              <a:rPr lang="en-US" b="1" dirty="0">
                <a:solidFill>
                  <a:srgbClr val="002060"/>
                </a:solidFill>
              </a:rPr>
              <a:t>HISAT2 usage </a:t>
            </a:r>
          </a:p>
        </p:txBody>
      </p:sp>
      <p:sp>
        <p:nvSpPr>
          <p:cNvPr id="3" name="Content Placeholder 2">
            <a:extLst>
              <a:ext uri="{FF2B5EF4-FFF2-40B4-BE49-F238E27FC236}">
                <a16:creationId xmlns:a16="http://schemas.microsoft.com/office/drawing/2014/main" id="{8E774E7E-ABA5-1B4C-B1CA-ED7CDE6FAF8D}"/>
              </a:ext>
            </a:extLst>
          </p:cNvPr>
          <p:cNvSpPr>
            <a:spLocks noGrp="1"/>
          </p:cNvSpPr>
          <p:nvPr>
            <p:ph idx="1"/>
          </p:nvPr>
        </p:nvSpPr>
        <p:spPr>
          <a:xfrm>
            <a:off x="628650" y="1825624"/>
            <a:ext cx="7886700" cy="5032376"/>
          </a:xfrm>
        </p:spPr>
        <p:txBody>
          <a:bodyPr>
            <a:normAutofit/>
          </a:bodyPr>
          <a:lstStyle/>
          <a:p>
            <a:pPr>
              <a:buFont typeface="Arial" panose="020B0604020202020204" pitchFamily="34" charset="0"/>
              <a:buChar char="•"/>
            </a:pPr>
            <a:r>
              <a:rPr lang="en-US" dirty="0">
                <a:solidFill>
                  <a:srgbClr val="0070C0"/>
                </a:solidFill>
              </a:rPr>
              <a:t>-U &lt;r&gt;</a:t>
            </a:r>
            <a:br>
              <a:rPr lang="en-US" dirty="0">
                <a:solidFill>
                  <a:srgbClr val="0070C0"/>
                </a:solidFill>
              </a:rPr>
            </a:br>
            <a:r>
              <a:rPr lang="en-US" dirty="0">
                <a:solidFill>
                  <a:srgbClr val="0070C0"/>
                </a:solidFill>
              </a:rPr>
              <a:t>Comma-separated list of files containing unpaired reads to be aligned, e.g. lane1.fq,lane2.fq,lane3.fq,lane4.fq. Reads may be a mix of different lengths. If - is specified, hisat2 gets the reads from the “standard in” or “stdin” </a:t>
            </a:r>
            <a:r>
              <a:rPr lang="en-US" dirty="0" err="1">
                <a:solidFill>
                  <a:srgbClr val="0070C0"/>
                </a:solidFill>
              </a:rPr>
              <a:t>filehandle</a:t>
            </a:r>
            <a:r>
              <a:rPr lang="en-US" dirty="0">
                <a:solidFill>
                  <a:srgbClr val="0070C0"/>
                </a:solidFill>
              </a:rPr>
              <a:t>.</a:t>
            </a:r>
          </a:p>
          <a:p>
            <a:pPr>
              <a:buFont typeface="Arial" panose="020B0604020202020204" pitchFamily="34" charset="0"/>
              <a:buChar char="•"/>
            </a:pPr>
            <a:r>
              <a:rPr lang="en-US" dirty="0"/>
              <a:t>-S &lt;hit&gt;</a:t>
            </a:r>
            <a:br>
              <a:rPr lang="en-US" dirty="0"/>
            </a:br>
            <a:r>
              <a:rPr lang="en-US" dirty="0"/>
              <a:t>File to write SAM alignments to. By default, alignments are written to the “standard out” or “</a:t>
            </a:r>
            <a:r>
              <a:rPr lang="en-US" dirty="0" err="1"/>
              <a:t>stdout</a:t>
            </a:r>
            <a:r>
              <a:rPr lang="en-US" dirty="0"/>
              <a:t>” </a:t>
            </a:r>
            <a:r>
              <a:rPr lang="en-US" dirty="0" err="1"/>
              <a:t>filehandle</a:t>
            </a:r>
            <a:r>
              <a:rPr lang="en-US" dirty="0"/>
              <a:t> (i.e. the console).</a:t>
            </a:r>
          </a:p>
          <a:p>
            <a:endParaRPr lang="en-US" dirty="0"/>
          </a:p>
        </p:txBody>
      </p:sp>
    </p:spTree>
    <p:extLst>
      <p:ext uri="{BB962C8B-B14F-4D97-AF65-F5344CB8AC3E}">
        <p14:creationId xmlns:p14="http://schemas.microsoft.com/office/powerpoint/2010/main" val="3765810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F092-9210-F24D-B616-E38B90F40C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BE1482-5A8F-154E-A05D-014F9D183D4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6132B6C-4336-C842-84D1-2B95C030585F}"/>
              </a:ext>
            </a:extLst>
          </p:cNvPr>
          <p:cNvPicPr>
            <a:picLocks noChangeAspect="1"/>
          </p:cNvPicPr>
          <p:nvPr/>
        </p:nvPicPr>
        <p:blipFill>
          <a:blip r:embed="rId2"/>
          <a:stretch>
            <a:fillRect/>
          </a:stretch>
        </p:blipFill>
        <p:spPr>
          <a:xfrm>
            <a:off x="0" y="38100"/>
            <a:ext cx="9144000" cy="6781800"/>
          </a:xfrm>
          <a:prstGeom prst="rect">
            <a:avLst/>
          </a:prstGeom>
        </p:spPr>
      </p:pic>
    </p:spTree>
    <p:extLst>
      <p:ext uri="{BB962C8B-B14F-4D97-AF65-F5344CB8AC3E}">
        <p14:creationId xmlns:p14="http://schemas.microsoft.com/office/powerpoint/2010/main" val="1410982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7C9B-F800-3943-9EF8-AA2F7756D85C}"/>
              </a:ext>
            </a:extLst>
          </p:cNvPr>
          <p:cNvSpPr>
            <a:spLocks noGrp="1"/>
          </p:cNvSpPr>
          <p:nvPr>
            <p:ph type="title"/>
          </p:nvPr>
        </p:nvSpPr>
        <p:spPr/>
        <p:txBody>
          <a:bodyPr/>
          <a:lstStyle/>
          <a:p>
            <a:pPr algn="ctr"/>
            <a:r>
              <a:rPr lang="en-US" b="1" dirty="0" err="1">
                <a:solidFill>
                  <a:srgbClr val="002060"/>
                </a:solidFill>
              </a:rPr>
              <a:t>SAMtools</a:t>
            </a:r>
            <a:r>
              <a:rPr lang="en-US" b="1" dirty="0">
                <a:solidFill>
                  <a:srgbClr val="002060"/>
                </a:solidFill>
              </a:rPr>
              <a:t> usage </a:t>
            </a:r>
          </a:p>
        </p:txBody>
      </p:sp>
      <p:sp>
        <p:nvSpPr>
          <p:cNvPr id="3" name="Content Placeholder 2">
            <a:extLst>
              <a:ext uri="{FF2B5EF4-FFF2-40B4-BE49-F238E27FC236}">
                <a16:creationId xmlns:a16="http://schemas.microsoft.com/office/drawing/2014/main" id="{5F22F6E7-AAD6-9D49-9DFB-FBA3AECC6809}"/>
              </a:ext>
            </a:extLst>
          </p:cNvPr>
          <p:cNvSpPr>
            <a:spLocks noGrp="1"/>
          </p:cNvSpPr>
          <p:nvPr>
            <p:ph idx="1"/>
          </p:nvPr>
        </p:nvSpPr>
        <p:spPr>
          <a:xfrm>
            <a:off x="628650" y="1825625"/>
            <a:ext cx="7886700" cy="4903788"/>
          </a:xfrm>
        </p:spPr>
        <p:txBody>
          <a:bodyPr>
            <a:normAutofit lnSpcReduction="10000"/>
          </a:bodyPr>
          <a:lstStyle/>
          <a:p>
            <a:r>
              <a:rPr lang="en-US" dirty="0">
                <a:hlinkClick r:id="rId2"/>
              </a:rPr>
              <a:t>http://www.htslib.org/doc/samtools.html</a:t>
            </a:r>
            <a:endParaRPr lang="en-US" dirty="0"/>
          </a:p>
          <a:p>
            <a:endParaRPr lang="en-US" dirty="0"/>
          </a:p>
          <a:p>
            <a:pPr marL="0" indent="0">
              <a:buNone/>
            </a:pPr>
            <a:r>
              <a:rPr lang="en-US" sz="2400" b="1" dirty="0" err="1"/>
              <a:t>samtools</a:t>
            </a:r>
            <a:r>
              <a:rPr lang="en-US" sz="2400" b="1" dirty="0"/>
              <a:t> view</a:t>
            </a:r>
            <a:r>
              <a:rPr lang="en-US" sz="2400" dirty="0"/>
              <a:t> [</a:t>
            </a:r>
            <a:r>
              <a:rPr lang="en-US" sz="2400" i="1" dirty="0"/>
              <a:t>options</a:t>
            </a:r>
            <a:r>
              <a:rPr lang="en-US" sz="2400" dirty="0"/>
              <a:t>] </a:t>
            </a:r>
            <a:r>
              <a:rPr lang="en-US" sz="2400" i="1" dirty="0" err="1"/>
              <a:t>in.sam</a:t>
            </a:r>
            <a:r>
              <a:rPr lang="en-US" sz="2400" dirty="0" err="1"/>
              <a:t>|</a:t>
            </a:r>
            <a:r>
              <a:rPr lang="en-US" sz="2400" i="1" dirty="0" err="1"/>
              <a:t>in.bam</a:t>
            </a:r>
            <a:r>
              <a:rPr lang="en-US" sz="2400" dirty="0" err="1"/>
              <a:t>|</a:t>
            </a:r>
            <a:r>
              <a:rPr lang="en-US" sz="2400" i="1" dirty="0" err="1"/>
              <a:t>in.cram</a:t>
            </a:r>
            <a:r>
              <a:rPr lang="en-US" sz="2400" dirty="0"/>
              <a:t> [</a:t>
            </a:r>
            <a:r>
              <a:rPr lang="en-US" sz="2400" i="1" dirty="0"/>
              <a:t>region</a:t>
            </a:r>
            <a:r>
              <a:rPr lang="en-US" sz="2400" dirty="0"/>
              <a:t>...]</a:t>
            </a:r>
          </a:p>
          <a:p>
            <a:pPr marL="0" indent="0">
              <a:buNone/>
            </a:pPr>
            <a:endParaRPr lang="en-US" sz="2400" dirty="0"/>
          </a:p>
          <a:p>
            <a:pPr marL="0" indent="0">
              <a:buNone/>
            </a:pPr>
            <a:r>
              <a:rPr lang="en-US" sz="2400" b="1" dirty="0" err="1"/>
              <a:t>samtools</a:t>
            </a:r>
            <a:r>
              <a:rPr lang="en-US" sz="2400" dirty="0"/>
              <a:t> </a:t>
            </a:r>
            <a:r>
              <a:rPr lang="en-US" sz="2400" dirty="0">
                <a:hlinkClick r:id="rId3"/>
              </a:rPr>
              <a:t>flagstat</a:t>
            </a:r>
            <a:r>
              <a:rPr lang="en-US" sz="2400" dirty="0"/>
              <a:t> </a:t>
            </a:r>
            <a:r>
              <a:rPr lang="en-US" sz="2400" i="1" dirty="0" err="1"/>
              <a:t>in.sam</a:t>
            </a:r>
            <a:r>
              <a:rPr lang="en-US" sz="2400" dirty="0" err="1"/>
              <a:t>|</a:t>
            </a:r>
            <a:r>
              <a:rPr lang="en-US" sz="2400" i="1" dirty="0" err="1"/>
              <a:t>in.bam</a:t>
            </a:r>
            <a:r>
              <a:rPr lang="en-US" sz="2400" dirty="0" err="1"/>
              <a:t>|</a:t>
            </a:r>
            <a:r>
              <a:rPr lang="en-US" sz="2400" i="1" dirty="0" err="1"/>
              <a:t>in.cram</a:t>
            </a:r>
            <a:endParaRPr lang="en-US" sz="2400" i="1" dirty="0"/>
          </a:p>
          <a:p>
            <a:pPr marL="0" indent="0">
              <a:buNone/>
            </a:pPr>
            <a:endParaRPr lang="en-US" sz="2400" i="1" dirty="0"/>
          </a:p>
          <a:p>
            <a:pPr marL="0" indent="0">
              <a:buNone/>
            </a:pPr>
            <a:r>
              <a:rPr lang="en-US" sz="2400" dirty="0" err="1"/>
              <a:t>samtools</a:t>
            </a:r>
            <a:r>
              <a:rPr lang="en-US" sz="2400" dirty="0"/>
              <a:t> </a:t>
            </a:r>
            <a:r>
              <a:rPr lang="en-US" sz="2400" dirty="0">
                <a:hlinkClick r:id="rId4"/>
              </a:rPr>
              <a:t>sort</a:t>
            </a:r>
            <a:r>
              <a:rPr lang="en-US" sz="2400" dirty="0"/>
              <a:t> [</a:t>
            </a:r>
            <a:r>
              <a:rPr lang="en-US" sz="2400" b="1" dirty="0"/>
              <a:t>-l</a:t>
            </a:r>
            <a:r>
              <a:rPr lang="en-US" sz="2400" dirty="0"/>
              <a:t> </a:t>
            </a:r>
            <a:r>
              <a:rPr lang="en-US" sz="2400" i="1" dirty="0"/>
              <a:t>level</a:t>
            </a:r>
            <a:r>
              <a:rPr lang="en-US" sz="2400" dirty="0"/>
              <a:t>] [</a:t>
            </a:r>
            <a:r>
              <a:rPr lang="en-US" sz="2400" b="1" dirty="0"/>
              <a:t>-u</a:t>
            </a:r>
            <a:r>
              <a:rPr lang="en-US" sz="2400" dirty="0"/>
              <a:t>] [</a:t>
            </a:r>
            <a:r>
              <a:rPr lang="en-US" sz="2400" b="1" dirty="0"/>
              <a:t>-m</a:t>
            </a:r>
            <a:r>
              <a:rPr lang="en-US" sz="2400" dirty="0"/>
              <a:t> </a:t>
            </a:r>
            <a:r>
              <a:rPr lang="en-US" sz="2400" i="1" dirty="0" err="1"/>
              <a:t>maxMem</a:t>
            </a:r>
            <a:r>
              <a:rPr lang="en-US" sz="2400" dirty="0"/>
              <a:t>] [</a:t>
            </a:r>
            <a:r>
              <a:rPr lang="en-US" sz="2400" b="1" dirty="0"/>
              <a:t>-o</a:t>
            </a:r>
            <a:r>
              <a:rPr lang="en-US" sz="2400" dirty="0"/>
              <a:t> </a:t>
            </a:r>
            <a:r>
              <a:rPr lang="en-US" sz="2400" i="1" dirty="0" err="1"/>
              <a:t>out.bam</a:t>
            </a:r>
            <a:r>
              <a:rPr lang="en-US" sz="2400" dirty="0"/>
              <a:t>] [</a:t>
            </a:r>
            <a:r>
              <a:rPr lang="en-US" sz="2400" b="1" dirty="0"/>
              <a:t>-O</a:t>
            </a:r>
            <a:r>
              <a:rPr lang="en-US" sz="2400" dirty="0"/>
              <a:t> </a:t>
            </a:r>
            <a:r>
              <a:rPr lang="en-US" sz="2400" i="1" dirty="0"/>
              <a:t>format</a:t>
            </a:r>
            <a:r>
              <a:rPr lang="en-US" sz="2400" dirty="0"/>
              <a:t>] [</a:t>
            </a:r>
            <a:r>
              <a:rPr lang="en-US" sz="2400" b="1" dirty="0"/>
              <a:t>-M</a:t>
            </a:r>
            <a:r>
              <a:rPr lang="en-US" sz="2400" dirty="0"/>
              <a:t>] [</a:t>
            </a:r>
            <a:r>
              <a:rPr lang="en-US" sz="2400" b="1" dirty="0"/>
              <a:t>-K</a:t>
            </a:r>
            <a:r>
              <a:rPr lang="en-US" sz="2400" dirty="0"/>
              <a:t> </a:t>
            </a:r>
            <a:r>
              <a:rPr lang="en-US" sz="2400" i="1" dirty="0" err="1"/>
              <a:t>kmerLen</a:t>
            </a:r>
            <a:r>
              <a:rPr lang="en-US" sz="2400" dirty="0"/>
              <a:t>] [</a:t>
            </a:r>
            <a:r>
              <a:rPr lang="en-US" sz="2400" b="1" dirty="0"/>
              <a:t>-n</a:t>
            </a:r>
            <a:r>
              <a:rPr lang="en-US" sz="2400" dirty="0"/>
              <a:t>] [</a:t>
            </a:r>
            <a:r>
              <a:rPr lang="en-US" sz="2400" b="1" dirty="0"/>
              <a:t>-t</a:t>
            </a:r>
            <a:r>
              <a:rPr lang="en-US" sz="2400" dirty="0"/>
              <a:t> </a:t>
            </a:r>
            <a:r>
              <a:rPr lang="en-US" sz="2400" i="1" dirty="0"/>
              <a:t>tag</a:t>
            </a:r>
            <a:r>
              <a:rPr lang="en-US" sz="2400" dirty="0"/>
              <a:t>] [</a:t>
            </a:r>
            <a:r>
              <a:rPr lang="en-US" sz="2400" b="1" dirty="0"/>
              <a:t>-T</a:t>
            </a:r>
            <a:r>
              <a:rPr lang="en-US" sz="2400" dirty="0"/>
              <a:t> </a:t>
            </a:r>
            <a:r>
              <a:rPr lang="en-US" sz="2400" i="1" dirty="0" err="1"/>
              <a:t>tmpprefix</a:t>
            </a:r>
            <a:r>
              <a:rPr lang="en-US" sz="2400" dirty="0"/>
              <a:t>] [</a:t>
            </a:r>
            <a:r>
              <a:rPr lang="en-US" sz="2400" b="1" dirty="0"/>
              <a:t>-@</a:t>
            </a:r>
            <a:r>
              <a:rPr lang="en-US" sz="2400" dirty="0"/>
              <a:t> </a:t>
            </a:r>
            <a:r>
              <a:rPr lang="en-US" sz="2400" i="1" dirty="0"/>
              <a:t>threads</a:t>
            </a:r>
            <a:r>
              <a:rPr lang="en-US" sz="2400" dirty="0"/>
              <a:t>] [</a:t>
            </a:r>
            <a:r>
              <a:rPr lang="en-US" sz="2400" i="1" dirty="0" err="1"/>
              <a:t>in.sam</a:t>
            </a:r>
            <a:r>
              <a:rPr lang="en-US" sz="2400" dirty="0" err="1"/>
              <a:t>|</a:t>
            </a:r>
            <a:r>
              <a:rPr lang="en-US" sz="2400" i="1" dirty="0" err="1"/>
              <a:t>in.bam</a:t>
            </a:r>
            <a:r>
              <a:rPr lang="en-US" sz="2400" dirty="0" err="1"/>
              <a:t>|</a:t>
            </a:r>
            <a:r>
              <a:rPr lang="en-US" sz="2400" i="1" dirty="0" err="1"/>
              <a:t>in.cram</a:t>
            </a:r>
            <a:r>
              <a:rPr lang="en-US" sz="2400" dirty="0"/>
              <a:t>]</a:t>
            </a:r>
          </a:p>
          <a:p>
            <a:pPr marL="0" indent="0">
              <a:buNone/>
            </a:pPr>
            <a:endParaRPr lang="en-US" dirty="0"/>
          </a:p>
          <a:p>
            <a:pPr marL="0" indent="0">
              <a:buNone/>
            </a:pPr>
            <a:r>
              <a:rPr lang="en-US" sz="2400" b="1" dirty="0" err="1"/>
              <a:t>samtools</a:t>
            </a:r>
            <a:r>
              <a:rPr lang="en-US" sz="2400" b="1" dirty="0"/>
              <a:t> index</a:t>
            </a:r>
            <a:r>
              <a:rPr lang="en-US" sz="2400" dirty="0"/>
              <a:t> [</a:t>
            </a:r>
            <a:r>
              <a:rPr lang="en-US" sz="2400" b="1" dirty="0"/>
              <a:t>-</a:t>
            </a:r>
            <a:r>
              <a:rPr lang="en-US" sz="2400" b="1" dirty="0" err="1"/>
              <a:t>bc</a:t>
            </a:r>
            <a:r>
              <a:rPr lang="en-US" sz="2400" dirty="0"/>
              <a:t>] [</a:t>
            </a:r>
            <a:r>
              <a:rPr lang="en-US" sz="2400" b="1" dirty="0"/>
              <a:t>-m</a:t>
            </a:r>
            <a:r>
              <a:rPr lang="en-US" sz="2400" dirty="0"/>
              <a:t> </a:t>
            </a:r>
            <a:r>
              <a:rPr lang="en-US" sz="2400" i="1" dirty="0"/>
              <a:t>INT</a:t>
            </a:r>
            <a:r>
              <a:rPr lang="en-US" sz="2400" dirty="0"/>
              <a:t>] </a:t>
            </a:r>
            <a:r>
              <a:rPr lang="en-US" sz="2400" i="1" dirty="0" err="1"/>
              <a:t>aln.sam</a:t>
            </a:r>
            <a:r>
              <a:rPr lang="en-US" sz="2400" dirty="0" err="1"/>
              <a:t>|</a:t>
            </a:r>
            <a:r>
              <a:rPr lang="en-US" sz="2400" i="1" dirty="0" err="1"/>
              <a:t>aln.bam</a:t>
            </a:r>
            <a:r>
              <a:rPr lang="en-US" sz="2400" dirty="0" err="1"/>
              <a:t>|</a:t>
            </a:r>
            <a:r>
              <a:rPr lang="en-US" sz="2400" i="1" dirty="0" err="1"/>
              <a:t>aln.cram</a:t>
            </a:r>
            <a:r>
              <a:rPr lang="en-US" sz="2400" dirty="0"/>
              <a:t> [</a:t>
            </a:r>
            <a:r>
              <a:rPr lang="en-US" sz="2400" i="1" dirty="0" err="1"/>
              <a:t>out.index</a:t>
            </a:r>
            <a:r>
              <a:rPr lang="en-US" sz="2400" dirty="0"/>
              <a:t>] </a:t>
            </a:r>
          </a:p>
        </p:txBody>
      </p:sp>
    </p:spTree>
    <p:extLst>
      <p:ext uri="{BB962C8B-B14F-4D97-AF65-F5344CB8AC3E}">
        <p14:creationId xmlns:p14="http://schemas.microsoft.com/office/powerpoint/2010/main" val="384904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B4D5-773A-2C40-BF48-95735077C5D8}"/>
              </a:ext>
            </a:extLst>
          </p:cNvPr>
          <p:cNvSpPr>
            <a:spLocks noGrp="1"/>
          </p:cNvSpPr>
          <p:nvPr>
            <p:ph type="title"/>
          </p:nvPr>
        </p:nvSpPr>
        <p:spPr/>
        <p:txBody>
          <a:bodyPr/>
          <a:lstStyle/>
          <a:p>
            <a:pPr algn="ctr"/>
            <a:r>
              <a:rPr lang="en-US" b="1" dirty="0">
                <a:solidFill>
                  <a:srgbClr val="002060"/>
                </a:solidFill>
              </a:rPr>
              <a:t>Outline for today</a:t>
            </a:r>
          </a:p>
        </p:txBody>
      </p:sp>
      <p:graphicFrame>
        <p:nvGraphicFramePr>
          <p:cNvPr id="4" name="Table 4">
            <a:extLst>
              <a:ext uri="{FF2B5EF4-FFF2-40B4-BE49-F238E27FC236}">
                <a16:creationId xmlns:a16="http://schemas.microsoft.com/office/drawing/2014/main" id="{4EBA0F70-32D4-FB47-A6F5-B1C1F57869F8}"/>
              </a:ext>
            </a:extLst>
          </p:cNvPr>
          <p:cNvGraphicFramePr>
            <a:graphicFrameLocks noGrp="1"/>
          </p:cNvGraphicFramePr>
          <p:nvPr>
            <p:ph idx="1"/>
            <p:extLst>
              <p:ext uri="{D42A27DB-BD31-4B8C-83A1-F6EECF244321}">
                <p14:modId xmlns:p14="http://schemas.microsoft.com/office/powerpoint/2010/main" val="1601089009"/>
              </p:ext>
            </p:extLst>
          </p:nvPr>
        </p:nvGraphicFramePr>
        <p:xfrm>
          <a:off x="628650" y="1690689"/>
          <a:ext cx="7886700" cy="4779110"/>
        </p:xfrm>
        <a:graphic>
          <a:graphicData uri="http://schemas.openxmlformats.org/drawingml/2006/table">
            <a:tbl>
              <a:tblPr firstRow="1" bandRow="1">
                <a:tableStyleId>{5940675A-B579-460E-94D1-54222C63F5DA}</a:tableStyleId>
              </a:tblPr>
              <a:tblGrid>
                <a:gridCol w="3943350">
                  <a:extLst>
                    <a:ext uri="{9D8B030D-6E8A-4147-A177-3AD203B41FA5}">
                      <a16:colId xmlns:a16="http://schemas.microsoft.com/office/drawing/2014/main" val="1072384319"/>
                    </a:ext>
                  </a:extLst>
                </a:gridCol>
                <a:gridCol w="3943350">
                  <a:extLst>
                    <a:ext uri="{9D8B030D-6E8A-4147-A177-3AD203B41FA5}">
                      <a16:colId xmlns:a16="http://schemas.microsoft.com/office/drawing/2014/main" val="1004895198"/>
                    </a:ext>
                  </a:extLst>
                </a:gridCol>
              </a:tblGrid>
              <a:tr h="1411452">
                <a:tc>
                  <a:txBody>
                    <a:bodyPr/>
                    <a:lstStyle/>
                    <a:p>
                      <a:pPr algn="ctr"/>
                      <a:r>
                        <a:rPr lang="en-US" sz="2800"/>
                        <a:t>~10 </a:t>
                      </a:r>
                      <a:r>
                        <a:rPr lang="en-US" sz="2800" dirty="0"/>
                        <a:t>mins </a:t>
                      </a:r>
                    </a:p>
                  </a:txBody>
                  <a:tcPr/>
                </a:tc>
                <a:tc>
                  <a:txBody>
                    <a:bodyPr/>
                    <a:lstStyle/>
                    <a:p>
                      <a:pPr algn="ctr"/>
                      <a:r>
                        <a:rPr lang="en-US" sz="2800" dirty="0"/>
                        <a:t>Part 1</a:t>
                      </a:r>
                    </a:p>
                    <a:p>
                      <a:pPr algn="ctr"/>
                      <a:r>
                        <a:rPr lang="en-US" sz="2800" dirty="0"/>
                        <a:t>Learning more UNIX command </a:t>
                      </a:r>
                    </a:p>
                  </a:txBody>
                  <a:tcPr/>
                </a:tc>
                <a:extLst>
                  <a:ext uri="{0D108BD9-81ED-4DB2-BD59-A6C34878D82A}">
                    <a16:rowId xmlns:a16="http://schemas.microsoft.com/office/drawing/2014/main" val="2243020843"/>
                  </a:ext>
                </a:extLst>
              </a:tr>
              <a:tr h="1411452">
                <a:tc>
                  <a:txBody>
                    <a:bodyPr/>
                    <a:lstStyle/>
                    <a:p>
                      <a:pPr algn="ctr"/>
                      <a:r>
                        <a:rPr lang="en-US" sz="2800" dirty="0"/>
                        <a:t>~15 mins </a:t>
                      </a:r>
                    </a:p>
                  </a:txBody>
                  <a:tcPr/>
                </a:tc>
                <a:tc>
                  <a:txBody>
                    <a:bodyPr/>
                    <a:lstStyle/>
                    <a:p>
                      <a:pPr algn="ctr"/>
                      <a:r>
                        <a:rPr lang="en-US" sz="2800" dirty="0"/>
                        <a:t>Part 2 </a:t>
                      </a:r>
                    </a:p>
                    <a:p>
                      <a:pPr algn="ctr"/>
                      <a:r>
                        <a:rPr lang="en-US" sz="2800" dirty="0"/>
                        <a:t>Mapping with HISAT2 Lecture </a:t>
                      </a:r>
                    </a:p>
                  </a:txBody>
                  <a:tcPr/>
                </a:tc>
                <a:extLst>
                  <a:ext uri="{0D108BD9-81ED-4DB2-BD59-A6C34878D82A}">
                    <a16:rowId xmlns:a16="http://schemas.microsoft.com/office/drawing/2014/main" val="1832658442"/>
                  </a:ext>
                </a:extLst>
              </a:tr>
              <a:tr h="1956206">
                <a:tc>
                  <a:txBody>
                    <a:bodyPr/>
                    <a:lstStyle/>
                    <a:p>
                      <a:pPr algn="ctr"/>
                      <a:r>
                        <a:rPr lang="en-US" sz="2800" dirty="0"/>
                        <a:t>~20 mins </a:t>
                      </a:r>
                    </a:p>
                  </a:txBody>
                  <a:tcPr/>
                </a:tc>
                <a:tc>
                  <a:txBody>
                    <a:bodyPr/>
                    <a:lstStyle/>
                    <a:p>
                      <a:pPr algn="ctr"/>
                      <a:r>
                        <a:rPr lang="en-US" sz="2800" dirty="0"/>
                        <a:t>Part 3</a:t>
                      </a:r>
                    </a:p>
                    <a:p>
                      <a:pPr algn="ctr"/>
                      <a:r>
                        <a:rPr lang="en-US" sz="2800" dirty="0"/>
                        <a:t>Writing &amp; understanding the code that we just submitted using </a:t>
                      </a:r>
                      <a:r>
                        <a:rPr lang="en-US" sz="2800" dirty="0" err="1"/>
                        <a:t>sbatch</a:t>
                      </a:r>
                      <a:endParaRPr lang="en-US" sz="2800" dirty="0"/>
                    </a:p>
                  </a:txBody>
                  <a:tcPr/>
                </a:tc>
                <a:extLst>
                  <a:ext uri="{0D108BD9-81ED-4DB2-BD59-A6C34878D82A}">
                    <a16:rowId xmlns:a16="http://schemas.microsoft.com/office/drawing/2014/main" val="3317368378"/>
                  </a:ext>
                </a:extLst>
              </a:tr>
            </a:tbl>
          </a:graphicData>
        </a:graphic>
      </p:graphicFrame>
    </p:spTree>
    <p:extLst>
      <p:ext uri="{BB962C8B-B14F-4D97-AF65-F5344CB8AC3E}">
        <p14:creationId xmlns:p14="http://schemas.microsoft.com/office/powerpoint/2010/main" val="64044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C0D5E4-B2C8-944B-9BC9-5CB54574C56F}"/>
              </a:ext>
            </a:extLst>
          </p:cNvPr>
          <p:cNvSpPr>
            <a:spLocks noGrp="1"/>
          </p:cNvSpPr>
          <p:nvPr>
            <p:ph type="title"/>
          </p:nvPr>
        </p:nvSpPr>
        <p:spPr/>
        <p:txBody>
          <a:bodyPr/>
          <a:lstStyle/>
          <a:p>
            <a:pPr algn="ctr"/>
            <a:r>
              <a:rPr lang="en-US" b="1" dirty="0">
                <a:solidFill>
                  <a:srgbClr val="002060"/>
                </a:solidFill>
              </a:rPr>
              <a:t>More bash! </a:t>
            </a:r>
          </a:p>
        </p:txBody>
      </p:sp>
      <p:sp>
        <p:nvSpPr>
          <p:cNvPr id="3" name="Content Placeholder 2">
            <a:extLst>
              <a:ext uri="{FF2B5EF4-FFF2-40B4-BE49-F238E27FC236}">
                <a16:creationId xmlns:a16="http://schemas.microsoft.com/office/drawing/2014/main" id="{661D2EBE-E1F7-2A4F-8023-6B1EA27E5009}"/>
              </a:ext>
            </a:extLst>
          </p:cNvPr>
          <p:cNvSpPr>
            <a:spLocks noGrp="1"/>
          </p:cNvSpPr>
          <p:nvPr>
            <p:ph idx="1"/>
          </p:nvPr>
        </p:nvSpPr>
        <p:spPr>
          <a:xfrm>
            <a:off x="628650" y="1914525"/>
            <a:ext cx="7886700" cy="4262437"/>
          </a:xfrm>
        </p:spPr>
        <p:txBody>
          <a:bodyPr>
            <a:normAutofit/>
          </a:bodyPr>
          <a:lstStyle/>
          <a:p>
            <a:pPr marL="0" indent="0">
              <a:buNone/>
            </a:pPr>
            <a:r>
              <a:rPr lang="en-US" b="0" dirty="0">
                <a:solidFill>
                  <a:srgbClr val="292929"/>
                </a:solidFill>
                <a:effectLst/>
                <a:latin typeface="Menlo" panose="020B0609030804020204" pitchFamily="49" charset="0"/>
              </a:rPr>
              <a:t>Please grab these files too - </a:t>
            </a:r>
          </a:p>
          <a:p>
            <a:pPr marL="0" indent="0">
              <a:buNone/>
            </a:pPr>
            <a:endParaRPr lang="en-US" sz="1800" b="0" dirty="0">
              <a:solidFill>
                <a:srgbClr val="292929"/>
              </a:solidFill>
              <a:effectLst/>
              <a:latin typeface="Menlo" panose="020B0609030804020204" pitchFamily="49" charset="0"/>
            </a:endParaRPr>
          </a:p>
          <a:p>
            <a:pPr marL="0" indent="0">
              <a:buNone/>
            </a:pPr>
            <a:r>
              <a:rPr lang="en-US" sz="1800" b="0" dirty="0">
                <a:solidFill>
                  <a:srgbClr val="292929"/>
                </a:solidFill>
                <a:effectLst/>
                <a:latin typeface="Menlo" panose="020B0609030804020204" pitchFamily="49" charset="0"/>
              </a:rPr>
              <a:t>cp -r /gpfs1/cl/mmg232/</a:t>
            </a:r>
            <a:r>
              <a:rPr lang="en-US" sz="1800" b="0" dirty="0" err="1">
                <a:solidFill>
                  <a:srgbClr val="292929"/>
                </a:solidFill>
                <a:effectLst/>
                <a:latin typeface="Menlo" panose="020B0609030804020204" pitchFamily="49" charset="0"/>
              </a:rPr>
              <a:t>course_materials</a:t>
            </a:r>
            <a:r>
              <a:rPr lang="en-US" sz="1800" b="0" dirty="0">
                <a:solidFill>
                  <a:srgbClr val="292929"/>
                </a:solidFill>
                <a:effectLst/>
                <a:latin typeface="Menlo" panose="020B0609030804020204" pitchFamily="49" charset="0"/>
              </a:rPr>
              <a:t>/</a:t>
            </a:r>
            <a:r>
              <a:rPr lang="en-US" sz="1800" b="0" dirty="0" err="1">
                <a:solidFill>
                  <a:srgbClr val="292929"/>
                </a:solidFill>
                <a:effectLst/>
                <a:latin typeface="Menlo" panose="020B0609030804020204" pitchFamily="49" charset="0"/>
              </a:rPr>
              <a:t>six_commands</a:t>
            </a:r>
            <a:r>
              <a:rPr lang="en-US" sz="1800" b="0" dirty="0">
                <a:solidFill>
                  <a:srgbClr val="292929"/>
                </a:solidFill>
                <a:effectLst/>
                <a:latin typeface="Menlo" panose="020B0609030804020204" pitchFamily="49" charset="0"/>
              </a:rPr>
              <a:t>/ .</a:t>
            </a:r>
          </a:p>
        </p:txBody>
      </p:sp>
      <p:pic>
        <p:nvPicPr>
          <p:cNvPr id="5" name="Picture 4" descr="Graphical user interface, application&#10;&#10;Description automatically generated">
            <a:extLst>
              <a:ext uri="{FF2B5EF4-FFF2-40B4-BE49-F238E27FC236}">
                <a16:creationId xmlns:a16="http://schemas.microsoft.com/office/drawing/2014/main" id="{8D1F82A6-F8C1-8844-A8FE-66B8CB822034}"/>
              </a:ext>
            </a:extLst>
          </p:cNvPr>
          <p:cNvPicPr>
            <a:picLocks noChangeAspect="1"/>
          </p:cNvPicPr>
          <p:nvPr/>
        </p:nvPicPr>
        <p:blipFill>
          <a:blip r:embed="rId2"/>
          <a:stretch>
            <a:fillRect/>
          </a:stretch>
        </p:blipFill>
        <p:spPr>
          <a:xfrm>
            <a:off x="880269" y="3543672"/>
            <a:ext cx="7383462" cy="2949202"/>
          </a:xfrm>
          <a:prstGeom prst="rect">
            <a:avLst/>
          </a:prstGeom>
        </p:spPr>
      </p:pic>
      <p:sp>
        <p:nvSpPr>
          <p:cNvPr id="6" name="Right Arrow 5">
            <a:extLst>
              <a:ext uri="{FF2B5EF4-FFF2-40B4-BE49-F238E27FC236}">
                <a16:creationId xmlns:a16="http://schemas.microsoft.com/office/drawing/2014/main" id="{A93544DB-DDF9-E241-87FC-F43104E0EB0A}"/>
              </a:ext>
            </a:extLst>
          </p:cNvPr>
          <p:cNvSpPr/>
          <p:nvPr/>
        </p:nvSpPr>
        <p:spPr>
          <a:xfrm>
            <a:off x="307181" y="4802187"/>
            <a:ext cx="642938" cy="357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989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3E90-BBF9-114E-988B-376F55E84D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A78451-7FB1-FE40-8F01-C08516A06630}"/>
              </a:ext>
            </a:extLst>
          </p:cNvPr>
          <p:cNvSpPr>
            <a:spLocks noGrp="1"/>
          </p:cNvSpPr>
          <p:nvPr>
            <p:ph idx="1"/>
          </p:nvPr>
        </p:nvSpPr>
        <p:spPr/>
        <p:txBody>
          <a:bodyPr>
            <a:normAutofit/>
          </a:bodyPr>
          <a:lstStyle/>
          <a:p>
            <a:pPr marL="0" indent="0" algn="ctr">
              <a:buNone/>
            </a:pPr>
            <a:r>
              <a:rPr lang="en-US" sz="4800" b="1" dirty="0">
                <a:solidFill>
                  <a:srgbClr val="002060"/>
                </a:solidFill>
              </a:rPr>
              <a:t>PART 2</a:t>
            </a:r>
          </a:p>
          <a:p>
            <a:pPr marL="0" indent="0" algn="ctr">
              <a:buNone/>
            </a:pPr>
            <a:r>
              <a:rPr lang="en-US" sz="6000" b="1" dirty="0">
                <a:solidFill>
                  <a:srgbClr val="002060"/>
                </a:solidFill>
              </a:rPr>
              <a:t>Mapping with HISAT2</a:t>
            </a:r>
            <a:endParaRPr lang="en-US" sz="4800" b="1" dirty="0">
              <a:solidFill>
                <a:srgbClr val="002060"/>
              </a:solidFill>
            </a:endParaRPr>
          </a:p>
        </p:txBody>
      </p:sp>
    </p:spTree>
    <p:extLst>
      <p:ext uri="{BB962C8B-B14F-4D97-AF65-F5344CB8AC3E}">
        <p14:creationId xmlns:p14="http://schemas.microsoft.com/office/powerpoint/2010/main" val="50799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F4AD-6C9F-6245-A4B9-4D2426912B4C}"/>
              </a:ext>
            </a:extLst>
          </p:cNvPr>
          <p:cNvSpPr>
            <a:spLocks noGrp="1"/>
          </p:cNvSpPr>
          <p:nvPr>
            <p:ph type="title"/>
          </p:nvPr>
        </p:nvSpPr>
        <p:spPr/>
        <p:txBody>
          <a:bodyPr/>
          <a:lstStyle/>
          <a:p>
            <a:pPr algn="ctr"/>
            <a:r>
              <a:rPr lang="en-US" b="1" dirty="0">
                <a:solidFill>
                  <a:srgbClr val="002060"/>
                </a:solidFill>
              </a:rPr>
              <a:t>Learning objectives </a:t>
            </a:r>
          </a:p>
        </p:txBody>
      </p:sp>
      <p:sp>
        <p:nvSpPr>
          <p:cNvPr id="3" name="Content Placeholder 2">
            <a:extLst>
              <a:ext uri="{FF2B5EF4-FFF2-40B4-BE49-F238E27FC236}">
                <a16:creationId xmlns:a16="http://schemas.microsoft.com/office/drawing/2014/main" id="{591CB0F7-BD9D-004D-9DDA-8B9F1BF4E135}"/>
              </a:ext>
            </a:extLst>
          </p:cNvPr>
          <p:cNvSpPr>
            <a:spLocks noGrp="1"/>
          </p:cNvSpPr>
          <p:nvPr>
            <p:ph idx="1"/>
          </p:nvPr>
        </p:nvSpPr>
        <p:spPr/>
        <p:txBody>
          <a:bodyPr>
            <a:normAutofit/>
          </a:bodyPr>
          <a:lstStyle/>
          <a:p>
            <a:r>
              <a:rPr lang="en-US" sz="3200" b="0" dirty="0">
                <a:solidFill>
                  <a:srgbClr val="292929"/>
                </a:solidFill>
                <a:effectLst/>
                <a:latin typeface="Times New Roman" panose="02020603050405020304" pitchFamily="18" charset="0"/>
                <a:cs typeface="Times New Roman" panose="02020603050405020304" pitchFamily="18" charset="0"/>
              </a:rPr>
              <a:t>Explore the splice-aware mapper called HISAT2</a:t>
            </a:r>
          </a:p>
          <a:p>
            <a:r>
              <a:rPr lang="en-US" sz="3200" b="0" dirty="0">
                <a:solidFill>
                  <a:srgbClr val="292929"/>
                </a:solidFill>
                <a:effectLst/>
                <a:latin typeface="Times New Roman" panose="02020603050405020304" pitchFamily="18" charset="0"/>
                <a:cs typeface="Times New Roman" panose="02020603050405020304" pitchFamily="18" charset="0"/>
              </a:rPr>
              <a:t>Generate the bash script required to align and generate the desired outputs using HISAT2 and </a:t>
            </a:r>
            <a:r>
              <a:rPr lang="en-US" sz="3200" b="0" dirty="0" err="1">
                <a:solidFill>
                  <a:srgbClr val="292929"/>
                </a:solidFill>
                <a:effectLst/>
                <a:latin typeface="Times New Roman" panose="02020603050405020304" pitchFamily="18" charset="0"/>
                <a:cs typeface="Times New Roman" panose="02020603050405020304" pitchFamily="18" charset="0"/>
              </a:rPr>
              <a:t>SAMtools</a:t>
            </a:r>
            <a:r>
              <a:rPr lang="en-US" sz="3200" b="0" dirty="0">
                <a:solidFill>
                  <a:srgbClr val="292929"/>
                </a:solidFill>
                <a:effectLst/>
                <a:latin typeface="Times New Roman" panose="02020603050405020304" pitchFamily="18" charset="0"/>
                <a:cs typeface="Times New Roman" panose="02020603050405020304" pitchFamily="18" charset="0"/>
              </a:rPr>
              <a:t>, respectively </a:t>
            </a:r>
          </a:p>
          <a:p>
            <a:r>
              <a:rPr lang="en-US" sz="3200" i="1" dirty="0">
                <a:latin typeface="Times New Roman" panose="02020603050405020304" pitchFamily="18" charset="0"/>
                <a:cs typeface="Times New Roman" panose="02020603050405020304" pitchFamily="18" charset="0"/>
              </a:rPr>
              <a:t>Understand the output files from HISAT2 &amp; </a:t>
            </a:r>
            <a:r>
              <a:rPr lang="en-US" sz="3200" i="1" dirty="0" err="1">
                <a:latin typeface="Times New Roman" panose="02020603050405020304" pitchFamily="18" charset="0"/>
                <a:cs typeface="Times New Roman" panose="02020603050405020304" pitchFamily="18" charset="0"/>
              </a:rPr>
              <a:t>SAMtools</a:t>
            </a:r>
            <a:endParaRPr lang="en-US"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09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425EBAE-8F10-2646-8788-E50009775666}"/>
              </a:ext>
            </a:extLst>
          </p:cNvPr>
          <p:cNvGraphicFramePr>
            <a:graphicFrameLocks noGrp="1"/>
          </p:cNvGraphicFramePr>
          <p:nvPr>
            <p:extLst>
              <p:ext uri="{D42A27DB-BD31-4B8C-83A1-F6EECF244321}">
                <p14:modId xmlns:p14="http://schemas.microsoft.com/office/powerpoint/2010/main" val="4194948034"/>
              </p:ext>
            </p:extLst>
          </p:nvPr>
        </p:nvGraphicFramePr>
        <p:xfrm>
          <a:off x="102870" y="832554"/>
          <a:ext cx="8938260" cy="4516686"/>
        </p:xfrm>
        <a:graphic>
          <a:graphicData uri="http://schemas.openxmlformats.org/drawingml/2006/table">
            <a:tbl>
              <a:tblPr firstRow="1" bandRow="1">
                <a:tableStyleId>{D7AC3CCA-C797-4891-BE02-D94E43425B78}</a:tableStyleId>
              </a:tblPr>
              <a:tblGrid>
                <a:gridCol w="1489710">
                  <a:extLst>
                    <a:ext uri="{9D8B030D-6E8A-4147-A177-3AD203B41FA5}">
                      <a16:colId xmlns:a16="http://schemas.microsoft.com/office/drawing/2014/main" val="3319499055"/>
                    </a:ext>
                  </a:extLst>
                </a:gridCol>
                <a:gridCol w="1489710">
                  <a:extLst>
                    <a:ext uri="{9D8B030D-6E8A-4147-A177-3AD203B41FA5}">
                      <a16:colId xmlns:a16="http://schemas.microsoft.com/office/drawing/2014/main" val="2996542446"/>
                    </a:ext>
                  </a:extLst>
                </a:gridCol>
                <a:gridCol w="1489710">
                  <a:extLst>
                    <a:ext uri="{9D8B030D-6E8A-4147-A177-3AD203B41FA5}">
                      <a16:colId xmlns:a16="http://schemas.microsoft.com/office/drawing/2014/main" val="4233309466"/>
                    </a:ext>
                  </a:extLst>
                </a:gridCol>
                <a:gridCol w="1489710">
                  <a:extLst>
                    <a:ext uri="{9D8B030D-6E8A-4147-A177-3AD203B41FA5}">
                      <a16:colId xmlns:a16="http://schemas.microsoft.com/office/drawing/2014/main" val="706695115"/>
                    </a:ext>
                  </a:extLst>
                </a:gridCol>
                <a:gridCol w="1489710">
                  <a:extLst>
                    <a:ext uri="{9D8B030D-6E8A-4147-A177-3AD203B41FA5}">
                      <a16:colId xmlns:a16="http://schemas.microsoft.com/office/drawing/2014/main" val="1374817091"/>
                    </a:ext>
                  </a:extLst>
                </a:gridCol>
                <a:gridCol w="1489710">
                  <a:extLst>
                    <a:ext uri="{9D8B030D-6E8A-4147-A177-3AD203B41FA5}">
                      <a16:colId xmlns:a16="http://schemas.microsoft.com/office/drawing/2014/main" val="4259416822"/>
                    </a:ext>
                  </a:extLst>
                </a:gridCol>
              </a:tblGrid>
              <a:tr h="1010330">
                <a:tc>
                  <a:txBody>
                    <a:bodyPr/>
                    <a:lstStyle/>
                    <a:p>
                      <a:pPr algn="ctr"/>
                      <a:r>
                        <a:rPr lang="en-US" sz="1800" dirty="0"/>
                        <a:t>ALIGNER</a:t>
                      </a:r>
                    </a:p>
                  </a:txBody>
                  <a:tcPr anchor="ctr">
                    <a:solidFill>
                      <a:schemeClr val="bg1"/>
                    </a:solidFill>
                  </a:tcPr>
                </a:tc>
                <a:tc>
                  <a:txBody>
                    <a:bodyPr/>
                    <a:lstStyle/>
                    <a:p>
                      <a:pPr algn="ctr"/>
                      <a:r>
                        <a:rPr lang="en-US" sz="1800" dirty="0"/>
                        <a:t>Designed for</a:t>
                      </a:r>
                    </a:p>
                    <a:p>
                      <a:pPr algn="ctr"/>
                      <a:r>
                        <a:rPr lang="en-US" sz="1800" dirty="0"/>
                        <a:t>(Type of Data)</a:t>
                      </a:r>
                    </a:p>
                  </a:txBody>
                  <a:tcPr anchor="ctr">
                    <a:solidFill>
                      <a:schemeClr val="bg1"/>
                    </a:solidFill>
                  </a:tcPr>
                </a:tc>
                <a:tc>
                  <a:txBody>
                    <a:bodyPr/>
                    <a:lstStyle/>
                    <a:p>
                      <a:pPr algn="ctr"/>
                      <a:r>
                        <a:rPr lang="en-US" sz="1600" dirty="0"/>
                        <a:t>Programming Language</a:t>
                      </a:r>
                    </a:p>
                  </a:txBody>
                  <a:tcPr anchor="ctr">
                    <a:solidFill>
                      <a:schemeClr val="bg1"/>
                    </a:solidFill>
                  </a:tcPr>
                </a:tc>
                <a:tc>
                  <a:txBody>
                    <a:bodyPr/>
                    <a:lstStyle/>
                    <a:p>
                      <a:pPr algn="ctr"/>
                      <a:r>
                        <a:rPr lang="en-US" sz="1800" dirty="0"/>
                        <a:t>Algorithm</a:t>
                      </a:r>
                    </a:p>
                  </a:txBody>
                  <a:tcPr anchor="ctr">
                    <a:solidFill>
                      <a:schemeClr val="bg1"/>
                    </a:solidFill>
                  </a:tcPr>
                </a:tc>
                <a:tc>
                  <a:txBody>
                    <a:bodyPr/>
                    <a:lstStyle/>
                    <a:p>
                      <a:pPr algn="ctr"/>
                      <a:r>
                        <a:rPr lang="en-US" sz="1800" dirty="0"/>
                        <a:t>Mode</a:t>
                      </a:r>
                    </a:p>
                  </a:txBody>
                  <a:tcPr anchor="ctr">
                    <a:solidFill>
                      <a:schemeClr val="bg1"/>
                    </a:solidFill>
                  </a:tcPr>
                </a:tc>
                <a:tc>
                  <a:txBody>
                    <a:bodyPr/>
                    <a:lstStyle/>
                    <a:p>
                      <a:pPr algn="ctr"/>
                      <a:r>
                        <a:rPr lang="en-US" sz="1800" dirty="0"/>
                        <a:t>Clip</a:t>
                      </a:r>
                    </a:p>
                  </a:txBody>
                  <a:tcPr anchor="ctr">
                    <a:solidFill>
                      <a:schemeClr val="bg1"/>
                    </a:solidFill>
                  </a:tcPr>
                </a:tc>
                <a:extLst>
                  <a:ext uri="{0D108BD9-81ED-4DB2-BD59-A6C34878D82A}">
                    <a16:rowId xmlns:a16="http://schemas.microsoft.com/office/drawing/2014/main" val="2158643990"/>
                  </a:ext>
                </a:extLst>
              </a:tr>
              <a:tr h="876589">
                <a:tc>
                  <a:txBody>
                    <a:bodyPr/>
                    <a:lstStyle/>
                    <a:p>
                      <a:pPr algn="ctr"/>
                      <a:r>
                        <a:rPr lang="en-US" sz="2000" dirty="0"/>
                        <a:t>BOWTIE2</a:t>
                      </a:r>
                    </a:p>
                  </a:txBody>
                  <a:tcPr anchor="ctr"/>
                </a:tc>
                <a:tc>
                  <a:txBody>
                    <a:bodyPr/>
                    <a:lstStyle/>
                    <a:p>
                      <a:pPr algn="ctr"/>
                      <a:r>
                        <a:rPr lang="en-US" sz="2000" dirty="0"/>
                        <a:t>DNA, RNA</a:t>
                      </a:r>
                    </a:p>
                  </a:txBody>
                  <a:tcPr anchor="ctr"/>
                </a:tc>
                <a:tc>
                  <a:txBody>
                    <a:bodyPr/>
                    <a:lstStyle/>
                    <a:p>
                      <a:pPr algn="ctr"/>
                      <a:r>
                        <a:rPr lang="en-US" sz="2000" dirty="0"/>
                        <a:t>C++</a:t>
                      </a:r>
                    </a:p>
                  </a:txBody>
                  <a:tcPr anchor="ctr"/>
                </a:tc>
                <a:tc>
                  <a:txBody>
                    <a:bodyPr/>
                    <a:lstStyle/>
                    <a:p>
                      <a:pPr algn="ctr"/>
                      <a:r>
                        <a:rPr lang="en-US" sz="2000" dirty="0"/>
                        <a:t>BWT</a:t>
                      </a:r>
                    </a:p>
                  </a:txBody>
                  <a:tcPr anchor="ctr"/>
                </a:tc>
                <a:tc>
                  <a:txBody>
                    <a:bodyPr/>
                    <a:lstStyle/>
                    <a:p>
                      <a:pPr algn="ctr"/>
                      <a:r>
                        <a:rPr lang="en-US" sz="2000" dirty="0"/>
                        <a:t>Local</a:t>
                      </a:r>
                    </a:p>
                  </a:txBody>
                  <a:tcPr anchor="ctr"/>
                </a:tc>
                <a:tc>
                  <a:txBody>
                    <a:bodyPr/>
                    <a:lstStyle/>
                    <a:p>
                      <a:pPr algn="ctr"/>
                      <a:r>
                        <a:rPr lang="en-US" sz="2000" dirty="0"/>
                        <a:t>Soft</a:t>
                      </a:r>
                    </a:p>
                  </a:txBody>
                  <a:tcPr anchor="ctr"/>
                </a:tc>
                <a:extLst>
                  <a:ext uri="{0D108BD9-81ED-4DB2-BD59-A6C34878D82A}">
                    <a16:rowId xmlns:a16="http://schemas.microsoft.com/office/drawing/2014/main" val="1579063544"/>
                  </a:ext>
                </a:extLst>
              </a:tr>
              <a:tr h="876589">
                <a:tc>
                  <a:txBody>
                    <a:bodyPr/>
                    <a:lstStyle/>
                    <a:p>
                      <a:pPr algn="ctr"/>
                      <a:r>
                        <a:rPr lang="en-US" sz="2000" dirty="0"/>
                        <a:t>HISAT2</a:t>
                      </a:r>
                    </a:p>
                  </a:txBody>
                  <a:tcPr anchor="ctr">
                    <a:solidFill>
                      <a:schemeClr val="bg1"/>
                    </a:solidFill>
                  </a:tcPr>
                </a:tc>
                <a:tc>
                  <a:txBody>
                    <a:bodyPr/>
                    <a:lstStyle/>
                    <a:p>
                      <a:pPr algn="ctr"/>
                      <a:r>
                        <a:rPr lang="en-US" sz="2000" dirty="0"/>
                        <a:t>DNA, RNA</a:t>
                      </a:r>
                    </a:p>
                  </a:txBody>
                  <a:tcPr anchor="ctr">
                    <a:solidFill>
                      <a:schemeClr val="bg1"/>
                    </a:solidFill>
                  </a:tcPr>
                </a:tc>
                <a:tc>
                  <a:txBody>
                    <a:bodyPr/>
                    <a:lstStyle/>
                    <a:p>
                      <a:pPr algn="ctr"/>
                      <a:r>
                        <a:rPr lang="en-US" sz="2000" dirty="0"/>
                        <a:t>Python</a:t>
                      </a:r>
                    </a:p>
                  </a:txBody>
                  <a:tcPr anchor="ctr">
                    <a:solidFill>
                      <a:schemeClr val="bg1"/>
                    </a:solidFill>
                  </a:tcPr>
                </a:tc>
                <a:tc>
                  <a:txBody>
                    <a:bodyPr/>
                    <a:lstStyle/>
                    <a:p>
                      <a:pPr algn="ctr"/>
                      <a:r>
                        <a:rPr lang="en-US" sz="2000" dirty="0"/>
                        <a:t>BWT</a:t>
                      </a:r>
                    </a:p>
                  </a:txBody>
                  <a:tcPr anchor="ctr">
                    <a:solidFill>
                      <a:schemeClr val="bg1"/>
                    </a:solidFill>
                  </a:tcPr>
                </a:tc>
                <a:tc>
                  <a:txBody>
                    <a:bodyPr/>
                    <a:lstStyle/>
                    <a:p>
                      <a:pPr algn="ctr"/>
                      <a:r>
                        <a:rPr lang="en-US" sz="2000" dirty="0"/>
                        <a:t>Local</a:t>
                      </a:r>
                    </a:p>
                  </a:txBody>
                  <a:tcPr anchor="ctr">
                    <a:solidFill>
                      <a:schemeClr val="bg1"/>
                    </a:solidFill>
                  </a:tcPr>
                </a:tc>
                <a:tc>
                  <a:txBody>
                    <a:bodyPr/>
                    <a:lstStyle/>
                    <a:p>
                      <a:pPr algn="ctr"/>
                      <a:r>
                        <a:rPr lang="en-US" sz="2000" dirty="0"/>
                        <a:t>Soft</a:t>
                      </a:r>
                    </a:p>
                  </a:txBody>
                  <a:tcPr anchor="ctr">
                    <a:solidFill>
                      <a:schemeClr val="bg1"/>
                    </a:solidFill>
                  </a:tcPr>
                </a:tc>
                <a:extLst>
                  <a:ext uri="{0D108BD9-81ED-4DB2-BD59-A6C34878D82A}">
                    <a16:rowId xmlns:a16="http://schemas.microsoft.com/office/drawing/2014/main" val="1650130421"/>
                  </a:ext>
                </a:extLst>
              </a:tr>
              <a:tr h="876589">
                <a:tc>
                  <a:txBody>
                    <a:bodyPr/>
                    <a:lstStyle/>
                    <a:p>
                      <a:pPr algn="ctr"/>
                      <a:r>
                        <a:rPr lang="en-US" sz="2000" dirty="0"/>
                        <a:t>STAR</a:t>
                      </a:r>
                    </a:p>
                  </a:txBody>
                  <a:tcPr anchor="ctr"/>
                </a:tc>
                <a:tc>
                  <a:txBody>
                    <a:bodyPr/>
                    <a:lstStyle/>
                    <a:p>
                      <a:pPr algn="ctr"/>
                      <a:r>
                        <a:rPr lang="en-US" sz="2000" dirty="0"/>
                        <a:t>RNA</a:t>
                      </a:r>
                    </a:p>
                  </a:txBody>
                  <a:tcPr anchor="ctr"/>
                </a:tc>
                <a:tc>
                  <a:txBody>
                    <a:bodyPr/>
                    <a:lstStyle/>
                    <a:p>
                      <a:pPr algn="ctr"/>
                      <a:r>
                        <a:rPr lang="en-US" sz="2000" dirty="0"/>
                        <a:t>C++</a:t>
                      </a:r>
                    </a:p>
                  </a:txBody>
                  <a:tcPr anchor="ctr"/>
                </a:tc>
                <a:tc>
                  <a:txBody>
                    <a:bodyPr/>
                    <a:lstStyle/>
                    <a:p>
                      <a:pPr algn="ctr"/>
                      <a:r>
                        <a:rPr lang="en-US" sz="2000" dirty="0"/>
                        <a:t>BWT</a:t>
                      </a:r>
                    </a:p>
                  </a:txBody>
                  <a:tcPr anchor="ctr"/>
                </a:tc>
                <a:tc>
                  <a:txBody>
                    <a:bodyPr/>
                    <a:lstStyle/>
                    <a:p>
                      <a:pPr algn="ctr"/>
                      <a:r>
                        <a:rPr lang="en-US" sz="2000" dirty="0"/>
                        <a:t>Local</a:t>
                      </a:r>
                    </a:p>
                  </a:txBody>
                  <a:tcPr anchor="ctr"/>
                </a:tc>
                <a:tc>
                  <a:txBody>
                    <a:bodyPr/>
                    <a:lstStyle/>
                    <a:p>
                      <a:pPr algn="ctr"/>
                      <a:r>
                        <a:rPr lang="en-US" sz="2000" dirty="0"/>
                        <a:t>Soft</a:t>
                      </a:r>
                    </a:p>
                  </a:txBody>
                  <a:tcPr anchor="ctr"/>
                </a:tc>
                <a:extLst>
                  <a:ext uri="{0D108BD9-81ED-4DB2-BD59-A6C34878D82A}">
                    <a16:rowId xmlns:a16="http://schemas.microsoft.com/office/drawing/2014/main" val="1711624076"/>
                  </a:ext>
                </a:extLst>
              </a:tr>
              <a:tr h="876589">
                <a:tc>
                  <a:txBody>
                    <a:bodyPr/>
                    <a:lstStyle/>
                    <a:p>
                      <a:pPr algn="ctr"/>
                      <a:r>
                        <a:rPr lang="en-US" sz="2000" dirty="0"/>
                        <a:t>TOPHAT2</a:t>
                      </a:r>
                    </a:p>
                  </a:txBody>
                  <a:tcPr anchor="ctr">
                    <a:solidFill>
                      <a:schemeClr val="bg1"/>
                    </a:solidFill>
                  </a:tcPr>
                </a:tc>
                <a:tc>
                  <a:txBody>
                    <a:bodyPr/>
                    <a:lstStyle/>
                    <a:p>
                      <a:pPr algn="ctr"/>
                      <a:r>
                        <a:rPr lang="en-US" sz="2000" dirty="0"/>
                        <a:t>RNA</a:t>
                      </a:r>
                    </a:p>
                  </a:txBody>
                  <a:tcPr anchor="ctr">
                    <a:solidFill>
                      <a:schemeClr val="bg1"/>
                    </a:solidFill>
                  </a:tcPr>
                </a:tc>
                <a:tc>
                  <a:txBody>
                    <a:bodyPr/>
                    <a:lstStyle/>
                    <a:p>
                      <a:pPr algn="ctr"/>
                      <a:r>
                        <a:rPr lang="en-US" sz="2000" dirty="0"/>
                        <a:t>C++</a:t>
                      </a:r>
                    </a:p>
                  </a:txBody>
                  <a:tcPr anchor="ctr">
                    <a:solidFill>
                      <a:schemeClr val="bg1"/>
                    </a:solidFill>
                  </a:tcPr>
                </a:tc>
                <a:tc>
                  <a:txBody>
                    <a:bodyPr/>
                    <a:lstStyle/>
                    <a:p>
                      <a:pPr algn="ctr"/>
                      <a:r>
                        <a:rPr lang="en-US" sz="2000" dirty="0"/>
                        <a:t>BWT</a:t>
                      </a:r>
                    </a:p>
                  </a:txBody>
                  <a:tcPr anchor="ctr">
                    <a:solidFill>
                      <a:schemeClr val="bg1"/>
                    </a:solidFill>
                  </a:tcPr>
                </a:tc>
                <a:tc>
                  <a:txBody>
                    <a:bodyPr/>
                    <a:lstStyle/>
                    <a:p>
                      <a:pPr algn="ctr"/>
                      <a:r>
                        <a:rPr lang="en-US" sz="2000" dirty="0"/>
                        <a:t>Global</a:t>
                      </a:r>
                    </a:p>
                  </a:txBody>
                  <a:tcPr anchor="ctr">
                    <a:solidFill>
                      <a:schemeClr val="bg1"/>
                    </a:solidFill>
                  </a:tcPr>
                </a:tc>
                <a:tc>
                  <a:txBody>
                    <a:bodyPr/>
                    <a:lstStyle/>
                    <a:p>
                      <a:pPr algn="ctr"/>
                      <a:r>
                        <a:rPr lang="en-US" sz="2000" dirty="0"/>
                        <a:t>Soft</a:t>
                      </a:r>
                    </a:p>
                  </a:txBody>
                  <a:tcPr anchor="ctr">
                    <a:solidFill>
                      <a:schemeClr val="bg1"/>
                    </a:solidFill>
                  </a:tcPr>
                </a:tc>
                <a:extLst>
                  <a:ext uri="{0D108BD9-81ED-4DB2-BD59-A6C34878D82A}">
                    <a16:rowId xmlns:a16="http://schemas.microsoft.com/office/drawing/2014/main" val="1230090627"/>
                  </a:ext>
                </a:extLst>
              </a:tr>
            </a:tbl>
          </a:graphicData>
        </a:graphic>
      </p:graphicFrame>
      <p:sp>
        <p:nvSpPr>
          <p:cNvPr id="5" name="TextBox 4">
            <a:extLst>
              <a:ext uri="{FF2B5EF4-FFF2-40B4-BE49-F238E27FC236}">
                <a16:creationId xmlns:a16="http://schemas.microsoft.com/office/drawing/2014/main" id="{C4DD64FA-BFCB-D247-9E07-3692C66A5BDA}"/>
              </a:ext>
            </a:extLst>
          </p:cNvPr>
          <p:cNvSpPr txBox="1"/>
          <p:nvPr/>
        </p:nvSpPr>
        <p:spPr>
          <a:xfrm>
            <a:off x="2797796" y="5520690"/>
            <a:ext cx="3916650" cy="400110"/>
          </a:xfrm>
          <a:prstGeom prst="rect">
            <a:avLst/>
          </a:prstGeom>
          <a:noFill/>
        </p:spPr>
        <p:txBody>
          <a:bodyPr wrap="none" rtlCol="0">
            <a:spAutoFit/>
          </a:bodyPr>
          <a:lstStyle/>
          <a:p>
            <a:r>
              <a:rPr lang="en-US" sz="2000" dirty="0"/>
              <a:t>BWT = Burrows-Wheeler transform</a:t>
            </a:r>
          </a:p>
        </p:txBody>
      </p:sp>
    </p:spTree>
    <p:extLst>
      <p:ext uri="{BB962C8B-B14F-4D97-AF65-F5344CB8AC3E}">
        <p14:creationId xmlns:p14="http://schemas.microsoft.com/office/powerpoint/2010/main" val="384376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3A74-A51D-2E4E-A1A6-50619F920852}"/>
              </a:ext>
            </a:extLst>
          </p:cNvPr>
          <p:cNvSpPr>
            <a:spLocks noGrp="1"/>
          </p:cNvSpPr>
          <p:nvPr>
            <p:ph type="title"/>
          </p:nvPr>
        </p:nvSpPr>
        <p:spPr>
          <a:xfrm>
            <a:off x="360759" y="3752849"/>
            <a:ext cx="2468166" cy="2452687"/>
          </a:xfrm>
        </p:spPr>
        <p:txBody>
          <a:bodyPr anchor="ctr">
            <a:normAutofit/>
          </a:bodyPr>
          <a:lstStyle/>
          <a:p>
            <a:r>
              <a:rPr lang="en-US" sz="3100"/>
              <a:t>Indexing benefits</a:t>
            </a:r>
          </a:p>
        </p:txBody>
      </p:sp>
      <p:pic>
        <p:nvPicPr>
          <p:cNvPr id="5" name="Picture 4" descr="Open book">
            <a:extLst>
              <a:ext uri="{FF2B5EF4-FFF2-40B4-BE49-F238E27FC236}">
                <a16:creationId xmlns:a16="http://schemas.microsoft.com/office/drawing/2014/main" id="{168B174C-A119-B02D-D12B-516E3B6D8E57}"/>
              </a:ext>
            </a:extLst>
          </p:cNvPr>
          <p:cNvPicPr>
            <a:picLocks noChangeAspect="1"/>
          </p:cNvPicPr>
          <p:nvPr/>
        </p:nvPicPr>
        <p:blipFill rotWithShape="1">
          <a:blip r:embed="rId3"/>
          <a:srcRect t="36849" b="2357"/>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BCD78E21-4707-7046-B83D-FD609DEAC107}"/>
              </a:ext>
            </a:extLst>
          </p:cNvPr>
          <p:cNvSpPr>
            <a:spLocks noGrp="1"/>
          </p:cNvSpPr>
          <p:nvPr>
            <p:ph idx="1"/>
          </p:nvPr>
        </p:nvSpPr>
        <p:spPr>
          <a:xfrm>
            <a:off x="3167986" y="3752850"/>
            <a:ext cx="5614060" cy="2452687"/>
          </a:xfrm>
        </p:spPr>
        <p:txBody>
          <a:bodyPr anchor="ctr">
            <a:normAutofit/>
          </a:bodyPr>
          <a:lstStyle/>
          <a:p>
            <a:pPr marL="0" indent="0">
              <a:buNone/>
            </a:pPr>
            <a:r>
              <a:rPr lang="en-US" sz="1800" dirty="0"/>
              <a:t>Indexing a genome can be explained </a:t>
            </a:r>
            <a:r>
              <a:rPr lang="en-US" sz="1800" b="1" dirty="0"/>
              <a:t>similar to indexing a book</a:t>
            </a:r>
            <a:r>
              <a:rPr lang="en-US" sz="1800" dirty="0"/>
              <a:t>. </a:t>
            </a:r>
          </a:p>
          <a:p>
            <a:pPr marL="0" indent="0">
              <a:buNone/>
            </a:pPr>
            <a:r>
              <a:rPr lang="en-US" sz="1800" dirty="0"/>
              <a:t>If you want to know on which page a chapter begins, it is much more efficient to look up the page number in a pre-built index (table of contents) than going through every page of the book until you found it. </a:t>
            </a:r>
          </a:p>
        </p:txBody>
      </p:sp>
    </p:spTree>
    <p:extLst>
      <p:ext uri="{BB962C8B-B14F-4D97-AF65-F5344CB8AC3E}">
        <p14:creationId xmlns:p14="http://schemas.microsoft.com/office/powerpoint/2010/main" val="19342276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1856</Words>
  <Application>Microsoft Macintosh PowerPoint</Application>
  <PresentationFormat>On-screen Show (4:3)</PresentationFormat>
  <Paragraphs>170</Paragraphs>
  <Slides>35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Menlo</vt:lpstr>
      <vt:lpstr>Times New Roman</vt:lpstr>
      <vt:lpstr>Office Theme</vt:lpstr>
      <vt:lpstr>  Unit 2: Mapping with HISAT2</vt:lpstr>
      <vt:lpstr>First, grab these files: </vt:lpstr>
      <vt:lpstr>Inside HISAT2_example folder </vt:lpstr>
      <vt:lpstr>Outline for today</vt:lpstr>
      <vt:lpstr>More bash! </vt:lpstr>
      <vt:lpstr>PowerPoint Presentation</vt:lpstr>
      <vt:lpstr>Learning objectives </vt:lpstr>
      <vt:lpstr>PowerPoint Presentation</vt:lpstr>
      <vt:lpstr>Indexing benefits</vt:lpstr>
      <vt:lpstr>PowerPoint Presentation</vt:lpstr>
      <vt:lpstr>PowerPoint Presentation</vt:lpstr>
      <vt:lpstr>What does it mean to be  splice-aware? </vt:lpstr>
      <vt:lpstr>Two groups of splice-aware aligners</vt:lpstr>
      <vt:lpstr>HISAT2</vt:lpstr>
      <vt:lpstr>HISAT2 is fast</vt:lpstr>
      <vt:lpstr>HISAT2 has a small memory footprint</vt:lpstr>
      <vt:lpstr>The dataset </vt:lpstr>
      <vt:lpstr>PowerPoint Presentation</vt:lpstr>
      <vt:lpstr>PowerPoint Presentation</vt:lpstr>
      <vt:lpstr>This script will contain:  </vt:lpstr>
      <vt:lpstr>PowerPoint Presentation</vt:lpstr>
      <vt:lpstr>How to create a variable </vt:lpstr>
      <vt:lpstr>To recall the contents of the variable </vt:lpstr>
      <vt:lpstr>Utility of variables</vt:lpstr>
      <vt:lpstr>Example of Variable usage</vt:lpstr>
      <vt:lpstr>Curly braces {}</vt:lpstr>
      <vt:lpstr>backslash \</vt:lpstr>
      <vt:lpstr>Indenting and blank lines </vt:lpstr>
      <vt:lpstr>for loop is classified as an iteration statement</vt:lpstr>
      <vt:lpstr>for loop syntax </vt:lpstr>
      <vt:lpstr>HISAT2 usage </vt:lpstr>
      <vt:lpstr>HISAT2 usage </vt:lpstr>
      <vt:lpstr>HISAT2 usage </vt:lpstr>
      <vt:lpstr>PowerPoint Presentation</vt:lpstr>
      <vt:lpstr>SAMtools usage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with HISAT2</dc:title>
  <dc:creator>Princess Rodriguez Ramirez</dc:creator>
  <cp:lastModifiedBy>Princess Rodriguez Ramirez</cp:lastModifiedBy>
  <cp:revision>6</cp:revision>
  <dcterms:created xsi:type="dcterms:W3CDTF">2023-02-23T02:29:20Z</dcterms:created>
  <dcterms:modified xsi:type="dcterms:W3CDTF">2023-02-23T13:58:34Z</dcterms:modified>
</cp:coreProperties>
</file>