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96" r:id="rId5"/>
    <p:sldId id="264" r:id="rId6"/>
    <p:sldId id="260" r:id="rId7"/>
    <p:sldId id="261" r:id="rId8"/>
    <p:sldId id="262" r:id="rId9"/>
    <p:sldId id="265" r:id="rId10"/>
    <p:sldId id="29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92" r:id="rId30"/>
    <p:sldId id="285" r:id="rId31"/>
    <p:sldId id="286" r:id="rId32"/>
    <p:sldId id="287" r:id="rId33"/>
    <p:sldId id="288" r:id="rId34"/>
    <p:sldId id="294" r:id="rId35"/>
    <p:sldId id="289" r:id="rId36"/>
    <p:sldId id="293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/>
    <p:restoredTop sz="94822"/>
  </p:normalViewPr>
  <p:slideViewPr>
    <p:cSldViewPr>
      <p:cViewPr varScale="1">
        <p:scale>
          <a:sx n="106" d="100"/>
          <a:sy n="106" d="100"/>
        </p:scale>
        <p:origin x="19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3" y="272384"/>
            <a:ext cx="8036715" cy="40740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296202" y="4981652"/>
            <a:ext cx="1112520" cy="812165"/>
          </a:xfrm>
          <a:custGeom>
            <a:avLst/>
            <a:gdLst/>
            <a:ahLst/>
            <a:cxnLst/>
            <a:rect l="l" t="t" r="r" b="b"/>
            <a:pathLst>
              <a:path w="1112520" h="812164">
                <a:moveTo>
                  <a:pt x="976577" y="0"/>
                </a:moveTo>
                <a:lnTo>
                  <a:pt x="135333" y="0"/>
                </a:lnTo>
                <a:lnTo>
                  <a:pt x="92558" y="6899"/>
                </a:lnTo>
                <a:lnTo>
                  <a:pt x="55407" y="26111"/>
                </a:lnTo>
                <a:lnTo>
                  <a:pt x="26111" y="55407"/>
                </a:lnTo>
                <a:lnTo>
                  <a:pt x="6899" y="92557"/>
                </a:lnTo>
                <a:lnTo>
                  <a:pt x="0" y="135333"/>
                </a:lnTo>
                <a:lnTo>
                  <a:pt x="0" y="676653"/>
                </a:lnTo>
                <a:lnTo>
                  <a:pt x="6899" y="719429"/>
                </a:lnTo>
                <a:lnTo>
                  <a:pt x="26111" y="756580"/>
                </a:lnTo>
                <a:lnTo>
                  <a:pt x="55407" y="785875"/>
                </a:lnTo>
                <a:lnTo>
                  <a:pt x="92558" y="805088"/>
                </a:lnTo>
                <a:lnTo>
                  <a:pt x="135333" y="811987"/>
                </a:lnTo>
                <a:lnTo>
                  <a:pt x="976577" y="811987"/>
                </a:lnTo>
                <a:lnTo>
                  <a:pt x="1019353" y="805088"/>
                </a:lnTo>
                <a:lnTo>
                  <a:pt x="1056503" y="785875"/>
                </a:lnTo>
                <a:lnTo>
                  <a:pt x="1085799" y="756580"/>
                </a:lnTo>
                <a:lnTo>
                  <a:pt x="1105012" y="719429"/>
                </a:lnTo>
                <a:lnTo>
                  <a:pt x="1111911" y="676653"/>
                </a:lnTo>
                <a:lnTo>
                  <a:pt x="1111911" y="135333"/>
                </a:lnTo>
                <a:lnTo>
                  <a:pt x="1105012" y="92557"/>
                </a:lnTo>
                <a:lnTo>
                  <a:pt x="1085799" y="55407"/>
                </a:lnTo>
                <a:lnTo>
                  <a:pt x="1056503" y="26111"/>
                </a:lnTo>
                <a:lnTo>
                  <a:pt x="1019353" y="6899"/>
                </a:lnTo>
                <a:lnTo>
                  <a:pt x="976577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96202" y="4981652"/>
            <a:ext cx="1112520" cy="812165"/>
          </a:xfrm>
          <a:custGeom>
            <a:avLst/>
            <a:gdLst/>
            <a:ahLst/>
            <a:cxnLst/>
            <a:rect l="l" t="t" r="r" b="b"/>
            <a:pathLst>
              <a:path w="1112520" h="812164">
                <a:moveTo>
                  <a:pt x="0" y="135333"/>
                </a:moveTo>
                <a:lnTo>
                  <a:pt x="6899" y="92557"/>
                </a:lnTo>
                <a:lnTo>
                  <a:pt x="26111" y="55407"/>
                </a:lnTo>
                <a:lnTo>
                  <a:pt x="55407" y="26111"/>
                </a:lnTo>
                <a:lnTo>
                  <a:pt x="92557" y="6899"/>
                </a:lnTo>
                <a:lnTo>
                  <a:pt x="135333" y="0"/>
                </a:lnTo>
                <a:lnTo>
                  <a:pt x="976577" y="0"/>
                </a:lnTo>
                <a:lnTo>
                  <a:pt x="1019353" y="6899"/>
                </a:lnTo>
                <a:lnTo>
                  <a:pt x="1056503" y="26111"/>
                </a:lnTo>
                <a:lnTo>
                  <a:pt x="1085799" y="55407"/>
                </a:lnTo>
                <a:lnTo>
                  <a:pt x="1105011" y="92557"/>
                </a:lnTo>
                <a:lnTo>
                  <a:pt x="1111911" y="135333"/>
                </a:lnTo>
                <a:lnTo>
                  <a:pt x="1111911" y="676654"/>
                </a:lnTo>
                <a:lnTo>
                  <a:pt x="1105011" y="719430"/>
                </a:lnTo>
                <a:lnTo>
                  <a:pt x="1085799" y="756580"/>
                </a:lnTo>
                <a:lnTo>
                  <a:pt x="1056503" y="785876"/>
                </a:lnTo>
                <a:lnTo>
                  <a:pt x="1019353" y="805088"/>
                </a:lnTo>
                <a:lnTo>
                  <a:pt x="976577" y="811988"/>
                </a:lnTo>
                <a:lnTo>
                  <a:pt x="135333" y="811988"/>
                </a:lnTo>
                <a:lnTo>
                  <a:pt x="92557" y="805088"/>
                </a:lnTo>
                <a:lnTo>
                  <a:pt x="55407" y="785876"/>
                </a:lnTo>
                <a:lnTo>
                  <a:pt x="26111" y="756580"/>
                </a:lnTo>
                <a:lnTo>
                  <a:pt x="6899" y="719430"/>
                </a:lnTo>
                <a:lnTo>
                  <a:pt x="0" y="676654"/>
                </a:lnTo>
                <a:lnTo>
                  <a:pt x="0" y="135333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7912" y="336803"/>
            <a:ext cx="6988175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194" y="2219452"/>
            <a:ext cx="7606030" cy="211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seqc.sourceforge.net/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037" y="2125471"/>
            <a:ext cx="6003290" cy="1849755"/>
          </a:xfrm>
          <a:prstGeom prst="rect">
            <a:avLst/>
          </a:prstGeom>
        </p:spPr>
        <p:txBody>
          <a:bodyPr vert="horz" wrap="square" lIns="0" tIns="401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60"/>
              </a:spcBef>
            </a:pPr>
            <a:r>
              <a:rPr sz="6000" spc="-5" dirty="0"/>
              <a:t>RSeQC</a:t>
            </a:r>
            <a:r>
              <a:rPr sz="6000" spc="-40" dirty="0"/>
              <a:t> </a:t>
            </a:r>
            <a:r>
              <a:rPr sz="6000" dirty="0"/>
              <a:t>&amp;</a:t>
            </a:r>
            <a:r>
              <a:rPr sz="6000" spc="-50" dirty="0"/>
              <a:t> </a:t>
            </a:r>
            <a:r>
              <a:rPr sz="6000" spc="-5" dirty="0"/>
              <a:t>HTSeq</a:t>
            </a:r>
            <a:endParaRPr sz="6000" dirty="0"/>
          </a:p>
          <a:p>
            <a:pPr marL="635" algn="ctr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latin typeface="Times New Roman"/>
                <a:cs typeface="Times New Roman"/>
              </a:rPr>
              <a:t>March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7</a:t>
            </a:r>
            <a:r>
              <a:rPr sz="2400" baseline="24305" dirty="0">
                <a:latin typeface="Times New Roman"/>
                <a:cs typeface="Times New Roman"/>
              </a:rPr>
              <a:t>th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</a:t>
            </a:r>
            <a:r>
              <a:rPr lang="en-US" sz="240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AA8788-C826-6942-A73B-EAA9D14E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6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55164" marR="5080" indent="-963930">
              <a:lnSpc>
                <a:spcPts val="4680"/>
              </a:lnSpc>
              <a:spcBef>
                <a:spcPts val="755"/>
              </a:spcBef>
            </a:pPr>
            <a:r>
              <a:rPr spc="-5" dirty="0"/>
              <a:t>Why retain stranded </a:t>
            </a:r>
            <a:r>
              <a:rPr spc="-1210" dirty="0"/>
              <a:t> </a:t>
            </a:r>
            <a:r>
              <a:rPr spc="-5" dirty="0"/>
              <a:t>information?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661275" cy="3384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572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makes sense to begin with the most information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even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immediately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interest</a:t>
            </a:r>
            <a:endParaRPr sz="2800">
              <a:latin typeface="Times New Roman"/>
              <a:cs typeface="Times New Roman"/>
            </a:endParaRPr>
          </a:p>
          <a:p>
            <a:pPr marL="241300" marR="95250" indent="-228600">
              <a:lnSpc>
                <a:spcPct val="907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Useful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identifying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antisense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transcripts,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mapping splicing events, and detecting overlapping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transcripts.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commonly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studies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transcriptomics, gene expression analysis, and RNA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editing,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novo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assembly.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575945">
              <a:lnSpc>
                <a:spcPts val="4680"/>
              </a:lnSpc>
              <a:spcBef>
                <a:spcPts val="755"/>
              </a:spcBef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is this important</a:t>
            </a:r>
            <a:r>
              <a:rPr dirty="0"/>
              <a:t> to </a:t>
            </a:r>
            <a:r>
              <a:rPr spc="5" dirty="0"/>
              <a:t> </a:t>
            </a:r>
            <a:r>
              <a:rPr spc="-5" dirty="0"/>
              <a:t>determine</a:t>
            </a:r>
            <a:r>
              <a:rPr dirty="0"/>
              <a:t> </a:t>
            </a:r>
            <a:r>
              <a:rPr spc="-5" dirty="0"/>
              <a:t>prior</a:t>
            </a:r>
            <a:r>
              <a:rPr spc="-10" dirty="0"/>
              <a:t> </a:t>
            </a:r>
            <a:r>
              <a:rPr dirty="0"/>
              <a:t>to </a:t>
            </a:r>
            <a:r>
              <a:rPr spc="-5" dirty="0"/>
              <a:t>counting?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679690" cy="3384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3182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If you </a:t>
            </a: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wrong </a:t>
            </a:r>
            <a:r>
              <a:rPr sz="2800" spc="-5" dirty="0">
                <a:latin typeface="Times New Roman"/>
                <a:cs typeface="Times New Roman"/>
              </a:rPr>
              <a:t>directionality parameter in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 counting step with </a:t>
            </a:r>
            <a:r>
              <a:rPr sz="2800" dirty="0">
                <a:latin typeface="Times New Roman"/>
                <a:cs typeface="Times New Roman"/>
              </a:rPr>
              <a:t>HTSeq, </a:t>
            </a:r>
            <a:r>
              <a:rPr sz="2800" spc="-5" dirty="0">
                <a:latin typeface="Times New Roman"/>
                <a:cs typeface="Times New Roman"/>
              </a:rPr>
              <a:t>the reads are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considered to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wrong</a:t>
            </a:r>
            <a:r>
              <a:rPr sz="2800" spc="-5" dirty="0">
                <a:latin typeface="Times New Roman"/>
                <a:cs typeface="Times New Roman"/>
              </a:rPr>
              <a:t> strand.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7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means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won't get any counts, and if there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gene in the same location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 other strand, </a:t>
            </a:r>
            <a:r>
              <a:rPr sz="2800" dirty="0">
                <a:latin typeface="Times New Roman"/>
                <a:cs typeface="Times New Roman"/>
              </a:rPr>
              <a:t>your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counted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NewRomanPS-BoldItalicMT"/>
                <a:cs typeface="TimesNewRomanPS-BoldItalicMT"/>
              </a:rPr>
              <a:t>wrong gene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marR="354330" indent="-228600" algn="just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So </a:t>
            </a:r>
            <a:r>
              <a:rPr sz="2800" spc="-5" dirty="0">
                <a:latin typeface="Times New Roman"/>
                <a:cs typeface="Times New Roman"/>
              </a:rPr>
              <a:t>its important to check, if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are unsure, using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tools!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37795" marR="5080" indent="387985">
              <a:lnSpc>
                <a:spcPts val="4680"/>
              </a:lnSpc>
              <a:spcBef>
                <a:spcPts val="755"/>
              </a:spcBef>
            </a:pPr>
            <a:r>
              <a:rPr spc="-5" dirty="0"/>
              <a:t>Three scenarios when</a:t>
            </a:r>
            <a:r>
              <a:rPr dirty="0"/>
              <a:t> </a:t>
            </a:r>
            <a:r>
              <a:rPr spc="-5" dirty="0"/>
              <a:t>it </a:t>
            </a:r>
            <a:r>
              <a:rPr dirty="0"/>
              <a:t> </a:t>
            </a:r>
            <a:r>
              <a:rPr spc="-5" dirty="0"/>
              <a:t>comes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stranded</a:t>
            </a:r>
            <a:r>
              <a:rPr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39902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Forward </a:t>
            </a:r>
            <a:r>
              <a:rPr sz="2800" spc="-5" dirty="0">
                <a:latin typeface="Times New Roman"/>
                <a:cs typeface="Times New Roman"/>
              </a:rPr>
              <a:t>(secondstrand)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reads resemble the gene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sequence</a:t>
            </a:r>
            <a:endParaRPr sz="2800">
              <a:latin typeface="Times New Roman"/>
              <a:cs typeface="Times New Roman"/>
            </a:endParaRPr>
          </a:p>
          <a:p>
            <a:pPr marL="241300" marR="1239520" indent="-228600">
              <a:lnSpc>
                <a:spcPts val="3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Reverse (firststrand)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reads resemble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complementary sequence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Unstranded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78" y="1457740"/>
            <a:ext cx="6156325" cy="410845"/>
          </a:xfrm>
          <a:custGeom>
            <a:avLst/>
            <a:gdLst/>
            <a:ahLst/>
            <a:cxnLst/>
            <a:rect l="l" t="t" r="r" b="b"/>
            <a:pathLst>
              <a:path w="6156325" h="410844">
                <a:moveTo>
                  <a:pt x="0" y="102705"/>
                </a:moveTo>
                <a:lnTo>
                  <a:pt x="5950798" y="102705"/>
                </a:lnTo>
                <a:lnTo>
                  <a:pt x="5950798" y="0"/>
                </a:lnTo>
                <a:lnTo>
                  <a:pt x="6156200" y="205411"/>
                </a:lnTo>
                <a:lnTo>
                  <a:pt x="5950798" y="410817"/>
                </a:lnTo>
                <a:lnTo>
                  <a:pt x="5950798" y="308111"/>
                </a:lnTo>
                <a:lnTo>
                  <a:pt x="0" y="308111"/>
                </a:lnTo>
                <a:lnTo>
                  <a:pt x="0" y="102705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844" y="960628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5’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17" y="1039875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3’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8317" y="2385391"/>
            <a:ext cx="6212205" cy="410845"/>
          </a:xfrm>
          <a:custGeom>
            <a:avLst/>
            <a:gdLst/>
            <a:ahLst/>
            <a:cxnLst/>
            <a:rect l="l" t="t" r="r" b="b"/>
            <a:pathLst>
              <a:path w="6212205" h="410844">
                <a:moveTo>
                  <a:pt x="6212160" y="308109"/>
                </a:moveTo>
                <a:lnTo>
                  <a:pt x="205408" y="308109"/>
                </a:lnTo>
                <a:lnTo>
                  <a:pt x="205408" y="410817"/>
                </a:lnTo>
                <a:lnTo>
                  <a:pt x="0" y="205408"/>
                </a:lnTo>
                <a:lnTo>
                  <a:pt x="205408" y="0"/>
                </a:lnTo>
                <a:lnTo>
                  <a:pt x="205408" y="102700"/>
                </a:lnTo>
                <a:lnTo>
                  <a:pt x="6212160" y="102700"/>
                </a:lnTo>
                <a:lnTo>
                  <a:pt x="6212160" y="308109"/>
                </a:lnTo>
                <a:close/>
              </a:path>
            </a:pathLst>
          </a:custGeom>
          <a:solidFill>
            <a:srgbClr val="00B0F0"/>
          </a:solidFill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8328" y="817371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coding/sense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33" y="1899411"/>
            <a:ext cx="483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noncoding/antisense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72528" y="3642359"/>
            <a:ext cx="1823085" cy="594360"/>
            <a:chOff x="7272528" y="3642359"/>
            <a:chExt cx="1823085" cy="594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2528" y="3678935"/>
              <a:ext cx="1822703" cy="4602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7432" y="3642359"/>
              <a:ext cx="1075944" cy="5943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2691" y="3717480"/>
            <a:ext cx="1703627" cy="3443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810255" y="3642359"/>
            <a:ext cx="1819910" cy="594360"/>
            <a:chOff x="2810255" y="3642359"/>
            <a:chExt cx="1819910" cy="594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255" y="3678935"/>
              <a:ext cx="1819656" cy="460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2111" y="3642359"/>
              <a:ext cx="1075943" cy="5943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372" y="3717480"/>
            <a:ext cx="1703627" cy="344309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68372" y="3717480"/>
          <a:ext cx="6168390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85"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13018" y="5093715"/>
            <a:ext cx="6949440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sequences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Read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align to the coding, sense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“stranded”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78" y="1457740"/>
            <a:ext cx="6156325" cy="410845"/>
          </a:xfrm>
          <a:custGeom>
            <a:avLst/>
            <a:gdLst/>
            <a:ahLst/>
            <a:cxnLst/>
            <a:rect l="l" t="t" r="r" b="b"/>
            <a:pathLst>
              <a:path w="6156325" h="410844">
                <a:moveTo>
                  <a:pt x="0" y="102705"/>
                </a:moveTo>
                <a:lnTo>
                  <a:pt x="5950798" y="102705"/>
                </a:lnTo>
                <a:lnTo>
                  <a:pt x="5950798" y="0"/>
                </a:lnTo>
                <a:lnTo>
                  <a:pt x="6156200" y="205411"/>
                </a:lnTo>
                <a:lnTo>
                  <a:pt x="5950798" y="410817"/>
                </a:lnTo>
                <a:lnTo>
                  <a:pt x="5950798" y="308111"/>
                </a:lnTo>
                <a:lnTo>
                  <a:pt x="0" y="308111"/>
                </a:lnTo>
                <a:lnTo>
                  <a:pt x="0" y="102705"/>
                </a:lnTo>
                <a:close/>
              </a:path>
            </a:pathLst>
          </a:cu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844" y="960628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5’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17" y="1039875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3’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8317" y="2385391"/>
            <a:ext cx="6212205" cy="410845"/>
          </a:xfrm>
          <a:custGeom>
            <a:avLst/>
            <a:gdLst/>
            <a:ahLst/>
            <a:cxnLst/>
            <a:rect l="l" t="t" r="r" b="b"/>
            <a:pathLst>
              <a:path w="6212205" h="410844">
                <a:moveTo>
                  <a:pt x="6212160" y="308109"/>
                </a:moveTo>
                <a:lnTo>
                  <a:pt x="205408" y="308109"/>
                </a:lnTo>
                <a:lnTo>
                  <a:pt x="205408" y="410817"/>
                </a:lnTo>
                <a:lnTo>
                  <a:pt x="0" y="205408"/>
                </a:lnTo>
                <a:lnTo>
                  <a:pt x="205408" y="0"/>
                </a:lnTo>
                <a:lnTo>
                  <a:pt x="205408" y="102700"/>
                </a:lnTo>
                <a:lnTo>
                  <a:pt x="6212160" y="102700"/>
                </a:lnTo>
                <a:lnTo>
                  <a:pt x="6212160" y="308109"/>
                </a:lnTo>
                <a:close/>
              </a:path>
            </a:pathLst>
          </a:custGeom>
          <a:solidFill>
            <a:srgbClr val="00B0F0"/>
          </a:solidFill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8328" y="817371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coding/sense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33" y="1899411"/>
            <a:ext cx="483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noncoding/antisense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5432" y="3578352"/>
            <a:ext cx="1819910" cy="594360"/>
            <a:chOff x="3075432" y="3578352"/>
            <a:chExt cx="1819910" cy="594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2" y="3614928"/>
              <a:ext cx="1819656" cy="4602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8" y="3578352"/>
              <a:ext cx="1075943" cy="594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2583" y="3654078"/>
              <a:ext cx="1703627" cy="34430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631972" y="3663188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Read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59752" y="3575303"/>
            <a:ext cx="1823085" cy="594360"/>
            <a:chOff x="7159752" y="3575303"/>
            <a:chExt cx="1823085" cy="5943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9752" y="3608831"/>
              <a:ext cx="1822703" cy="463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1608" y="3575303"/>
              <a:ext cx="1078992" cy="594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9325" y="3649212"/>
              <a:ext cx="1703627" cy="34430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718714" y="366014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Read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018" y="5093715"/>
            <a:ext cx="6949440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sequences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Read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align to the coding, sense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reverse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stranded”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6212" y="3821368"/>
            <a:ext cx="2383155" cy="5080"/>
          </a:xfrm>
          <a:custGeom>
            <a:avLst/>
            <a:gdLst/>
            <a:ahLst/>
            <a:cxnLst/>
            <a:rect l="l" t="t" r="r" b="b"/>
            <a:pathLst>
              <a:path w="2383154" h="5079">
                <a:moveTo>
                  <a:pt x="0" y="4865"/>
                </a:moveTo>
                <a:lnTo>
                  <a:pt x="23831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78" y="1457740"/>
            <a:ext cx="6156325" cy="410845"/>
          </a:xfrm>
          <a:custGeom>
            <a:avLst/>
            <a:gdLst/>
            <a:ahLst/>
            <a:cxnLst/>
            <a:rect l="l" t="t" r="r" b="b"/>
            <a:pathLst>
              <a:path w="6156325" h="410844">
                <a:moveTo>
                  <a:pt x="0" y="102705"/>
                </a:moveTo>
                <a:lnTo>
                  <a:pt x="5950798" y="102705"/>
                </a:lnTo>
                <a:lnTo>
                  <a:pt x="5950798" y="0"/>
                </a:lnTo>
                <a:lnTo>
                  <a:pt x="6156200" y="205411"/>
                </a:lnTo>
                <a:lnTo>
                  <a:pt x="5950798" y="410817"/>
                </a:lnTo>
                <a:lnTo>
                  <a:pt x="5950798" y="308111"/>
                </a:lnTo>
                <a:lnTo>
                  <a:pt x="0" y="308111"/>
                </a:lnTo>
                <a:lnTo>
                  <a:pt x="0" y="102705"/>
                </a:lnTo>
                <a:close/>
              </a:path>
            </a:pathLst>
          </a:cu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844" y="960628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5’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17" y="1039875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3’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8317" y="2385391"/>
            <a:ext cx="6212205" cy="410845"/>
          </a:xfrm>
          <a:custGeom>
            <a:avLst/>
            <a:gdLst/>
            <a:ahLst/>
            <a:cxnLst/>
            <a:rect l="l" t="t" r="r" b="b"/>
            <a:pathLst>
              <a:path w="6212205" h="410844">
                <a:moveTo>
                  <a:pt x="6212160" y="308109"/>
                </a:moveTo>
                <a:lnTo>
                  <a:pt x="205408" y="308109"/>
                </a:lnTo>
                <a:lnTo>
                  <a:pt x="205408" y="410817"/>
                </a:lnTo>
                <a:lnTo>
                  <a:pt x="0" y="205408"/>
                </a:lnTo>
                <a:lnTo>
                  <a:pt x="205408" y="0"/>
                </a:lnTo>
                <a:lnTo>
                  <a:pt x="205408" y="102700"/>
                </a:lnTo>
                <a:lnTo>
                  <a:pt x="6212160" y="102700"/>
                </a:lnTo>
                <a:lnTo>
                  <a:pt x="6212160" y="308109"/>
                </a:lnTo>
                <a:close/>
              </a:path>
            </a:pathLst>
          </a:custGeom>
          <a:solidFill>
            <a:srgbClr val="00B0F0"/>
          </a:solidFill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8328" y="817371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coding/sense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33" y="1899411"/>
            <a:ext cx="483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noncoding/antisense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8136" y="3642359"/>
            <a:ext cx="1823085" cy="594360"/>
            <a:chOff x="1088136" y="3642359"/>
            <a:chExt cx="1823085" cy="594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3678935"/>
              <a:ext cx="1822704" cy="4602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992" y="3642359"/>
              <a:ext cx="1075944" cy="5943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035" y="3717477"/>
            <a:ext cx="1703627" cy="3443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175503" y="3639311"/>
            <a:ext cx="1819910" cy="591820"/>
            <a:chOff x="5175503" y="3639311"/>
            <a:chExt cx="1819910" cy="5918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5503" y="3672839"/>
              <a:ext cx="1819655" cy="4632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9" y="3639311"/>
              <a:ext cx="1075943" cy="59131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3776" y="3712612"/>
            <a:ext cx="1703627" cy="344309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47035" y="3712612"/>
          <a:ext cx="5790565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85"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13018" y="5093715"/>
            <a:ext cx="700976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both </a:t>
            </a:r>
            <a:r>
              <a:rPr sz="2800" spc="-10" dirty="0">
                <a:latin typeface="Times New Roman"/>
                <a:cs typeface="Times New Roman"/>
              </a:rPr>
              <a:t>Read</a:t>
            </a:r>
            <a:r>
              <a:rPr sz="2800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Read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align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“unstranded”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317" y="176783"/>
            <a:ext cx="6349365" cy="8610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22755" marR="5080" indent="-1710689">
              <a:lnSpc>
                <a:spcPts val="3100"/>
              </a:lnSpc>
              <a:spcBef>
                <a:spcPts val="520"/>
              </a:spcBef>
            </a:pPr>
            <a:r>
              <a:rPr sz="2900" spc="-10" dirty="0"/>
              <a:t>Different </a:t>
            </a:r>
            <a:r>
              <a:rPr sz="2900" spc="-5" dirty="0"/>
              <a:t>tools have </a:t>
            </a:r>
            <a:r>
              <a:rPr sz="2900" spc="-10" dirty="0"/>
              <a:t>different </a:t>
            </a:r>
            <a:r>
              <a:rPr sz="2900" spc="-5" dirty="0"/>
              <a:t>names </a:t>
            </a:r>
            <a:r>
              <a:rPr sz="2900" spc="-10" dirty="0"/>
              <a:t>for </a:t>
            </a:r>
            <a:r>
              <a:rPr sz="2900" spc="-795" dirty="0"/>
              <a:t> </a:t>
            </a:r>
            <a:r>
              <a:rPr sz="2900" spc="-5" dirty="0"/>
              <a:t>stranded</a:t>
            </a:r>
            <a:r>
              <a:rPr sz="2900" spc="-15" dirty="0"/>
              <a:t> </a:t>
            </a:r>
            <a:r>
              <a:rPr sz="2900" spc="-5" dirty="0"/>
              <a:t>settings:</a:t>
            </a:r>
            <a:endParaRPr sz="2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88994"/>
              </p:ext>
            </p:extLst>
          </p:nvPr>
        </p:nvGraphicFramePr>
        <p:xfrm>
          <a:off x="506757" y="1212847"/>
          <a:ext cx="8116567" cy="55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marR="265430" indent="3987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</a:t>
                      </a:r>
                      <a:r>
                        <a:rPr sz="1800" b="1" spc="-10" dirty="0" err="1">
                          <a:latin typeface="Times New Roman"/>
                          <a:cs typeface="Times New Roman"/>
                        </a:rPr>
                        <a:t>fr-firststrand</a:t>
                      </a:r>
                      <a:endParaRPr lang="en-US" sz="1800" b="1" spc="-10" dirty="0">
                        <a:latin typeface="Times New Roman"/>
                        <a:cs typeface="Times New Roman"/>
                      </a:endParaRPr>
                    </a:p>
                    <a:p>
                      <a:pPr marL="273050" marR="265430" indent="3987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lang="en-US"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Reverse</a:t>
                      </a:r>
                      <a:r>
                        <a:rPr lang="en-US"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 marR="273050" indent="-635" algn="ctr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FR/</a:t>
                      </a:r>
                      <a:r>
                        <a:rPr sz="1800" b="1" spc="-15" dirty="0" err="1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 err="1">
                          <a:latin typeface="Times New Roman"/>
                          <a:cs typeface="Times New Roman"/>
                        </a:rPr>
                        <a:t>eco</a:t>
                      </a:r>
                      <a:r>
                        <a:rPr sz="1800" b="1" spc="-5" dirty="0" err="1">
                          <a:latin typeface="Times New Roman"/>
                          <a:cs typeface="Times New Roman"/>
                        </a:rPr>
                        <a:t>nds</a:t>
                      </a:r>
                      <a:r>
                        <a:rPr sz="1800" b="1" dirty="0" err="1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 err="1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marL="280670" marR="273050" indent="-635" algn="ctr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Stranded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 marR="428625" indent="14922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lang="en-US" sz="2000" b="1" spc="-3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a-s</a:t>
                      </a:r>
                      <a:r>
                        <a:rPr lang="en-US" sz="2000" spc="-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 </a:t>
                      </a:r>
                      <a:endParaRPr lang="en-US" sz="2000" spc="-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2825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581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SOLID,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625" y="212343"/>
            <a:ext cx="2445385" cy="751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565150">
              <a:lnSpc>
                <a:spcPts val="2710"/>
              </a:lnSpc>
              <a:spcBef>
                <a:spcPts val="430"/>
              </a:spcBef>
            </a:pPr>
            <a:r>
              <a:rPr sz="2500" b="1" dirty="0">
                <a:latin typeface="Arial"/>
                <a:cs typeface="Arial"/>
              </a:rPr>
              <a:t>Option 1 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</a:t>
            </a:r>
            <a:r>
              <a:rPr sz="2500" b="1" spc="-5" dirty="0">
                <a:latin typeface="Arial"/>
                <a:cs typeface="Arial"/>
              </a:rPr>
              <a:t>F</a:t>
            </a:r>
            <a:r>
              <a:rPr sz="2500" b="1" spc="5" dirty="0">
                <a:latin typeface="Arial"/>
                <a:cs typeface="Arial"/>
              </a:rPr>
              <a:t>/f</a:t>
            </a:r>
            <a:r>
              <a:rPr sz="2500" b="1" dirty="0">
                <a:latin typeface="Arial"/>
                <a:cs typeface="Arial"/>
              </a:rPr>
              <a:t>r</a:t>
            </a:r>
            <a:r>
              <a:rPr sz="2500" b="1" spc="5" dirty="0">
                <a:latin typeface="Arial"/>
                <a:cs typeface="Arial"/>
              </a:rPr>
              <a:t>-fi</a:t>
            </a:r>
            <a:r>
              <a:rPr sz="2500" b="1" dirty="0">
                <a:latin typeface="Arial"/>
                <a:cs typeface="Arial"/>
              </a:rPr>
              <a:t>r</a:t>
            </a:r>
            <a:r>
              <a:rPr sz="2500" b="1" spc="-5" dirty="0">
                <a:latin typeface="Arial"/>
                <a:cs typeface="Arial"/>
              </a:rPr>
              <a:t>s</a:t>
            </a:r>
            <a:r>
              <a:rPr sz="2500" b="1" spc="5" dirty="0">
                <a:latin typeface="Arial"/>
                <a:cs typeface="Arial"/>
              </a:rPr>
              <a:t>t</a:t>
            </a:r>
            <a:r>
              <a:rPr sz="2500" b="1" spc="-5" dirty="0">
                <a:latin typeface="Arial"/>
                <a:cs typeface="Arial"/>
              </a:rPr>
              <a:t>s</a:t>
            </a:r>
            <a:r>
              <a:rPr sz="2500" b="1" spc="5" dirty="0">
                <a:latin typeface="Arial"/>
                <a:cs typeface="Arial"/>
              </a:rPr>
              <a:t>t</a:t>
            </a:r>
            <a:r>
              <a:rPr sz="2500" b="1" dirty="0">
                <a:latin typeface="Arial"/>
                <a:cs typeface="Arial"/>
              </a:rPr>
              <a:t>r</a:t>
            </a:r>
            <a:r>
              <a:rPr sz="2500" b="1" spc="-5" dirty="0">
                <a:latin typeface="Arial"/>
                <a:cs typeface="Arial"/>
              </a:rPr>
              <a:t>an</a:t>
            </a:r>
            <a:r>
              <a:rPr sz="2500" b="1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45342"/>
              </p:ext>
            </p:extLst>
          </p:nvPr>
        </p:nvGraphicFramePr>
        <p:xfrm>
          <a:off x="506757" y="1018348"/>
          <a:ext cx="8117839" cy="56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7030A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76200">
                      <a:solidFill>
                        <a:srgbClr val="7030A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4480" marR="278130" indent="3987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7335" marR="273050" indent="-635" algn="ctr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FR/fr-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eco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6245" marR="428625" indent="14922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lang="en-US" sz="2000" b="1" spc="-3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a-s</a:t>
                      </a:r>
                      <a:r>
                        <a:rPr lang="en-US" sz="2000" spc="-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 </a:t>
                      </a:r>
                      <a:endParaRPr lang="en-US" sz="2000" spc="-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1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2235" marR="2959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3581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SOLID,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7030A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00" y="360171"/>
            <a:ext cx="869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r>
              <a:rPr sz="4000" spc="180" dirty="0"/>
              <a:t> </a:t>
            </a:r>
            <a:r>
              <a:rPr sz="4000" spc="-5" dirty="0"/>
              <a:t>pair-end</a:t>
            </a:r>
            <a:r>
              <a:rPr sz="4000" spc="-35" dirty="0"/>
              <a:t> </a:t>
            </a:r>
            <a:r>
              <a:rPr sz="4000" spc="-10" dirty="0"/>
              <a:t>RNA-seq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29276" y="1398719"/>
            <a:ext cx="5117465" cy="3273425"/>
            <a:chOff x="529276" y="1398719"/>
            <a:chExt cx="5117465" cy="327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276" y="1398719"/>
              <a:ext cx="5116958" cy="32732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859" y="2048012"/>
              <a:ext cx="4824095" cy="770255"/>
            </a:xfrm>
            <a:custGeom>
              <a:avLst/>
              <a:gdLst/>
              <a:ahLst/>
              <a:cxnLst/>
              <a:rect l="l" t="t" r="r" b="b"/>
              <a:pathLst>
                <a:path w="4824095" h="770255">
                  <a:moveTo>
                    <a:pt x="0" y="0"/>
                  </a:moveTo>
                  <a:lnTo>
                    <a:pt x="4823792" y="0"/>
                  </a:lnTo>
                  <a:lnTo>
                    <a:pt x="4823792" y="770075"/>
                  </a:lnTo>
                  <a:lnTo>
                    <a:pt x="0" y="77007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9223" y="5073153"/>
            <a:ext cx="6985634" cy="646430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2000" spc="-15" dirty="0">
                <a:latin typeface="Calibri"/>
                <a:cs typeface="Calibri"/>
              </a:rPr>
              <a:t>Fraction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explained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"1++,1--,2+-,2-+":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0.0169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b="1" spc="-160" dirty="0">
                <a:solidFill>
                  <a:srgbClr val="7030A0"/>
                </a:solidFill>
                <a:latin typeface="Arial"/>
                <a:cs typeface="Arial"/>
              </a:rPr>
              <a:t>Fraction</a:t>
            </a:r>
            <a:r>
              <a:rPr sz="2000" b="1" spc="-11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20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7030A0"/>
                </a:solidFill>
                <a:latin typeface="Arial"/>
                <a:cs typeface="Arial"/>
              </a:rPr>
              <a:t>reads</a:t>
            </a:r>
            <a:r>
              <a:rPr sz="2000" b="1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7030A0"/>
                </a:solidFill>
                <a:latin typeface="Arial"/>
                <a:cs typeface="Arial"/>
              </a:rPr>
              <a:t>explained</a:t>
            </a:r>
            <a:r>
              <a:rPr sz="2000" b="1" spc="-1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z="20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7030A0"/>
                </a:solidFill>
                <a:latin typeface="Arial"/>
                <a:cs typeface="Arial"/>
              </a:rPr>
              <a:t>"1+-,1-+,2++,2--</a:t>
            </a:r>
            <a:r>
              <a:rPr sz="2000" b="1" spc="-5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7030A0"/>
                </a:solidFill>
                <a:latin typeface="Arial"/>
                <a:cs typeface="Arial"/>
              </a:rPr>
              <a:t>":</a:t>
            </a:r>
            <a:r>
              <a:rPr sz="2000" b="1" spc="-1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7030A0"/>
                </a:solidFill>
                <a:latin typeface="Arial"/>
                <a:cs typeface="Arial"/>
              </a:rPr>
              <a:t>0.8827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06" y="5942076"/>
            <a:ext cx="6155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Strand-specific</a:t>
            </a:r>
            <a:r>
              <a:rPr sz="2000" spc="-10" dirty="0">
                <a:latin typeface="Times New Roman"/>
                <a:cs typeface="Times New Roman"/>
              </a:rPr>
              <a:t> pair-end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RNA-seq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dirty="0">
                <a:latin typeface="Times New Roman"/>
                <a:cs typeface="Times New Roman"/>
              </a:rPr>
              <a:t> dUTP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8886" y="2455164"/>
            <a:ext cx="29038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second read (read </a:t>
            </a:r>
            <a:r>
              <a:rPr sz="2000" dirty="0">
                <a:latin typeface="Times New Roman"/>
                <a:cs typeface="Times New Roman"/>
              </a:rPr>
              <a:t>2)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the original </a:t>
            </a:r>
            <a:r>
              <a:rPr sz="2000" dirty="0">
                <a:latin typeface="Times New Roman"/>
                <a:cs typeface="Times New Roman"/>
              </a:rPr>
              <a:t>RNA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strand/template, </a:t>
            </a:r>
            <a:r>
              <a:rPr sz="2000" spc="-5" dirty="0">
                <a:latin typeface="Times New Roman"/>
                <a:cs typeface="Times New Roman"/>
              </a:rPr>
              <a:t>first read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opposite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strand.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3" y="272384"/>
            <a:ext cx="8036715" cy="40740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237" y="186435"/>
            <a:ext cx="33115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921385">
              <a:lnSpc>
                <a:spcPts val="3000"/>
              </a:lnSpc>
              <a:spcBef>
                <a:spcPts val="500"/>
              </a:spcBef>
            </a:pPr>
            <a:r>
              <a:rPr sz="2800" b="1" spc="-5" dirty="0">
                <a:latin typeface="Arial"/>
                <a:cs typeface="Arial"/>
              </a:rPr>
              <a:t>Option </a:t>
            </a:r>
            <a:r>
              <a:rPr sz="2800" b="1" dirty="0">
                <a:latin typeface="Arial"/>
                <a:cs typeface="Arial"/>
              </a:rPr>
              <a:t>2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FR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5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-sec</a:t>
            </a:r>
            <a:r>
              <a:rPr sz="2800" b="1" dirty="0">
                <a:latin typeface="Arial"/>
                <a:cs typeface="Arial"/>
              </a:rPr>
              <a:t>ond</a:t>
            </a:r>
            <a:r>
              <a:rPr sz="2800" b="1" spc="5" dirty="0">
                <a:latin typeface="Arial"/>
                <a:cs typeface="Arial"/>
              </a:rPr>
              <a:t>st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nd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97483"/>
              </p:ext>
            </p:extLst>
          </p:nvPr>
        </p:nvGraphicFramePr>
        <p:xfrm>
          <a:off x="391215" y="1236178"/>
          <a:ext cx="8478520" cy="540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6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65760" indent="398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0" marR="208915" indent="525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FR/fr-secondstrand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4" marR="473709" indent="14922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lang="en-US" sz="2000" b="1" spc="-3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a-s</a:t>
                      </a:r>
                      <a:r>
                        <a:rPr lang="en-US" sz="2000" spc="-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 </a:t>
                      </a:r>
                      <a:endParaRPr lang="en-US" sz="2000" spc="-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591185" marR="181610" indent="-397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4978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442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SOLID,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1981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00" y="360171"/>
            <a:ext cx="869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r>
              <a:rPr sz="4000" spc="180" dirty="0"/>
              <a:t> </a:t>
            </a:r>
            <a:r>
              <a:rPr sz="4000" spc="-5" dirty="0"/>
              <a:t>pair-end</a:t>
            </a:r>
            <a:r>
              <a:rPr sz="4000" spc="-35" dirty="0"/>
              <a:t> </a:t>
            </a:r>
            <a:r>
              <a:rPr sz="4000" spc="-10" dirty="0"/>
              <a:t>RNA-seq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57453" y="1404871"/>
            <a:ext cx="5546725" cy="3008630"/>
            <a:chOff x="657453" y="1404871"/>
            <a:chExt cx="5546725" cy="3008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453" y="1404871"/>
              <a:ext cx="5393531" cy="30081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2322" y="2658925"/>
              <a:ext cx="5233670" cy="770255"/>
            </a:xfrm>
            <a:custGeom>
              <a:avLst/>
              <a:gdLst/>
              <a:ahLst/>
              <a:cxnLst/>
              <a:rect l="l" t="t" r="r" b="b"/>
              <a:pathLst>
                <a:path w="5233670" h="770254">
                  <a:moveTo>
                    <a:pt x="0" y="0"/>
                  </a:moveTo>
                  <a:lnTo>
                    <a:pt x="5233190" y="0"/>
                  </a:lnTo>
                  <a:lnTo>
                    <a:pt x="5233190" y="770075"/>
                  </a:lnTo>
                  <a:lnTo>
                    <a:pt x="0" y="77007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2323" y="5038520"/>
            <a:ext cx="6924675" cy="647065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Fraction</a:t>
            </a:r>
            <a:r>
              <a:rPr sz="20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C00000"/>
                </a:solidFill>
                <a:latin typeface="Arial"/>
                <a:cs typeface="Arial"/>
              </a:rPr>
              <a:t>reads</a:t>
            </a:r>
            <a:r>
              <a:rPr sz="2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C00000"/>
                </a:solidFill>
                <a:latin typeface="Arial"/>
                <a:cs typeface="Arial"/>
              </a:rPr>
              <a:t>explained</a:t>
            </a:r>
            <a:r>
              <a:rPr sz="20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C00000"/>
                </a:solidFill>
                <a:latin typeface="Arial"/>
                <a:cs typeface="Arial"/>
              </a:rPr>
              <a:t>"1++,1--,2+-,2-+":</a:t>
            </a:r>
            <a:r>
              <a:rPr sz="2000" b="1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C00000"/>
                </a:solidFill>
                <a:latin typeface="Arial"/>
                <a:cs typeface="Arial"/>
              </a:rPr>
              <a:t>0.9807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Fraction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explained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"1+-,1-+,2++,2--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0.0193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8803" y="5900420"/>
            <a:ext cx="578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Strand-specific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pair-end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RNA-seq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Ligation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protocol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190" y="2314955"/>
            <a:ext cx="23215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first read (read </a:t>
            </a:r>
            <a:r>
              <a:rPr sz="2000" dirty="0">
                <a:latin typeface="Times New Roman"/>
                <a:cs typeface="Times New Roman"/>
              </a:rPr>
              <a:t>1)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from the original </a:t>
            </a:r>
            <a:r>
              <a:rPr sz="2000" dirty="0">
                <a:latin typeface="Times New Roman"/>
                <a:cs typeface="Times New Roman"/>
              </a:rPr>
              <a:t> RNA </a:t>
            </a:r>
            <a:r>
              <a:rPr sz="2000" spc="-10" dirty="0">
                <a:latin typeface="Times New Roman"/>
                <a:cs typeface="Times New Roman"/>
              </a:rPr>
              <a:t>strand/template, </a:t>
            </a:r>
            <a:r>
              <a:rPr sz="2000" spc="-5" dirty="0">
                <a:latin typeface="Times New Roman"/>
                <a:cs typeface="Times New Roman"/>
              </a:rPr>
              <a:t> second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the opposite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strand.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493" y="186435"/>
            <a:ext cx="200469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67970">
              <a:lnSpc>
                <a:spcPts val="3000"/>
              </a:lnSpc>
              <a:spcBef>
                <a:spcPts val="500"/>
              </a:spcBef>
            </a:pPr>
            <a:r>
              <a:rPr sz="2800" b="1" spc="-5" dirty="0">
                <a:latin typeface="Arial"/>
                <a:cs typeface="Arial"/>
              </a:rPr>
              <a:t>Option </a:t>
            </a:r>
            <a:r>
              <a:rPr sz="2800" b="1" dirty="0">
                <a:latin typeface="Arial"/>
                <a:cs typeface="Arial"/>
              </a:rPr>
              <a:t>3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Un</a:t>
            </a:r>
            <a:r>
              <a:rPr sz="2800" b="1" spc="5" dirty="0">
                <a:latin typeface="Arial"/>
                <a:cs typeface="Arial"/>
              </a:rPr>
              <a:t>st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nd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90601"/>
              </p:ext>
            </p:extLst>
          </p:nvPr>
        </p:nvGraphicFramePr>
        <p:xfrm>
          <a:off x="391215" y="1236178"/>
          <a:ext cx="8601070" cy="540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2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4472C4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T w="571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79730" indent="398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3040" marR="81915" indent="525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FR/fr-secondstrand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1965" marR="473709" indent="14922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591185" marR="181610" indent="-397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511809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15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SOLID,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00" y="360171"/>
            <a:ext cx="869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r>
              <a:rPr sz="4000" spc="180" dirty="0"/>
              <a:t> </a:t>
            </a:r>
            <a:r>
              <a:rPr sz="4000" spc="-5" dirty="0"/>
              <a:t>pair-end</a:t>
            </a:r>
            <a:r>
              <a:rPr sz="4000" spc="-35" dirty="0"/>
              <a:t> </a:t>
            </a:r>
            <a:r>
              <a:rPr sz="4000" spc="-10" dirty="0"/>
              <a:t>RNA-seq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037034" y="1539416"/>
            <a:ext cx="4940935" cy="2917825"/>
            <a:chOff x="2037034" y="1539416"/>
            <a:chExt cx="4940935" cy="2917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6084" y="1539416"/>
              <a:ext cx="4545437" cy="2631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6084" y="3311912"/>
              <a:ext cx="4902835" cy="1126490"/>
            </a:xfrm>
            <a:custGeom>
              <a:avLst/>
              <a:gdLst/>
              <a:ahLst/>
              <a:cxnLst/>
              <a:rect l="l" t="t" r="r" b="b"/>
              <a:pathLst>
                <a:path w="4902834" h="1126489">
                  <a:moveTo>
                    <a:pt x="0" y="0"/>
                  </a:moveTo>
                  <a:lnTo>
                    <a:pt x="4902277" y="0"/>
                  </a:lnTo>
                  <a:lnTo>
                    <a:pt x="4902277" y="1126273"/>
                  </a:lnTo>
                  <a:lnTo>
                    <a:pt x="0" y="112627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E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1472" y="4887054"/>
            <a:ext cx="6851015" cy="90170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1800" spc="-20" dirty="0">
                <a:latin typeface="Calibri"/>
                <a:cs typeface="Calibri"/>
              </a:rPr>
              <a:t>Fraction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spc="-20" dirty="0">
                <a:latin typeface="Calibri"/>
                <a:cs typeface="Calibri"/>
              </a:rPr>
              <a:t>failed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0.0648</a:t>
            </a:r>
            <a:endParaRPr sz="1800">
              <a:latin typeface="Calibri"/>
              <a:cs typeface="Calibri"/>
            </a:endParaRPr>
          </a:p>
          <a:p>
            <a:pPr marL="90805" marR="1555750">
              <a:lnSpc>
                <a:spcPct val="101099"/>
              </a:lnSpc>
              <a:spcBef>
                <a:spcPts val="215"/>
              </a:spcBef>
            </a:pPr>
            <a:r>
              <a:rPr sz="1800" b="1" spc="-220" dirty="0">
                <a:latin typeface="Arial"/>
                <a:cs typeface="Arial"/>
              </a:rPr>
              <a:t>F</a:t>
            </a:r>
            <a:r>
              <a:rPr sz="1800" b="1" spc="-185" dirty="0">
                <a:latin typeface="Arial"/>
                <a:cs typeface="Arial"/>
              </a:rPr>
              <a:t>r</a:t>
            </a:r>
            <a:r>
              <a:rPr sz="1800" b="1" spc="-200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28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e</a:t>
            </a:r>
            <a:r>
              <a:rPr sz="1800" b="1" spc="-145" dirty="0">
                <a:latin typeface="Arial"/>
                <a:cs typeface="Arial"/>
              </a:rPr>
              <a:t>xp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b</a:t>
            </a:r>
            <a:r>
              <a:rPr sz="1800" b="1" spc="-135" dirty="0">
                <a:latin typeface="Arial"/>
                <a:cs typeface="Arial"/>
              </a:rPr>
              <a:t>y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"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135" dirty="0">
                <a:latin typeface="Arial"/>
                <a:cs typeface="Arial"/>
              </a:rPr>
              <a:t>+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50" dirty="0">
                <a:latin typeface="Arial"/>
                <a:cs typeface="Arial"/>
              </a:rPr>
              <a:t>,</a:t>
            </a:r>
            <a:r>
              <a:rPr sz="1800" b="1" spc="-100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--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2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2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125" dirty="0">
                <a:latin typeface="Arial"/>
                <a:cs typeface="Arial"/>
              </a:rPr>
              <a:t>+</a:t>
            </a:r>
            <a:r>
              <a:rPr sz="1800" b="1" spc="-105" dirty="0">
                <a:latin typeface="Arial"/>
                <a:cs typeface="Arial"/>
              </a:rPr>
              <a:t>":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0</a:t>
            </a:r>
            <a:r>
              <a:rPr sz="1800" b="1" spc="-50" dirty="0">
                <a:latin typeface="Arial"/>
                <a:cs typeface="Arial"/>
              </a:rPr>
              <a:t>.</a:t>
            </a:r>
            <a:r>
              <a:rPr sz="1800" b="1" spc="-75" dirty="0">
                <a:latin typeface="Arial"/>
                <a:cs typeface="Arial"/>
              </a:rPr>
              <a:t>4590  </a:t>
            </a:r>
            <a:r>
              <a:rPr sz="1800" b="1" spc="-220" dirty="0">
                <a:latin typeface="Arial"/>
                <a:cs typeface="Arial"/>
              </a:rPr>
              <a:t>F</a:t>
            </a:r>
            <a:r>
              <a:rPr sz="1800" b="1" spc="-185" dirty="0">
                <a:latin typeface="Arial"/>
                <a:cs typeface="Arial"/>
              </a:rPr>
              <a:t>r</a:t>
            </a:r>
            <a:r>
              <a:rPr sz="1800" b="1" spc="-200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28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e</a:t>
            </a:r>
            <a:r>
              <a:rPr sz="1800" b="1" spc="-145" dirty="0">
                <a:latin typeface="Arial"/>
                <a:cs typeface="Arial"/>
              </a:rPr>
              <a:t>xp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b</a:t>
            </a:r>
            <a:r>
              <a:rPr sz="1800" b="1" spc="-150" dirty="0">
                <a:latin typeface="Arial"/>
                <a:cs typeface="Arial"/>
              </a:rPr>
              <a:t>y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"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135" dirty="0">
                <a:latin typeface="Arial"/>
                <a:cs typeface="Arial"/>
              </a:rPr>
              <a:t>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135" dirty="0">
                <a:latin typeface="Arial"/>
                <a:cs typeface="Arial"/>
              </a:rPr>
              <a:t>++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60" dirty="0">
                <a:latin typeface="Arial"/>
                <a:cs typeface="Arial"/>
              </a:rPr>
              <a:t>--</a:t>
            </a:r>
            <a:r>
              <a:rPr sz="1800" b="1" spc="-105" dirty="0">
                <a:latin typeface="Arial"/>
                <a:cs typeface="Arial"/>
              </a:rPr>
              <a:t>"</a:t>
            </a:r>
            <a:r>
              <a:rPr sz="1800" b="1" spc="-70" dirty="0">
                <a:latin typeface="Arial"/>
                <a:cs typeface="Arial"/>
              </a:rPr>
              <a:t>: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0</a:t>
            </a:r>
            <a:r>
              <a:rPr sz="1800" b="1" spc="-50" dirty="0">
                <a:latin typeface="Arial"/>
                <a:cs typeface="Arial"/>
              </a:rPr>
              <a:t>.</a:t>
            </a:r>
            <a:r>
              <a:rPr sz="1800" b="1" spc="-90" dirty="0">
                <a:latin typeface="Arial"/>
                <a:cs typeface="Arial"/>
              </a:rPr>
              <a:t>4763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04" y="5970523"/>
            <a:ext cx="82550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250565" marR="5080" indent="-3238500" algn="ctr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regarding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conserved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endParaRPr lang="en-US" sz="1800" spc="10" dirty="0">
              <a:latin typeface="Times New Roman"/>
              <a:cs typeface="Times New Roman"/>
            </a:endParaRPr>
          </a:p>
          <a:p>
            <a:pPr marL="3250565" marR="5080" indent="-3238500" algn="ctr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imes New Roman"/>
                <a:cs typeface="Times New Roman"/>
              </a:rPr>
              <a:t>(it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during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amplification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mRNA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fragments).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14" y="5199379"/>
            <a:ext cx="85280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Coun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300"/>
              </a:lnSpc>
            </a:pPr>
            <a:r>
              <a:rPr sz="1100" i="1" dirty="0">
                <a:latin typeface="Arial"/>
                <a:cs typeface="Arial"/>
              </a:rPr>
              <a:t>HTseq-count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4058" y="3559172"/>
            <a:ext cx="2364740" cy="1423035"/>
            <a:chOff x="5814058" y="3559172"/>
            <a:chExt cx="2364740" cy="1423035"/>
          </a:xfrm>
        </p:grpSpPr>
        <p:sp>
          <p:nvSpPr>
            <p:cNvPr id="4" name="object 4"/>
            <p:cNvSpPr/>
            <p:nvPr/>
          </p:nvSpPr>
          <p:spPr>
            <a:xfrm>
              <a:off x="5814047" y="3881640"/>
              <a:ext cx="1246505" cy="1100455"/>
            </a:xfrm>
            <a:custGeom>
              <a:avLst/>
              <a:gdLst/>
              <a:ahLst/>
              <a:cxnLst/>
              <a:rect l="l" t="t" r="r" b="b"/>
              <a:pathLst>
                <a:path w="1246504" h="1100454">
                  <a:moveTo>
                    <a:pt x="76200" y="1023823"/>
                  </a:moveTo>
                  <a:lnTo>
                    <a:pt x="41275" y="1023823"/>
                  </a:lnTo>
                  <a:lnTo>
                    <a:pt x="41275" y="463588"/>
                  </a:lnTo>
                  <a:lnTo>
                    <a:pt x="34925" y="463588"/>
                  </a:lnTo>
                  <a:lnTo>
                    <a:pt x="34925" y="1023823"/>
                  </a:lnTo>
                  <a:lnTo>
                    <a:pt x="0" y="1023823"/>
                  </a:lnTo>
                  <a:lnTo>
                    <a:pt x="38100" y="1100023"/>
                  </a:lnTo>
                  <a:lnTo>
                    <a:pt x="69850" y="1036523"/>
                  </a:lnTo>
                  <a:lnTo>
                    <a:pt x="76200" y="1023823"/>
                  </a:lnTo>
                  <a:close/>
                </a:path>
                <a:path w="1246504" h="1100454">
                  <a:moveTo>
                    <a:pt x="1246339" y="34925"/>
                  </a:moveTo>
                  <a:lnTo>
                    <a:pt x="670255" y="34925"/>
                  </a:lnTo>
                  <a:lnTo>
                    <a:pt x="670255" y="0"/>
                  </a:lnTo>
                  <a:lnTo>
                    <a:pt x="594055" y="38100"/>
                  </a:lnTo>
                  <a:lnTo>
                    <a:pt x="670255" y="76200"/>
                  </a:lnTo>
                  <a:lnTo>
                    <a:pt x="670255" y="41275"/>
                  </a:lnTo>
                  <a:lnTo>
                    <a:pt x="1246339" y="41275"/>
                  </a:lnTo>
                  <a:lnTo>
                    <a:pt x="124633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976576" y="0"/>
                  </a:moveTo>
                  <a:lnTo>
                    <a:pt x="135333" y="0"/>
                  </a:lnTo>
                  <a:lnTo>
                    <a:pt x="92557" y="6899"/>
                  </a:lnTo>
                  <a:lnTo>
                    <a:pt x="55407" y="26111"/>
                  </a:lnTo>
                  <a:lnTo>
                    <a:pt x="26111" y="55407"/>
                  </a:lnTo>
                  <a:lnTo>
                    <a:pt x="6899" y="92558"/>
                  </a:lnTo>
                  <a:lnTo>
                    <a:pt x="0" y="135333"/>
                  </a:lnTo>
                  <a:lnTo>
                    <a:pt x="0" y="676654"/>
                  </a:lnTo>
                  <a:lnTo>
                    <a:pt x="6899" y="719430"/>
                  </a:lnTo>
                  <a:lnTo>
                    <a:pt x="26111" y="756581"/>
                  </a:lnTo>
                  <a:lnTo>
                    <a:pt x="55407" y="785877"/>
                  </a:lnTo>
                  <a:lnTo>
                    <a:pt x="92557" y="805089"/>
                  </a:lnTo>
                  <a:lnTo>
                    <a:pt x="135333" y="811988"/>
                  </a:lnTo>
                  <a:lnTo>
                    <a:pt x="976576" y="811988"/>
                  </a:lnTo>
                  <a:lnTo>
                    <a:pt x="1019352" y="805089"/>
                  </a:lnTo>
                  <a:lnTo>
                    <a:pt x="1056503" y="785877"/>
                  </a:lnTo>
                  <a:lnTo>
                    <a:pt x="1085798" y="756581"/>
                  </a:lnTo>
                  <a:lnTo>
                    <a:pt x="1105011" y="719430"/>
                  </a:lnTo>
                  <a:lnTo>
                    <a:pt x="1111910" y="676654"/>
                  </a:lnTo>
                  <a:lnTo>
                    <a:pt x="1111910" y="135333"/>
                  </a:lnTo>
                  <a:lnTo>
                    <a:pt x="1105011" y="92558"/>
                  </a:lnTo>
                  <a:lnTo>
                    <a:pt x="1085798" y="55407"/>
                  </a:lnTo>
                  <a:lnTo>
                    <a:pt x="1056503" y="26111"/>
                  </a:lnTo>
                  <a:lnTo>
                    <a:pt x="1019352" y="6899"/>
                  </a:lnTo>
                  <a:lnTo>
                    <a:pt x="97657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0" y="135333"/>
                  </a:moveTo>
                  <a:lnTo>
                    <a:pt x="6899" y="92557"/>
                  </a:lnTo>
                  <a:lnTo>
                    <a:pt x="26111" y="55407"/>
                  </a:lnTo>
                  <a:lnTo>
                    <a:pt x="55407" y="26111"/>
                  </a:lnTo>
                  <a:lnTo>
                    <a:pt x="92557" y="6899"/>
                  </a:lnTo>
                  <a:lnTo>
                    <a:pt x="135333" y="0"/>
                  </a:lnTo>
                  <a:lnTo>
                    <a:pt x="976577" y="0"/>
                  </a:lnTo>
                  <a:lnTo>
                    <a:pt x="1019353" y="6899"/>
                  </a:lnTo>
                  <a:lnTo>
                    <a:pt x="1056503" y="26111"/>
                  </a:lnTo>
                  <a:lnTo>
                    <a:pt x="1085799" y="55407"/>
                  </a:lnTo>
                  <a:lnTo>
                    <a:pt x="1105011" y="92557"/>
                  </a:lnTo>
                  <a:lnTo>
                    <a:pt x="1111911" y="135333"/>
                  </a:lnTo>
                  <a:lnTo>
                    <a:pt x="1111911" y="676654"/>
                  </a:lnTo>
                  <a:lnTo>
                    <a:pt x="1105011" y="719430"/>
                  </a:lnTo>
                  <a:lnTo>
                    <a:pt x="1085799" y="756580"/>
                  </a:lnTo>
                  <a:lnTo>
                    <a:pt x="1056503" y="785876"/>
                  </a:lnTo>
                  <a:lnTo>
                    <a:pt x="1019353" y="805088"/>
                  </a:lnTo>
                  <a:lnTo>
                    <a:pt x="976577" y="811988"/>
                  </a:lnTo>
                  <a:lnTo>
                    <a:pt x="135333" y="811988"/>
                  </a:lnTo>
                  <a:lnTo>
                    <a:pt x="92557" y="805088"/>
                  </a:lnTo>
                  <a:lnTo>
                    <a:pt x="55407" y="785876"/>
                  </a:lnTo>
                  <a:lnTo>
                    <a:pt x="26111" y="756580"/>
                  </a:lnTo>
                  <a:lnTo>
                    <a:pt x="6899" y="719430"/>
                  </a:lnTo>
                  <a:lnTo>
                    <a:pt x="0" y="676654"/>
                  </a:lnTo>
                  <a:lnTo>
                    <a:pt x="0" y="135333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4541" y="3706367"/>
            <a:ext cx="863600" cy="525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 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andedness  </a:t>
            </a:r>
            <a:r>
              <a:rPr sz="1100" i="1" spc="-5" dirty="0">
                <a:latin typeface="Arial"/>
                <a:cs typeface="Arial"/>
              </a:rPr>
              <a:t>RSeQC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113" y="4371366"/>
            <a:ext cx="1210310" cy="1016635"/>
          </a:xfrm>
          <a:custGeom>
            <a:avLst/>
            <a:gdLst/>
            <a:ahLst/>
            <a:cxnLst/>
            <a:rect l="l" t="t" r="r" b="b"/>
            <a:pathLst>
              <a:path w="1210309" h="1016635">
                <a:moveTo>
                  <a:pt x="1206186" y="0"/>
                </a:moveTo>
                <a:lnTo>
                  <a:pt x="1191594" y="12245"/>
                </a:lnTo>
                <a:lnTo>
                  <a:pt x="1195675" y="17109"/>
                </a:lnTo>
                <a:lnTo>
                  <a:pt x="1210268" y="4864"/>
                </a:lnTo>
                <a:lnTo>
                  <a:pt x="1206186" y="0"/>
                </a:lnTo>
                <a:close/>
              </a:path>
              <a:path w="1210309" h="1016635">
                <a:moveTo>
                  <a:pt x="1186729" y="16327"/>
                </a:moveTo>
                <a:lnTo>
                  <a:pt x="1172136" y="28572"/>
                </a:lnTo>
                <a:lnTo>
                  <a:pt x="1176218" y="33436"/>
                </a:lnTo>
                <a:lnTo>
                  <a:pt x="1190811" y="21191"/>
                </a:lnTo>
                <a:lnTo>
                  <a:pt x="1186729" y="16327"/>
                </a:lnTo>
                <a:close/>
              </a:path>
              <a:path w="1210309" h="1016635">
                <a:moveTo>
                  <a:pt x="1167272" y="32654"/>
                </a:moveTo>
                <a:lnTo>
                  <a:pt x="1152678" y="44899"/>
                </a:lnTo>
                <a:lnTo>
                  <a:pt x="1156760" y="49763"/>
                </a:lnTo>
                <a:lnTo>
                  <a:pt x="1171354" y="37518"/>
                </a:lnTo>
                <a:lnTo>
                  <a:pt x="1167272" y="32654"/>
                </a:lnTo>
                <a:close/>
              </a:path>
              <a:path w="1210309" h="1016635">
                <a:moveTo>
                  <a:pt x="1147814" y="48981"/>
                </a:moveTo>
                <a:lnTo>
                  <a:pt x="1133222" y="61226"/>
                </a:lnTo>
                <a:lnTo>
                  <a:pt x="1137304" y="66090"/>
                </a:lnTo>
                <a:lnTo>
                  <a:pt x="1151896" y="53845"/>
                </a:lnTo>
                <a:lnTo>
                  <a:pt x="1147814" y="48981"/>
                </a:lnTo>
                <a:close/>
              </a:path>
              <a:path w="1210309" h="1016635">
                <a:moveTo>
                  <a:pt x="1128356" y="65308"/>
                </a:moveTo>
                <a:lnTo>
                  <a:pt x="1113764" y="77553"/>
                </a:lnTo>
                <a:lnTo>
                  <a:pt x="1117846" y="82417"/>
                </a:lnTo>
                <a:lnTo>
                  <a:pt x="1132438" y="70172"/>
                </a:lnTo>
                <a:lnTo>
                  <a:pt x="1128356" y="65308"/>
                </a:lnTo>
                <a:close/>
              </a:path>
              <a:path w="1210309" h="1016635">
                <a:moveTo>
                  <a:pt x="1108900" y="81635"/>
                </a:moveTo>
                <a:lnTo>
                  <a:pt x="1094306" y="93880"/>
                </a:lnTo>
                <a:lnTo>
                  <a:pt x="1098388" y="98745"/>
                </a:lnTo>
                <a:lnTo>
                  <a:pt x="1112982" y="86499"/>
                </a:lnTo>
                <a:lnTo>
                  <a:pt x="1108900" y="81635"/>
                </a:lnTo>
                <a:close/>
              </a:path>
              <a:path w="1210309" h="1016635">
                <a:moveTo>
                  <a:pt x="1089442" y="97962"/>
                </a:moveTo>
                <a:lnTo>
                  <a:pt x="1074849" y="110206"/>
                </a:lnTo>
                <a:lnTo>
                  <a:pt x="1078931" y="115072"/>
                </a:lnTo>
                <a:lnTo>
                  <a:pt x="1093524" y="102826"/>
                </a:lnTo>
                <a:lnTo>
                  <a:pt x="1089442" y="97962"/>
                </a:lnTo>
                <a:close/>
              </a:path>
              <a:path w="1210309" h="1016635">
                <a:moveTo>
                  <a:pt x="1069985" y="114288"/>
                </a:moveTo>
                <a:lnTo>
                  <a:pt x="1055392" y="126533"/>
                </a:lnTo>
                <a:lnTo>
                  <a:pt x="1059474" y="131399"/>
                </a:lnTo>
                <a:lnTo>
                  <a:pt x="1074066" y="119153"/>
                </a:lnTo>
                <a:lnTo>
                  <a:pt x="1069985" y="114288"/>
                </a:lnTo>
                <a:close/>
              </a:path>
              <a:path w="1210309" h="1016635">
                <a:moveTo>
                  <a:pt x="1050527" y="130615"/>
                </a:moveTo>
                <a:lnTo>
                  <a:pt x="1035935" y="142861"/>
                </a:lnTo>
                <a:lnTo>
                  <a:pt x="1040016" y="147726"/>
                </a:lnTo>
                <a:lnTo>
                  <a:pt x="1054609" y="135481"/>
                </a:lnTo>
                <a:lnTo>
                  <a:pt x="1050527" y="130615"/>
                </a:lnTo>
                <a:close/>
              </a:path>
              <a:path w="1210309" h="1016635">
                <a:moveTo>
                  <a:pt x="1031071" y="146942"/>
                </a:moveTo>
                <a:lnTo>
                  <a:pt x="1016477" y="159188"/>
                </a:lnTo>
                <a:lnTo>
                  <a:pt x="1020559" y="164052"/>
                </a:lnTo>
                <a:lnTo>
                  <a:pt x="1035152" y="151806"/>
                </a:lnTo>
                <a:lnTo>
                  <a:pt x="1031071" y="146942"/>
                </a:lnTo>
                <a:close/>
              </a:path>
              <a:path w="1210309" h="1016635">
                <a:moveTo>
                  <a:pt x="1011613" y="163269"/>
                </a:moveTo>
                <a:lnTo>
                  <a:pt x="997019" y="175515"/>
                </a:lnTo>
                <a:lnTo>
                  <a:pt x="1001101" y="180379"/>
                </a:lnTo>
                <a:lnTo>
                  <a:pt x="1015695" y="168134"/>
                </a:lnTo>
                <a:lnTo>
                  <a:pt x="1011613" y="163269"/>
                </a:lnTo>
                <a:close/>
              </a:path>
              <a:path w="1210309" h="1016635">
                <a:moveTo>
                  <a:pt x="992155" y="179597"/>
                </a:moveTo>
                <a:lnTo>
                  <a:pt x="977563" y="191842"/>
                </a:lnTo>
                <a:lnTo>
                  <a:pt x="981645" y="196706"/>
                </a:lnTo>
                <a:lnTo>
                  <a:pt x="996237" y="184461"/>
                </a:lnTo>
                <a:lnTo>
                  <a:pt x="992155" y="179597"/>
                </a:lnTo>
                <a:close/>
              </a:path>
              <a:path w="1210309" h="1016635">
                <a:moveTo>
                  <a:pt x="972699" y="195924"/>
                </a:moveTo>
                <a:lnTo>
                  <a:pt x="958105" y="208169"/>
                </a:lnTo>
                <a:lnTo>
                  <a:pt x="962187" y="213033"/>
                </a:lnTo>
                <a:lnTo>
                  <a:pt x="976779" y="200788"/>
                </a:lnTo>
                <a:lnTo>
                  <a:pt x="972699" y="195924"/>
                </a:lnTo>
                <a:close/>
              </a:path>
              <a:path w="1210309" h="1016635">
                <a:moveTo>
                  <a:pt x="953241" y="212251"/>
                </a:moveTo>
                <a:lnTo>
                  <a:pt x="938648" y="224496"/>
                </a:lnTo>
                <a:lnTo>
                  <a:pt x="942729" y="229360"/>
                </a:lnTo>
                <a:lnTo>
                  <a:pt x="957323" y="217115"/>
                </a:lnTo>
                <a:lnTo>
                  <a:pt x="953241" y="212251"/>
                </a:lnTo>
                <a:close/>
              </a:path>
              <a:path w="1210309" h="1016635">
                <a:moveTo>
                  <a:pt x="933784" y="228578"/>
                </a:moveTo>
                <a:lnTo>
                  <a:pt x="919190" y="240823"/>
                </a:lnTo>
                <a:lnTo>
                  <a:pt x="923272" y="245687"/>
                </a:lnTo>
                <a:lnTo>
                  <a:pt x="937865" y="233442"/>
                </a:lnTo>
                <a:lnTo>
                  <a:pt x="933784" y="228578"/>
                </a:lnTo>
                <a:close/>
              </a:path>
              <a:path w="1210309" h="1016635">
                <a:moveTo>
                  <a:pt x="914326" y="244905"/>
                </a:moveTo>
                <a:lnTo>
                  <a:pt x="899734" y="257150"/>
                </a:lnTo>
                <a:lnTo>
                  <a:pt x="903815" y="262014"/>
                </a:lnTo>
                <a:lnTo>
                  <a:pt x="918408" y="249769"/>
                </a:lnTo>
                <a:lnTo>
                  <a:pt x="914326" y="244905"/>
                </a:lnTo>
                <a:close/>
              </a:path>
              <a:path w="1210309" h="1016635">
                <a:moveTo>
                  <a:pt x="894869" y="261232"/>
                </a:moveTo>
                <a:lnTo>
                  <a:pt x="880276" y="273477"/>
                </a:lnTo>
                <a:lnTo>
                  <a:pt x="884358" y="278342"/>
                </a:lnTo>
                <a:lnTo>
                  <a:pt x="898951" y="266096"/>
                </a:lnTo>
                <a:lnTo>
                  <a:pt x="894869" y="261232"/>
                </a:lnTo>
                <a:close/>
              </a:path>
              <a:path w="1210309" h="1016635">
                <a:moveTo>
                  <a:pt x="875412" y="277559"/>
                </a:moveTo>
                <a:lnTo>
                  <a:pt x="860818" y="289805"/>
                </a:lnTo>
                <a:lnTo>
                  <a:pt x="864900" y="294669"/>
                </a:lnTo>
                <a:lnTo>
                  <a:pt x="879494" y="282423"/>
                </a:lnTo>
                <a:lnTo>
                  <a:pt x="875412" y="277559"/>
                </a:lnTo>
                <a:close/>
              </a:path>
              <a:path w="1210309" h="1016635">
                <a:moveTo>
                  <a:pt x="855954" y="293886"/>
                </a:moveTo>
                <a:lnTo>
                  <a:pt x="841362" y="306132"/>
                </a:lnTo>
                <a:lnTo>
                  <a:pt x="845442" y="310996"/>
                </a:lnTo>
                <a:lnTo>
                  <a:pt x="860036" y="298750"/>
                </a:lnTo>
                <a:lnTo>
                  <a:pt x="855954" y="293886"/>
                </a:lnTo>
                <a:close/>
              </a:path>
              <a:path w="1210309" h="1016635">
                <a:moveTo>
                  <a:pt x="836496" y="310214"/>
                </a:moveTo>
                <a:lnTo>
                  <a:pt x="821904" y="322458"/>
                </a:lnTo>
                <a:lnTo>
                  <a:pt x="825986" y="327323"/>
                </a:lnTo>
                <a:lnTo>
                  <a:pt x="840578" y="315078"/>
                </a:lnTo>
                <a:lnTo>
                  <a:pt x="836496" y="310214"/>
                </a:lnTo>
                <a:close/>
              </a:path>
              <a:path w="1210309" h="1016635">
                <a:moveTo>
                  <a:pt x="817040" y="326539"/>
                </a:moveTo>
                <a:lnTo>
                  <a:pt x="802446" y="338785"/>
                </a:lnTo>
                <a:lnTo>
                  <a:pt x="806528" y="343650"/>
                </a:lnTo>
                <a:lnTo>
                  <a:pt x="821122" y="331405"/>
                </a:lnTo>
                <a:lnTo>
                  <a:pt x="817040" y="326539"/>
                </a:lnTo>
                <a:close/>
              </a:path>
              <a:path w="1210309" h="1016635">
                <a:moveTo>
                  <a:pt x="797582" y="342866"/>
                </a:moveTo>
                <a:lnTo>
                  <a:pt x="782989" y="355112"/>
                </a:lnTo>
                <a:lnTo>
                  <a:pt x="787071" y="359976"/>
                </a:lnTo>
                <a:lnTo>
                  <a:pt x="801664" y="347732"/>
                </a:lnTo>
                <a:lnTo>
                  <a:pt x="797582" y="342866"/>
                </a:lnTo>
                <a:close/>
              </a:path>
              <a:path w="1210309" h="1016635">
                <a:moveTo>
                  <a:pt x="778125" y="359194"/>
                </a:moveTo>
                <a:lnTo>
                  <a:pt x="763532" y="371439"/>
                </a:lnTo>
                <a:lnTo>
                  <a:pt x="767614" y="376303"/>
                </a:lnTo>
                <a:lnTo>
                  <a:pt x="782206" y="364058"/>
                </a:lnTo>
                <a:lnTo>
                  <a:pt x="778125" y="359194"/>
                </a:lnTo>
                <a:close/>
              </a:path>
              <a:path w="1210309" h="1016635">
                <a:moveTo>
                  <a:pt x="758667" y="375521"/>
                </a:moveTo>
                <a:lnTo>
                  <a:pt x="744075" y="387766"/>
                </a:lnTo>
                <a:lnTo>
                  <a:pt x="748157" y="392630"/>
                </a:lnTo>
                <a:lnTo>
                  <a:pt x="762749" y="380385"/>
                </a:lnTo>
                <a:lnTo>
                  <a:pt x="758667" y="375521"/>
                </a:lnTo>
                <a:close/>
              </a:path>
              <a:path w="1210309" h="1016635">
                <a:moveTo>
                  <a:pt x="739211" y="391848"/>
                </a:moveTo>
                <a:lnTo>
                  <a:pt x="724617" y="404093"/>
                </a:lnTo>
                <a:lnTo>
                  <a:pt x="728699" y="408957"/>
                </a:lnTo>
                <a:lnTo>
                  <a:pt x="743292" y="396712"/>
                </a:lnTo>
                <a:lnTo>
                  <a:pt x="739211" y="391848"/>
                </a:lnTo>
                <a:close/>
              </a:path>
              <a:path w="1210309" h="1016635">
                <a:moveTo>
                  <a:pt x="719753" y="408175"/>
                </a:moveTo>
                <a:lnTo>
                  <a:pt x="705159" y="420420"/>
                </a:lnTo>
                <a:lnTo>
                  <a:pt x="709241" y="425284"/>
                </a:lnTo>
                <a:lnTo>
                  <a:pt x="723835" y="413039"/>
                </a:lnTo>
                <a:lnTo>
                  <a:pt x="719753" y="408175"/>
                </a:lnTo>
                <a:close/>
              </a:path>
              <a:path w="1210309" h="1016635">
                <a:moveTo>
                  <a:pt x="700295" y="424502"/>
                </a:moveTo>
                <a:lnTo>
                  <a:pt x="685703" y="436747"/>
                </a:lnTo>
                <a:lnTo>
                  <a:pt x="689785" y="441612"/>
                </a:lnTo>
                <a:lnTo>
                  <a:pt x="704377" y="429366"/>
                </a:lnTo>
                <a:lnTo>
                  <a:pt x="700295" y="424502"/>
                </a:lnTo>
                <a:close/>
              </a:path>
              <a:path w="1210309" h="1016635">
                <a:moveTo>
                  <a:pt x="680838" y="440829"/>
                </a:moveTo>
                <a:lnTo>
                  <a:pt x="666245" y="453075"/>
                </a:lnTo>
                <a:lnTo>
                  <a:pt x="670327" y="457939"/>
                </a:lnTo>
                <a:lnTo>
                  <a:pt x="684919" y="445693"/>
                </a:lnTo>
                <a:lnTo>
                  <a:pt x="680838" y="440829"/>
                </a:lnTo>
                <a:close/>
              </a:path>
              <a:path w="1210309" h="1016635">
                <a:moveTo>
                  <a:pt x="661381" y="457156"/>
                </a:moveTo>
                <a:lnTo>
                  <a:pt x="646788" y="469402"/>
                </a:lnTo>
                <a:lnTo>
                  <a:pt x="650869" y="474266"/>
                </a:lnTo>
                <a:lnTo>
                  <a:pt x="665463" y="462020"/>
                </a:lnTo>
                <a:lnTo>
                  <a:pt x="661381" y="457156"/>
                </a:lnTo>
                <a:close/>
              </a:path>
              <a:path w="1210309" h="1016635">
                <a:moveTo>
                  <a:pt x="641924" y="473483"/>
                </a:moveTo>
                <a:lnTo>
                  <a:pt x="627330" y="485729"/>
                </a:lnTo>
                <a:lnTo>
                  <a:pt x="631412" y="490593"/>
                </a:lnTo>
                <a:lnTo>
                  <a:pt x="646005" y="478348"/>
                </a:lnTo>
                <a:lnTo>
                  <a:pt x="641924" y="473483"/>
                </a:lnTo>
                <a:close/>
              </a:path>
              <a:path w="1210309" h="1016635">
                <a:moveTo>
                  <a:pt x="622466" y="489811"/>
                </a:moveTo>
                <a:lnTo>
                  <a:pt x="607874" y="502056"/>
                </a:lnTo>
                <a:lnTo>
                  <a:pt x="611955" y="506920"/>
                </a:lnTo>
                <a:lnTo>
                  <a:pt x="626548" y="494675"/>
                </a:lnTo>
                <a:lnTo>
                  <a:pt x="622466" y="489811"/>
                </a:lnTo>
                <a:close/>
              </a:path>
              <a:path w="1210309" h="1016635">
                <a:moveTo>
                  <a:pt x="603009" y="506138"/>
                </a:moveTo>
                <a:lnTo>
                  <a:pt x="588416" y="518383"/>
                </a:lnTo>
                <a:lnTo>
                  <a:pt x="592498" y="523247"/>
                </a:lnTo>
                <a:lnTo>
                  <a:pt x="607090" y="511002"/>
                </a:lnTo>
                <a:lnTo>
                  <a:pt x="603009" y="506138"/>
                </a:lnTo>
                <a:close/>
              </a:path>
              <a:path w="1210309" h="1016635">
                <a:moveTo>
                  <a:pt x="583552" y="522465"/>
                </a:moveTo>
                <a:lnTo>
                  <a:pt x="568958" y="534710"/>
                </a:lnTo>
                <a:lnTo>
                  <a:pt x="573040" y="539574"/>
                </a:lnTo>
                <a:lnTo>
                  <a:pt x="587634" y="527329"/>
                </a:lnTo>
                <a:lnTo>
                  <a:pt x="583552" y="522465"/>
                </a:lnTo>
                <a:close/>
              </a:path>
              <a:path w="1210309" h="1016635">
                <a:moveTo>
                  <a:pt x="564094" y="538792"/>
                </a:moveTo>
                <a:lnTo>
                  <a:pt x="549502" y="551036"/>
                </a:lnTo>
                <a:lnTo>
                  <a:pt x="553582" y="555901"/>
                </a:lnTo>
                <a:lnTo>
                  <a:pt x="568176" y="543656"/>
                </a:lnTo>
                <a:lnTo>
                  <a:pt x="564094" y="538792"/>
                </a:lnTo>
                <a:close/>
              </a:path>
              <a:path w="1210309" h="1016635">
                <a:moveTo>
                  <a:pt x="544636" y="555118"/>
                </a:moveTo>
                <a:lnTo>
                  <a:pt x="530044" y="567363"/>
                </a:lnTo>
                <a:lnTo>
                  <a:pt x="534126" y="572228"/>
                </a:lnTo>
                <a:lnTo>
                  <a:pt x="548718" y="559983"/>
                </a:lnTo>
                <a:lnTo>
                  <a:pt x="544636" y="555118"/>
                </a:lnTo>
                <a:close/>
              </a:path>
              <a:path w="1210309" h="1016635">
                <a:moveTo>
                  <a:pt x="525180" y="571445"/>
                </a:moveTo>
                <a:lnTo>
                  <a:pt x="510586" y="583690"/>
                </a:lnTo>
                <a:lnTo>
                  <a:pt x="514668" y="588554"/>
                </a:lnTo>
                <a:lnTo>
                  <a:pt x="529262" y="576310"/>
                </a:lnTo>
                <a:lnTo>
                  <a:pt x="525180" y="571445"/>
                </a:lnTo>
                <a:close/>
              </a:path>
              <a:path w="1210309" h="1016635">
                <a:moveTo>
                  <a:pt x="505722" y="587772"/>
                </a:moveTo>
                <a:lnTo>
                  <a:pt x="491129" y="600017"/>
                </a:lnTo>
                <a:lnTo>
                  <a:pt x="495211" y="604881"/>
                </a:lnTo>
                <a:lnTo>
                  <a:pt x="509804" y="592636"/>
                </a:lnTo>
                <a:lnTo>
                  <a:pt x="505722" y="587772"/>
                </a:lnTo>
                <a:close/>
              </a:path>
              <a:path w="1210309" h="1016635">
                <a:moveTo>
                  <a:pt x="486265" y="604099"/>
                </a:moveTo>
                <a:lnTo>
                  <a:pt x="471672" y="616344"/>
                </a:lnTo>
                <a:lnTo>
                  <a:pt x="475754" y="621209"/>
                </a:lnTo>
                <a:lnTo>
                  <a:pt x="490346" y="608963"/>
                </a:lnTo>
                <a:lnTo>
                  <a:pt x="486265" y="604099"/>
                </a:lnTo>
                <a:close/>
              </a:path>
              <a:path w="1210309" h="1016635">
                <a:moveTo>
                  <a:pt x="466807" y="620426"/>
                </a:moveTo>
                <a:lnTo>
                  <a:pt x="452215" y="632672"/>
                </a:lnTo>
                <a:lnTo>
                  <a:pt x="456297" y="637536"/>
                </a:lnTo>
                <a:lnTo>
                  <a:pt x="470889" y="625290"/>
                </a:lnTo>
                <a:lnTo>
                  <a:pt x="466807" y="620426"/>
                </a:lnTo>
                <a:close/>
              </a:path>
              <a:path w="1210309" h="1016635">
                <a:moveTo>
                  <a:pt x="447351" y="636753"/>
                </a:moveTo>
                <a:lnTo>
                  <a:pt x="432757" y="648999"/>
                </a:lnTo>
                <a:lnTo>
                  <a:pt x="436839" y="653863"/>
                </a:lnTo>
                <a:lnTo>
                  <a:pt x="451432" y="641617"/>
                </a:lnTo>
                <a:lnTo>
                  <a:pt x="447351" y="636753"/>
                </a:lnTo>
                <a:close/>
              </a:path>
              <a:path w="1210309" h="1016635">
                <a:moveTo>
                  <a:pt x="427893" y="653080"/>
                </a:moveTo>
                <a:lnTo>
                  <a:pt x="413299" y="665326"/>
                </a:lnTo>
                <a:lnTo>
                  <a:pt x="417381" y="670190"/>
                </a:lnTo>
                <a:lnTo>
                  <a:pt x="431975" y="657945"/>
                </a:lnTo>
                <a:lnTo>
                  <a:pt x="427893" y="653080"/>
                </a:lnTo>
                <a:close/>
              </a:path>
              <a:path w="1210309" h="1016635">
                <a:moveTo>
                  <a:pt x="408435" y="669408"/>
                </a:moveTo>
                <a:lnTo>
                  <a:pt x="393843" y="681653"/>
                </a:lnTo>
                <a:lnTo>
                  <a:pt x="397925" y="686517"/>
                </a:lnTo>
                <a:lnTo>
                  <a:pt x="412517" y="674272"/>
                </a:lnTo>
                <a:lnTo>
                  <a:pt x="408435" y="669408"/>
                </a:lnTo>
                <a:close/>
              </a:path>
              <a:path w="1210309" h="1016635">
                <a:moveTo>
                  <a:pt x="388979" y="685735"/>
                </a:moveTo>
                <a:lnTo>
                  <a:pt x="374385" y="697980"/>
                </a:lnTo>
                <a:lnTo>
                  <a:pt x="378467" y="702844"/>
                </a:lnTo>
                <a:lnTo>
                  <a:pt x="393061" y="690599"/>
                </a:lnTo>
                <a:lnTo>
                  <a:pt x="388979" y="685735"/>
                </a:lnTo>
                <a:close/>
              </a:path>
              <a:path w="1210309" h="1016635">
                <a:moveTo>
                  <a:pt x="369521" y="702062"/>
                </a:moveTo>
                <a:lnTo>
                  <a:pt x="354928" y="714306"/>
                </a:lnTo>
                <a:lnTo>
                  <a:pt x="359009" y="719171"/>
                </a:lnTo>
                <a:lnTo>
                  <a:pt x="373603" y="706926"/>
                </a:lnTo>
                <a:lnTo>
                  <a:pt x="369521" y="702062"/>
                </a:lnTo>
                <a:close/>
              </a:path>
              <a:path w="1210309" h="1016635">
                <a:moveTo>
                  <a:pt x="350064" y="718388"/>
                </a:moveTo>
                <a:lnTo>
                  <a:pt x="335471" y="730633"/>
                </a:lnTo>
                <a:lnTo>
                  <a:pt x="339553" y="735498"/>
                </a:lnTo>
                <a:lnTo>
                  <a:pt x="354145" y="723253"/>
                </a:lnTo>
                <a:lnTo>
                  <a:pt x="350064" y="718388"/>
                </a:lnTo>
                <a:close/>
              </a:path>
              <a:path w="1210309" h="1016635">
                <a:moveTo>
                  <a:pt x="330606" y="734715"/>
                </a:moveTo>
                <a:lnTo>
                  <a:pt x="316014" y="746960"/>
                </a:lnTo>
                <a:lnTo>
                  <a:pt x="320095" y="751826"/>
                </a:lnTo>
                <a:lnTo>
                  <a:pt x="334688" y="739580"/>
                </a:lnTo>
                <a:lnTo>
                  <a:pt x="330606" y="734715"/>
                </a:lnTo>
                <a:close/>
              </a:path>
              <a:path w="1210309" h="1016635">
                <a:moveTo>
                  <a:pt x="311150" y="751042"/>
                </a:moveTo>
                <a:lnTo>
                  <a:pt x="296556" y="763287"/>
                </a:lnTo>
                <a:lnTo>
                  <a:pt x="300638" y="768153"/>
                </a:lnTo>
                <a:lnTo>
                  <a:pt x="315231" y="755907"/>
                </a:lnTo>
                <a:lnTo>
                  <a:pt x="311150" y="751042"/>
                </a:lnTo>
                <a:close/>
              </a:path>
              <a:path w="1210309" h="1016635">
                <a:moveTo>
                  <a:pt x="291692" y="767369"/>
                </a:moveTo>
                <a:lnTo>
                  <a:pt x="277098" y="779614"/>
                </a:lnTo>
                <a:lnTo>
                  <a:pt x="281180" y="784479"/>
                </a:lnTo>
                <a:lnTo>
                  <a:pt x="295774" y="772233"/>
                </a:lnTo>
                <a:lnTo>
                  <a:pt x="291692" y="767369"/>
                </a:lnTo>
                <a:close/>
              </a:path>
              <a:path w="1210309" h="1016635">
                <a:moveTo>
                  <a:pt x="272234" y="783696"/>
                </a:moveTo>
                <a:lnTo>
                  <a:pt x="257642" y="795942"/>
                </a:lnTo>
                <a:lnTo>
                  <a:pt x="261722" y="800806"/>
                </a:lnTo>
                <a:lnTo>
                  <a:pt x="276316" y="788560"/>
                </a:lnTo>
                <a:lnTo>
                  <a:pt x="272234" y="783696"/>
                </a:lnTo>
                <a:close/>
              </a:path>
              <a:path w="1210309" h="1016635">
                <a:moveTo>
                  <a:pt x="252776" y="800023"/>
                </a:moveTo>
                <a:lnTo>
                  <a:pt x="238184" y="812269"/>
                </a:lnTo>
                <a:lnTo>
                  <a:pt x="242266" y="817133"/>
                </a:lnTo>
                <a:lnTo>
                  <a:pt x="256858" y="804887"/>
                </a:lnTo>
                <a:lnTo>
                  <a:pt x="252776" y="800023"/>
                </a:lnTo>
                <a:close/>
              </a:path>
              <a:path w="1210309" h="1016635">
                <a:moveTo>
                  <a:pt x="233320" y="816350"/>
                </a:moveTo>
                <a:lnTo>
                  <a:pt x="218727" y="828596"/>
                </a:lnTo>
                <a:lnTo>
                  <a:pt x="222808" y="833460"/>
                </a:lnTo>
                <a:lnTo>
                  <a:pt x="237402" y="821215"/>
                </a:lnTo>
                <a:lnTo>
                  <a:pt x="233320" y="816350"/>
                </a:lnTo>
                <a:close/>
              </a:path>
              <a:path w="1210309" h="1016635">
                <a:moveTo>
                  <a:pt x="213862" y="832678"/>
                </a:moveTo>
                <a:lnTo>
                  <a:pt x="199269" y="844923"/>
                </a:lnTo>
                <a:lnTo>
                  <a:pt x="203351" y="849787"/>
                </a:lnTo>
                <a:lnTo>
                  <a:pt x="217944" y="837542"/>
                </a:lnTo>
                <a:lnTo>
                  <a:pt x="213862" y="832678"/>
                </a:lnTo>
                <a:close/>
              </a:path>
              <a:path w="1210309" h="1016635">
                <a:moveTo>
                  <a:pt x="194405" y="849005"/>
                </a:moveTo>
                <a:lnTo>
                  <a:pt x="179811" y="861250"/>
                </a:lnTo>
                <a:lnTo>
                  <a:pt x="183893" y="866114"/>
                </a:lnTo>
                <a:lnTo>
                  <a:pt x="198487" y="853869"/>
                </a:lnTo>
                <a:lnTo>
                  <a:pt x="194405" y="849005"/>
                </a:lnTo>
                <a:close/>
              </a:path>
              <a:path w="1210309" h="1016635">
                <a:moveTo>
                  <a:pt x="174947" y="865332"/>
                </a:moveTo>
                <a:lnTo>
                  <a:pt x="160355" y="877577"/>
                </a:lnTo>
                <a:lnTo>
                  <a:pt x="164437" y="882441"/>
                </a:lnTo>
                <a:lnTo>
                  <a:pt x="179029" y="870196"/>
                </a:lnTo>
                <a:lnTo>
                  <a:pt x="174947" y="865332"/>
                </a:lnTo>
                <a:close/>
              </a:path>
              <a:path w="1210309" h="1016635">
                <a:moveTo>
                  <a:pt x="155489" y="881659"/>
                </a:moveTo>
                <a:lnTo>
                  <a:pt x="140897" y="893904"/>
                </a:lnTo>
                <a:lnTo>
                  <a:pt x="144979" y="898768"/>
                </a:lnTo>
                <a:lnTo>
                  <a:pt x="159571" y="886523"/>
                </a:lnTo>
                <a:lnTo>
                  <a:pt x="155489" y="881659"/>
                </a:lnTo>
                <a:close/>
              </a:path>
              <a:path w="1210309" h="1016635">
                <a:moveTo>
                  <a:pt x="136033" y="897986"/>
                </a:moveTo>
                <a:lnTo>
                  <a:pt x="121439" y="910231"/>
                </a:lnTo>
                <a:lnTo>
                  <a:pt x="125521" y="915095"/>
                </a:lnTo>
                <a:lnTo>
                  <a:pt x="140115" y="902850"/>
                </a:lnTo>
                <a:lnTo>
                  <a:pt x="136033" y="897986"/>
                </a:lnTo>
                <a:close/>
              </a:path>
              <a:path w="1210309" h="1016635">
                <a:moveTo>
                  <a:pt x="116575" y="914313"/>
                </a:moveTo>
                <a:lnTo>
                  <a:pt x="101982" y="926558"/>
                </a:lnTo>
                <a:lnTo>
                  <a:pt x="106064" y="931423"/>
                </a:lnTo>
                <a:lnTo>
                  <a:pt x="120657" y="919177"/>
                </a:lnTo>
                <a:lnTo>
                  <a:pt x="116575" y="914313"/>
                </a:lnTo>
                <a:close/>
              </a:path>
              <a:path w="1210309" h="1016635">
                <a:moveTo>
                  <a:pt x="33881" y="938112"/>
                </a:moveTo>
                <a:lnTo>
                  <a:pt x="0" y="1016279"/>
                </a:lnTo>
                <a:lnTo>
                  <a:pt x="82862" y="996483"/>
                </a:lnTo>
                <a:lnTo>
                  <a:pt x="67262" y="977893"/>
                </a:lnTo>
                <a:lnTo>
                  <a:pt x="50684" y="977893"/>
                </a:lnTo>
                <a:lnTo>
                  <a:pt x="46602" y="973029"/>
                </a:lnTo>
                <a:lnTo>
                  <a:pt x="56331" y="964866"/>
                </a:lnTo>
                <a:lnTo>
                  <a:pt x="33881" y="938112"/>
                </a:lnTo>
                <a:close/>
              </a:path>
              <a:path w="1210309" h="1016635">
                <a:moveTo>
                  <a:pt x="56331" y="964866"/>
                </a:moveTo>
                <a:lnTo>
                  <a:pt x="46602" y="973029"/>
                </a:lnTo>
                <a:lnTo>
                  <a:pt x="50684" y="977893"/>
                </a:lnTo>
                <a:lnTo>
                  <a:pt x="60412" y="969730"/>
                </a:lnTo>
                <a:lnTo>
                  <a:pt x="56331" y="964866"/>
                </a:lnTo>
                <a:close/>
              </a:path>
              <a:path w="1210309" h="1016635">
                <a:moveTo>
                  <a:pt x="60412" y="969730"/>
                </a:moveTo>
                <a:lnTo>
                  <a:pt x="50684" y="977893"/>
                </a:lnTo>
                <a:lnTo>
                  <a:pt x="67262" y="977893"/>
                </a:lnTo>
                <a:lnTo>
                  <a:pt x="60412" y="969730"/>
                </a:lnTo>
                <a:close/>
              </a:path>
              <a:path w="1210309" h="1016635">
                <a:moveTo>
                  <a:pt x="58204" y="963295"/>
                </a:moveTo>
                <a:lnTo>
                  <a:pt x="56331" y="964866"/>
                </a:lnTo>
                <a:lnTo>
                  <a:pt x="60412" y="969730"/>
                </a:lnTo>
                <a:lnTo>
                  <a:pt x="62285" y="968159"/>
                </a:lnTo>
                <a:lnTo>
                  <a:pt x="58204" y="963295"/>
                </a:lnTo>
                <a:close/>
              </a:path>
              <a:path w="1210309" h="1016635">
                <a:moveTo>
                  <a:pt x="77660" y="946967"/>
                </a:moveTo>
                <a:lnTo>
                  <a:pt x="63068" y="959213"/>
                </a:lnTo>
                <a:lnTo>
                  <a:pt x="67149" y="964077"/>
                </a:lnTo>
                <a:lnTo>
                  <a:pt x="81742" y="951831"/>
                </a:lnTo>
                <a:lnTo>
                  <a:pt x="77660" y="946967"/>
                </a:lnTo>
                <a:close/>
              </a:path>
              <a:path w="1210309" h="1016635">
                <a:moveTo>
                  <a:pt x="97118" y="930640"/>
                </a:moveTo>
                <a:lnTo>
                  <a:pt x="82525" y="942886"/>
                </a:lnTo>
                <a:lnTo>
                  <a:pt x="86607" y="947750"/>
                </a:lnTo>
                <a:lnTo>
                  <a:pt x="101199" y="935504"/>
                </a:lnTo>
                <a:lnTo>
                  <a:pt x="97118" y="93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102" y="6090044"/>
            <a:ext cx="8759190" cy="523240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270"/>
              </a:spcBef>
            </a:pPr>
            <a:r>
              <a:rPr sz="2800" b="1" spc="-65" dirty="0">
                <a:solidFill>
                  <a:srgbClr val="00B050"/>
                </a:solidFill>
                <a:latin typeface="Times New Roman"/>
                <a:cs typeface="Times New Roman"/>
              </a:rPr>
              <a:t>Take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a </a:t>
            </a:r>
            <a:r>
              <a:rPr sz="2800" b="1" spc="-15" dirty="0">
                <a:solidFill>
                  <a:srgbClr val="00B050"/>
                </a:solidFill>
                <a:latin typeface="Times New Roman"/>
                <a:cs typeface="Times New Roman"/>
              </a:rPr>
              <a:t>break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run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RSeQC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 to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infer</a:t>
            </a:r>
            <a:r>
              <a:rPr sz="2800" b="1" spc="-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strandedness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0011"/>
            <a:ext cx="8059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Is</a:t>
            </a:r>
            <a:r>
              <a:rPr sz="3600" spc="-25" dirty="0"/>
              <a:t> </a:t>
            </a:r>
            <a:r>
              <a:rPr sz="3600" spc="-15" dirty="0"/>
              <a:t>your</a:t>
            </a:r>
            <a:r>
              <a:rPr sz="3600" spc="-55" dirty="0"/>
              <a:t> </a:t>
            </a:r>
            <a:r>
              <a:rPr sz="3600" spc="-10" dirty="0"/>
              <a:t>library</a:t>
            </a:r>
            <a:r>
              <a:rPr sz="3600" spc="-65" dirty="0"/>
              <a:t> </a:t>
            </a:r>
            <a:r>
              <a:rPr sz="3600" spc="-20" dirty="0"/>
              <a:t>stranded</a:t>
            </a:r>
            <a:r>
              <a:rPr sz="3600" spc="-70" dirty="0"/>
              <a:t> </a:t>
            </a:r>
            <a:r>
              <a:rPr sz="3600" spc="-5" dirty="0"/>
              <a:t>or</a:t>
            </a:r>
            <a:r>
              <a:rPr sz="3600" spc="-25" dirty="0"/>
              <a:t> </a:t>
            </a:r>
            <a:r>
              <a:rPr sz="3600" spc="-10" dirty="0"/>
              <a:t>not</a:t>
            </a:r>
            <a:r>
              <a:rPr sz="3600" spc="-45" dirty="0"/>
              <a:t> </a:t>
            </a:r>
            <a:r>
              <a:rPr sz="3600" spc="-20" dirty="0"/>
              <a:t>stranded?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2505" y="1216659"/>
            <a:ext cx="713867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–RSeQC</a:t>
            </a:r>
            <a:endParaRPr sz="4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4000" spc="-15" dirty="0">
                <a:latin typeface="Arial"/>
                <a:cs typeface="Arial"/>
              </a:rPr>
              <a:t>(</a:t>
            </a:r>
            <a:r>
              <a:rPr sz="4000" u="heavy" spc="-15" dirty="0"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http://rseqc.sourceforge.net/</a:t>
            </a:r>
            <a:r>
              <a:rPr sz="4000" spc="-15" dirty="0">
                <a:latin typeface="Arial"/>
                <a:cs typeface="Arial"/>
                <a:hlinkClick r:id="rId2"/>
              </a:rPr>
              <a:t>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50">
              <a:latin typeface="Arial"/>
              <a:cs typeface="Arial"/>
            </a:endParaRPr>
          </a:p>
          <a:p>
            <a:pPr marL="299085" marR="5080" indent="-287020">
              <a:lnSpc>
                <a:spcPts val="382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5" dirty="0">
                <a:latin typeface="Menlo"/>
                <a:cs typeface="Menlo"/>
              </a:rPr>
              <a:t>infer_experiment.p</a:t>
            </a:r>
            <a:r>
              <a:rPr sz="3200" dirty="0">
                <a:latin typeface="Menlo"/>
                <a:cs typeface="Menlo"/>
              </a:rPr>
              <a:t>y</a:t>
            </a:r>
            <a:r>
              <a:rPr sz="3200" spc="-25" dirty="0">
                <a:latin typeface="Menlo"/>
                <a:cs typeface="Menlo"/>
              </a:rPr>
              <a:t> </a:t>
            </a:r>
            <a:r>
              <a:rPr sz="3200" spc="-10" dirty="0">
                <a:latin typeface="Menlo"/>
                <a:cs typeface="Menlo"/>
              </a:rPr>
              <a:t>-</a:t>
            </a:r>
            <a:r>
              <a:rPr sz="3200" dirty="0">
                <a:latin typeface="Menlo"/>
                <a:cs typeface="Menlo"/>
              </a:rPr>
              <a:t>i  </a:t>
            </a:r>
            <a:r>
              <a:rPr sz="3200" spc="-10" dirty="0">
                <a:latin typeface="Menlo"/>
                <a:cs typeface="Menlo"/>
              </a:rPr>
              <a:t>sample.bam</a:t>
            </a:r>
            <a:r>
              <a:rPr sz="3200" spc="-80" dirty="0">
                <a:latin typeface="Menlo"/>
                <a:cs typeface="Menlo"/>
              </a:rPr>
              <a:t> </a:t>
            </a:r>
            <a:r>
              <a:rPr sz="3200" spc="-5" dirty="0">
                <a:latin typeface="Menlo"/>
                <a:cs typeface="Menlo"/>
              </a:rPr>
              <a:t>–r</a:t>
            </a:r>
            <a:r>
              <a:rPr sz="3200" spc="-50" dirty="0">
                <a:latin typeface="Menlo"/>
                <a:cs typeface="Menlo"/>
              </a:rPr>
              <a:t> </a:t>
            </a:r>
            <a:r>
              <a:rPr sz="3200" spc="-10" dirty="0">
                <a:latin typeface="Menlo"/>
                <a:cs typeface="Menlo"/>
              </a:rPr>
              <a:t>gene_model.bed</a:t>
            </a:r>
            <a:endParaRPr sz="3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455" y="368807"/>
            <a:ext cx="7430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latin typeface="Arial"/>
                <a:cs typeface="Arial"/>
              </a:rPr>
              <a:t>What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would you choose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for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the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unknown?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261"/>
              </p:ext>
            </p:extLst>
          </p:nvPr>
        </p:nvGraphicFramePr>
        <p:xfrm>
          <a:off x="192822" y="1330214"/>
          <a:ext cx="8931272" cy="480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913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79730" indent="398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3040" marR="185420" indent="525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FR/fr-secondstrand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 marR="473709" indent="14922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1185" marR="181610" indent="-397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511809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19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SOLID,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C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245" y="360171"/>
            <a:ext cx="2186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Summary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25390" y="2464969"/>
            <a:ext cx="4094479" cy="2396490"/>
            <a:chOff x="225390" y="2464969"/>
            <a:chExt cx="4094479" cy="2396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390" y="2464969"/>
              <a:ext cx="4046808" cy="23963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38600" y="2976117"/>
              <a:ext cx="280670" cy="1236345"/>
            </a:xfrm>
            <a:custGeom>
              <a:avLst/>
              <a:gdLst/>
              <a:ahLst/>
              <a:cxnLst/>
              <a:rect l="l" t="t" r="r" b="b"/>
              <a:pathLst>
                <a:path w="280670" h="1236345">
                  <a:moveTo>
                    <a:pt x="262890" y="1212977"/>
                  </a:moveTo>
                  <a:lnTo>
                    <a:pt x="102870" y="999617"/>
                  </a:lnTo>
                  <a:lnTo>
                    <a:pt x="133350" y="976757"/>
                  </a:lnTo>
                  <a:lnTo>
                    <a:pt x="19050" y="919607"/>
                  </a:lnTo>
                  <a:lnTo>
                    <a:pt x="41910" y="1045337"/>
                  </a:lnTo>
                  <a:lnTo>
                    <a:pt x="72390" y="1022477"/>
                  </a:lnTo>
                  <a:lnTo>
                    <a:pt x="232410" y="1235837"/>
                  </a:lnTo>
                  <a:lnTo>
                    <a:pt x="262890" y="1212977"/>
                  </a:lnTo>
                  <a:close/>
                </a:path>
                <a:path w="280670" h="1236345">
                  <a:moveTo>
                    <a:pt x="280670" y="25908"/>
                  </a:moveTo>
                  <a:lnTo>
                    <a:pt x="252730" y="0"/>
                  </a:lnTo>
                  <a:lnTo>
                    <a:pt x="63754" y="203720"/>
                  </a:lnTo>
                  <a:lnTo>
                    <a:pt x="35814" y="177800"/>
                  </a:lnTo>
                  <a:lnTo>
                    <a:pt x="0" y="300482"/>
                  </a:lnTo>
                  <a:lnTo>
                    <a:pt x="119634" y="255524"/>
                  </a:lnTo>
                  <a:lnTo>
                    <a:pt x="91694" y="229628"/>
                  </a:lnTo>
                  <a:lnTo>
                    <a:pt x="28067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82895" y="3352800"/>
            <a:ext cx="4572000" cy="1139825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ts val="2135"/>
              </a:lnSpc>
              <a:spcBef>
                <a:spcPts val="145"/>
              </a:spcBef>
            </a:pPr>
            <a:r>
              <a:rPr sz="1800" b="1" spc="-22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-1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2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28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xp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b="1" spc="-10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1</a:t>
            </a:r>
            <a:r>
              <a:rPr sz="1800" b="1" spc="-9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+</a:t>
            </a:r>
            <a:r>
              <a:rPr sz="1800" b="1" spc="-15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+</a:t>
            </a:r>
            <a:r>
              <a:rPr sz="1800" b="1" spc="-4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,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ts val="2135"/>
              </a:lnSpc>
            </a:pP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9807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Fraction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of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reads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explained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"1+-,1-+,2++,2-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0193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2895" y="1885188"/>
            <a:ext cx="4635500" cy="1139190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ts val="2135"/>
              </a:lnSpc>
              <a:spcBef>
                <a:spcPts val="130"/>
              </a:spcBef>
            </a:pPr>
            <a:r>
              <a:rPr sz="1800" b="1" spc="-220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1800" b="1" spc="-185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800" b="1" spc="-200" dirty="0">
                <a:solidFill>
                  <a:srgbClr val="7030A0"/>
                </a:solidFill>
                <a:latin typeface="Arial"/>
                <a:cs typeface="Arial"/>
              </a:rPr>
              <a:t>ac</a:t>
            </a:r>
            <a:r>
              <a:rPr sz="1800" b="1" spc="1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800" b="1" spc="-135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800" b="1" spc="-60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1" spc="-150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800" b="1" spc="-285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7030A0"/>
                </a:solidFill>
                <a:latin typeface="Arial"/>
                <a:cs typeface="Arial"/>
              </a:rPr>
              <a:t>xp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800" b="1" spc="-15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030A0"/>
                </a:solidFill>
                <a:latin typeface="Arial"/>
                <a:cs typeface="Arial"/>
              </a:rPr>
              <a:t>b</a:t>
            </a:r>
            <a:r>
              <a:rPr sz="1800" b="1" spc="-135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"1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45" dirty="0">
                <a:solidFill>
                  <a:srgbClr val="7030A0"/>
                </a:solidFill>
                <a:latin typeface="Arial"/>
                <a:cs typeface="Arial"/>
              </a:rPr>
              <a:t>,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1</a:t>
            </a:r>
            <a:r>
              <a:rPr sz="1800" b="1" spc="-55" dirty="0">
                <a:solidFill>
                  <a:srgbClr val="7030A0"/>
                </a:solidFill>
                <a:latin typeface="Arial"/>
                <a:cs typeface="Arial"/>
              </a:rPr>
              <a:t>--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55" dirty="0">
                <a:solidFill>
                  <a:srgbClr val="7030A0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ts val="2135"/>
              </a:lnSpc>
            </a:pP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110" dirty="0">
                <a:solidFill>
                  <a:srgbClr val="7030A0"/>
                </a:solidFill>
                <a:latin typeface="Arial"/>
                <a:cs typeface="Arial"/>
              </a:rPr>
              <a:t>"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1800" b="1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0193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800" b="1" spc="-145" dirty="0">
                <a:solidFill>
                  <a:srgbClr val="7030A0"/>
                </a:solidFill>
                <a:latin typeface="Arial"/>
                <a:cs typeface="Arial"/>
              </a:rPr>
              <a:t>Fraction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reads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explained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z="1800" b="1" spc="-9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"1+-,1-+,</a:t>
            </a:r>
            <a:r>
              <a:rPr sz="1800" b="1" spc="-90" dirty="0">
                <a:solidFill>
                  <a:srgbClr val="7030A0"/>
                </a:solidFill>
                <a:highlight>
                  <a:srgbClr val="FFFF00"/>
                </a:highlight>
                <a:latin typeface="Arial"/>
                <a:cs typeface="Arial"/>
              </a:rPr>
              <a:t>2++,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2-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-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"</a:t>
            </a:r>
            <a:r>
              <a:rPr sz="1800" b="1" spc="-70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8827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598" y="5257736"/>
            <a:ext cx="5738495" cy="879086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396875">
              <a:lnSpc>
                <a:spcPts val="2110"/>
              </a:lnSpc>
              <a:spcBef>
                <a:spcPts val="254"/>
              </a:spcBef>
            </a:pPr>
            <a:r>
              <a:rPr sz="1800" b="1" spc="-145" dirty="0">
                <a:latin typeface="Arial"/>
                <a:cs typeface="Arial"/>
              </a:rPr>
              <a:t>Fraction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of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reads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failed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to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determine: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0.0648</a:t>
            </a:r>
            <a:r>
              <a:rPr sz="1800" b="1" spc="-75" dirty="0">
                <a:latin typeface="Arial"/>
                <a:cs typeface="Arial"/>
              </a:rPr>
              <a:t> </a:t>
            </a:r>
            <a:endParaRPr lang="en-US" sz="1800" b="1" spc="-75" dirty="0">
              <a:latin typeface="Arial"/>
              <a:cs typeface="Arial"/>
            </a:endParaRPr>
          </a:p>
          <a:p>
            <a:pPr marL="90805" marR="396875">
              <a:lnSpc>
                <a:spcPts val="2110"/>
              </a:lnSpc>
              <a:spcBef>
                <a:spcPts val="254"/>
              </a:spcBef>
            </a:pPr>
            <a:r>
              <a:rPr sz="1800" b="1" spc="-145" dirty="0">
                <a:latin typeface="Arial"/>
                <a:cs typeface="Arial"/>
              </a:rPr>
              <a:t>Fraction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of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reads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explained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by</a:t>
            </a:r>
            <a:r>
              <a:rPr sz="1800" b="1" spc="-90" dirty="0">
                <a:latin typeface="Arial"/>
                <a:cs typeface="Arial"/>
              </a:rPr>
              <a:t> "1++,1--,2+-,2-+":0.4590</a:t>
            </a:r>
            <a:endParaRPr sz="1800" dirty="0">
              <a:latin typeface="Arial"/>
              <a:cs typeface="Arial"/>
            </a:endParaRPr>
          </a:p>
          <a:p>
            <a:pPr marL="90805">
              <a:lnSpc>
                <a:spcPts val="2125"/>
              </a:lnSpc>
            </a:pPr>
            <a:r>
              <a:rPr sz="1800" b="1" spc="-220" dirty="0">
                <a:latin typeface="Arial"/>
                <a:cs typeface="Arial"/>
              </a:rPr>
              <a:t>F</a:t>
            </a:r>
            <a:r>
              <a:rPr sz="1800" b="1" spc="-185" dirty="0">
                <a:latin typeface="Arial"/>
                <a:cs typeface="Arial"/>
              </a:rPr>
              <a:t>r</a:t>
            </a:r>
            <a:r>
              <a:rPr sz="1800" b="1" spc="-200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28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e</a:t>
            </a:r>
            <a:r>
              <a:rPr sz="1800" b="1" spc="-145" dirty="0">
                <a:latin typeface="Arial"/>
                <a:cs typeface="Arial"/>
              </a:rPr>
              <a:t>xp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b</a:t>
            </a:r>
            <a:r>
              <a:rPr sz="1800" b="1" spc="-150" dirty="0">
                <a:latin typeface="Arial"/>
                <a:cs typeface="Arial"/>
              </a:rPr>
              <a:t>y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"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135" dirty="0">
                <a:latin typeface="Arial"/>
                <a:cs typeface="Arial"/>
              </a:rPr>
              <a:t>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135" dirty="0">
                <a:latin typeface="Arial"/>
                <a:cs typeface="Arial"/>
              </a:rPr>
              <a:t>++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60" dirty="0">
                <a:latin typeface="Arial"/>
                <a:cs typeface="Arial"/>
              </a:rPr>
              <a:t>--</a:t>
            </a:r>
            <a:r>
              <a:rPr sz="1800" b="1" spc="-105" dirty="0">
                <a:latin typeface="Arial"/>
                <a:cs typeface="Arial"/>
              </a:rPr>
              <a:t>"</a:t>
            </a:r>
            <a:r>
              <a:rPr sz="1800" b="1" spc="-70" dirty="0">
                <a:latin typeface="Arial"/>
                <a:cs typeface="Arial"/>
              </a:rPr>
              <a:t>: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0</a:t>
            </a:r>
            <a:r>
              <a:rPr sz="1800" b="1" spc="-50" dirty="0">
                <a:latin typeface="Arial"/>
                <a:cs typeface="Arial"/>
              </a:rPr>
              <a:t>.</a:t>
            </a:r>
            <a:r>
              <a:rPr sz="1800" b="1" spc="-90" dirty="0">
                <a:latin typeface="Arial"/>
                <a:cs typeface="Arial"/>
              </a:rPr>
              <a:t>4763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20695" y="4800600"/>
            <a:ext cx="114300" cy="459105"/>
            <a:chOff x="3020695" y="4800600"/>
            <a:chExt cx="114300" cy="459105"/>
          </a:xfrm>
        </p:grpSpPr>
        <p:sp>
          <p:nvSpPr>
            <p:cNvPr id="10" name="object 10"/>
            <p:cNvSpPr/>
            <p:nvPr/>
          </p:nvSpPr>
          <p:spPr>
            <a:xfrm>
              <a:off x="3029075" y="4912826"/>
              <a:ext cx="67945" cy="346710"/>
            </a:xfrm>
            <a:custGeom>
              <a:avLst/>
              <a:gdLst/>
              <a:ahLst/>
              <a:cxnLst/>
              <a:rect l="l" t="t" r="r" b="b"/>
              <a:pathLst>
                <a:path w="67944" h="346710">
                  <a:moveTo>
                    <a:pt x="29603" y="0"/>
                  </a:moveTo>
                  <a:lnTo>
                    <a:pt x="0" y="343324"/>
                  </a:lnTo>
                  <a:lnTo>
                    <a:pt x="37847" y="346624"/>
                  </a:lnTo>
                  <a:lnTo>
                    <a:pt x="67572" y="3260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0695" y="4800600"/>
              <a:ext cx="113917" cy="118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871" y="116331"/>
            <a:ext cx="4469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51429" y="762508"/>
            <a:ext cx="4017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single-end</a:t>
            </a:r>
            <a:r>
              <a:rPr sz="4000" spc="-14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RNA-seq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05" y="1449831"/>
            <a:ext cx="4460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3510">
              <a:lnSpc>
                <a:spcPct val="100000"/>
              </a:lnSpc>
              <a:spcBef>
                <a:spcPts val="100"/>
              </a:spcBef>
            </a:pPr>
            <a:r>
              <a:rPr sz="2500" spc="-165" dirty="0">
                <a:latin typeface="Calibri"/>
                <a:cs typeface="Calibri"/>
              </a:rPr>
              <a:t>T</a:t>
            </a:r>
            <a:r>
              <a:rPr sz="2500" spc="-75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d</a:t>
            </a:r>
            <a:r>
              <a:rPr sz="2500" spc="-20" dirty="0">
                <a:latin typeface="Calibri"/>
                <a:cs typeface="Calibri"/>
              </a:rPr>
              <a:t>i</a:t>
            </a:r>
            <a:r>
              <a:rPr sz="2500" spc="-50" dirty="0">
                <a:latin typeface="Calibri"/>
                <a:cs typeface="Calibri"/>
              </a:rPr>
              <a:t>f</a:t>
            </a:r>
            <a:r>
              <a:rPr sz="2500" spc="-85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w</a:t>
            </a:r>
            <a:r>
              <a:rPr sz="2500" spc="-75" dirty="0">
                <a:latin typeface="Calibri"/>
                <a:cs typeface="Calibri"/>
              </a:rPr>
              <a:t>a</a:t>
            </a:r>
            <a:r>
              <a:rPr sz="2500" spc="-50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 s</a:t>
            </a:r>
            <a:r>
              <a:rPr sz="2500" spc="-20" dirty="0">
                <a:latin typeface="Calibri"/>
                <a:cs typeface="Calibri"/>
              </a:rPr>
              <a:t>t</a:t>
            </a:r>
            <a:r>
              <a:rPr sz="2500" spc="-6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ds</a:t>
            </a:r>
            <a:r>
              <a:rPr sz="2500" dirty="0">
                <a:latin typeface="Calibri"/>
                <a:cs typeface="Calibri"/>
              </a:rPr>
              <a:t>:  </a:t>
            </a:r>
            <a:r>
              <a:rPr sz="2500" spc="-5" dirty="0">
                <a:latin typeface="Calibri"/>
                <a:cs typeface="Calibri"/>
              </a:rPr>
              <a:t>i)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++,--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055" y="4276852"/>
            <a:ext cx="2750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Calibri"/>
                <a:cs typeface="Calibri"/>
              </a:rPr>
              <a:t>Strand-specific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02" y="5040349"/>
            <a:ext cx="5177155" cy="1126490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36220" marR="495934" algn="just">
              <a:lnSpc>
                <a:spcPct val="98900"/>
              </a:lnSpc>
              <a:spcBef>
                <a:spcPts val="630"/>
              </a:spcBef>
            </a:pPr>
            <a:r>
              <a:rPr sz="1900" spc="-15" dirty="0">
                <a:latin typeface="Calibri"/>
                <a:cs typeface="Calibri"/>
              </a:rPr>
              <a:t>Fraction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reads </a:t>
            </a:r>
            <a:r>
              <a:rPr sz="1900" spc="-20" dirty="0">
                <a:latin typeface="Calibri"/>
                <a:cs typeface="Calibri"/>
              </a:rPr>
              <a:t>failed to </a:t>
            </a:r>
            <a:r>
              <a:rPr sz="1900" spc="-15" dirty="0">
                <a:latin typeface="Calibri"/>
                <a:cs typeface="Calibri"/>
              </a:rPr>
              <a:t>determine: </a:t>
            </a:r>
            <a:r>
              <a:rPr sz="1900" spc="-10" dirty="0">
                <a:latin typeface="Calibri"/>
                <a:cs typeface="Calibri"/>
              </a:rPr>
              <a:t>0.0170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Fraction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reads explained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"++,--": </a:t>
            </a:r>
            <a:r>
              <a:rPr sz="1900" spc="-10" dirty="0">
                <a:latin typeface="Calibri"/>
                <a:cs typeface="Calibri"/>
              </a:rPr>
              <a:t>0.9669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Fraction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reads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explained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"+-,-+":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0.0161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8000" y="1514621"/>
            <a:ext cx="1448435" cy="171450"/>
            <a:chOff x="6858000" y="1514621"/>
            <a:chExt cx="1448435" cy="171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878" y="1600198"/>
              <a:ext cx="138416" cy="855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8000" y="1581148"/>
              <a:ext cx="1372235" cy="38100"/>
            </a:xfrm>
            <a:custGeom>
              <a:avLst/>
              <a:gdLst/>
              <a:ahLst/>
              <a:cxnLst/>
              <a:rect l="l" t="t" r="r" b="b"/>
              <a:pathLst>
                <a:path w="1372234" h="38100">
                  <a:moveTo>
                    <a:pt x="133946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9469" y="38100"/>
                  </a:lnTo>
                  <a:lnTo>
                    <a:pt x="1372127" y="19050"/>
                  </a:lnTo>
                  <a:lnTo>
                    <a:pt x="1339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878" y="1514621"/>
              <a:ext cx="171049" cy="10462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150100" y="1739900"/>
            <a:ext cx="558800" cy="177800"/>
            <a:chOff x="7150100" y="1739900"/>
            <a:chExt cx="558800" cy="177800"/>
          </a:xfrm>
        </p:grpSpPr>
        <p:sp>
          <p:nvSpPr>
            <p:cNvPr id="12" name="object 12"/>
            <p:cNvSpPr/>
            <p:nvPr/>
          </p:nvSpPr>
          <p:spPr>
            <a:xfrm>
              <a:off x="7162800" y="17526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152400"/>
                  </a:moveTo>
                  <a:lnTo>
                    <a:pt x="533400" y="1524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000" y="1819909"/>
              <a:ext cx="327025" cy="64769"/>
            </a:xfrm>
            <a:custGeom>
              <a:avLst/>
              <a:gdLst/>
              <a:ahLst/>
              <a:cxnLst/>
              <a:rect l="l" t="t" r="r" b="b"/>
              <a:pathLst>
                <a:path w="327025" h="64769">
                  <a:moveTo>
                    <a:pt x="326567" y="18415"/>
                  </a:moveTo>
                  <a:lnTo>
                    <a:pt x="323964" y="18415"/>
                  </a:lnTo>
                  <a:lnTo>
                    <a:pt x="323964" y="17145"/>
                  </a:lnTo>
                  <a:lnTo>
                    <a:pt x="319265" y="17145"/>
                  </a:lnTo>
                  <a:lnTo>
                    <a:pt x="305117" y="8890"/>
                  </a:lnTo>
                  <a:lnTo>
                    <a:pt x="296405" y="13982"/>
                  </a:lnTo>
                  <a:lnTo>
                    <a:pt x="296405" y="8890"/>
                  </a:lnTo>
                  <a:lnTo>
                    <a:pt x="297497" y="8890"/>
                  </a:lnTo>
                  <a:lnTo>
                    <a:pt x="29749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287693" y="19050"/>
                  </a:lnTo>
                  <a:lnTo>
                    <a:pt x="238493" y="47752"/>
                  </a:lnTo>
                  <a:lnTo>
                    <a:pt x="236969" y="53594"/>
                  </a:lnTo>
                  <a:lnTo>
                    <a:pt x="242316" y="62738"/>
                  </a:lnTo>
                  <a:lnTo>
                    <a:pt x="248018" y="64262"/>
                  </a:lnTo>
                  <a:lnTo>
                    <a:pt x="326567" y="18415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980" y="1773428"/>
              <a:ext cx="105919" cy="6489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578600" y="146557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8464" y="141985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2809" y="1215644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RN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59905" y="4342331"/>
            <a:ext cx="1448435" cy="171450"/>
            <a:chOff x="6859905" y="4342331"/>
            <a:chExt cx="1448435" cy="17145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6783" y="4427918"/>
              <a:ext cx="138416" cy="855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59905" y="4408803"/>
              <a:ext cx="1372235" cy="38100"/>
            </a:xfrm>
            <a:custGeom>
              <a:avLst/>
              <a:gdLst/>
              <a:ahLst/>
              <a:cxnLst/>
              <a:rect l="l" t="t" r="r" b="b"/>
              <a:pathLst>
                <a:path w="1372234" h="38100">
                  <a:moveTo>
                    <a:pt x="13394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9686" y="38100"/>
                  </a:lnTo>
                  <a:lnTo>
                    <a:pt x="1372235" y="19114"/>
                  </a:lnTo>
                  <a:lnTo>
                    <a:pt x="1339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6783" y="4342331"/>
              <a:ext cx="171049" cy="10457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152005" y="4567553"/>
            <a:ext cx="558800" cy="177800"/>
            <a:chOff x="7152005" y="4567553"/>
            <a:chExt cx="558800" cy="177800"/>
          </a:xfrm>
        </p:grpSpPr>
        <p:sp>
          <p:nvSpPr>
            <p:cNvPr id="23" name="object 23"/>
            <p:cNvSpPr/>
            <p:nvPr/>
          </p:nvSpPr>
          <p:spPr>
            <a:xfrm>
              <a:off x="7164705" y="4580253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152400"/>
                  </a:moveTo>
                  <a:lnTo>
                    <a:pt x="533400" y="1524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9000" y="4601081"/>
              <a:ext cx="105918" cy="1107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62622" y="4646929"/>
              <a:ext cx="357505" cy="19050"/>
            </a:xfrm>
            <a:custGeom>
              <a:avLst/>
              <a:gdLst/>
              <a:ahLst/>
              <a:cxnLst/>
              <a:rect l="l" t="t" r="r" b="b"/>
              <a:pathLst>
                <a:path w="357504" h="19050">
                  <a:moveTo>
                    <a:pt x="357378" y="0"/>
                  </a:moveTo>
                  <a:lnTo>
                    <a:pt x="22847" y="0"/>
                  </a:lnTo>
                  <a:lnTo>
                    <a:pt x="22847" y="1270"/>
                  </a:lnTo>
                  <a:lnTo>
                    <a:pt x="22847" y="4457"/>
                  </a:lnTo>
                  <a:lnTo>
                    <a:pt x="22847" y="8890"/>
                  </a:lnTo>
                  <a:lnTo>
                    <a:pt x="21767" y="8890"/>
                  </a:lnTo>
                  <a:lnTo>
                    <a:pt x="21767" y="13982"/>
                  </a:lnTo>
                  <a:lnTo>
                    <a:pt x="14147" y="9525"/>
                  </a:lnTo>
                  <a:lnTo>
                    <a:pt x="22847" y="4457"/>
                  </a:lnTo>
                  <a:lnTo>
                    <a:pt x="22847" y="1270"/>
                  </a:lnTo>
                  <a:lnTo>
                    <a:pt x="0" y="1270"/>
                  </a:lnTo>
                  <a:lnTo>
                    <a:pt x="0" y="17780"/>
                  </a:lnTo>
                  <a:lnTo>
                    <a:pt x="21767" y="17780"/>
                  </a:lnTo>
                  <a:lnTo>
                    <a:pt x="21767" y="19050"/>
                  </a:lnTo>
                  <a:lnTo>
                    <a:pt x="357378" y="19050"/>
                  </a:lnTo>
                  <a:lnTo>
                    <a:pt x="357378" y="8890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0378" y="4294123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86740" marR="5080">
              <a:lnSpc>
                <a:spcPts val="2590"/>
              </a:lnSpc>
              <a:spcBef>
                <a:spcPts val="225"/>
              </a:spcBef>
            </a:pPr>
            <a:r>
              <a:rPr spc="-20" dirty="0"/>
              <a:t>read</a:t>
            </a:r>
            <a:r>
              <a:rPr spc="-25" dirty="0"/>
              <a:t> </a:t>
            </a:r>
            <a:r>
              <a:rPr spc="-5" dirty="0"/>
              <a:t>mapped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" dirty="0"/>
              <a:t>'+'</a:t>
            </a:r>
            <a:r>
              <a:rPr spc="5"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spc="-10" dirty="0"/>
              <a:t> </a:t>
            </a:r>
            <a:r>
              <a:rPr spc="-30" dirty="0"/>
              <a:t>parental</a:t>
            </a:r>
            <a:r>
              <a:rPr spc="-35" dirty="0"/>
              <a:t> </a:t>
            </a:r>
            <a:r>
              <a:rPr spc="-15" dirty="0"/>
              <a:t>gene</a:t>
            </a:r>
            <a:r>
              <a:rPr spc="2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'+'</a:t>
            </a:r>
            <a:r>
              <a:rPr spc="5" dirty="0"/>
              <a:t> </a:t>
            </a:r>
            <a:r>
              <a:rPr spc="-30" dirty="0"/>
              <a:t>strand </a:t>
            </a:r>
            <a:r>
              <a:rPr spc="-484" dirty="0"/>
              <a:t> </a:t>
            </a:r>
            <a:r>
              <a:rPr spc="-20" dirty="0"/>
              <a:t>read</a:t>
            </a:r>
            <a:r>
              <a:rPr spc="-15" dirty="0"/>
              <a:t> </a:t>
            </a:r>
            <a:r>
              <a:rPr spc="-5" dirty="0"/>
              <a:t>mapped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10" dirty="0"/>
              <a:t>'-'</a:t>
            </a:r>
            <a:r>
              <a:rPr spc="5"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spc="-5" dirty="0"/>
              <a:t> </a:t>
            </a:r>
            <a:r>
              <a:rPr spc="-30" dirty="0"/>
              <a:t>parental </a:t>
            </a:r>
            <a:r>
              <a:rPr spc="-15" dirty="0"/>
              <a:t>gene</a:t>
            </a:r>
            <a:r>
              <a:rPr spc="20" dirty="0"/>
              <a:t> </a:t>
            </a:r>
            <a:r>
              <a:rPr spc="-5" dirty="0"/>
              <a:t>on</a:t>
            </a:r>
            <a:r>
              <a:rPr spc="-15" dirty="0"/>
              <a:t> </a:t>
            </a:r>
            <a:r>
              <a:rPr spc="-10" dirty="0"/>
              <a:t>'-'</a:t>
            </a:r>
            <a:r>
              <a:rPr spc="5" dirty="0"/>
              <a:t> </a:t>
            </a:r>
            <a:r>
              <a:rPr spc="-30" dirty="0"/>
              <a:t>strand</a:t>
            </a:r>
          </a:p>
          <a:p>
            <a:pPr marL="12700">
              <a:lnSpc>
                <a:spcPts val="2890"/>
              </a:lnSpc>
            </a:pPr>
            <a:r>
              <a:rPr sz="2500" spc="-5" dirty="0"/>
              <a:t>ii)</a:t>
            </a:r>
            <a:r>
              <a:rPr sz="2500" spc="-65" dirty="0"/>
              <a:t> </a:t>
            </a:r>
            <a:r>
              <a:rPr sz="2500" spc="-10" dirty="0"/>
              <a:t>+-,-+</a:t>
            </a:r>
            <a:endParaRPr sz="2500"/>
          </a:p>
          <a:p>
            <a:pPr marL="586740" marR="59055">
              <a:lnSpc>
                <a:spcPts val="2690"/>
              </a:lnSpc>
              <a:spcBef>
                <a:spcPts val="60"/>
              </a:spcBef>
            </a:pPr>
            <a:r>
              <a:rPr spc="-20" dirty="0"/>
              <a:t>read</a:t>
            </a:r>
            <a:r>
              <a:rPr spc="-30" dirty="0"/>
              <a:t> </a:t>
            </a:r>
            <a:r>
              <a:rPr spc="-5" dirty="0"/>
              <a:t>mapped</a:t>
            </a:r>
            <a:r>
              <a:rPr spc="-20" dirty="0"/>
              <a:t> to</a:t>
            </a:r>
            <a:r>
              <a:rPr spc="5" dirty="0"/>
              <a:t> </a:t>
            </a:r>
            <a:r>
              <a:rPr spc="-5" dirty="0"/>
              <a:t>'+'</a:t>
            </a:r>
            <a:r>
              <a:rPr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dirty="0"/>
              <a:t> </a:t>
            </a:r>
            <a:r>
              <a:rPr spc="-30" dirty="0"/>
              <a:t>parental</a:t>
            </a:r>
            <a:r>
              <a:rPr spc="-45" dirty="0"/>
              <a:t> </a:t>
            </a:r>
            <a:r>
              <a:rPr spc="-15" dirty="0"/>
              <a:t>gene</a:t>
            </a:r>
            <a:r>
              <a:rPr spc="15" dirty="0"/>
              <a:t> </a:t>
            </a:r>
            <a:r>
              <a:rPr spc="-5" dirty="0"/>
              <a:t>on '-'</a:t>
            </a:r>
            <a:r>
              <a:rPr spc="5" dirty="0"/>
              <a:t> </a:t>
            </a:r>
            <a:r>
              <a:rPr spc="-30" dirty="0"/>
              <a:t>strand </a:t>
            </a:r>
            <a:r>
              <a:rPr spc="-484" dirty="0"/>
              <a:t> </a:t>
            </a:r>
            <a:r>
              <a:rPr spc="-20" dirty="0"/>
              <a:t>read </a:t>
            </a:r>
            <a:r>
              <a:rPr spc="-5" dirty="0"/>
              <a:t>mapped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10" dirty="0"/>
              <a:t>'-'</a:t>
            </a:r>
            <a:r>
              <a:rPr spc="5"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spc="-10" dirty="0"/>
              <a:t> </a:t>
            </a:r>
            <a:r>
              <a:rPr spc="-30" dirty="0"/>
              <a:t>parental</a:t>
            </a:r>
            <a:r>
              <a:rPr spc="-35" dirty="0"/>
              <a:t> </a:t>
            </a:r>
            <a:r>
              <a:rPr spc="-15" dirty="0"/>
              <a:t>gene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-15" dirty="0"/>
              <a:t> </a:t>
            </a:r>
            <a:r>
              <a:rPr spc="-5" dirty="0"/>
              <a:t>'+'</a:t>
            </a:r>
            <a:r>
              <a:rPr spc="15" dirty="0"/>
              <a:t> </a:t>
            </a:r>
            <a:r>
              <a:rPr spc="-30" dirty="0"/>
              <a:t>strand</a:t>
            </a:r>
          </a:p>
          <a:p>
            <a:pPr marR="606425" algn="r">
              <a:lnSpc>
                <a:spcPct val="100000"/>
              </a:lnSpc>
              <a:spcBef>
                <a:spcPts val="660"/>
              </a:spcBef>
            </a:pPr>
            <a:r>
              <a:rPr sz="1800" spc="-5" dirty="0"/>
              <a:t>RNA</a:t>
            </a:r>
            <a:endParaRPr sz="1800"/>
          </a:p>
        </p:txBody>
      </p:sp>
      <p:sp>
        <p:nvSpPr>
          <p:cNvPr id="28" name="object 28"/>
          <p:cNvSpPr txBox="1"/>
          <p:nvPr/>
        </p:nvSpPr>
        <p:spPr>
          <a:xfrm>
            <a:off x="8540242" y="4248404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3’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8325" y="2057272"/>
            <a:ext cx="168275" cy="2392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2466" y="3956177"/>
            <a:ext cx="163876" cy="23495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77414" y="5040350"/>
            <a:ext cx="2560955" cy="1126490"/>
          </a:xfrm>
          <a:prstGeom prst="rect">
            <a:avLst/>
          </a:prstGeom>
          <a:solidFill>
            <a:srgbClr val="FFF2CC"/>
          </a:solidFill>
          <a:ln w="28575">
            <a:solidFill>
              <a:srgbClr val="C55A11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592455" marR="510540" indent="-311785">
              <a:lnSpc>
                <a:spcPct val="122200"/>
              </a:lnSpc>
              <a:spcBef>
                <a:spcPts val="1015"/>
              </a:spcBef>
            </a:pPr>
            <a:r>
              <a:rPr sz="1800" spc="-5" dirty="0">
                <a:latin typeface="Times New Roman"/>
                <a:cs typeface="Times New Roman"/>
              </a:rPr>
              <a:t>FR</a:t>
            </a:r>
            <a:r>
              <a:rPr sz="1800" dirty="0">
                <a:latin typeface="Times New Roman"/>
                <a:cs typeface="Times New Roman"/>
              </a:rPr>
              <a:t>/f</a:t>
            </a:r>
            <a:r>
              <a:rPr sz="1800" spc="-4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econd</a:t>
            </a:r>
            <a:r>
              <a:rPr sz="1800" spc="-5" dirty="0">
                <a:latin typeface="Times New Roman"/>
                <a:cs typeface="Times New Roman"/>
              </a:rPr>
              <a:t>st</a:t>
            </a:r>
            <a:r>
              <a:rPr sz="1800" dirty="0">
                <a:latin typeface="Times New Roman"/>
                <a:cs typeface="Times New Roman"/>
              </a:rPr>
              <a:t>rand  </a:t>
            </a:r>
            <a:r>
              <a:rPr sz="1800" spc="-5" dirty="0">
                <a:latin typeface="Times New Roman"/>
                <a:cs typeface="Times New Roman"/>
              </a:rPr>
              <a:t>stranded=yes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A67-4D14-214C-B06D-453D3EF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168"/>
            <a:ext cx="6988175" cy="677108"/>
          </a:xfrm>
        </p:spPr>
        <p:txBody>
          <a:bodyPr/>
          <a:lstStyle/>
          <a:p>
            <a:pPr algn="ctr"/>
            <a:r>
              <a:rPr lang="en-US" dirty="0"/>
              <a:t>CLASS ACTIVITY #2</a:t>
            </a:r>
          </a:p>
        </p:txBody>
      </p:sp>
    </p:spTree>
    <p:extLst>
      <p:ext uri="{BB962C8B-B14F-4D97-AF65-F5344CB8AC3E}">
        <p14:creationId xmlns:p14="http://schemas.microsoft.com/office/powerpoint/2010/main" val="320397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14" y="5199379"/>
            <a:ext cx="85280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Coun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300"/>
              </a:lnSpc>
            </a:pPr>
            <a:r>
              <a:rPr sz="1100" i="1" dirty="0">
                <a:latin typeface="Arial"/>
                <a:cs typeface="Arial"/>
              </a:rPr>
              <a:t>HTseq-count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4058" y="3559172"/>
            <a:ext cx="2364740" cy="1423035"/>
            <a:chOff x="5814058" y="3559172"/>
            <a:chExt cx="2364740" cy="1423035"/>
          </a:xfrm>
        </p:grpSpPr>
        <p:sp>
          <p:nvSpPr>
            <p:cNvPr id="4" name="object 4"/>
            <p:cNvSpPr/>
            <p:nvPr/>
          </p:nvSpPr>
          <p:spPr>
            <a:xfrm>
              <a:off x="5814047" y="3881640"/>
              <a:ext cx="1246505" cy="1100455"/>
            </a:xfrm>
            <a:custGeom>
              <a:avLst/>
              <a:gdLst/>
              <a:ahLst/>
              <a:cxnLst/>
              <a:rect l="l" t="t" r="r" b="b"/>
              <a:pathLst>
                <a:path w="1246504" h="1100454">
                  <a:moveTo>
                    <a:pt x="76200" y="1023823"/>
                  </a:moveTo>
                  <a:lnTo>
                    <a:pt x="41275" y="1023823"/>
                  </a:lnTo>
                  <a:lnTo>
                    <a:pt x="41275" y="463588"/>
                  </a:lnTo>
                  <a:lnTo>
                    <a:pt x="34925" y="463588"/>
                  </a:lnTo>
                  <a:lnTo>
                    <a:pt x="34925" y="1023823"/>
                  </a:lnTo>
                  <a:lnTo>
                    <a:pt x="0" y="1023823"/>
                  </a:lnTo>
                  <a:lnTo>
                    <a:pt x="38100" y="1100023"/>
                  </a:lnTo>
                  <a:lnTo>
                    <a:pt x="69850" y="1036523"/>
                  </a:lnTo>
                  <a:lnTo>
                    <a:pt x="76200" y="1023823"/>
                  </a:lnTo>
                  <a:close/>
                </a:path>
                <a:path w="1246504" h="1100454">
                  <a:moveTo>
                    <a:pt x="1246339" y="34925"/>
                  </a:moveTo>
                  <a:lnTo>
                    <a:pt x="670255" y="34925"/>
                  </a:lnTo>
                  <a:lnTo>
                    <a:pt x="670255" y="0"/>
                  </a:lnTo>
                  <a:lnTo>
                    <a:pt x="594055" y="38100"/>
                  </a:lnTo>
                  <a:lnTo>
                    <a:pt x="670255" y="76200"/>
                  </a:lnTo>
                  <a:lnTo>
                    <a:pt x="670255" y="41275"/>
                  </a:lnTo>
                  <a:lnTo>
                    <a:pt x="1246339" y="41275"/>
                  </a:lnTo>
                  <a:lnTo>
                    <a:pt x="124633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976576" y="0"/>
                  </a:moveTo>
                  <a:lnTo>
                    <a:pt x="135333" y="0"/>
                  </a:lnTo>
                  <a:lnTo>
                    <a:pt x="92557" y="6899"/>
                  </a:lnTo>
                  <a:lnTo>
                    <a:pt x="55407" y="26111"/>
                  </a:lnTo>
                  <a:lnTo>
                    <a:pt x="26111" y="55407"/>
                  </a:lnTo>
                  <a:lnTo>
                    <a:pt x="6899" y="92558"/>
                  </a:lnTo>
                  <a:lnTo>
                    <a:pt x="0" y="135333"/>
                  </a:lnTo>
                  <a:lnTo>
                    <a:pt x="0" y="676654"/>
                  </a:lnTo>
                  <a:lnTo>
                    <a:pt x="6899" y="719430"/>
                  </a:lnTo>
                  <a:lnTo>
                    <a:pt x="26111" y="756581"/>
                  </a:lnTo>
                  <a:lnTo>
                    <a:pt x="55407" y="785877"/>
                  </a:lnTo>
                  <a:lnTo>
                    <a:pt x="92557" y="805089"/>
                  </a:lnTo>
                  <a:lnTo>
                    <a:pt x="135333" y="811988"/>
                  </a:lnTo>
                  <a:lnTo>
                    <a:pt x="976576" y="811988"/>
                  </a:lnTo>
                  <a:lnTo>
                    <a:pt x="1019352" y="805089"/>
                  </a:lnTo>
                  <a:lnTo>
                    <a:pt x="1056503" y="785877"/>
                  </a:lnTo>
                  <a:lnTo>
                    <a:pt x="1085798" y="756581"/>
                  </a:lnTo>
                  <a:lnTo>
                    <a:pt x="1105011" y="719430"/>
                  </a:lnTo>
                  <a:lnTo>
                    <a:pt x="1111910" y="676654"/>
                  </a:lnTo>
                  <a:lnTo>
                    <a:pt x="1111910" y="135333"/>
                  </a:lnTo>
                  <a:lnTo>
                    <a:pt x="1105011" y="92558"/>
                  </a:lnTo>
                  <a:lnTo>
                    <a:pt x="1085798" y="55407"/>
                  </a:lnTo>
                  <a:lnTo>
                    <a:pt x="1056503" y="26111"/>
                  </a:lnTo>
                  <a:lnTo>
                    <a:pt x="1019352" y="6899"/>
                  </a:lnTo>
                  <a:lnTo>
                    <a:pt x="97657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0" y="135333"/>
                  </a:moveTo>
                  <a:lnTo>
                    <a:pt x="6899" y="92557"/>
                  </a:lnTo>
                  <a:lnTo>
                    <a:pt x="26111" y="55407"/>
                  </a:lnTo>
                  <a:lnTo>
                    <a:pt x="55407" y="26111"/>
                  </a:lnTo>
                  <a:lnTo>
                    <a:pt x="92557" y="6899"/>
                  </a:lnTo>
                  <a:lnTo>
                    <a:pt x="135333" y="0"/>
                  </a:lnTo>
                  <a:lnTo>
                    <a:pt x="976577" y="0"/>
                  </a:lnTo>
                  <a:lnTo>
                    <a:pt x="1019353" y="6899"/>
                  </a:lnTo>
                  <a:lnTo>
                    <a:pt x="1056503" y="26111"/>
                  </a:lnTo>
                  <a:lnTo>
                    <a:pt x="1085799" y="55407"/>
                  </a:lnTo>
                  <a:lnTo>
                    <a:pt x="1105011" y="92557"/>
                  </a:lnTo>
                  <a:lnTo>
                    <a:pt x="1111911" y="135333"/>
                  </a:lnTo>
                  <a:lnTo>
                    <a:pt x="1111911" y="676654"/>
                  </a:lnTo>
                  <a:lnTo>
                    <a:pt x="1105011" y="719430"/>
                  </a:lnTo>
                  <a:lnTo>
                    <a:pt x="1085799" y="756580"/>
                  </a:lnTo>
                  <a:lnTo>
                    <a:pt x="1056503" y="785876"/>
                  </a:lnTo>
                  <a:lnTo>
                    <a:pt x="1019353" y="805088"/>
                  </a:lnTo>
                  <a:lnTo>
                    <a:pt x="976577" y="811988"/>
                  </a:lnTo>
                  <a:lnTo>
                    <a:pt x="135333" y="811988"/>
                  </a:lnTo>
                  <a:lnTo>
                    <a:pt x="92557" y="805088"/>
                  </a:lnTo>
                  <a:lnTo>
                    <a:pt x="55407" y="785876"/>
                  </a:lnTo>
                  <a:lnTo>
                    <a:pt x="26111" y="756580"/>
                  </a:lnTo>
                  <a:lnTo>
                    <a:pt x="6899" y="719430"/>
                  </a:lnTo>
                  <a:lnTo>
                    <a:pt x="0" y="676654"/>
                  </a:lnTo>
                  <a:lnTo>
                    <a:pt x="0" y="135333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4541" y="3706367"/>
            <a:ext cx="863600" cy="525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 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andedness  </a:t>
            </a:r>
            <a:r>
              <a:rPr sz="1100" i="1" spc="-5" dirty="0">
                <a:latin typeface="Arial"/>
                <a:cs typeface="Arial"/>
              </a:rPr>
              <a:t>RSeQC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113" y="4371366"/>
            <a:ext cx="1210310" cy="1016635"/>
          </a:xfrm>
          <a:custGeom>
            <a:avLst/>
            <a:gdLst/>
            <a:ahLst/>
            <a:cxnLst/>
            <a:rect l="l" t="t" r="r" b="b"/>
            <a:pathLst>
              <a:path w="1210309" h="1016635">
                <a:moveTo>
                  <a:pt x="1206186" y="0"/>
                </a:moveTo>
                <a:lnTo>
                  <a:pt x="1191594" y="12245"/>
                </a:lnTo>
                <a:lnTo>
                  <a:pt x="1195675" y="17109"/>
                </a:lnTo>
                <a:lnTo>
                  <a:pt x="1210268" y="4864"/>
                </a:lnTo>
                <a:lnTo>
                  <a:pt x="1206186" y="0"/>
                </a:lnTo>
                <a:close/>
              </a:path>
              <a:path w="1210309" h="1016635">
                <a:moveTo>
                  <a:pt x="1186729" y="16327"/>
                </a:moveTo>
                <a:lnTo>
                  <a:pt x="1172136" y="28572"/>
                </a:lnTo>
                <a:lnTo>
                  <a:pt x="1176218" y="33436"/>
                </a:lnTo>
                <a:lnTo>
                  <a:pt x="1190811" y="21191"/>
                </a:lnTo>
                <a:lnTo>
                  <a:pt x="1186729" y="16327"/>
                </a:lnTo>
                <a:close/>
              </a:path>
              <a:path w="1210309" h="1016635">
                <a:moveTo>
                  <a:pt x="1167272" y="32654"/>
                </a:moveTo>
                <a:lnTo>
                  <a:pt x="1152678" y="44899"/>
                </a:lnTo>
                <a:lnTo>
                  <a:pt x="1156760" y="49763"/>
                </a:lnTo>
                <a:lnTo>
                  <a:pt x="1171354" y="37518"/>
                </a:lnTo>
                <a:lnTo>
                  <a:pt x="1167272" y="32654"/>
                </a:lnTo>
                <a:close/>
              </a:path>
              <a:path w="1210309" h="1016635">
                <a:moveTo>
                  <a:pt x="1147814" y="48981"/>
                </a:moveTo>
                <a:lnTo>
                  <a:pt x="1133222" y="61226"/>
                </a:lnTo>
                <a:lnTo>
                  <a:pt x="1137304" y="66090"/>
                </a:lnTo>
                <a:lnTo>
                  <a:pt x="1151896" y="53845"/>
                </a:lnTo>
                <a:lnTo>
                  <a:pt x="1147814" y="48981"/>
                </a:lnTo>
                <a:close/>
              </a:path>
              <a:path w="1210309" h="1016635">
                <a:moveTo>
                  <a:pt x="1128356" y="65308"/>
                </a:moveTo>
                <a:lnTo>
                  <a:pt x="1113764" y="77553"/>
                </a:lnTo>
                <a:lnTo>
                  <a:pt x="1117846" y="82417"/>
                </a:lnTo>
                <a:lnTo>
                  <a:pt x="1132438" y="70172"/>
                </a:lnTo>
                <a:lnTo>
                  <a:pt x="1128356" y="65308"/>
                </a:lnTo>
                <a:close/>
              </a:path>
              <a:path w="1210309" h="1016635">
                <a:moveTo>
                  <a:pt x="1108900" y="81635"/>
                </a:moveTo>
                <a:lnTo>
                  <a:pt x="1094306" y="93880"/>
                </a:lnTo>
                <a:lnTo>
                  <a:pt x="1098388" y="98745"/>
                </a:lnTo>
                <a:lnTo>
                  <a:pt x="1112982" y="86499"/>
                </a:lnTo>
                <a:lnTo>
                  <a:pt x="1108900" y="81635"/>
                </a:lnTo>
                <a:close/>
              </a:path>
              <a:path w="1210309" h="1016635">
                <a:moveTo>
                  <a:pt x="1089442" y="97962"/>
                </a:moveTo>
                <a:lnTo>
                  <a:pt x="1074849" y="110206"/>
                </a:lnTo>
                <a:lnTo>
                  <a:pt x="1078931" y="115072"/>
                </a:lnTo>
                <a:lnTo>
                  <a:pt x="1093524" y="102826"/>
                </a:lnTo>
                <a:lnTo>
                  <a:pt x="1089442" y="97962"/>
                </a:lnTo>
                <a:close/>
              </a:path>
              <a:path w="1210309" h="1016635">
                <a:moveTo>
                  <a:pt x="1069985" y="114288"/>
                </a:moveTo>
                <a:lnTo>
                  <a:pt x="1055392" y="126533"/>
                </a:lnTo>
                <a:lnTo>
                  <a:pt x="1059474" y="131399"/>
                </a:lnTo>
                <a:lnTo>
                  <a:pt x="1074066" y="119153"/>
                </a:lnTo>
                <a:lnTo>
                  <a:pt x="1069985" y="114288"/>
                </a:lnTo>
                <a:close/>
              </a:path>
              <a:path w="1210309" h="1016635">
                <a:moveTo>
                  <a:pt x="1050527" y="130615"/>
                </a:moveTo>
                <a:lnTo>
                  <a:pt x="1035935" y="142861"/>
                </a:lnTo>
                <a:lnTo>
                  <a:pt x="1040016" y="147726"/>
                </a:lnTo>
                <a:lnTo>
                  <a:pt x="1054609" y="135481"/>
                </a:lnTo>
                <a:lnTo>
                  <a:pt x="1050527" y="130615"/>
                </a:lnTo>
                <a:close/>
              </a:path>
              <a:path w="1210309" h="1016635">
                <a:moveTo>
                  <a:pt x="1031071" y="146942"/>
                </a:moveTo>
                <a:lnTo>
                  <a:pt x="1016477" y="159188"/>
                </a:lnTo>
                <a:lnTo>
                  <a:pt x="1020559" y="164052"/>
                </a:lnTo>
                <a:lnTo>
                  <a:pt x="1035152" y="151806"/>
                </a:lnTo>
                <a:lnTo>
                  <a:pt x="1031071" y="146942"/>
                </a:lnTo>
                <a:close/>
              </a:path>
              <a:path w="1210309" h="1016635">
                <a:moveTo>
                  <a:pt x="1011613" y="163269"/>
                </a:moveTo>
                <a:lnTo>
                  <a:pt x="997019" y="175515"/>
                </a:lnTo>
                <a:lnTo>
                  <a:pt x="1001101" y="180379"/>
                </a:lnTo>
                <a:lnTo>
                  <a:pt x="1015695" y="168134"/>
                </a:lnTo>
                <a:lnTo>
                  <a:pt x="1011613" y="163269"/>
                </a:lnTo>
                <a:close/>
              </a:path>
              <a:path w="1210309" h="1016635">
                <a:moveTo>
                  <a:pt x="992155" y="179597"/>
                </a:moveTo>
                <a:lnTo>
                  <a:pt x="977563" y="191842"/>
                </a:lnTo>
                <a:lnTo>
                  <a:pt x="981645" y="196706"/>
                </a:lnTo>
                <a:lnTo>
                  <a:pt x="996237" y="184461"/>
                </a:lnTo>
                <a:lnTo>
                  <a:pt x="992155" y="179597"/>
                </a:lnTo>
                <a:close/>
              </a:path>
              <a:path w="1210309" h="1016635">
                <a:moveTo>
                  <a:pt x="972699" y="195924"/>
                </a:moveTo>
                <a:lnTo>
                  <a:pt x="958105" y="208169"/>
                </a:lnTo>
                <a:lnTo>
                  <a:pt x="962187" y="213033"/>
                </a:lnTo>
                <a:lnTo>
                  <a:pt x="976779" y="200788"/>
                </a:lnTo>
                <a:lnTo>
                  <a:pt x="972699" y="195924"/>
                </a:lnTo>
                <a:close/>
              </a:path>
              <a:path w="1210309" h="1016635">
                <a:moveTo>
                  <a:pt x="953241" y="212251"/>
                </a:moveTo>
                <a:lnTo>
                  <a:pt x="938648" y="224496"/>
                </a:lnTo>
                <a:lnTo>
                  <a:pt x="942729" y="229360"/>
                </a:lnTo>
                <a:lnTo>
                  <a:pt x="957323" y="217115"/>
                </a:lnTo>
                <a:lnTo>
                  <a:pt x="953241" y="212251"/>
                </a:lnTo>
                <a:close/>
              </a:path>
              <a:path w="1210309" h="1016635">
                <a:moveTo>
                  <a:pt x="933784" y="228578"/>
                </a:moveTo>
                <a:lnTo>
                  <a:pt x="919190" y="240823"/>
                </a:lnTo>
                <a:lnTo>
                  <a:pt x="923272" y="245687"/>
                </a:lnTo>
                <a:lnTo>
                  <a:pt x="937865" y="233442"/>
                </a:lnTo>
                <a:lnTo>
                  <a:pt x="933784" y="228578"/>
                </a:lnTo>
                <a:close/>
              </a:path>
              <a:path w="1210309" h="1016635">
                <a:moveTo>
                  <a:pt x="914326" y="244905"/>
                </a:moveTo>
                <a:lnTo>
                  <a:pt x="899734" y="257150"/>
                </a:lnTo>
                <a:lnTo>
                  <a:pt x="903815" y="262014"/>
                </a:lnTo>
                <a:lnTo>
                  <a:pt x="918408" y="249769"/>
                </a:lnTo>
                <a:lnTo>
                  <a:pt x="914326" y="244905"/>
                </a:lnTo>
                <a:close/>
              </a:path>
              <a:path w="1210309" h="1016635">
                <a:moveTo>
                  <a:pt x="894869" y="261232"/>
                </a:moveTo>
                <a:lnTo>
                  <a:pt x="880276" y="273477"/>
                </a:lnTo>
                <a:lnTo>
                  <a:pt x="884358" y="278342"/>
                </a:lnTo>
                <a:lnTo>
                  <a:pt x="898951" y="266096"/>
                </a:lnTo>
                <a:lnTo>
                  <a:pt x="894869" y="261232"/>
                </a:lnTo>
                <a:close/>
              </a:path>
              <a:path w="1210309" h="1016635">
                <a:moveTo>
                  <a:pt x="875412" y="277559"/>
                </a:moveTo>
                <a:lnTo>
                  <a:pt x="860818" y="289805"/>
                </a:lnTo>
                <a:lnTo>
                  <a:pt x="864900" y="294669"/>
                </a:lnTo>
                <a:lnTo>
                  <a:pt x="879494" y="282423"/>
                </a:lnTo>
                <a:lnTo>
                  <a:pt x="875412" y="277559"/>
                </a:lnTo>
                <a:close/>
              </a:path>
              <a:path w="1210309" h="1016635">
                <a:moveTo>
                  <a:pt x="855954" y="293886"/>
                </a:moveTo>
                <a:lnTo>
                  <a:pt x="841362" y="306132"/>
                </a:lnTo>
                <a:lnTo>
                  <a:pt x="845442" y="310996"/>
                </a:lnTo>
                <a:lnTo>
                  <a:pt x="860036" y="298750"/>
                </a:lnTo>
                <a:lnTo>
                  <a:pt x="855954" y="293886"/>
                </a:lnTo>
                <a:close/>
              </a:path>
              <a:path w="1210309" h="1016635">
                <a:moveTo>
                  <a:pt x="836496" y="310214"/>
                </a:moveTo>
                <a:lnTo>
                  <a:pt x="821904" y="322458"/>
                </a:lnTo>
                <a:lnTo>
                  <a:pt x="825986" y="327323"/>
                </a:lnTo>
                <a:lnTo>
                  <a:pt x="840578" y="315078"/>
                </a:lnTo>
                <a:lnTo>
                  <a:pt x="836496" y="310214"/>
                </a:lnTo>
                <a:close/>
              </a:path>
              <a:path w="1210309" h="1016635">
                <a:moveTo>
                  <a:pt x="817040" y="326539"/>
                </a:moveTo>
                <a:lnTo>
                  <a:pt x="802446" y="338785"/>
                </a:lnTo>
                <a:lnTo>
                  <a:pt x="806528" y="343650"/>
                </a:lnTo>
                <a:lnTo>
                  <a:pt x="821122" y="331405"/>
                </a:lnTo>
                <a:lnTo>
                  <a:pt x="817040" y="326539"/>
                </a:lnTo>
                <a:close/>
              </a:path>
              <a:path w="1210309" h="1016635">
                <a:moveTo>
                  <a:pt x="797582" y="342866"/>
                </a:moveTo>
                <a:lnTo>
                  <a:pt x="782989" y="355112"/>
                </a:lnTo>
                <a:lnTo>
                  <a:pt x="787071" y="359976"/>
                </a:lnTo>
                <a:lnTo>
                  <a:pt x="801664" y="347732"/>
                </a:lnTo>
                <a:lnTo>
                  <a:pt x="797582" y="342866"/>
                </a:lnTo>
                <a:close/>
              </a:path>
              <a:path w="1210309" h="1016635">
                <a:moveTo>
                  <a:pt x="778125" y="359194"/>
                </a:moveTo>
                <a:lnTo>
                  <a:pt x="763532" y="371439"/>
                </a:lnTo>
                <a:lnTo>
                  <a:pt x="767614" y="376303"/>
                </a:lnTo>
                <a:lnTo>
                  <a:pt x="782206" y="364058"/>
                </a:lnTo>
                <a:lnTo>
                  <a:pt x="778125" y="359194"/>
                </a:lnTo>
                <a:close/>
              </a:path>
              <a:path w="1210309" h="1016635">
                <a:moveTo>
                  <a:pt x="758667" y="375521"/>
                </a:moveTo>
                <a:lnTo>
                  <a:pt x="744075" y="387766"/>
                </a:lnTo>
                <a:lnTo>
                  <a:pt x="748157" y="392630"/>
                </a:lnTo>
                <a:lnTo>
                  <a:pt x="762749" y="380385"/>
                </a:lnTo>
                <a:lnTo>
                  <a:pt x="758667" y="375521"/>
                </a:lnTo>
                <a:close/>
              </a:path>
              <a:path w="1210309" h="1016635">
                <a:moveTo>
                  <a:pt x="739211" y="391848"/>
                </a:moveTo>
                <a:lnTo>
                  <a:pt x="724617" y="404093"/>
                </a:lnTo>
                <a:lnTo>
                  <a:pt x="728699" y="408957"/>
                </a:lnTo>
                <a:lnTo>
                  <a:pt x="743292" y="396712"/>
                </a:lnTo>
                <a:lnTo>
                  <a:pt x="739211" y="391848"/>
                </a:lnTo>
                <a:close/>
              </a:path>
              <a:path w="1210309" h="1016635">
                <a:moveTo>
                  <a:pt x="719753" y="408175"/>
                </a:moveTo>
                <a:lnTo>
                  <a:pt x="705159" y="420420"/>
                </a:lnTo>
                <a:lnTo>
                  <a:pt x="709241" y="425284"/>
                </a:lnTo>
                <a:lnTo>
                  <a:pt x="723835" y="413039"/>
                </a:lnTo>
                <a:lnTo>
                  <a:pt x="719753" y="408175"/>
                </a:lnTo>
                <a:close/>
              </a:path>
              <a:path w="1210309" h="1016635">
                <a:moveTo>
                  <a:pt x="700295" y="424502"/>
                </a:moveTo>
                <a:lnTo>
                  <a:pt x="685703" y="436747"/>
                </a:lnTo>
                <a:lnTo>
                  <a:pt x="689785" y="441612"/>
                </a:lnTo>
                <a:lnTo>
                  <a:pt x="704377" y="429366"/>
                </a:lnTo>
                <a:lnTo>
                  <a:pt x="700295" y="424502"/>
                </a:lnTo>
                <a:close/>
              </a:path>
              <a:path w="1210309" h="1016635">
                <a:moveTo>
                  <a:pt x="680838" y="440829"/>
                </a:moveTo>
                <a:lnTo>
                  <a:pt x="666245" y="453075"/>
                </a:lnTo>
                <a:lnTo>
                  <a:pt x="670327" y="457939"/>
                </a:lnTo>
                <a:lnTo>
                  <a:pt x="684919" y="445693"/>
                </a:lnTo>
                <a:lnTo>
                  <a:pt x="680838" y="440829"/>
                </a:lnTo>
                <a:close/>
              </a:path>
              <a:path w="1210309" h="1016635">
                <a:moveTo>
                  <a:pt x="661381" y="457156"/>
                </a:moveTo>
                <a:lnTo>
                  <a:pt x="646788" y="469402"/>
                </a:lnTo>
                <a:lnTo>
                  <a:pt x="650869" y="474266"/>
                </a:lnTo>
                <a:lnTo>
                  <a:pt x="665463" y="462020"/>
                </a:lnTo>
                <a:lnTo>
                  <a:pt x="661381" y="457156"/>
                </a:lnTo>
                <a:close/>
              </a:path>
              <a:path w="1210309" h="1016635">
                <a:moveTo>
                  <a:pt x="641924" y="473483"/>
                </a:moveTo>
                <a:lnTo>
                  <a:pt x="627330" y="485729"/>
                </a:lnTo>
                <a:lnTo>
                  <a:pt x="631412" y="490593"/>
                </a:lnTo>
                <a:lnTo>
                  <a:pt x="646005" y="478348"/>
                </a:lnTo>
                <a:lnTo>
                  <a:pt x="641924" y="473483"/>
                </a:lnTo>
                <a:close/>
              </a:path>
              <a:path w="1210309" h="1016635">
                <a:moveTo>
                  <a:pt x="622466" y="489811"/>
                </a:moveTo>
                <a:lnTo>
                  <a:pt x="607874" y="502056"/>
                </a:lnTo>
                <a:lnTo>
                  <a:pt x="611955" y="506920"/>
                </a:lnTo>
                <a:lnTo>
                  <a:pt x="626548" y="494675"/>
                </a:lnTo>
                <a:lnTo>
                  <a:pt x="622466" y="489811"/>
                </a:lnTo>
                <a:close/>
              </a:path>
              <a:path w="1210309" h="1016635">
                <a:moveTo>
                  <a:pt x="603009" y="506138"/>
                </a:moveTo>
                <a:lnTo>
                  <a:pt x="588416" y="518383"/>
                </a:lnTo>
                <a:lnTo>
                  <a:pt x="592498" y="523247"/>
                </a:lnTo>
                <a:lnTo>
                  <a:pt x="607090" y="511002"/>
                </a:lnTo>
                <a:lnTo>
                  <a:pt x="603009" y="506138"/>
                </a:lnTo>
                <a:close/>
              </a:path>
              <a:path w="1210309" h="1016635">
                <a:moveTo>
                  <a:pt x="583552" y="522465"/>
                </a:moveTo>
                <a:lnTo>
                  <a:pt x="568958" y="534710"/>
                </a:lnTo>
                <a:lnTo>
                  <a:pt x="573040" y="539574"/>
                </a:lnTo>
                <a:lnTo>
                  <a:pt x="587634" y="527329"/>
                </a:lnTo>
                <a:lnTo>
                  <a:pt x="583552" y="522465"/>
                </a:lnTo>
                <a:close/>
              </a:path>
              <a:path w="1210309" h="1016635">
                <a:moveTo>
                  <a:pt x="564094" y="538792"/>
                </a:moveTo>
                <a:lnTo>
                  <a:pt x="549502" y="551036"/>
                </a:lnTo>
                <a:lnTo>
                  <a:pt x="553582" y="555901"/>
                </a:lnTo>
                <a:lnTo>
                  <a:pt x="568176" y="543656"/>
                </a:lnTo>
                <a:lnTo>
                  <a:pt x="564094" y="538792"/>
                </a:lnTo>
                <a:close/>
              </a:path>
              <a:path w="1210309" h="1016635">
                <a:moveTo>
                  <a:pt x="544636" y="555118"/>
                </a:moveTo>
                <a:lnTo>
                  <a:pt x="530044" y="567363"/>
                </a:lnTo>
                <a:lnTo>
                  <a:pt x="534126" y="572228"/>
                </a:lnTo>
                <a:lnTo>
                  <a:pt x="548718" y="559983"/>
                </a:lnTo>
                <a:lnTo>
                  <a:pt x="544636" y="555118"/>
                </a:lnTo>
                <a:close/>
              </a:path>
              <a:path w="1210309" h="1016635">
                <a:moveTo>
                  <a:pt x="525180" y="571445"/>
                </a:moveTo>
                <a:lnTo>
                  <a:pt x="510586" y="583690"/>
                </a:lnTo>
                <a:lnTo>
                  <a:pt x="514668" y="588554"/>
                </a:lnTo>
                <a:lnTo>
                  <a:pt x="529262" y="576310"/>
                </a:lnTo>
                <a:lnTo>
                  <a:pt x="525180" y="571445"/>
                </a:lnTo>
                <a:close/>
              </a:path>
              <a:path w="1210309" h="1016635">
                <a:moveTo>
                  <a:pt x="505722" y="587772"/>
                </a:moveTo>
                <a:lnTo>
                  <a:pt x="491129" y="600017"/>
                </a:lnTo>
                <a:lnTo>
                  <a:pt x="495211" y="604881"/>
                </a:lnTo>
                <a:lnTo>
                  <a:pt x="509804" y="592636"/>
                </a:lnTo>
                <a:lnTo>
                  <a:pt x="505722" y="587772"/>
                </a:lnTo>
                <a:close/>
              </a:path>
              <a:path w="1210309" h="1016635">
                <a:moveTo>
                  <a:pt x="486265" y="604099"/>
                </a:moveTo>
                <a:lnTo>
                  <a:pt x="471672" y="616344"/>
                </a:lnTo>
                <a:lnTo>
                  <a:pt x="475754" y="621209"/>
                </a:lnTo>
                <a:lnTo>
                  <a:pt x="490346" y="608963"/>
                </a:lnTo>
                <a:lnTo>
                  <a:pt x="486265" y="604099"/>
                </a:lnTo>
                <a:close/>
              </a:path>
              <a:path w="1210309" h="1016635">
                <a:moveTo>
                  <a:pt x="466807" y="620426"/>
                </a:moveTo>
                <a:lnTo>
                  <a:pt x="452215" y="632672"/>
                </a:lnTo>
                <a:lnTo>
                  <a:pt x="456297" y="637536"/>
                </a:lnTo>
                <a:lnTo>
                  <a:pt x="470889" y="625290"/>
                </a:lnTo>
                <a:lnTo>
                  <a:pt x="466807" y="620426"/>
                </a:lnTo>
                <a:close/>
              </a:path>
              <a:path w="1210309" h="1016635">
                <a:moveTo>
                  <a:pt x="447351" y="636753"/>
                </a:moveTo>
                <a:lnTo>
                  <a:pt x="432757" y="648999"/>
                </a:lnTo>
                <a:lnTo>
                  <a:pt x="436839" y="653863"/>
                </a:lnTo>
                <a:lnTo>
                  <a:pt x="451432" y="641617"/>
                </a:lnTo>
                <a:lnTo>
                  <a:pt x="447351" y="636753"/>
                </a:lnTo>
                <a:close/>
              </a:path>
              <a:path w="1210309" h="1016635">
                <a:moveTo>
                  <a:pt x="427893" y="653080"/>
                </a:moveTo>
                <a:lnTo>
                  <a:pt x="413299" y="665326"/>
                </a:lnTo>
                <a:lnTo>
                  <a:pt x="417381" y="670190"/>
                </a:lnTo>
                <a:lnTo>
                  <a:pt x="431975" y="657945"/>
                </a:lnTo>
                <a:lnTo>
                  <a:pt x="427893" y="653080"/>
                </a:lnTo>
                <a:close/>
              </a:path>
              <a:path w="1210309" h="1016635">
                <a:moveTo>
                  <a:pt x="408435" y="669408"/>
                </a:moveTo>
                <a:lnTo>
                  <a:pt x="393843" y="681653"/>
                </a:lnTo>
                <a:lnTo>
                  <a:pt x="397925" y="686517"/>
                </a:lnTo>
                <a:lnTo>
                  <a:pt x="412517" y="674272"/>
                </a:lnTo>
                <a:lnTo>
                  <a:pt x="408435" y="669408"/>
                </a:lnTo>
                <a:close/>
              </a:path>
              <a:path w="1210309" h="1016635">
                <a:moveTo>
                  <a:pt x="388979" y="685735"/>
                </a:moveTo>
                <a:lnTo>
                  <a:pt x="374385" y="697980"/>
                </a:lnTo>
                <a:lnTo>
                  <a:pt x="378467" y="702844"/>
                </a:lnTo>
                <a:lnTo>
                  <a:pt x="393061" y="690599"/>
                </a:lnTo>
                <a:lnTo>
                  <a:pt x="388979" y="685735"/>
                </a:lnTo>
                <a:close/>
              </a:path>
              <a:path w="1210309" h="1016635">
                <a:moveTo>
                  <a:pt x="369521" y="702062"/>
                </a:moveTo>
                <a:lnTo>
                  <a:pt x="354928" y="714306"/>
                </a:lnTo>
                <a:lnTo>
                  <a:pt x="359009" y="719171"/>
                </a:lnTo>
                <a:lnTo>
                  <a:pt x="373603" y="706926"/>
                </a:lnTo>
                <a:lnTo>
                  <a:pt x="369521" y="702062"/>
                </a:lnTo>
                <a:close/>
              </a:path>
              <a:path w="1210309" h="1016635">
                <a:moveTo>
                  <a:pt x="350064" y="718388"/>
                </a:moveTo>
                <a:lnTo>
                  <a:pt x="335471" y="730633"/>
                </a:lnTo>
                <a:lnTo>
                  <a:pt x="339553" y="735498"/>
                </a:lnTo>
                <a:lnTo>
                  <a:pt x="354145" y="723253"/>
                </a:lnTo>
                <a:lnTo>
                  <a:pt x="350064" y="718388"/>
                </a:lnTo>
                <a:close/>
              </a:path>
              <a:path w="1210309" h="1016635">
                <a:moveTo>
                  <a:pt x="330606" y="734715"/>
                </a:moveTo>
                <a:lnTo>
                  <a:pt x="316014" y="746960"/>
                </a:lnTo>
                <a:lnTo>
                  <a:pt x="320095" y="751826"/>
                </a:lnTo>
                <a:lnTo>
                  <a:pt x="334688" y="739580"/>
                </a:lnTo>
                <a:lnTo>
                  <a:pt x="330606" y="734715"/>
                </a:lnTo>
                <a:close/>
              </a:path>
              <a:path w="1210309" h="1016635">
                <a:moveTo>
                  <a:pt x="311150" y="751042"/>
                </a:moveTo>
                <a:lnTo>
                  <a:pt x="296556" y="763287"/>
                </a:lnTo>
                <a:lnTo>
                  <a:pt x="300638" y="768153"/>
                </a:lnTo>
                <a:lnTo>
                  <a:pt x="315231" y="755907"/>
                </a:lnTo>
                <a:lnTo>
                  <a:pt x="311150" y="751042"/>
                </a:lnTo>
                <a:close/>
              </a:path>
              <a:path w="1210309" h="1016635">
                <a:moveTo>
                  <a:pt x="291692" y="767369"/>
                </a:moveTo>
                <a:lnTo>
                  <a:pt x="277098" y="779614"/>
                </a:lnTo>
                <a:lnTo>
                  <a:pt x="281180" y="784479"/>
                </a:lnTo>
                <a:lnTo>
                  <a:pt x="295774" y="772233"/>
                </a:lnTo>
                <a:lnTo>
                  <a:pt x="291692" y="767369"/>
                </a:lnTo>
                <a:close/>
              </a:path>
              <a:path w="1210309" h="1016635">
                <a:moveTo>
                  <a:pt x="272234" y="783696"/>
                </a:moveTo>
                <a:lnTo>
                  <a:pt x="257642" y="795942"/>
                </a:lnTo>
                <a:lnTo>
                  <a:pt x="261722" y="800806"/>
                </a:lnTo>
                <a:lnTo>
                  <a:pt x="276316" y="788560"/>
                </a:lnTo>
                <a:lnTo>
                  <a:pt x="272234" y="783696"/>
                </a:lnTo>
                <a:close/>
              </a:path>
              <a:path w="1210309" h="1016635">
                <a:moveTo>
                  <a:pt x="252776" y="800023"/>
                </a:moveTo>
                <a:lnTo>
                  <a:pt x="238184" y="812269"/>
                </a:lnTo>
                <a:lnTo>
                  <a:pt x="242266" y="817133"/>
                </a:lnTo>
                <a:lnTo>
                  <a:pt x="256858" y="804887"/>
                </a:lnTo>
                <a:lnTo>
                  <a:pt x="252776" y="800023"/>
                </a:lnTo>
                <a:close/>
              </a:path>
              <a:path w="1210309" h="1016635">
                <a:moveTo>
                  <a:pt x="233320" y="816350"/>
                </a:moveTo>
                <a:lnTo>
                  <a:pt x="218727" y="828596"/>
                </a:lnTo>
                <a:lnTo>
                  <a:pt x="222808" y="833460"/>
                </a:lnTo>
                <a:lnTo>
                  <a:pt x="237402" y="821215"/>
                </a:lnTo>
                <a:lnTo>
                  <a:pt x="233320" y="816350"/>
                </a:lnTo>
                <a:close/>
              </a:path>
              <a:path w="1210309" h="1016635">
                <a:moveTo>
                  <a:pt x="213862" y="832678"/>
                </a:moveTo>
                <a:lnTo>
                  <a:pt x="199269" y="844923"/>
                </a:lnTo>
                <a:lnTo>
                  <a:pt x="203351" y="849787"/>
                </a:lnTo>
                <a:lnTo>
                  <a:pt x="217944" y="837542"/>
                </a:lnTo>
                <a:lnTo>
                  <a:pt x="213862" y="832678"/>
                </a:lnTo>
                <a:close/>
              </a:path>
              <a:path w="1210309" h="1016635">
                <a:moveTo>
                  <a:pt x="194405" y="849005"/>
                </a:moveTo>
                <a:lnTo>
                  <a:pt x="179811" y="861250"/>
                </a:lnTo>
                <a:lnTo>
                  <a:pt x="183893" y="866114"/>
                </a:lnTo>
                <a:lnTo>
                  <a:pt x="198487" y="853869"/>
                </a:lnTo>
                <a:lnTo>
                  <a:pt x="194405" y="849005"/>
                </a:lnTo>
                <a:close/>
              </a:path>
              <a:path w="1210309" h="1016635">
                <a:moveTo>
                  <a:pt x="174947" y="865332"/>
                </a:moveTo>
                <a:lnTo>
                  <a:pt x="160355" y="877577"/>
                </a:lnTo>
                <a:lnTo>
                  <a:pt x="164437" y="882441"/>
                </a:lnTo>
                <a:lnTo>
                  <a:pt x="179029" y="870196"/>
                </a:lnTo>
                <a:lnTo>
                  <a:pt x="174947" y="865332"/>
                </a:lnTo>
                <a:close/>
              </a:path>
              <a:path w="1210309" h="1016635">
                <a:moveTo>
                  <a:pt x="155489" y="881659"/>
                </a:moveTo>
                <a:lnTo>
                  <a:pt x="140897" y="893904"/>
                </a:lnTo>
                <a:lnTo>
                  <a:pt x="144979" y="898768"/>
                </a:lnTo>
                <a:lnTo>
                  <a:pt x="159571" y="886523"/>
                </a:lnTo>
                <a:lnTo>
                  <a:pt x="155489" y="881659"/>
                </a:lnTo>
                <a:close/>
              </a:path>
              <a:path w="1210309" h="1016635">
                <a:moveTo>
                  <a:pt x="136033" y="897986"/>
                </a:moveTo>
                <a:lnTo>
                  <a:pt x="121439" y="910231"/>
                </a:lnTo>
                <a:lnTo>
                  <a:pt x="125521" y="915095"/>
                </a:lnTo>
                <a:lnTo>
                  <a:pt x="140115" y="902850"/>
                </a:lnTo>
                <a:lnTo>
                  <a:pt x="136033" y="897986"/>
                </a:lnTo>
                <a:close/>
              </a:path>
              <a:path w="1210309" h="1016635">
                <a:moveTo>
                  <a:pt x="116575" y="914313"/>
                </a:moveTo>
                <a:lnTo>
                  <a:pt x="101982" y="926558"/>
                </a:lnTo>
                <a:lnTo>
                  <a:pt x="106064" y="931423"/>
                </a:lnTo>
                <a:lnTo>
                  <a:pt x="120657" y="919177"/>
                </a:lnTo>
                <a:lnTo>
                  <a:pt x="116575" y="914313"/>
                </a:lnTo>
                <a:close/>
              </a:path>
              <a:path w="1210309" h="1016635">
                <a:moveTo>
                  <a:pt x="33881" y="938112"/>
                </a:moveTo>
                <a:lnTo>
                  <a:pt x="0" y="1016279"/>
                </a:lnTo>
                <a:lnTo>
                  <a:pt x="82862" y="996483"/>
                </a:lnTo>
                <a:lnTo>
                  <a:pt x="67262" y="977893"/>
                </a:lnTo>
                <a:lnTo>
                  <a:pt x="50684" y="977893"/>
                </a:lnTo>
                <a:lnTo>
                  <a:pt x="46602" y="973029"/>
                </a:lnTo>
                <a:lnTo>
                  <a:pt x="56331" y="964866"/>
                </a:lnTo>
                <a:lnTo>
                  <a:pt x="33881" y="938112"/>
                </a:lnTo>
                <a:close/>
              </a:path>
              <a:path w="1210309" h="1016635">
                <a:moveTo>
                  <a:pt x="56331" y="964866"/>
                </a:moveTo>
                <a:lnTo>
                  <a:pt x="46602" y="973029"/>
                </a:lnTo>
                <a:lnTo>
                  <a:pt x="50684" y="977893"/>
                </a:lnTo>
                <a:lnTo>
                  <a:pt x="60412" y="969730"/>
                </a:lnTo>
                <a:lnTo>
                  <a:pt x="56331" y="964866"/>
                </a:lnTo>
                <a:close/>
              </a:path>
              <a:path w="1210309" h="1016635">
                <a:moveTo>
                  <a:pt x="60412" y="969730"/>
                </a:moveTo>
                <a:lnTo>
                  <a:pt x="50684" y="977893"/>
                </a:lnTo>
                <a:lnTo>
                  <a:pt x="67262" y="977893"/>
                </a:lnTo>
                <a:lnTo>
                  <a:pt x="60412" y="969730"/>
                </a:lnTo>
                <a:close/>
              </a:path>
              <a:path w="1210309" h="1016635">
                <a:moveTo>
                  <a:pt x="58204" y="963295"/>
                </a:moveTo>
                <a:lnTo>
                  <a:pt x="56331" y="964866"/>
                </a:lnTo>
                <a:lnTo>
                  <a:pt x="60412" y="969730"/>
                </a:lnTo>
                <a:lnTo>
                  <a:pt x="62285" y="968159"/>
                </a:lnTo>
                <a:lnTo>
                  <a:pt x="58204" y="963295"/>
                </a:lnTo>
                <a:close/>
              </a:path>
              <a:path w="1210309" h="1016635">
                <a:moveTo>
                  <a:pt x="77660" y="946967"/>
                </a:moveTo>
                <a:lnTo>
                  <a:pt x="63068" y="959213"/>
                </a:lnTo>
                <a:lnTo>
                  <a:pt x="67149" y="964077"/>
                </a:lnTo>
                <a:lnTo>
                  <a:pt x="81742" y="951831"/>
                </a:lnTo>
                <a:lnTo>
                  <a:pt x="77660" y="946967"/>
                </a:lnTo>
                <a:close/>
              </a:path>
              <a:path w="1210309" h="1016635">
                <a:moveTo>
                  <a:pt x="97118" y="930640"/>
                </a:moveTo>
                <a:lnTo>
                  <a:pt x="82525" y="942886"/>
                </a:lnTo>
                <a:lnTo>
                  <a:pt x="86607" y="947750"/>
                </a:lnTo>
                <a:lnTo>
                  <a:pt x="101199" y="935504"/>
                </a:lnTo>
                <a:lnTo>
                  <a:pt x="97118" y="93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513A3-2C88-384C-B055-666A02531405}"/>
              </a:ext>
            </a:extLst>
          </p:cNvPr>
          <p:cNvSpPr txBox="1"/>
          <p:nvPr/>
        </p:nvSpPr>
        <p:spPr>
          <a:xfrm>
            <a:off x="3991103" y="4002034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SAM/BAM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39FE-3B96-7A42-9965-7032A4268AA2}"/>
              </a:ext>
            </a:extLst>
          </p:cNvPr>
          <p:cNvSpPr txBox="1"/>
          <p:nvPr/>
        </p:nvSpPr>
        <p:spPr>
          <a:xfrm>
            <a:off x="4211580" y="5379451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897" y="1752091"/>
            <a:ext cx="5231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latin typeface="Helvetica Neue"/>
                <a:cs typeface="Helvetica Neue"/>
              </a:rPr>
              <a:t>C</a:t>
            </a:r>
            <a:r>
              <a:rPr sz="4800" spc="-100" dirty="0">
                <a:latin typeface="Helvetica Neue"/>
                <a:cs typeface="Helvetica Neue"/>
              </a:rPr>
              <a:t>O</a:t>
            </a:r>
            <a:r>
              <a:rPr sz="4800" spc="-105" dirty="0">
                <a:latin typeface="Helvetica Neue"/>
                <a:cs typeface="Helvetica Neue"/>
              </a:rPr>
              <a:t>UNT</a:t>
            </a:r>
            <a:r>
              <a:rPr sz="4800" spc="-110" dirty="0">
                <a:latin typeface="Helvetica Neue"/>
                <a:cs typeface="Helvetica Neue"/>
              </a:rPr>
              <a:t>I</a:t>
            </a:r>
            <a:r>
              <a:rPr sz="4800" spc="-105" dirty="0">
                <a:latin typeface="Helvetica Neue"/>
                <a:cs typeface="Helvetica Neue"/>
              </a:rPr>
              <a:t>N</a:t>
            </a:r>
            <a:r>
              <a:rPr sz="4800" dirty="0">
                <a:latin typeface="Helvetica Neue"/>
                <a:cs typeface="Helvetica Neue"/>
              </a:rPr>
              <a:t>G</a:t>
            </a:r>
            <a:r>
              <a:rPr sz="4800" spc="-204" dirty="0">
                <a:latin typeface="Helvetica Neue"/>
                <a:cs typeface="Helvetica Neue"/>
              </a:rPr>
              <a:t> </a:t>
            </a:r>
            <a:r>
              <a:rPr sz="4800" spc="-105" dirty="0">
                <a:latin typeface="Helvetica Neue"/>
                <a:cs typeface="Helvetica Neue"/>
              </a:rPr>
              <a:t>R</a:t>
            </a:r>
            <a:r>
              <a:rPr sz="4800" spc="-100" dirty="0">
                <a:latin typeface="Helvetica Neue"/>
                <a:cs typeface="Helvetica Neue"/>
              </a:rPr>
              <a:t>EA</a:t>
            </a:r>
            <a:r>
              <a:rPr sz="4800" spc="-110" dirty="0">
                <a:latin typeface="Helvetica Neue"/>
                <a:cs typeface="Helvetica Neue"/>
              </a:rPr>
              <a:t>D</a:t>
            </a:r>
            <a:r>
              <a:rPr sz="4800" dirty="0">
                <a:latin typeface="Helvetica Neue"/>
                <a:cs typeface="Helvetica Neue"/>
              </a:rPr>
              <a:t>S</a:t>
            </a:r>
            <a:endParaRPr sz="4800">
              <a:latin typeface="Helvetica Neue"/>
              <a:cs typeface="Helvetica Neu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9058" y="2659778"/>
            <a:ext cx="5426075" cy="3914140"/>
            <a:chOff x="2909058" y="2659778"/>
            <a:chExt cx="5426075" cy="3914140"/>
          </a:xfrm>
        </p:grpSpPr>
        <p:sp>
          <p:nvSpPr>
            <p:cNvPr id="4" name="object 4"/>
            <p:cNvSpPr/>
            <p:nvPr/>
          </p:nvSpPr>
          <p:spPr>
            <a:xfrm>
              <a:off x="5976518" y="5647333"/>
              <a:ext cx="1265555" cy="907415"/>
            </a:xfrm>
            <a:custGeom>
              <a:avLst/>
              <a:gdLst/>
              <a:ahLst/>
              <a:cxnLst/>
              <a:rect l="l" t="t" r="r" b="b"/>
              <a:pathLst>
                <a:path w="1265554" h="907415">
                  <a:moveTo>
                    <a:pt x="0" y="151184"/>
                  </a:moveTo>
                  <a:lnTo>
                    <a:pt x="7707" y="103398"/>
                  </a:lnTo>
                  <a:lnTo>
                    <a:pt x="29169" y="61896"/>
                  </a:lnTo>
                  <a:lnTo>
                    <a:pt x="61896" y="29169"/>
                  </a:lnTo>
                  <a:lnTo>
                    <a:pt x="103398" y="7707"/>
                  </a:lnTo>
                  <a:lnTo>
                    <a:pt x="151184" y="0"/>
                  </a:lnTo>
                  <a:lnTo>
                    <a:pt x="1114347" y="0"/>
                  </a:lnTo>
                  <a:lnTo>
                    <a:pt x="1162133" y="7707"/>
                  </a:lnTo>
                  <a:lnTo>
                    <a:pt x="1203634" y="29169"/>
                  </a:lnTo>
                  <a:lnTo>
                    <a:pt x="1236361" y="61896"/>
                  </a:lnTo>
                  <a:lnTo>
                    <a:pt x="1257823" y="103398"/>
                  </a:lnTo>
                  <a:lnTo>
                    <a:pt x="1265531" y="151184"/>
                  </a:lnTo>
                  <a:lnTo>
                    <a:pt x="1265531" y="755900"/>
                  </a:lnTo>
                  <a:lnTo>
                    <a:pt x="1257823" y="803686"/>
                  </a:lnTo>
                  <a:lnTo>
                    <a:pt x="1236361" y="845188"/>
                  </a:lnTo>
                  <a:lnTo>
                    <a:pt x="1203634" y="877915"/>
                  </a:lnTo>
                  <a:lnTo>
                    <a:pt x="1162133" y="899377"/>
                  </a:lnTo>
                  <a:lnTo>
                    <a:pt x="1114347" y="907085"/>
                  </a:lnTo>
                  <a:lnTo>
                    <a:pt x="151184" y="907085"/>
                  </a:lnTo>
                  <a:lnTo>
                    <a:pt x="103398" y="899377"/>
                  </a:lnTo>
                  <a:lnTo>
                    <a:pt x="61896" y="877915"/>
                  </a:lnTo>
                  <a:lnTo>
                    <a:pt x="29169" y="845188"/>
                  </a:lnTo>
                  <a:lnTo>
                    <a:pt x="7707" y="803686"/>
                  </a:lnTo>
                  <a:lnTo>
                    <a:pt x="0" y="755900"/>
                  </a:lnTo>
                  <a:lnTo>
                    <a:pt x="0" y="15118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1443" y="5847234"/>
              <a:ext cx="755650" cy="549275"/>
            </a:xfrm>
            <a:custGeom>
              <a:avLst/>
              <a:gdLst/>
              <a:ahLst/>
              <a:cxnLst/>
              <a:rect l="l" t="t" r="r" b="b"/>
              <a:pathLst>
                <a:path w="755650" h="549275">
                  <a:moveTo>
                    <a:pt x="663704" y="0"/>
                  </a:moveTo>
                  <a:lnTo>
                    <a:pt x="91547" y="0"/>
                  </a:lnTo>
                  <a:lnTo>
                    <a:pt x="55913" y="7194"/>
                  </a:lnTo>
                  <a:lnTo>
                    <a:pt x="26813" y="26813"/>
                  </a:lnTo>
                  <a:lnTo>
                    <a:pt x="7194" y="55913"/>
                  </a:lnTo>
                  <a:lnTo>
                    <a:pt x="0" y="91547"/>
                  </a:lnTo>
                  <a:lnTo>
                    <a:pt x="0" y="457726"/>
                  </a:lnTo>
                  <a:lnTo>
                    <a:pt x="7194" y="493360"/>
                  </a:lnTo>
                  <a:lnTo>
                    <a:pt x="26813" y="522460"/>
                  </a:lnTo>
                  <a:lnTo>
                    <a:pt x="55913" y="542079"/>
                  </a:lnTo>
                  <a:lnTo>
                    <a:pt x="91547" y="549274"/>
                  </a:lnTo>
                  <a:lnTo>
                    <a:pt x="663704" y="549274"/>
                  </a:lnTo>
                  <a:lnTo>
                    <a:pt x="699338" y="542079"/>
                  </a:lnTo>
                  <a:lnTo>
                    <a:pt x="728438" y="522460"/>
                  </a:lnTo>
                  <a:lnTo>
                    <a:pt x="748058" y="493360"/>
                  </a:lnTo>
                  <a:lnTo>
                    <a:pt x="755252" y="457726"/>
                  </a:lnTo>
                  <a:lnTo>
                    <a:pt x="755252" y="91547"/>
                  </a:lnTo>
                  <a:lnTo>
                    <a:pt x="748058" y="55913"/>
                  </a:lnTo>
                  <a:lnTo>
                    <a:pt x="728438" y="26813"/>
                  </a:lnTo>
                  <a:lnTo>
                    <a:pt x="699338" y="7194"/>
                  </a:lnTo>
                  <a:lnTo>
                    <a:pt x="663704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1443" y="5847234"/>
              <a:ext cx="755650" cy="549275"/>
            </a:xfrm>
            <a:custGeom>
              <a:avLst/>
              <a:gdLst/>
              <a:ahLst/>
              <a:cxnLst/>
              <a:rect l="l" t="t" r="r" b="b"/>
              <a:pathLst>
                <a:path w="755650" h="549275">
                  <a:moveTo>
                    <a:pt x="0" y="91547"/>
                  </a:moveTo>
                  <a:lnTo>
                    <a:pt x="7194" y="55913"/>
                  </a:lnTo>
                  <a:lnTo>
                    <a:pt x="26813" y="26813"/>
                  </a:lnTo>
                  <a:lnTo>
                    <a:pt x="55913" y="7194"/>
                  </a:lnTo>
                  <a:lnTo>
                    <a:pt x="91547" y="0"/>
                  </a:lnTo>
                  <a:lnTo>
                    <a:pt x="663704" y="0"/>
                  </a:lnTo>
                  <a:lnTo>
                    <a:pt x="699338" y="7194"/>
                  </a:lnTo>
                  <a:lnTo>
                    <a:pt x="728438" y="26813"/>
                  </a:lnTo>
                  <a:lnTo>
                    <a:pt x="748057" y="55913"/>
                  </a:lnTo>
                  <a:lnTo>
                    <a:pt x="755251" y="91547"/>
                  </a:lnTo>
                  <a:lnTo>
                    <a:pt x="755251" y="457726"/>
                  </a:lnTo>
                  <a:lnTo>
                    <a:pt x="748057" y="493360"/>
                  </a:lnTo>
                  <a:lnTo>
                    <a:pt x="728438" y="522460"/>
                  </a:lnTo>
                  <a:lnTo>
                    <a:pt x="699338" y="542079"/>
                  </a:lnTo>
                  <a:lnTo>
                    <a:pt x="663704" y="549274"/>
                  </a:lnTo>
                  <a:lnTo>
                    <a:pt x="91547" y="549274"/>
                  </a:lnTo>
                  <a:lnTo>
                    <a:pt x="55913" y="542079"/>
                  </a:lnTo>
                  <a:lnTo>
                    <a:pt x="26813" y="522460"/>
                  </a:lnTo>
                  <a:lnTo>
                    <a:pt x="7194" y="493360"/>
                  </a:lnTo>
                  <a:lnTo>
                    <a:pt x="0" y="457726"/>
                  </a:lnTo>
                  <a:lnTo>
                    <a:pt x="0" y="91547"/>
                  </a:lnTo>
                  <a:close/>
                </a:path>
              </a:pathLst>
            </a:custGeom>
            <a:ln w="858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058" y="2659778"/>
              <a:ext cx="5425881" cy="27555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310895" y="5984726"/>
            <a:ext cx="584835" cy="2590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944"/>
              </a:lnSpc>
              <a:spcBef>
                <a:spcPts val="110"/>
              </a:spcBef>
            </a:pPr>
            <a:r>
              <a:rPr sz="800" dirty="0">
                <a:latin typeface="Arial"/>
                <a:cs typeface="Arial"/>
              </a:rPr>
              <a:t>Count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read</a:t>
            </a:r>
            <a:r>
              <a:rPr sz="800" spc="5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 marL="21590">
              <a:lnSpc>
                <a:spcPts val="885"/>
              </a:lnSpc>
            </a:pPr>
            <a:r>
              <a:rPr sz="750" i="1" spc="-5" dirty="0">
                <a:latin typeface="Arial"/>
                <a:cs typeface="Arial"/>
              </a:rPr>
              <a:t>HTseq-count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83322" y="4890142"/>
            <a:ext cx="1592580" cy="958215"/>
            <a:chOff x="6583322" y="4890142"/>
            <a:chExt cx="1592580" cy="958215"/>
          </a:xfrm>
        </p:grpSpPr>
        <p:sp>
          <p:nvSpPr>
            <p:cNvPr id="10" name="object 10"/>
            <p:cNvSpPr/>
            <p:nvPr/>
          </p:nvSpPr>
          <p:spPr>
            <a:xfrm>
              <a:off x="6583311" y="5109159"/>
              <a:ext cx="844550" cy="739140"/>
            </a:xfrm>
            <a:custGeom>
              <a:avLst/>
              <a:gdLst/>
              <a:ahLst/>
              <a:cxnLst/>
              <a:rect l="l" t="t" r="r" b="b"/>
              <a:pathLst>
                <a:path w="844550" h="739139">
                  <a:moveTo>
                    <a:pt x="51498" y="687552"/>
                  </a:moveTo>
                  <a:lnTo>
                    <a:pt x="27901" y="687552"/>
                  </a:lnTo>
                  <a:lnTo>
                    <a:pt x="27901" y="308965"/>
                  </a:lnTo>
                  <a:lnTo>
                    <a:pt x="23609" y="308965"/>
                  </a:lnTo>
                  <a:lnTo>
                    <a:pt x="23609" y="687552"/>
                  </a:lnTo>
                  <a:lnTo>
                    <a:pt x="0" y="687552"/>
                  </a:lnTo>
                  <a:lnTo>
                    <a:pt x="25755" y="739038"/>
                  </a:lnTo>
                  <a:lnTo>
                    <a:pt x="47205" y="696125"/>
                  </a:lnTo>
                  <a:lnTo>
                    <a:pt x="51498" y="687552"/>
                  </a:lnTo>
                  <a:close/>
                </a:path>
                <a:path w="844550" h="739139">
                  <a:moveTo>
                    <a:pt x="844169" y="23596"/>
                  </a:moveTo>
                  <a:lnTo>
                    <a:pt x="454875" y="23596"/>
                  </a:lnTo>
                  <a:lnTo>
                    <a:pt x="454875" y="0"/>
                  </a:lnTo>
                  <a:lnTo>
                    <a:pt x="403377" y="25742"/>
                  </a:lnTo>
                  <a:lnTo>
                    <a:pt x="454875" y="51485"/>
                  </a:lnTo>
                  <a:lnTo>
                    <a:pt x="454875" y="27889"/>
                  </a:lnTo>
                  <a:lnTo>
                    <a:pt x="844169" y="27889"/>
                  </a:lnTo>
                  <a:lnTo>
                    <a:pt x="844169" y="23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4398" y="4894587"/>
              <a:ext cx="746760" cy="549275"/>
            </a:xfrm>
            <a:custGeom>
              <a:avLst/>
              <a:gdLst/>
              <a:ahLst/>
              <a:cxnLst/>
              <a:rect l="l" t="t" r="r" b="b"/>
              <a:pathLst>
                <a:path w="746759" h="549275">
                  <a:moveTo>
                    <a:pt x="655120" y="0"/>
                  </a:moveTo>
                  <a:lnTo>
                    <a:pt x="91546" y="0"/>
                  </a:lnTo>
                  <a:lnTo>
                    <a:pt x="55912" y="7194"/>
                  </a:lnTo>
                  <a:lnTo>
                    <a:pt x="26813" y="26813"/>
                  </a:lnTo>
                  <a:lnTo>
                    <a:pt x="7194" y="55913"/>
                  </a:lnTo>
                  <a:lnTo>
                    <a:pt x="0" y="91547"/>
                  </a:lnTo>
                  <a:lnTo>
                    <a:pt x="0" y="457725"/>
                  </a:lnTo>
                  <a:lnTo>
                    <a:pt x="7194" y="493360"/>
                  </a:lnTo>
                  <a:lnTo>
                    <a:pt x="26813" y="522460"/>
                  </a:lnTo>
                  <a:lnTo>
                    <a:pt x="55912" y="542079"/>
                  </a:lnTo>
                  <a:lnTo>
                    <a:pt x="91546" y="549273"/>
                  </a:lnTo>
                  <a:lnTo>
                    <a:pt x="655120" y="549273"/>
                  </a:lnTo>
                  <a:lnTo>
                    <a:pt x="690755" y="542079"/>
                  </a:lnTo>
                  <a:lnTo>
                    <a:pt x="719855" y="522460"/>
                  </a:lnTo>
                  <a:lnTo>
                    <a:pt x="739474" y="493360"/>
                  </a:lnTo>
                  <a:lnTo>
                    <a:pt x="746668" y="457725"/>
                  </a:lnTo>
                  <a:lnTo>
                    <a:pt x="746668" y="91547"/>
                  </a:lnTo>
                  <a:lnTo>
                    <a:pt x="739474" y="55913"/>
                  </a:lnTo>
                  <a:lnTo>
                    <a:pt x="719855" y="26813"/>
                  </a:lnTo>
                  <a:lnTo>
                    <a:pt x="690755" y="7194"/>
                  </a:lnTo>
                  <a:lnTo>
                    <a:pt x="65512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4398" y="4894587"/>
              <a:ext cx="746760" cy="549275"/>
            </a:xfrm>
            <a:custGeom>
              <a:avLst/>
              <a:gdLst/>
              <a:ahLst/>
              <a:cxnLst/>
              <a:rect l="l" t="t" r="r" b="b"/>
              <a:pathLst>
                <a:path w="746759" h="549275">
                  <a:moveTo>
                    <a:pt x="0" y="91547"/>
                  </a:moveTo>
                  <a:lnTo>
                    <a:pt x="7194" y="55913"/>
                  </a:lnTo>
                  <a:lnTo>
                    <a:pt x="26813" y="26813"/>
                  </a:lnTo>
                  <a:lnTo>
                    <a:pt x="55913" y="7194"/>
                  </a:lnTo>
                  <a:lnTo>
                    <a:pt x="91547" y="0"/>
                  </a:lnTo>
                  <a:lnTo>
                    <a:pt x="655121" y="0"/>
                  </a:lnTo>
                  <a:lnTo>
                    <a:pt x="690756" y="7194"/>
                  </a:lnTo>
                  <a:lnTo>
                    <a:pt x="719855" y="26813"/>
                  </a:lnTo>
                  <a:lnTo>
                    <a:pt x="739475" y="55913"/>
                  </a:lnTo>
                  <a:lnTo>
                    <a:pt x="746669" y="91547"/>
                  </a:lnTo>
                  <a:lnTo>
                    <a:pt x="746669" y="457726"/>
                  </a:lnTo>
                  <a:lnTo>
                    <a:pt x="739475" y="493360"/>
                  </a:lnTo>
                  <a:lnTo>
                    <a:pt x="719855" y="522460"/>
                  </a:lnTo>
                  <a:lnTo>
                    <a:pt x="690756" y="542079"/>
                  </a:lnTo>
                  <a:lnTo>
                    <a:pt x="655121" y="549274"/>
                  </a:lnTo>
                  <a:lnTo>
                    <a:pt x="91547" y="549274"/>
                  </a:lnTo>
                  <a:lnTo>
                    <a:pt x="55913" y="542079"/>
                  </a:lnTo>
                  <a:lnTo>
                    <a:pt x="26813" y="522460"/>
                  </a:lnTo>
                  <a:lnTo>
                    <a:pt x="7194" y="493360"/>
                  </a:lnTo>
                  <a:lnTo>
                    <a:pt x="0" y="457726"/>
                  </a:lnTo>
                  <a:lnTo>
                    <a:pt x="0" y="91547"/>
                  </a:lnTo>
                  <a:close/>
                </a:path>
              </a:pathLst>
            </a:custGeom>
            <a:ln w="8582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99341" y="4980584"/>
            <a:ext cx="591820" cy="361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-635" algn="ctr">
              <a:lnSpc>
                <a:spcPts val="880"/>
              </a:lnSpc>
              <a:spcBef>
                <a:spcPts val="140"/>
              </a:spcBef>
            </a:pPr>
            <a:r>
              <a:rPr sz="750" spc="-10" dirty="0">
                <a:latin typeface="Arial"/>
                <a:cs typeface="Arial"/>
              </a:rPr>
              <a:t>Determine </a:t>
            </a:r>
            <a:r>
              <a:rPr sz="750" spc="-5" dirty="0">
                <a:latin typeface="Arial"/>
                <a:cs typeface="Arial"/>
              </a:rPr>
              <a:t> s</a:t>
            </a:r>
            <a:r>
              <a:rPr sz="750" spc="-10" dirty="0">
                <a:latin typeface="Arial"/>
                <a:cs typeface="Arial"/>
              </a:rPr>
              <a:t>tr</a:t>
            </a:r>
            <a:r>
              <a:rPr sz="750" spc="-5" dirty="0">
                <a:latin typeface="Arial"/>
                <a:cs typeface="Arial"/>
              </a:rPr>
              <a:t>andedness  </a:t>
            </a:r>
            <a:r>
              <a:rPr sz="750" i="1" spc="-10" dirty="0">
                <a:latin typeface="Arial"/>
                <a:cs typeface="Arial"/>
              </a:rPr>
              <a:t>RSeQC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86695" y="5433635"/>
            <a:ext cx="817880" cy="687070"/>
          </a:xfrm>
          <a:custGeom>
            <a:avLst/>
            <a:gdLst/>
            <a:ahLst/>
            <a:cxnLst/>
            <a:rect l="l" t="t" r="r" b="b"/>
            <a:pathLst>
              <a:path w="817879" h="687070">
                <a:moveTo>
                  <a:pt x="815116" y="0"/>
                </a:moveTo>
                <a:lnTo>
                  <a:pt x="805254" y="8275"/>
                </a:lnTo>
                <a:lnTo>
                  <a:pt x="808013" y="11562"/>
                </a:lnTo>
                <a:lnTo>
                  <a:pt x="817874" y="3286"/>
                </a:lnTo>
                <a:lnTo>
                  <a:pt x="815116" y="0"/>
                </a:lnTo>
                <a:close/>
              </a:path>
              <a:path w="817879" h="687070">
                <a:moveTo>
                  <a:pt x="801968" y="11033"/>
                </a:moveTo>
                <a:lnTo>
                  <a:pt x="792106" y="19309"/>
                </a:lnTo>
                <a:lnTo>
                  <a:pt x="794865" y="22595"/>
                </a:lnTo>
                <a:lnTo>
                  <a:pt x="804726" y="14320"/>
                </a:lnTo>
                <a:lnTo>
                  <a:pt x="801968" y="11033"/>
                </a:lnTo>
                <a:close/>
              </a:path>
              <a:path w="817879" h="687070">
                <a:moveTo>
                  <a:pt x="788818" y="22067"/>
                </a:moveTo>
                <a:lnTo>
                  <a:pt x="778957" y="30342"/>
                </a:lnTo>
                <a:lnTo>
                  <a:pt x="781715" y="33629"/>
                </a:lnTo>
                <a:lnTo>
                  <a:pt x="791577" y="25354"/>
                </a:lnTo>
                <a:lnTo>
                  <a:pt x="788818" y="22067"/>
                </a:lnTo>
                <a:close/>
              </a:path>
              <a:path w="817879" h="687070">
                <a:moveTo>
                  <a:pt x="775670" y="33101"/>
                </a:moveTo>
                <a:lnTo>
                  <a:pt x="765808" y="41376"/>
                </a:lnTo>
                <a:lnTo>
                  <a:pt x="768567" y="44663"/>
                </a:lnTo>
                <a:lnTo>
                  <a:pt x="778428" y="36388"/>
                </a:lnTo>
                <a:lnTo>
                  <a:pt x="775670" y="33101"/>
                </a:lnTo>
                <a:close/>
              </a:path>
              <a:path w="817879" h="687070">
                <a:moveTo>
                  <a:pt x="762521" y="44133"/>
                </a:moveTo>
                <a:lnTo>
                  <a:pt x="752659" y="52409"/>
                </a:lnTo>
                <a:lnTo>
                  <a:pt x="755417" y="55697"/>
                </a:lnTo>
                <a:lnTo>
                  <a:pt x="765279" y="47421"/>
                </a:lnTo>
                <a:lnTo>
                  <a:pt x="762521" y="44133"/>
                </a:lnTo>
                <a:close/>
              </a:path>
              <a:path w="817879" h="687070">
                <a:moveTo>
                  <a:pt x="749372" y="55167"/>
                </a:moveTo>
                <a:lnTo>
                  <a:pt x="739510" y="63441"/>
                </a:lnTo>
                <a:lnTo>
                  <a:pt x="742269" y="66729"/>
                </a:lnTo>
                <a:lnTo>
                  <a:pt x="752130" y="58455"/>
                </a:lnTo>
                <a:lnTo>
                  <a:pt x="749372" y="55167"/>
                </a:lnTo>
                <a:close/>
              </a:path>
              <a:path w="817879" h="687070">
                <a:moveTo>
                  <a:pt x="736222" y="66200"/>
                </a:moveTo>
                <a:lnTo>
                  <a:pt x="726361" y="74475"/>
                </a:lnTo>
                <a:lnTo>
                  <a:pt x="729119" y="77763"/>
                </a:lnTo>
                <a:lnTo>
                  <a:pt x="738981" y="69488"/>
                </a:lnTo>
                <a:lnTo>
                  <a:pt x="736222" y="66200"/>
                </a:lnTo>
                <a:close/>
              </a:path>
              <a:path w="817879" h="687070">
                <a:moveTo>
                  <a:pt x="723074" y="77233"/>
                </a:moveTo>
                <a:lnTo>
                  <a:pt x="713212" y="85509"/>
                </a:lnTo>
                <a:lnTo>
                  <a:pt x="715971" y="88797"/>
                </a:lnTo>
                <a:lnTo>
                  <a:pt x="725832" y="80521"/>
                </a:lnTo>
                <a:lnTo>
                  <a:pt x="723074" y="77233"/>
                </a:lnTo>
                <a:close/>
              </a:path>
              <a:path w="817879" h="687070">
                <a:moveTo>
                  <a:pt x="709926" y="88267"/>
                </a:moveTo>
                <a:lnTo>
                  <a:pt x="700064" y="96542"/>
                </a:lnTo>
                <a:lnTo>
                  <a:pt x="702821" y="99829"/>
                </a:lnTo>
                <a:lnTo>
                  <a:pt x="712684" y="91555"/>
                </a:lnTo>
                <a:lnTo>
                  <a:pt x="709926" y="88267"/>
                </a:lnTo>
                <a:close/>
              </a:path>
              <a:path w="817879" h="687070">
                <a:moveTo>
                  <a:pt x="696776" y="99301"/>
                </a:moveTo>
                <a:lnTo>
                  <a:pt x="686915" y="107576"/>
                </a:lnTo>
                <a:lnTo>
                  <a:pt x="689673" y="110863"/>
                </a:lnTo>
                <a:lnTo>
                  <a:pt x="699535" y="102588"/>
                </a:lnTo>
                <a:lnTo>
                  <a:pt x="696776" y="99301"/>
                </a:lnTo>
                <a:close/>
              </a:path>
              <a:path w="817879" h="687070">
                <a:moveTo>
                  <a:pt x="683628" y="110335"/>
                </a:moveTo>
                <a:lnTo>
                  <a:pt x="673766" y="118610"/>
                </a:lnTo>
                <a:lnTo>
                  <a:pt x="676523" y="121897"/>
                </a:lnTo>
                <a:lnTo>
                  <a:pt x="686386" y="113621"/>
                </a:lnTo>
                <a:lnTo>
                  <a:pt x="683628" y="110335"/>
                </a:lnTo>
                <a:close/>
              </a:path>
              <a:path w="817879" h="687070">
                <a:moveTo>
                  <a:pt x="670478" y="121368"/>
                </a:moveTo>
                <a:lnTo>
                  <a:pt x="660617" y="129642"/>
                </a:lnTo>
                <a:lnTo>
                  <a:pt x="663375" y="132930"/>
                </a:lnTo>
                <a:lnTo>
                  <a:pt x="673237" y="124655"/>
                </a:lnTo>
                <a:lnTo>
                  <a:pt x="670478" y="121368"/>
                </a:lnTo>
                <a:close/>
              </a:path>
              <a:path w="817879" h="687070">
                <a:moveTo>
                  <a:pt x="657330" y="132401"/>
                </a:moveTo>
                <a:lnTo>
                  <a:pt x="647468" y="140676"/>
                </a:lnTo>
                <a:lnTo>
                  <a:pt x="650227" y="143964"/>
                </a:lnTo>
                <a:lnTo>
                  <a:pt x="660088" y="135689"/>
                </a:lnTo>
                <a:lnTo>
                  <a:pt x="657330" y="132401"/>
                </a:lnTo>
                <a:close/>
              </a:path>
              <a:path w="817879" h="687070">
                <a:moveTo>
                  <a:pt x="644180" y="143435"/>
                </a:moveTo>
                <a:lnTo>
                  <a:pt x="634319" y="151710"/>
                </a:lnTo>
                <a:lnTo>
                  <a:pt x="637077" y="154997"/>
                </a:lnTo>
                <a:lnTo>
                  <a:pt x="646939" y="146723"/>
                </a:lnTo>
                <a:lnTo>
                  <a:pt x="644180" y="143435"/>
                </a:lnTo>
                <a:close/>
              </a:path>
              <a:path w="817879" h="687070">
                <a:moveTo>
                  <a:pt x="631032" y="154468"/>
                </a:moveTo>
                <a:lnTo>
                  <a:pt x="621170" y="162743"/>
                </a:lnTo>
                <a:lnTo>
                  <a:pt x="623929" y="166031"/>
                </a:lnTo>
                <a:lnTo>
                  <a:pt x="633790" y="157755"/>
                </a:lnTo>
                <a:lnTo>
                  <a:pt x="631032" y="154468"/>
                </a:lnTo>
                <a:close/>
              </a:path>
              <a:path w="817879" h="687070">
                <a:moveTo>
                  <a:pt x="617882" y="165502"/>
                </a:moveTo>
                <a:lnTo>
                  <a:pt x="608021" y="173777"/>
                </a:lnTo>
                <a:lnTo>
                  <a:pt x="610779" y="177064"/>
                </a:lnTo>
                <a:lnTo>
                  <a:pt x="620641" y="168789"/>
                </a:lnTo>
                <a:lnTo>
                  <a:pt x="617882" y="165502"/>
                </a:lnTo>
                <a:close/>
              </a:path>
              <a:path w="817879" h="687070">
                <a:moveTo>
                  <a:pt x="604734" y="176535"/>
                </a:moveTo>
                <a:lnTo>
                  <a:pt x="594873" y="184810"/>
                </a:lnTo>
                <a:lnTo>
                  <a:pt x="597631" y="188098"/>
                </a:lnTo>
                <a:lnTo>
                  <a:pt x="607493" y="179822"/>
                </a:lnTo>
                <a:lnTo>
                  <a:pt x="604734" y="176535"/>
                </a:lnTo>
                <a:close/>
              </a:path>
              <a:path w="817879" h="687070">
                <a:moveTo>
                  <a:pt x="591586" y="187569"/>
                </a:moveTo>
                <a:lnTo>
                  <a:pt x="581723" y="195844"/>
                </a:lnTo>
                <a:lnTo>
                  <a:pt x="584481" y="199131"/>
                </a:lnTo>
                <a:lnTo>
                  <a:pt x="594344" y="190856"/>
                </a:lnTo>
                <a:lnTo>
                  <a:pt x="591586" y="187569"/>
                </a:lnTo>
                <a:close/>
              </a:path>
              <a:path w="817879" h="687070">
                <a:moveTo>
                  <a:pt x="578436" y="198602"/>
                </a:moveTo>
                <a:lnTo>
                  <a:pt x="568575" y="206877"/>
                </a:lnTo>
                <a:lnTo>
                  <a:pt x="571333" y="210165"/>
                </a:lnTo>
                <a:lnTo>
                  <a:pt x="581195" y="201889"/>
                </a:lnTo>
                <a:lnTo>
                  <a:pt x="578436" y="198602"/>
                </a:lnTo>
                <a:close/>
              </a:path>
              <a:path w="817879" h="687070">
                <a:moveTo>
                  <a:pt x="565287" y="209636"/>
                </a:moveTo>
                <a:lnTo>
                  <a:pt x="555426" y="217911"/>
                </a:lnTo>
                <a:lnTo>
                  <a:pt x="558185" y="221198"/>
                </a:lnTo>
                <a:lnTo>
                  <a:pt x="568045" y="212923"/>
                </a:lnTo>
                <a:lnTo>
                  <a:pt x="565287" y="209636"/>
                </a:lnTo>
                <a:close/>
              </a:path>
              <a:path w="817879" h="687070">
                <a:moveTo>
                  <a:pt x="552138" y="220669"/>
                </a:moveTo>
                <a:lnTo>
                  <a:pt x="542277" y="228944"/>
                </a:lnTo>
                <a:lnTo>
                  <a:pt x="545035" y="232231"/>
                </a:lnTo>
                <a:lnTo>
                  <a:pt x="554897" y="223956"/>
                </a:lnTo>
                <a:lnTo>
                  <a:pt x="552138" y="220669"/>
                </a:lnTo>
                <a:close/>
              </a:path>
              <a:path w="817879" h="687070">
                <a:moveTo>
                  <a:pt x="538990" y="231703"/>
                </a:moveTo>
                <a:lnTo>
                  <a:pt x="529127" y="239978"/>
                </a:lnTo>
                <a:lnTo>
                  <a:pt x="531886" y="243265"/>
                </a:lnTo>
                <a:lnTo>
                  <a:pt x="541748" y="234990"/>
                </a:lnTo>
                <a:lnTo>
                  <a:pt x="538990" y="231703"/>
                </a:lnTo>
                <a:close/>
              </a:path>
              <a:path w="817879" h="687070">
                <a:moveTo>
                  <a:pt x="525840" y="242736"/>
                </a:moveTo>
                <a:lnTo>
                  <a:pt x="515979" y="251011"/>
                </a:lnTo>
                <a:lnTo>
                  <a:pt x="518737" y="254298"/>
                </a:lnTo>
                <a:lnTo>
                  <a:pt x="528599" y="246023"/>
                </a:lnTo>
                <a:lnTo>
                  <a:pt x="525840" y="242736"/>
                </a:lnTo>
                <a:close/>
              </a:path>
              <a:path w="817879" h="687070">
                <a:moveTo>
                  <a:pt x="512692" y="253770"/>
                </a:moveTo>
                <a:lnTo>
                  <a:pt x="502831" y="262045"/>
                </a:lnTo>
                <a:lnTo>
                  <a:pt x="505589" y="265332"/>
                </a:lnTo>
                <a:lnTo>
                  <a:pt x="515449" y="257057"/>
                </a:lnTo>
                <a:lnTo>
                  <a:pt x="512692" y="253770"/>
                </a:lnTo>
                <a:close/>
              </a:path>
              <a:path w="817879" h="687070">
                <a:moveTo>
                  <a:pt x="499544" y="264803"/>
                </a:moveTo>
                <a:lnTo>
                  <a:pt x="489681" y="273078"/>
                </a:lnTo>
                <a:lnTo>
                  <a:pt x="492439" y="276365"/>
                </a:lnTo>
                <a:lnTo>
                  <a:pt x="502302" y="268090"/>
                </a:lnTo>
                <a:lnTo>
                  <a:pt x="499544" y="264803"/>
                </a:lnTo>
                <a:close/>
              </a:path>
              <a:path w="817879" h="687070">
                <a:moveTo>
                  <a:pt x="486394" y="275837"/>
                </a:moveTo>
                <a:lnTo>
                  <a:pt x="476533" y="284112"/>
                </a:lnTo>
                <a:lnTo>
                  <a:pt x="479291" y="287399"/>
                </a:lnTo>
                <a:lnTo>
                  <a:pt x="489153" y="279124"/>
                </a:lnTo>
                <a:lnTo>
                  <a:pt x="486394" y="275837"/>
                </a:lnTo>
                <a:close/>
              </a:path>
              <a:path w="817879" h="687070">
                <a:moveTo>
                  <a:pt x="473245" y="286870"/>
                </a:moveTo>
                <a:lnTo>
                  <a:pt x="463384" y="295145"/>
                </a:lnTo>
                <a:lnTo>
                  <a:pt x="466143" y="298432"/>
                </a:lnTo>
                <a:lnTo>
                  <a:pt x="476003" y="290157"/>
                </a:lnTo>
                <a:lnTo>
                  <a:pt x="473245" y="286870"/>
                </a:lnTo>
                <a:close/>
              </a:path>
              <a:path w="817879" h="687070">
                <a:moveTo>
                  <a:pt x="460096" y="297904"/>
                </a:moveTo>
                <a:lnTo>
                  <a:pt x="450235" y="306179"/>
                </a:lnTo>
                <a:lnTo>
                  <a:pt x="452993" y="309466"/>
                </a:lnTo>
                <a:lnTo>
                  <a:pt x="462855" y="301191"/>
                </a:lnTo>
                <a:lnTo>
                  <a:pt x="460096" y="297904"/>
                </a:lnTo>
                <a:close/>
              </a:path>
              <a:path w="817879" h="687070">
                <a:moveTo>
                  <a:pt x="446948" y="308937"/>
                </a:moveTo>
                <a:lnTo>
                  <a:pt x="437085" y="317212"/>
                </a:lnTo>
                <a:lnTo>
                  <a:pt x="439844" y="320499"/>
                </a:lnTo>
                <a:lnTo>
                  <a:pt x="449706" y="312224"/>
                </a:lnTo>
                <a:lnTo>
                  <a:pt x="446948" y="308937"/>
                </a:lnTo>
                <a:close/>
              </a:path>
              <a:path w="817879" h="687070">
                <a:moveTo>
                  <a:pt x="433798" y="319971"/>
                </a:moveTo>
                <a:lnTo>
                  <a:pt x="423937" y="328246"/>
                </a:lnTo>
                <a:lnTo>
                  <a:pt x="426695" y="331533"/>
                </a:lnTo>
                <a:lnTo>
                  <a:pt x="436557" y="323258"/>
                </a:lnTo>
                <a:lnTo>
                  <a:pt x="433798" y="319971"/>
                </a:lnTo>
                <a:close/>
              </a:path>
              <a:path w="817879" h="687070">
                <a:moveTo>
                  <a:pt x="420649" y="331004"/>
                </a:moveTo>
                <a:lnTo>
                  <a:pt x="410789" y="339279"/>
                </a:lnTo>
                <a:lnTo>
                  <a:pt x="413547" y="342566"/>
                </a:lnTo>
                <a:lnTo>
                  <a:pt x="423407" y="334291"/>
                </a:lnTo>
                <a:lnTo>
                  <a:pt x="420649" y="331004"/>
                </a:lnTo>
                <a:close/>
              </a:path>
              <a:path w="817879" h="687070">
                <a:moveTo>
                  <a:pt x="407502" y="342037"/>
                </a:moveTo>
                <a:lnTo>
                  <a:pt x="397639" y="350313"/>
                </a:lnTo>
                <a:lnTo>
                  <a:pt x="400397" y="353600"/>
                </a:lnTo>
                <a:lnTo>
                  <a:pt x="410259" y="345325"/>
                </a:lnTo>
                <a:lnTo>
                  <a:pt x="407502" y="342037"/>
                </a:lnTo>
                <a:close/>
              </a:path>
              <a:path w="817879" h="687070">
                <a:moveTo>
                  <a:pt x="394352" y="353071"/>
                </a:moveTo>
                <a:lnTo>
                  <a:pt x="384491" y="361346"/>
                </a:lnTo>
                <a:lnTo>
                  <a:pt x="387248" y="364633"/>
                </a:lnTo>
                <a:lnTo>
                  <a:pt x="397111" y="356358"/>
                </a:lnTo>
                <a:lnTo>
                  <a:pt x="394352" y="353071"/>
                </a:lnTo>
                <a:close/>
              </a:path>
              <a:path w="817879" h="687070">
                <a:moveTo>
                  <a:pt x="381203" y="364104"/>
                </a:moveTo>
                <a:lnTo>
                  <a:pt x="371342" y="372380"/>
                </a:lnTo>
                <a:lnTo>
                  <a:pt x="374101" y="375667"/>
                </a:lnTo>
                <a:lnTo>
                  <a:pt x="383961" y="367392"/>
                </a:lnTo>
                <a:lnTo>
                  <a:pt x="381203" y="364104"/>
                </a:lnTo>
                <a:close/>
              </a:path>
              <a:path w="817879" h="687070">
                <a:moveTo>
                  <a:pt x="368054" y="375138"/>
                </a:moveTo>
                <a:lnTo>
                  <a:pt x="358193" y="383413"/>
                </a:lnTo>
                <a:lnTo>
                  <a:pt x="360951" y="386700"/>
                </a:lnTo>
                <a:lnTo>
                  <a:pt x="370813" y="378425"/>
                </a:lnTo>
                <a:lnTo>
                  <a:pt x="368054" y="375138"/>
                </a:lnTo>
                <a:close/>
              </a:path>
              <a:path w="817879" h="687070">
                <a:moveTo>
                  <a:pt x="354906" y="386171"/>
                </a:moveTo>
                <a:lnTo>
                  <a:pt x="345043" y="394446"/>
                </a:lnTo>
                <a:lnTo>
                  <a:pt x="347802" y="397734"/>
                </a:lnTo>
                <a:lnTo>
                  <a:pt x="357665" y="389459"/>
                </a:lnTo>
                <a:lnTo>
                  <a:pt x="354906" y="386171"/>
                </a:lnTo>
                <a:close/>
              </a:path>
              <a:path w="817879" h="687070">
                <a:moveTo>
                  <a:pt x="341756" y="397205"/>
                </a:moveTo>
                <a:lnTo>
                  <a:pt x="331895" y="405480"/>
                </a:lnTo>
                <a:lnTo>
                  <a:pt x="334653" y="408767"/>
                </a:lnTo>
                <a:lnTo>
                  <a:pt x="344515" y="400492"/>
                </a:lnTo>
                <a:lnTo>
                  <a:pt x="341756" y="397205"/>
                </a:lnTo>
                <a:close/>
              </a:path>
              <a:path w="817879" h="687070">
                <a:moveTo>
                  <a:pt x="328607" y="408238"/>
                </a:moveTo>
                <a:lnTo>
                  <a:pt x="318747" y="416513"/>
                </a:lnTo>
                <a:lnTo>
                  <a:pt x="321505" y="419801"/>
                </a:lnTo>
                <a:lnTo>
                  <a:pt x="331365" y="411525"/>
                </a:lnTo>
                <a:lnTo>
                  <a:pt x="328607" y="408238"/>
                </a:lnTo>
                <a:close/>
              </a:path>
              <a:path w="817879" h="687070">
                <a:moveTo>
                  <a:pt x="315459" y="419272"/>
                </a:moveTo>
                <a:lnTo>
                  <a:pt x="305597" y="427547"/>
                </a:lnTo>
                <a:lnTo>
                  <a:pt x="308355" y="430834"/>
                </a:lnTo>
                <a:lnTo>
                  <a:pt x="318217" y="422559"/>
                </a:lnTo>
                <a:lnTo>
                  <a:pt x="315459" y="419272"/>
                </a:lnTo>
                <a:close/>
              </a:path>
              <a:path w="817879" h="687070">
                <a:moveTo>
                  <a:pt x="302310" y="430305"/>
                </a:moveTo>
                <a:lnTo>
                  <a:pt x="292447" y="438580"/>
                </a:lnTo>
                <a:lnTo>
                  <a:pt x="295206" y="441868"/>
                </a:lnTo>
                <a:lnTo>
                  <a:pt x="305069" y="433592"/>
                </a:lnTo>
                <a:lnTo>
                  <a:pt x="302310" y="430305"/>
                </a:lnTo>
                <a:close/>
              </a:path>
              <a:path w="817879" h="687070">
                <a:moveTo>
                  <a:pt x="289161" y="441339"/>
                </a:moveTo>
                <a:lnTo>
                  <a:pt x="279300" y="449614"/>
                </a:lnTo>
                <a:lnTo>
                  <a:pt x="282058" y="452901"/>
                </a:lnTo>
                <a:lnTo>
                  <a:pt x="291919" y="444626"/>
                </a:lnTo>
                <a:lnTo>
                  <a:pt x="289161" y="441339"/>
                </a:lnTo>
                <a:close/>
              </a:path>
              <a:path w="817879" h="687070">
                <a:moveTo>
                  <a:pt x="276012" y="452372"/>
                </a:moveTo>
                <a:lnTo>
                  <a:pt x="266151" y="460647"/>
                </a:lnTo>
                <a:lnTo>
                  <a:pt x="268909" y="463934"/>
                </a:lnTo>
                <a:lnTo>
                  <a:pt x="278771" y="455659"/>
                </a:lnTo>
                <a:lnTo>
                  <a:pt x="276012" y="452372"/>
                </a:lnTo>
                <a:close/>
              </a:path>
              <a:path w="817879" h="687070">
                <a:moveTo>
                  <a:pt x="262864" y="463406"/>
                </a:moveTo>
                <a:lnTo>
                  <a:pt x="253001" y="471681"/>
                </a:lnTo>
                <a:lnTo>
                  <a:pt x="255760" y="474968"/>
                </a:lnTo>
                <a:lnTo>
                  <a:pt x="265623" y="466693"/>
                </a:lnTo>
                <a:lnTo>
                  <a:pt x="262864" y="463406"/>
                </a:lnTo>
                <a:close/>
              </a:path>
              <a:path w="817879" h="687070">
                <a:moveTo>
                  <a:pt x="249715" y="474439"/>
                </a:moveTo>
                <a:lnTo>
                  <a:pt x="239853" y="482714"/>
                </a:lnTo>
                <a:lnTo>
                  <a:pt x="242611" y="486001"/>
                </a:lnTo>
                <a:lnTo>
                  <a:pt x="252473" y="477726"/>
                </a:lnTo>
                <a:lnTo>
                  <a:pt x="249715" y="474439"/>
                </a:lnTo>
                <a:close/>
              </a:path>
              <a:path w="817879" h="687070">
                <a:moveTo>
                  <a:pt x="236565" y="485472"/>
                </a:moveTo>
                <a:lnTo>
                  <a:pt x="226705" y="493748"/>
                </a:lnTo>
                <a:lnTo>
                  <a:pt x="229463" y="497035"/>
                </a:lnTo>
                <a:lnTo>
                  <a:pt x="239323" y="488760"/>
                </a:lnTo>
                <a:lnTo>
                  <a:pt x="236565" y="485472"/>
                </a:lnTo>
                <a:close/>
              </a:path>
              <a:path w="817879" h="687070">
                <a:moveTo>
                  <a:pt x="223417" y="496506"/>
                </a:moveTo>
                <a:lnTo>
                  <a:pt x="213555" y="504781"/>
                </a:lnTo>
                <a:lnTo>
                  <a:pt x="216314" y="508068"/>
                </a:lnTo>
                <a:lnTo>
                  <a:pt x="226175" y="499793"/>
                </a:lnTo>
                <a:lnTo>
                  <a:pt x="223417" y="496506"/>
                </a:lnTo>
                <a:close/>
              </a:path>
              <a:path w="817879" h="687070">
                <a:moveTo>
                  <a:pt x="210268" y="507540"/>
                </a:moveTo>
                <a:lnTo>
                  <a:pt x="200405" y="515815"/>
                </a:lnTo>
                <a:lnTo>
                  <a:pt x="203164" y="519102"/>
                </a:lnTo>
                <a:lnTo>
                  <a:pt x="213027" y="510827"/>
                </a:lnTo>
                <a:lnTo>
                  <a:pt x="210268" y="507540"/>
                </a:lnTo>
                <a:close/>
              </a:path>
              <a:path w="817879" h="687070">
                <a:moveTo>
                  <a:pt x="197119" y="518573"/>
                </a:moveTo>
                <a:lnTo>
                  <a:pt x="187257" y="526848"/>
                </a:lnTo>
                <a:lnTo>
                  <a:pt x="190016" y="530135"/>
                </a:lnTo>
                <a:lnTo>
                  <a:pt x="199877" y="521860"/>
                </a:lnTo>
                <a:lnTo>
                  <a:pt x="197119" y="518573"/>
                </a:lnTo>
                <a:close/>
              </a:path>
              <a:path w="817879" h="687070">
                <a:moveTo>
                  <a:pt x="183970" y="529607"/>
                </a:moveTo>
                <a:lnTo>
                  <a:pt x="174109" y="537882"/>
                </a:lnTo>
                <a:lnTo>
                  <a:pt x="176867" y="541169"/>
                </a:lnTo>
                <a:lnTo>
                  <a:pt x="186729" y="532894"/>
                </a:lnTo>
                <a:lnTo>
                  <a:pt x="183970" y="529607"/>
                </a:lnTo>
                <a:close/>
              </a:path>
              <a:path w="817879" h="687070">
                <a:moveTo>
                  <a:pt x="170821" y="540640"/>
                </a:moveTo>
                <a:lnTo>
                  <a:pt x="160959" y="548915"/>
                </a:lnTo>
                <a:lnTo>
                  <a:pt x="163718" y="552202"/>
                </a:lnTo>
                <a:lnTo>
                  <a:pt x="173579" y="543927"/>
                </a:lnTo>
                <a:lnTo>
                  <a:pt x="170821" y="540640"/>
                </a:lnTo>
                <a:close/>
              </a:path>
              <a:path w="817879" h="687070">
                <a:moveTo>
                  <a:pt x="157673" y="551673"/>
                </a:moveTo>
                <a:lnTo>
                  <a:pt x="147811" y="559949"/>
                </a:lnTo>
                <a:lnTo>
                  <a:pt x="150569" y="563236"/>
                </a:lnTo>
                <a:lnTo>
                  <a:pt x="160431" y="554961"/>
                </a:lnTo>
                <a:lnTo>
                  <a:pt x="157673" y="551673"/>
                </a:lnTo>
                <a:close/>
              </a:path>
              <a:path w="817879" h="687070">
                <a:moveTo>
                  <a:pt x="144523" y="562707"/>
                </a:moveTo>
                <a:lnTo>
                  <a:pt x="134661" y="570982"/>
                </a:lnTo>
                <a:lnTo>
                  <a:pt x="137420" y="574269"/>
                </a:lnTo>
                <a:lnTo>
                  <a:pt x="147281" y="565994"/>
                </a:lnTo>
                <a:lnTo>
                  <a:pt x="144523" y="562707"/>
                </a:lnTo>
                <a:close/>
              </a:path>
              <a:path w="817879" h="687070">
                <a:moveTo>
                  <a:pt x="131375" y="573740"/>
                </a:moveTo>
                <a:lnTo>
                  <a:pt x="121512" y="582015"/>
                </a:lnTo>
                <a:lnTo>
                  <a:pt x="124270" y="585303"/>
                </a:lnTo>
                <a:lnTo>
                  <a:pt x="134133" y="577028"/>
                </a:lnTo>
                <a:lnTo>
                  <a:pt x="131375" y="573740"/>
                </a:lnTo>
                <a:close/>
              </a:path>
              <a:path w="817879" h="687070">
                <a:moveTo>
                  <a:pt x="118225" y="584774"/>
                </a:moveTo>
                <a:lnTo>
                  <a:pt x="108364" y="593049"/>
                </a:lnTo>
                <a:lnTo>
                  <a:pt x="111122" y="596336"/>
                </a:lnTo>
                <a:lnTo>
                  <a:pt x="120984" y="588061"/>
                </a:lnTo>
                <a:lnTo>
                  <a:pt x="118225" y="584774"/>
                </a:lnTo>
                <a:close/>
              </a:path>
              <a:path w="817879" h="687070">
                <a:moveTo>
                  <a:pt x="105075" y="595807"/>
                </a:moveTo>
                <a:lnTo>
                  <a:pt x="95215" y="604082"/>
                </a:lnTo>
                <a:lnTo>
                  <a:pt x="97974" y="607370"/>
                </a:lnTo>
                <a:lnTo>
                  <a:pt x="107834" y="599095"/>
                </a:lnTo>
                <a:lnTo>
                  <a:pt x="105075" y="595807"/>
                </a:lnTo>
                <a:close/>
              </a:path>
              <a:path w="817879" h="687070">
                <a:moveTo>
                  <a:pt x="91928" y="606841"/>
                </a:moveTo>
                <a:lnTo>
                  <a:pt x="82066" y="615116"/>
                </a:lnTo>
                <a:lnTo>
                  <a:pt x="84824" y="618403"/>
                </a:lnTo>
                <a:lnTo>
                  <a:pt x="94686" y="610128"/>
                </a:lnTo>
                <a:lnTo>
                  <a:pt x="91928" y="606841"/>
                </a:lnTo>
                <a:close/>
              </a:path>
              <a:path w="817879" h="687070">
                <a:moveTo>
                  <a:pt x="78779" y="617874"/>
                </a:moveTo>
                <a:lnTo>
                  <a:pt x="68917" y="626150"/>
                </a:lnTo>
                <a:lnTo>
                  <a:pt x="71674" y="629437"/>
                </a:lnTo>
                <a:lnTo>
                  <a:pt x="81537" y="621162"/>
                </a:lnTo>
                <a:lnTo>
                  <a:pt x="78779" y="617874"/>
                </a:lnTo>
                <a:close/>
              </a:path>
              <a:path w="817879" h="687070">
                <a:moveTo>
                  <a:pt x="22895" y="633957"/>
                </a:moveTo>
                <a:lnTo>
                  <a:pt x="0" y="686781"/>
                </a:lnTo>
                <a:lnTo>
                  <a:pt x="55996" y="673404"/>
                </a:lnTo>
                <a:lnTo>
                  <a:pt x="45454" y="660841"/>
                </a:lnTo>
                <a:lnTo>
                  <a:pt x="34250" y="660841"/>
                </a:lnTo>
                <a:lnTo>
                  <a:pt x="31492" y="657553"/>
                </a:lnTo>
                <a:lnTo>
                  <a:pt x="38067" y="652037"/>
                </a:lnTo>
                <a:lnTo>
                  <a:pt x="22895" y="633957"/>
                </a:lnTo>
                <a:close/>
              </a:path>
              <a:path w="817879" h="687070">
                <a:moveTo>
                  <a:pt x="38067" y="652037"/>
                </a:moveTo>
                <a:lnTo>
                  <a:pt x="31492" y="657553"/>
                </a:lnTo>
                <a:lnTo>
                  <a:pt x="34250" y="660841"/>
                </a:lnTo>
                <a:lnTo>
                  <a:pt x="40825" y="655324"/>
                </a:lnTo>
                <a:lnTo>
                  <a:pt x="38067" y="652037"/>
                </a:lnTo>
                <a:close/>
              </a:path>
              <a:path w="817879" h="687070">
                <a:moveTo>
                  <a:pt x="40825" y="655324"/>
                </a:moveTo>
                <a:lnTo>
                  <a:pt x="34250" y="660841"/>
                </a:lnTo>
                <a:lnTo>
                  <a:pt x="45454" y="660841"/>
                </a:lnTo>
                <a:lnTo>
                  <a:pt x="40825" y="655324"/>
                </a:lnTo>
                <a:close/>
              </a:path>
              <a:path w="817879" h="687070">
                <a:moveTo>
                  <a:pt x="39333" y="650975"/>
                </a:moveTo>
                <a:lnTo>
                  <a:pt x="38067" y="652037"/>
                </a:lnTo>
                <a:lnTo>
                  <a:pt x="40825" y="655324"/>
                </a:lnTo>
                <a:lnTo>
                  <a:pt x="42091" y="654262"/>
                </a:lnTo>
                <a:lnTo>
                  <a:pt x="39333" y="650975"/>
                </a:lnTo>
                <a:close/>
              </a:path>
              <a:path w="817879" h="687070">
                <a:moveTo>
                  <a:pt x="52481" y="639941"/>
                </a:moveTo>
                <a:lnTo>
                  <a:pt x="42619" y="648216"/>
                </a:lnTo>
                <a:lnTo>
                  <a:pt x="45378" y="651504"/>
                </a:lnTo>
                <a:lnTo>
                  <a:pt x="55239" y="643229"/>
                </a:lnTo>
                <a:lnTo>
                  <a:pt x="52481" y="639941"/>
                </a:lnTo>
                <a:close/>
              </a:path>
              <a:path w="817879" h="687070">
                <a:moveTo>
                  <a:pt x="65629" y="628908"/>
                </a:moveTo>
                <a:lnTo>
                  <a:pt x="55769" y="637183"/>
                </a:lnTo>
                <a:lnTo>
                  <a:pt x="58527" y="640470"/>
                </a:lnTo>
                <a:lnTo>
                  <a:pt x="68388" y="632195"/>
                </a:lnTo>
                <a:lnTo>
                  <a:pt x="65629" y="628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099" y="920250"/>
            <a:ext cx="1210945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85"/>
              </a:spcBef>
            </a:pPr>
            <a:r>
              <a:rPr sz="1750" spc="30" dirty="0">
                <a:solidFill>
                  <a:srgbClr val="292934"/>
                </a:solidFill>
                <a:latin typeface="HelveticaNeue-Thin"/>
                <a:cs typeface="HelveticaNeue-Thin"/>
              </a:rPr>
              <a:t>Raw</a:t>
            </a:r>
            <a:r>
              <a:rPr sz="1750" spc="-7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reads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4148" y="1858077"/>
            <a:ext cx="1505585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95"/>
              </a:spcBef>
            </a:pP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Aligned</a:t>
            </a:r>
            <a:r>
              <a:rPr sz="1750" spc="-8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reads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2434" y="2795902"/>
            <a:ext cx="1827530" cy="369570"/>
          </a:xfrm>
          <a:prstGeom prst="rect">
            <a:avLst/>
          </a:prstGeom>
          <a:solidFill>
            <a:srgbClr val="021CA1"/>
          </a:solidFill>
          <a:ln w="9524">
            <a:solidFill>
              <a:srgbClr val="363744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80"/>
              </a:spcBef>
            </a:pPr>
            <a:r>
              <a:rPr sz="1750" spc="25" dirty="0">
                <a:solidFill>
                  <a:srgbClr val="FFFFFF"/>
                </a:solidFill>
                <a:latin typeface="HelveticaNeue-Thin"/>
                <a:cs typeface="HelveticaNeue-Thin"/>
              </a:rPr>
              <a:t>Read</a:t>
            </a:r>
            <a:r>
              <a:rPr sz="1750" spc="-50" dirty="0">
                <a:solidFill>
                  <a:srgbClr val="FFFFFF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FFFFFF"/>
                </a:solidFill>
                <a:latin typeface="HelveticaNeue-Thin"/>
                <a:cs typeface="HelveticaNeue-Thin"/>
              </a:rPr>
              <a:t>count</a:t>
            </a:r>
            <a:r>
              <a:rPr sz="1750" spc="-45" dirty="0">
                <a:solidFill>
                  <a:srgbClr val="FFFFFF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FFFFFF"/>
                </a:solidFill>
                <a:latin typeface="HelveticaNeue-Thin"/>
                <a:cs typeface="HelveticaNeue-Thin"/>
              </a:rPr>
              <a:t>table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516" y="3733731"/>
            <a:ext cx="2844800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85"/>
              </a:spcBef>
            </a:pP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Normalized</a:t>
            </a:r>
            <a:r>
              <a:rPr sz="1750" spc="-3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5" dirty="0">
                <a:solidFill>
                  <a:srgbClr val="292934"/>
                </a:solidFill>
                <a:latin typeface="HelveticaNeue-Thin"/>
                <a:cs typeface="HelveticaNeue-Thin"/>
              </a:rPr>
              <a:t>read</a:t>
            </a:r>
            <a:r>
              <a:rPr sz="1750" spc="-2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count</a:t>
            </a:r>
            <a:r>
              <a:rPr sz="1750" spc="-2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table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230" y="4671557"/>
            <a:ext cx="3902710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395"/>
              </a:spcBef>
            </a:pP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List</a:t>
            </a:r>
            <a:r>
              <a:rPr sz="1750" spc="-1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of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fold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5" dirty="0">
                <a:solidFill>
                  <a:srgbClr val="292934"/>
                </a:solidFill>
                <a:latin typeface="HelveticaNeue-Thin"/>
                <a:cs typeface="HelveticaNeue-Thin"/>
              </a:rPr>
              <a:t>changes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5" dirty="0">
                <a:solidFill>
                  <a:srgbClr val="292934"/>
                </a:solidFill>
                <a:latin typeface="HelveticaNeue-Thin"/>
                <a:cs typeface="HelveticaNeue-Thin"/>
              </a:rPr>
              <a:t>&amp;</a:t>
            </a:r>
            <a:r>
              <a:rPr sz="1750" spc="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statistical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values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8435" y="5609383"/>
            <a:ext cx="3601720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Downstream</a:t>
            </a:r>
            <a:r>
              <a:rPr sz="1750" spc="-1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analyses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on</a:t>
            </a:r>
            <a:r>
              <a:rPr sz="1750" spc="-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5" dirty="0">
                <a:solidFill>
                  <a:srgbClr val="292934"/>
                </a:solidFill>
                <a:latin typeface="HelveticaNeue-Thin"/>
                <a:cs typeface="HelveticaNeue-Thin"/>
              </a:rPr>
              <a:t>DE</a:t>
            </a:r>
            <a:r>
              <a:rPr sz="1750" spc="-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genes</a:t>
            </a:r>
            <a:endParaRPr sz="1750">
              <a:latin typeface="HelveticaNeue-Thin"/>
              <a:cs typeface="HelveticaNeue-Thi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4204" y="1161084"/>
            <a:ext cx="312420" cy="803910"/>
            <a:chOff x="5124204" y="1161084"/>
            <a:chExt cx="312420" cy="803910"/>
          </a:xfrm>
        </p:grpSpPr>
        <p:sp>
          <p:nvSpPr>
            <p:cNvPr id="9" name="object 9"/>
            <p:cNvSpPr/>
            <p:nvPr/>
          </p:nvSpPr>
          <p:spPr>
            <a:xfrm>
              <a:off x="5133728" y="1170608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5">
                  <a:moveTo>
                    <a:pt x="0" y="0"/>
                  </a:moveTo>
                  <a:lnTo>
                    <a:pt x="292893" y="0"/>
                  </a:lnTo>
                  <a:lnTo>
                    <a:pt x="292893" y="727868"/>
                  </a:lnTo>
                  <a:lnTo>
                    <a:pt x="33916" y="737996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2460" y="1846732"/>
              <a:ext cx="117569" cy="11781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24204" y="2102709"/>
            <a:ext cx="312420" cy="803910"/>
            <a:chOff x="5124204" y="2102709"/>
            <a:chExt cx="312420" cy="803910"/>
          </a:xfrm>
        </p:grpSpPr>
        <p:sp>
          <p:nvSpPr>
            <p:cNvPr id="12" name="object 12"/>
            <p:cNvSpPr/>
            <p:nvPr/>
          </p:nvSpPr>
          <p:spPr>
            <a:xfrm>
              <a:off x="5133728" y="2112233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5">
                  <a:moveTo>
                    <a:pt x="0" y="0"/>
                  </a:moveTo>
                  <a:lnTo>
                    <a:pt x="292893" y="0"/>
                  </a:lnTo>
                  <a:lnTo>
                    <a:pt x="292893" y="727869"/>
                  </a:lnTo>
                  <a:lnTo>
                    <a:pt x="33916" y="737997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2460" y="2788357"/>
              <a:ext cx="117569" cy="11781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24204" y="3041650"/>
            <a:ext cx="312420" cy="803910"/>
            <a:chOff x="5124204" y="3041650"/>
            <a:chExt cx="312420" cy="803910"/>
          </a:xfrm>
        </p:grpSpPr>
        <p:sp>
          <p:nvSpPr>
            <p:cNvPr id="15" name="object 15"/>
            <p:cNvSpPr/>
            <p:nvPr/>
          </p:nvSpPr>
          <p:spPr>
            <a:xfrm>
              <a:off x="5133728" y="3051175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4">
                  <a:moveTo>
                    <a:pt x="0" y="0"/>
                  </a:moveTo>
                  <a:lnTo>
                    <a:pt x="292893" y="0"/>
                  </a:lnTo>
                  <a:lnTo>
                    <a:pt x="292893" y="727869"/>
                  </a:lnTo>
                  <a:lnTo>
                    <a:pt x="33916" y="737997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60" y="3727297"/>
              <a:ext cx="117569" cy="11781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124204" y="3953761"/>
            <a:ext cx="312420" cy="803910"/>
            <a:chOff x="5124204" y="3953761"/>
            <a:chExt cx="312420" cy="803910"/>
          </a:xfrm>
        </p:grpSpPr>
        <p:sp>
          <p:nvSpPr>
            <p:cNvPr id="18" name="object 18"/>
            <p:cNvSpPr/>
            <p:nvPr/>
          </p:nvSpPr>
          <p:spPr>
            <a:xfrm>
              <a:off x="5133728" y="3963286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4">
                  <a:moveTo>
                    <a:pt x="0" y="0"/>
                  </a:moveTo>
                  <a:lnTo>
                    <a:pt x="292893" y="0"/>
                  </a:lnTo>
                  <a:lnTo>
                    <a:pt x="292893" y="727869"/>
                  </a:lnTo>
                  <a:lnTo>
                    <a:pt x="33916" y="737997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60" y="4639411"/>
              <a:ext cx="117569" cy="11781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129206" y="4931605"/>
            <a:ext cx="312420" cy="876935"/>
            <a:chOff x="5129206" y="4931605"/>
            <a:chExt cx="312420" cy="876935"/>
          </a:xfrm>
        </p:grpSpPr>
        <p:sp>
          <p:nvSpPr>
            <p:cNvPr id="21" name="object 21"/>
            <p:cNvSpPr/>
            <p:nvPr/>
          </p:nvSpPr>
          <p:spPr>
            <a:xfrm>
              <a:off x="5138731" y="4941130"/>
              <a:ext cx="293370" cy="812165"/>
            </a:xfrm>
            <a:custGeom>
              <a:avLst/>
              <a:gdLst/>
              <a:ahLst/>
              <a:cxnLst/>
              <a:rect l="l" t="t" r="r" b="b"/>
              <a:pathLst>
                <a:path w="293370" h="812164">
                  <a:moveTo>
                    <a:pt x="0" y="0"/>
                  </a:moveTo>
                  <a:lnTo>
                    <a:pt x="292893" y="0"/>
                  </a:lnTo>
                  <a:lnTo>
                    <a:pt x="292893" y="800100"/>
                  </a:lnTo>
                  <a:lnTo>
                    <a:pt x="33911" y="811675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7462" y="5690523"/>
              <a:ext cx="117792" cy="1177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191844" y="1234947"/>
            <a:ext cx="759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ourier New"/>
                <a:cs typeface="Courier New"/>
              </a:rPr>
              <a:t>.fastq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46313" y="0"/>
            <a:ext cx="7643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latin typeface="Helvetica Neue"/>
                <a:cs typeface="Helvetica Neue"/>
              </a:rPr>
              <a:t>B</a:t>
            </a:r>
            <a:r>
              <a:rPr sz="3200" spc="-105" dirty="0">
                <a:latin typeface="Helvetica Neue"/>
                <a:cs typeface="Helvetica Neue"/>
              </a:rPr>
              <a:t>ioi</a:t>
            </a:r>
            <a:r>
              <a:rPr sz="3200" spc="-110" dirty="0">
                <a:latin typeface="Helvetica Neue"/>
                <a:cs typeface="Helvetica Neue"/>
              </a:rPr>
              <a:t>n</a:t>
            </a:r>
            <a:r>
              <a:rPr sz="3200" spc="-105" dirty="0">
                <a:latin typeface="Helvetica Neue"/>
                <a:cs typeface="Helvetica Neue"/>
              </a:rPr>
              <a:t>fo</a:t>
            </a:r>
            <a:r>
              <a:rPr sz="3200" spc="-110" dirty="0">
                <a:latin typeface="Helvetica Neue"/>
                <a:cs typeface="Helvetica Neue"/>
              </a:rPr>
              <a:t>rm</a:t>
            </a:r>
            <a:r>
              <a:rPr sz="3200" spc="-114" dirty="0">
                <a:latin typeface="Helvetica Neue"/>
                <a:cs typeface="Helvetica Neue"/>
              </a:rPr>
              <a:t>a</a:t>
            </a:r>
            <a:r>
              <a:rPr sz="3200" spc="-100" dirty="0">
                <a:latin typeface="Helvetica Neue"/>
                <a:cs typeface="Helvetica Neue"/>
              </a:rPr>
              <a:t>t</a:t>
            </a:r>
            <a:r>
              <a:rPr sz="3200" spc="-105" dirty="0">
                <a:latin typeface="Helvetica Neue"/>
                <a:cs typeface="Helvetica Neue"/>
              </a:rPr>
              <a:t>i</a:t>
            </a:r>
            <a:r>
              <a:rPr sz="3200" spc="-110" dirty="0">
                <a:latin typeface="Helvetica Neue"/>
                <a:cs typeface="Helvetica Neue"/>
              </a:rPr>
              <a:t>c</a:t>
            </a:r>
            <a:r>
              <a:rPr sz="3200" dirty="0">
                <a:latin typeface="Helvetica Neue"/>
                <a:cs typeface="Helvetica Neue"/>
              </a:rPr>
              <a:t>s</a:t>
            </a:r>
            <a:r>
              <a:rPr sz="3200" spc="-210" dirty="0">
                <a:latin typeface="Helvetica Neue"/>
                <a:cs typeface="Helvetica Neue"/>
              </a:rPr>
              <a:t> </a:t>
            </a:r>
            <a:r>
              <a:rPr sz="3200" spc="-110" dirty="0">
                <a:latin typeface="Helvetica Neue"/>
                <a:cs typeface="Helvetica Neue"/>
              </a:rPr>
              <a:t>wor</a:t>
            </a:r>
            <a:r>
              <a:rPr sz="3200" spc="-105" dirty="0">
                <a:latin typeface="Helvetica Neue"/>
                <a:cs typeface="Helvetica Neue"/>
              </a:rPr>
              <a:t>k</a:t>
            </a:r>
            <a:r>
              <a:rPr sz="3200" spc="-55" dirty="0">
                <a:latin typeface="Helvetica Neue"/>
                <a:cs typeface="Helvetica Neue"/>
              </a:rPr>
              <a:t>fl</a:t>
            </a:r>
            <a:r>
              <a:rPr sz="3200" spc="-105" dirty="0">
                <a:latin typeface="Helvetica Neue"/>
                <a:cs typeface="Helvetica Neue"/>
              </a:rPr>
              <a:t>o</a:t>
            </a:r>
            <a:r>
              <a:rPr sz="3200" dirty="0">
                <a:latin typeface="Helvetica Neue"/>
                <a:cs typeface="Helvetica Neue"/>
              </a:rPr>
              <a:t>w</a:t>
            </a:r>
            <a:r>
              <a:rPr sz="3200" spc="-210" dirty="0">
                <a:latin typeface="Helvetica Neue"/>
                <a:cs typeface="Helvetica Neue"/>
              </a:rPr>
              <a:t> </a:t>
            </a:r>
            <a:r>
              <a:rPr sz="3200" spc="-105" dirty="0">
                <a:latin typeface="Helvetica Neue"/>
                <a:cs typeface="Helvetica Neue"/>
              </a:rPr>
              <a:t>o</a:t>
            </a:r>
            <a:r>
              <a:rPr sz="3200" dirty="0">
                <a:latin typeface="Helvetica Neue"/>
                <a:cs typeface="Helvetica Neue"/>
              </a:rPr>
              <a:t>f</a:t>
            </a:r>
            <a:r>
              <a:rPr sz="3200" spc="-204" dirty="0">
                <a:latin typeface="Helvetica Neue"/>
                <a:cs typeface="Helvetica Neue"/>
              </a:rPr>
              <a:t> </a:t>
            </a:r>
            <a:r>
              <a:rPr sz="3200" spc="-110" dirty="0">
                <a:latin typeface="Helvetica Neue"/>
                <a:cs typeface="Helvetica Neue"/>
              </a:rPr>
              <a:t>R</a:t>
            </a:r>
            <a:r>
              <a:rPr sz="3200" spc="-105" dirty="0">
                <a:latin typeface="Helvetica Neue"/>
                <a:cs typeface="Helvetica Neue"/>
              </a:rPr>
              <a:t>NA</a:t>
            </a:r>
            <a:r>
              <a:rPr sz="3200" spc="-100" dirty="0">
                <a:latin typeface="Helvetica Neue"/>
                <a:cs typeface="Helvetica Neue"/>
              </a:rPr>
              <a:t>-</a:t>
            </a:r>
            <a:r>
              <a:rPr sz="3200" spc="-105" dirty="0">
                <a:latin typeface="Helvetica Neue"/>
                <a:cs typeface="Helvetica Neue"/>
              </a:rPr>
              <a:t>s</a:t>
            </a:r>
            <a:r>
              <a:rPr sz="3200" spc="-114" dirty="0">
                <a:latin typeface="Helvetica Neue"/>
                <a:cs typeface="Helvetica Neue"/>
              </a:rPr>
              <a:t>e</a:t>
            </a:r>
            <a:r>
              <a:rPr sz="3200" dirty="0">
                <a:latin typeface="Helvetica Neue"/>
                <a:cs typeface="Helvetica Neue"/>
              </a:rPr>
              <a:t>q</a:t>
            </a:r>
            <a:r>
              <a:rPr sz="3200" spc="-204" dirty="0">
                <a:latin typeface="Helvetica Neue"/>
                <a:cs typeface="Helvetica Neue"/>
              </a:rPr>
              <a:t> </a:t>
            </a:r>
            <a:r>
              <a:rPr sz="3200" spc="-114" dirty="0">
                <a:latin typeface="Helvetica Neue"/>
                <a:cs typeface="Helvetica Neue"/>
              </a:rPr>
              <a:t>a</a:t>
            </a:r>
            <a:r>
              <a:rPr sz="3200" spc="-110" dirty="0">
                <a:latin typeface="Helvetica Neue"/>
                <a:cs typeface="Helvetica Neue"/>
              </a:rPr>
              <a:t>n</a:t>
            </a:r>
            <a:r>
              <a:rPr sz="3200" spc="-114" dirty="0">
                <a:latin typeface="Helvetica Neue"/>
                <a:cs typeface="Helvetica Neue"/>
              </a:rPr>
              <a:t>a</a:t>
            </a:r>
            <a:r>
              <a:rPr sz="3200" spc="-105" dirty="0">
                <a:latin typeface="Helvetica Neue"/>
                <a:cs typeface="Helvetica Neue"/>
              </a:rPr>
              <a:t>lysi</a:t>
            </a:r>
            <a:r>
              <a:rPr sz="3200" dirty="0">
                <a:latin typeface="Helvetica Neue"/>
                <a:cs typeface="Helvetica Neue"/>
              </a:rPr>
              <a:t>s</a:t>
            </a:r>
            <a:endParaRPr sz="32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2452" y="2167635"/>
            <a:ext cx="112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ourier New"/>
                <a:cs typeface="Courier New"/>
              </a:rPr>
              <a:t>.sam/.bam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7128" y="1092877"/>
            <a:ext cx="2247900" cy="1325245"/>
            <a:chOff x="727128" y="1092877"/>
            <a:chExt cx="2247900" cy="1325245"/>
          </a:xfrm>
        </p:grpSpPr>
        <p:sp>
          <p:nvSpPr>
            <p:cNvPr id="27" name="object 27"/>
            <p:cNvSpPr/>
            <p:nvPr/>
          </p:nvSpPr>
          <p:spPr>
            <a:xfrm>
              <a:off x="740340" y="1106089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30" h="1298575">
                  <a:moveTo>
                    <a:pt x="1110546" y="0"/>
                  </a:moveTo>
                  <a:lnTo>
                    <a:pt x="1049614" y="960"/>
                  </a:lnTo>
                  <a:lnTo>
                    <a:pt x="989540" y="3808"/>
                  </a:lnTo>
                  <a:lnTo>
                    <a:pt x="930411" y="8496"/>
                  </a:lnTo>
                  <a:lnTo>
                    <a:pt x="872308" y="14973"/>
                  </a:lnTo>
                  <a:lnTo>
                    <a:pt x="815319" y="23188"/>
                  </a:lnTo>
                  <a:lnTo>
                    <a:pt x="759527" y="33096"/>
                  </a:lnTo>
                  <a:lnTo>
                    <a:pt x="705019" y="44643"/>
                  </a:lnTo>
                  <a:lnTo>
                    <a:pt x="651877" y="57781"/>
                  </a:lnTo>
                  <a:lnTo>
                    <a:pt x="600186" y="72461"/>
                  </a:lnTo>
                  <a:lnTo>
                    <a:pt x="550033" y="88633"/>
                  </a:lnTo>
                  <a:lnTo>
                    <a:pt x="501498" y="106248"/>
                  </a:lnTo>
                  <a:lnTo>
                    <a:pt x="454671" y="125255"/>
                  </a:lnTo>
                  <a:lnTo>
                    <a:pt x="409634" y="145606"/>
                  </a:lnTo>
                  <a:lnTo>
                    <a:pt x="366472" y="167252"/>
                  </a:lnTo>
                  <a:lnTo>
                    <a:pt x="325271" y="190143"/>
                  </a:lnTo>
                  <a:lnTo>
                    <a:pt x="286113" y="214227"/>
                  </a:lnTo>
                  <a:lnTo>
                    <a:pt x="249084" y="239458"/>
                  </a:lnTo>
                  <a:lnTo>
                    <a:pt x="214270" y="265785"/>
                  </a:lnTo>
                  <a:lnTo>
                    <a:pt x="181755" y="293160"/>
                  </a:lnTo>
                  <a:lnTo>
                    <a:pt x="151621" y="321530"/>
                  </a:lnTo>
                  <a:lnTo>
                    <a:pt x="123956" y="350848"/>
                  </a:lnTo>
                  <a:lnTo>
                    <a:pt x="98843" y="381066"/>
                  </a:lnTo>
                  <a:lnTo>
                    <a:pt x="76369" y="412131"/>
                  </a:lnTo>
                  <a:lnTo>
                    <a:pt x="39668" y="476609"/>
                  </a:lnTo>
                  <a:lnTo>
                    <a:pt x="14535" y="543886"/>
                  </a:lnTo>
                  <a:lnTo>
                    <a:pt x="1642" y="613570"/>
                  </a:lnTo>
                  <a:lnTo>
                    <a:pt x="0" y="649188"/>
                  </a:lnTo>
                  <a:lnTo>
                    <a:pt x="1642" y="684808"/>
                  </a:lnTo>
                  <a:lnTo>
                    <a:pt x="14535" y="754490"/>
                  </a:lnTo>
                  <a:lnTo>
                    <a:pt x="39668" y="821768"/>
                  </a:lnTo>
                  <a:lnTo>
                    <a:pt x="76369" y="886246"/>
                  </a:lnTo>
                  <a:lnTo>
                    <a:pt x="98843" y="917312"/>
                  </a:lnTo>
                  <a:lnTo>
                    <a:pt x="123956" y="947527"/>
                  </a:lnTo>
                  <a:lnTo>
                    <a:pt x="151621" y="976847"/>
                  </a:lnTo>
                  <a:lnTo>
                    <a:pt x="181755" y="1005217"/>
                  </a:lnTo>
                  <a:lnTo>
                    <a:pt x="214270" y="1032591"/>
                  </a:lnTo>
                  <a:lnTo>
                    <a:pt x="249084" y="1058918"/>
                  </a:lnTo>
                  <a:lnTo>
                    <a:pt x="286113" y="1084149"/>
                  </a:lnTo>
                  <a:lnTo>
                    <a:pt x="325271" y="1108235"/>
                  </a:lnTo>
                  <a:lnTo>
                    <a:pt x="366472" y="1131125"/>
                  </a:lnTo>
                  <a:lnTo>
                    <a:pt x="409634" y="1152770"/>
                  </a:lnTo>
                  <a:lnTo>
                    <a:pt x="454671" y="1173121"/>
                  </a:lnTo>
                  <a:lnTo>
                    <a:pt x="501498" y="1192129"/>
                  </a:lnTo>
                  <a:lnTo>
                    <a:pt x="550033" y="1209743"/>
                  </a:lnTo>
                  <a:lnTo>
                    <a:pt x="600186" y="1225915"/>
                  </a:lnTo>
                  <a:lnTo>
                    <a:pt x="651877" y="1240595"/>
                  </a:lnTo>
                  <a:lnTo>
                    <a:pt x="705019" y="1253733"/>
                  </a:lnTo>
                  <a:lnTo>
                    <a:pt x="759527" y="1265281"/>
                  </a:lnTo>
                  <a:lnTo>
                    <a:pt x="815319" y="1275187"/>
                  </a:lnTo>
                  <a:lnTo>
                    <a:pt x="872308" y="1283403"/>
                  </a:lnTo>
                  <a:lnTo>
                    <a:pt x="930411" y="1289880"/>
                  </a:lnTo>
                  <a:lnTo>
                    <a:pt x="989540" y="1294568"/>
                  </a:lnTo>
                  <a:lnTo>
                    <a:pt x="1049614" y="1297416"/>
                  </a:lnTo>
                  <a:lnTo>
                    <a:pt x="1110546" y="1298378"/>
                  </a:lnTo>
                  <a:lnTo>
                    <a:pt x="1171479" y="1297416"/>
                  </a:lnTo>
                  <a:lnTo>
                    <a:pt x="1231553" y="1294568"/>
                  </a:lnTo>
                  <a:lnTo>
                    <a:pt x="1290683" y="1289880"/>
                  </a:lnTo>
                  <a:lnTo>
                    <a:pt x="1348785" y="1283403"/>
                  </a:lnTo>
                  <a:lnTo>
                    <a:pt x="1405774" y="1275187"/>
                  </a:lnTo>
                  <a:lnTo>
                    <a:pt x="1461565" y="1265281"/>
                  </a:lnTo>
                  <a:lnTo>
                    <a:pt x="1516075" y="1253733"/>
                  </a:lnTo>
                  <a:lnTo>
                    <a:pt x="1569217" y="1240595"/>
                  </a:lnTo>
                  <a:lnTo>
                    <a:pt x="1620907" y="1225915"/>
                  </a:lnTo>
                  <a:lnTo>
                    <a:pt x="1671062" y="1209743"/>
                  </a:lnTo>
                  <a:lnTo>
                    <a:pt x="1719595" y="1192129"/>
                  </a:lnTo>
                  <a:lnTo>
                    <a:pt x="1766421" y="1173121"/>
                  </a:lnTo>
                  <a:lnTo>
                    <a:pt x="1811459" y="1152770"/>
                  </a:lnTo>
                  <a:lnTo>
                    <a:pt x="1854620" y="1131125"/>
                  </a:lnTo>
                  <a:lnTo>
                    <a:pt x="1895823" y="1108235"/>
                  </a:lnTo>
                  <a:lnTo>
                    <a:pt x="1934981" y="1084149"/>
                  </a:lnTo>
                  <a:lnTo>
                    <a:pt x="1972009" y="1058918"/>
                  </a:lnTo>
                  <a:lnTo>
                    <a:pt x="2006823" y="1032591"/>
                  </a:lnTo>
                  <a:lnTo>
                    <a:pt x="2039339" y="1005217"/>
                  </a:lnTo>
                  <a:lnTo>
                    <a:pt x="2069472" y="976847"/>
                  </a:lnTo>
                  <a:lnTo>
                    <a:pt x="2097138" y="947527"/>
                  </a:lnTo>
                  <a:lnTo>
                    <a:pt x="2122250" y="917312"/>
                  </a:lnTo>
                  <a:lnTo>
                    <a:pt x="2144725" y="886246"/>
                  </a:lnTo>
                  <a:lnTo>
                    <a:pt x="2181424" y="821768"/>
                  </a:lnTo>
                  <a:lnTo>
                    <a:pt x="2206560" y="754490"/>
                  </a:lnTo>
                  <a:lnTo>
                    <a:pt x="2219452" y="684808"/>
                  </a:lnTo>
                  <a:lnTo>
                    <a:pt x="2221095" y="649188"/>
                  </a:lnTo>
                  <a:lnTo>
                    <a:pt x="2219452" y="613570"/>
                  </a:lnTo>
                  <a:lnTo>
                    <a:pt x="2206560" y="543886"/>
                  </a:lnTo>
                  <a:lnTo>
                    <a:pt x="2181424" y="476609"/>
                  </a:lnTo>
                  <a:lnTo>
                    <a:pt x="2144725" y="412131"/>
                  </a:lnTo>
                  <a:lnTo>
                    <a:pt x="2122250" y="381066"/>
                  </a:lnTo>
                  <a:lnTo>
                    <a:pt x="2097138" y="350848"/>
                  </a:lnTo>
                  <a:lnTo>
                    <a:pt x="2069472" y="321530"/>
                  </a:lnTo>
                  <a:lnTo>
                    <a:pt x="2039339" y="293160"/>
                  </a:lnTo>
                  <a:lnTo>
                    <a:pt x="2006823" y="265785"/>
                  </a:lnTo>
                  <a:lnTo>
                    <a:pt x="1972009" y="239458"/>
                  </a:lnTo>
                  <a:lnTo>
                    <a:pt x="1934981" y="214227"/>
                  </a:lnTo>
                  <a:lnTo>
                    <a:pt x="1895823" y="190143"/>
                  </a:lnTo>
                  <a:lnTo>
                    <a:pt x="1854620" y="167252"/>
                  </a:lnTo>
                  <a:lnTo>
                    <a:pt x="1811459" y="145606"/>
                  </a:lnTo>
                  <a:lnTo>
                    <a:pt x="1766421" y="125255"/>
                  </a:lnTo>
                  <a:lnTo>
                    <a:pt x="1719595" y="106248"/>
                  </a:lnTo>
                  <a:lnTo>
                    <a:pt x="1671062" y="88633"/>
                  </a:lnTo>
                  <a:lnTo>
                    <a:pt x="1620907" y="72461"/>
                  </a:lnTo>
                  <a:lnTo>
                    <a:pt x="1569217" y="57781"/>
                  </a:lnTo>
                  <a:lnTo>
                    <a:pt x="1516075" y="44643"/>
                  </a:lnTo>
                  <a:lnTo>
                    <a:pt x="1461565" y="33096"/>
                  </a:lnTo>
                  <a:lnTo>
                    <a:pt x="1405774" y="23188"/>
                  </a:lnTo>
                  <a:lnTo>
                    <a:pt x="1348785" y="14973"/>
                  </a:lnTo>
                  <a:lnTo>
                    <a:pt x="1290683" y="8496"/>
                  </a:lnTo>
                  <a:lnTo>
                    <a:pt x="1231553" y="3808"/>
                  </a:lnTo>
                  <a:lnTo>
                    <a:pt x="1171479" y="960"/>
                  </a:lnTo>
                  <a:lnTo>
                    <a:pt x="1110546" y="0"/>
                  </a:lnTo>
                  <a:close/>
                </a:path>
              </a:pathLst>
            </a:custGeom>
            <a:solidFill>
              <a:srgbClr val="A4B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340" y="1106089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30" h="1298575">
                  <a:moveTo>
                    <a:pt x="0" y="649188"/>
                  </a:moveTo>
                  <a:lnTo>
                    <a:pt x="6516" y="578452"/>
                  </a:lnTo>
                  <a:lnTo>
                    <a:pt x="25614" y="509922"/>
                  </a:lnTo>
                  <a:lnTo>
                    <a:pt x="56616" y="443994"/>
                  </a:lnTo>
                  <a:lnTo>
                    <a:pt x="98844" y="381065"/>
                  </a:lnTo>
                  <a:lnTo>
                    <a:pt x="123957" y="350849"/>
                  </a:lnTo>
                  <a:lnTo>
                    <a:pt x="151622" y="321530"/>
                  </a:lnTo>
                  <a:lnTo>
                    <a:pt x="181755" y="293159"/>
                  </a:lnTo>
                  <a:lnTo>
                    <a:pt x="214271" y="265786"/>
                  </a:lnTo>
                  <a:lnTo>
                    <a:pt x="249085" y="239459"/>
                  </a:lnTo>
                  <a:lnTo>
                    <a:pt x="286114" y="214228"/>
                  </a:lnTo>
                  <a:lnTo>
                    <a:pt x="325271" y="190142"/>
                  </a:lnTo>
                  <a:lnTo>
                    <a:pt x="366473" y="167252"/>
                  </a:lnTo>
                  <a:lnTo>
                    <a:pt x="409635" y="145607"/>
                  </a:lnTo>
                  <a:lnTo>
                    <a:pt x="454672" y="125255"/>
                  </a:lnTo>
                  <a:lnTo>
                    <a:pt x="501499" y="106247"/>
                  </a:lnTo>
                  <a:lnTo>
                    <a:pt x="550033" y="88633"/>
                  </a:lnTo>
                  <a:lnTo>
                    <a:pt x="600187" y="72461"/>
                  </a:lnTo>
                  <a:lnTo>
                    <a:pt x="651877" y="57781"/>
                  </a:lnTo>
                  <a:lnTo>
                    <a:pt x="705019" y="44643"/>
                  </a:lnTo>
                  <a:lnTo>
                    <a:pt x="759528" y="33096"/>
                  </a:lnTo>
                  <a:lnTo>
                    <a:pt x="815320" y="23189"/>
                  </a:lnTo>
                  <a:lnTo>
                    <a:pt x="872309" y="14973"/>
                  </a:lnTo>
                  <a:lnTo>
                    <a:pt x="930411" y="8496"/>
                  </a:lnTo>
                  <a:lnTo>
                    <a:pt x="989541" y="3809"/>
                  </a:lnTo>
                  <a:lnTo>
                    <a:pt x="1049615" y="960"/>
                  </a:lnTo>
                  <a:lnTo>
                    <a:pt x="1110547" y="0"/>
                  </a:lnTo>
                  <a:lnTo>
                    <a:pt x="1171480" y="960"/>
                  </a:lnTo>
                  <a:lnTo>
                    <a:pt x="1231554" y="3809"/>
                  </a:lnTo>
                  <a:lnTo>
                    <a:pt x="1290684" y="8496"/>
                  </a:lnTo>
                  <a:lnTo>
                    <a:pt x="1348786" y="14973"/>
                  </a:lnTo>
                  <a:lnTo>
                    <a:pt x="1405775" y="23189"/>
                  </a:lnTo>
                  <a:lnTo>
                    <a:pt x="1461566" y="33096"/>
                  </a:lnTo>
                  <a:lnTo>
                    <a:pt x="1516075" y="44643"/>
                  </a:lnTo>
                  <a:lnTo>
                    <a:pt x="1569218" y="57781"/>
                  </a:lnTo>
                  <a:lnTo>
                    <a:pt x="1620908" y="72461"/>
                  </a:lnTo>
                  <a:lnTo>
                    <a:pt x="1671062" y="88633"/>
                  </a:lnTo>
                  <a:lnTo>
                    <a:pt x="1719595" y="106247"/>
                  </a:lnTo>
                  <a:lnTo>
                    <a:pt x="1766422" y="125255"/>
                  </a:lnTo>
                  <a:lnTo>
                    <a:pt x="1811459" y="145607"/>
                  </a:lnTo>
                  <a:lnTo>
                    <a:pt x="1854621" y="167252"/>
                  </a:lnTo>
                  <a:lnTo>
                    <a:pt x="1895823" y="190142"/>
                  </a:lnTo>
                  <a:lnTo>
                    <a:pt x="1934981" y="214228"/>
                  </a:lnTo>
                  <a:lnTo>
                    <a:pt x="1972009" y="239459"/>
                  </a:lnTo>
                  <a:lnTo>
                    <a:pt x="2006824" y="265786"/>
                  </a:lnTo>
                  <a:lnTo>
                    <a:pt x="2039340" y="293159"/>
                  </a:lnTo>
                  <a:lnTo>
                    <a:pt x="2069473" y="321530"/>
                  </a:lnTo>
                  <a:lnTo>
                    <a:pt x="2097138" y="350849"/>
                  </a:lnTo>
                  <a:lnTo>
                    <a:pt x="2122250" y="381065"/>
                  </a:lnTo>
                  <a:lnTo>
                    <a:pt x="2144725" y="412130"/>
                  </a:lnTo>
                  <a:lnTo>
                    <a:pt x="2181425" y="476608"/>
                  </a:lnTo>
                  <a:lnTo>
                    <a:pt x="2206560" y="543887"/>
                  </a:lnTo>
                  <a:lnTo>
                    <a:pt x="2219452" y="613569"/>
                  </a:lnTo>
                  <a:lnTo>
                    <a:pt x="2221095" y="649188"/>
                  </a:lnTo>
                  <a:lnTo>
                    <a:pt x="2219452" y="684808"/>
                  </a:lnTo>
                  <a:lnTo>
                    <a:pt x="2206560" y="754490"/>
                  </a:lnTo>
                  <a:lnTo>
                    <a:pt x="2181425" y="821768"/>
                  </a:lnTo>
                  <a:lnTo>
                    <a:pt x="2144725" y="886246"/>
                  </a:lnTo>
                  <a:lnTo>
                    <a:pt x="2122250" y="917311"/>
                  </a:lnTo>
                  <a:lnTo>
                    <a:pt x="2097138" y="947528"/>
                  </a:lnTo>
                  <a:lnTo>
                    <a:pt x="2069473" y="976846"/>
                  </a:lnTo>
                  <a:lnTo>
                    <a:pt x="2039340" y="1005217"/>
                  </a:lnTo>
                  <a:lnTo>
                    <a:pt x="2006824" y="1032591"/>
                  </a:lnTo>
                  <a:lnTo>
                    <a:pt x="1972009" y="1058918"/>
                  </a:lnTo>
                  <a:lnTo>
                    <a:pt x="1934981" y="1084149"/>
                  </a:lnTo>
                  <a:lnTo>
                    <a:pt x="1895823" y="1108234"/>
                  </a:lnTo>
                  <a:lnTo>
                    <a:pt x="1854621" y="1131124"/>
                  </a:lnTo>
                  <a:lnTo>
                    <a:pt x="1811459" y="1152770"/>
                  </a:lnTo>
                  <a:lnTo>
                    <a:pt x="1766422" y="1173121"/>
                  </a:lnTo>
                  <a:lnTo>
                    <a:pt x="1719595" y="1192129"/>
                  </a:lnTo>
                  <a:lnTo>
                    <a:pt x="1671062" y="1209744"/>
                  </a:lnTo>
                  <a:lnTo>
                    <a:pt x="1620908" y="1225916"/>
                  </a:lnTo>
                  <a:lnTo>
                    <a:pt x="1569218" y="1240596"/>
                  </a:lnTo>
                  <a:lnTo>
                    <a:pt x="1516075" y="1253734"/>
                  </a:lnTo>
                  <a:lnTo>
                    <a:pt x="1461566" y="1265281"/>
                  </a:lnTo>
                  <a:lnTo>
                    <a:pt x="1405775" y="1275187"/>
                  </a:lnTo>
                  <a:lnTo>
                    <a:pt x="1348786" y="1283404"/>
                  </a:lnTo>
                  <a:lnTo>
                    <a:pt x="1290684" y="1289880"/>
                  </a:lnTo>
                  <a:lnTo>
                    <a:pt x="1231554" y="1294568"/>
                  </a:lnTo>
                  <a:lnTo>
                    <a:pt x="1171480" y="1297416"/>
                  </a:lnTo>
                  <a:lnTo>
                    <a:pt x="1110547" y="1298377"/>
                  </a:lnTo>
                  <a:lnTo>
                    <a:pt x="1049615" y="1297416"/>
                  </a:lnTo>
                  <a:lnTo>
                    <a:pt x="989541" y="1294568"/>
                  </a:lnTo>
                  <a:lnTo>
                    <a:pt x="930411" y="1289880"/>
                  </a:lnTo>
                  <a:lnTo>
                    <a:pt x="872309" y="1283404"/>
                  </a:lnTo>
                  <a:lnTo>
                    <a:pt x="815320" y="1275187"/>
                  </a:lnTo>
                  <a:lnTo>
                    <a:pt x="759528" y="1265281"/>
                  </a:lnTo>
                  <a:lnTo>
                    <a:pt x="705019" y="1253734"/>
                  </a:lnTo>
                  <a:lnTo>
                    <a:pt x="651877" y="1240596"/>
                  </a:lnTo>
                  <a:lnTo>
                    <a:pt x="600187" y="1225916"/>
                  </a:lnTo>
                  <a:lnTo>
                    <a:pt x="550033" y="1209744"/>
                  </a:lnTo>
                  <a:lnTo>
                    <a:pt x="501499" y="1192129"/>
                  </a:lnTo>
                  <a:lnTo>
                    <a:pt x="454672" y="1173121"/>
                  </a:lnTo>
                  <a:lnTo>
                    <a:pt x="409635" y="1152770"/>
                  </a:lnTo>
                  <a:lnTo>
                    <a:pt x="366473" y="1131124"/>
                  </a:lnTo>
                  <a:lnTo>
                    <a:pt x="325271" y="1108234"/>
                  </a:lnTo>
                  <a:lnTo>
                    <a:pt x="286114" y="1084149"/>
                  </a:lnTo>
                  <a:lnTo>
                    <a:pt x="249085" y="1058918"/>
                  </a:lnTo>
                  <a:lnTo>
                    <a:pt x="214271" y="1032591"/>
                  </a:lnTo>
                  <a:lnTo>
                    <a:pt x="181755" y="1005217"/>
                  </a:lnTo>
                  <a:lnTo>
                    <a:pt x="151622" y="976846"/>
                  </a:lnTo>
                  <a:lnTo>
                    <a:pt x="123957" y="947528"/>
                  </a:lnTo>
                  <a:lnTo>
                    <a:pt x="98844" y="917311"/>
                  </a:lnTo>
                  <a:lnTo>
                    <a:pt x="76369" y="886246"/>
                  </a:lnTo>
                  <a:lnTo>
                    <a:pt x="39669" y="821768"/>
                  </a:lnTo>
                  <a:lnTo>
                    <a:pt x="14535" y="754490"/>
                  </a:lnTo>
                  <a:lnTo>
                    <a:pt x="1643" y="684808"/>
                  </a:lnTo>
                  <a:lnTo>
                    <a:pt x="0" y="649188"/>
                  </a:lnTo>
                  <a:close/>
                </a:path>
              </a:pathLst>
            </a:custGeom>
            <a:ln w="26424">
              <a:solidFill>
                <a:srgbClr val="7E88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55657" y="1331467"/>
            <a:ext cx="12045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1270" algn="ctr">
              <a:lnSpc>
                <a:spcPct val="99400"/>
              </a:lnSpc>
              <a:spcBef>
                <a:spcPts val="110"/>
              </a:spcBef>
            </a:pP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cs typeface="Helvetica Neue"/>
              </a:rPr>
              <a:t>Which 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Helvetica Neue"/>
                <a:cs typeface="Helvetica Neue"/>
              </a:rPr>
              <a:t>regions </a:t>
            </a:r>
            <a:r>
              <a:rPr sz="1800" spc="-25" dirty="0">
                <a:solidFill>
                  <a:srgbClr val="FFFFFF"/>
                </a:solidFill>
                <a:latin typeface="Helvetica Neue"/>
                <a:cs typeface="Helvetica Neue"/>
              </a:rPr>
              <a:t>are </a:t>
            </a:r>
            <a:r>
              <a:rPr sz="1800" spc="-4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x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p</a:t>
            </a:r>
            <a:r>
              <a:rPr sz="1800" spc="-70" dirty="0">
                <a:solidFill>
                  <a:srgbClr val="FFFFFF"/>
                </a:solidFill>
                <a:latin typeface="Helvetica Neue"/>
                <a:cs typeface="Helvetica Neue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ss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ed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?</a:t>
            </a:r>
            <a:endParaRPr sz="1800">
              <a:latin typeface="Helvetica Neue"/>
              <a:cs typeface="Helvetica Neu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51543" y="2955545"/>
            <a:ext cx="2230755" cy="1308100"/>
            <a:chOff x="5651543" y="2955545"/>
            <a:chExt cx="2230755" cy="1308100"/>
          </a:xfrm>
        </p:grpSpPr>
        <p:sp>
          <p:nvSpPr>
            <p:cNvPr id="31" name="object 31"/>
            <p:cNvSpPr/>
            <p:nvPr/>
          </p:nvSpPr>
          <p:spPr>
            <a:xfrm>
              <a:off x="5656305" y="2960307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29" h="1298575">
                  <a:moveTo>
                    <a:pt x="1110547" y="0"/>
                  </a:moveTo>
                  <a:lnTo>
                    <a:pt x="1049615" y="960"/>
                  </a:lnTo>
                  <a:lnTo>
                    <a:pt x="989542" y="3808"/>
                  </a:lnTo>
                  <a:lnTo>
                    <a:pt x="930410" y="8496"/>
                  </a:lnTo>
                  <a:lnTo>
                    <a:pt x="872309" y="14973"/>
                  </a:lnTo>
                  <a:lnTo>
                    <a:pt x="815320" y="23188"/>
                  </a:lnTo>
                  <a:lnTo>
                    <a:pt x="759528" y="33096"/>
                  </a:lnTo>
                  <a:lnTo>
                    <a:pt x="705018" y="44643"/>
                  </a:lnTo>
                  <a:lnTo>
                    <a:pt x="651877" y="57781"/>
                  </a:lnTo>
                  <a:lnTo>
                    <a:pt x="600186" y="72461"/>
                  </a:lnTo>
                  <a:lnTo>
                    <a:pt x="550031" y="88633"/>
                  </a:lnTo>
                  <a:lnTo>
                    <a:pt x="501498" y="106248"/>
                  </a:lnTo>
                  <a:lnTo>
                    <a:pt x="454672" y="125255"/>
                  </a:lnTo>
                  <a:lnTo>
                    <a:pt x="409634" y="145606"/>
                  </a:lnTo>
                  <a:lnTo>
                    <a:pt x="366473" y="167252"/>
                  </a:lnTo>
                  <a:lnTo>
                    <a:pt x="325271" y="190143"/>
                  </a:lnTo>
                  <a:lnTo>
                    <a:pt x="286114" y="214228"/>
                  </a:lnTo>
                  <a:lnTo>
                    <a:pt x="249085" y="239459"/>
                  </a:lnTo>
                  <a:lnTo>
                    <a:pt x="214270" y="265785"/>
                  </a:lnTo>
                  <a:lnTo>
                    <a:pt x="181754" y="293160"/>
                  </a:lnTo>
                  <a:lnTo>
                    <a:pt x="151622" y="321530"/>
                  </a:lnTo>
                  <a:lnTo>
                    <a:pt x="123957" y="350848"/>
                  </a:lnTo>
                  <a:lnTo>
                    <a:pt x="98844" y="381066"/>
                  </a:lnTo>
                  <a:lnTo>
                    <a:pt x="76368" y="412131"/>
                  </a:lnTo>
                  <a:lnTo>
                    <a:pt x="39669" y="476609"/>
                  </a:lnTo>
                  <a:lnTo>
                    <a:pt x="14535" y="543887"/>
                  </a:lnTo>
                  <a:lnTo>
                    <a:pt x="1643" y="613570"/>
                  </a:lnTo>
                  <a:lnTo>
                    <a:pt x="0" y="649189"/>
                  </a:lnTo>
                  <a:lnTo>
                    <a:pt x="1643" y="684808"/>
                  </a:lnTo>
                  <a:lnTo>
                    <a:pt x="14535" y="754491"/>
                  </a:lnTo>
                  <a:lnTo>
                    <a:pt x="39669" y="821768"/>
                  </a:lnTo>
                  <a:lnTo>
                    <a:pt x="76368" y="886246"/>
                  </a:lnTo>
                  <a:lnTo>
                    <a:pt x="98844" y="917312"/>
                  </a:lnTo>
                  <a:lnTo>
                    <a:pt x="123957" y="947527"/>
                  </a:lnTo>
                  <a:lnTo>
                    <a:pt x="151622" y="976847"/>
                  </a:lnTo>
                  <a:lnTo>
                    <a:pt x="181754" y="1005217"/>
                  </a:lnTo>
                  <a:lnTo>
                    <a:pt x="214270" y="1032591"/>
                  </a:lnTo>
                  <a:lnTo>
                    <a:pt x="249085" y="1058918"/>
                  </a:lnTo>
                  <a:lnTo>
                    <a:pt x="286114" y="1084149"/>
                  </a:lnTo>
                  <a:lnTo>
                    <a:pt x="325271" y="1108235"/>
                  </a:lnTo>
                  <a:lnTo>
                    <a:pt x="366473" y="1131125"/>
                  </a:lnTo>
                  <a:lnTo>
                    <a:pt x="409634" y="1152770"/>
                  </a:lnTo>
                  <a:lnTo>
                    <a:pt x="454672" y="1173121"/>
                  </a:lnTo>
                  <a:lnTo>
                    <a:pt x="501498" y="1192129"/>
                  </a:lnTo>
                  <a:lnTo>
                    <a:pt x="550031" y="1209743"/>
                  </a:lnTo>
                  <a:lnTo>
                    <a:pt x="600186" y="1225915"/>
                  </a:lnTo>
                  <a:lnTo>
                    <a:pt x="651877" y="1240595"/>
                  </a:lnTo>
                  <a:lnTo>
                    <a:pt x="705018" y="1253733"/>
                  </a:lnTo>
                  <a:lnTo>
                    <a:pt x="759528" y="1265281"/>
                  </a:lnTo>
                  <a:lnTo>
                    <a:pt x="815320" y="1275187"/>
                  </a:lnTo>
                  <a:lnTo>
                    <a:pt x="872309" y="1283403"/>
                  </a:lnTo>
                  <a:lnTo>
                    <a:pt x="930410" y="1289880"/>
                  </a:lnTo>
                  <a:lnTo>
                    <a:pt x="989542" y="1294568"/>
                  </a:lnTo>
                  <a:lnTo>
                    <a:pt x="1049615" y="1297416"/>
                  </a:lnTo>
                  <a:lnTo>
                    <a:pt x="1110547" y="1298378"/>
                  </a:lnTo>
                  <a:lnTo>
                    <a:pt x="1171481" y="1297416"/>
                  </a:lnTo>
                  <a:lnTo>
                    <a:pt x="1231554" y="1294568"/>
                  </a:lnTo>
                  <a:lnTo>
                    <a:pt x="1290684" y="1289880"/>
                  </a:lnTo>
                  <a:lnTo>
                    <a:pt x="1348786" y="1283403"/>
                  </a:lnTo>
                  <a:lnTo>
                    <a:pt x="1405775" y="1275187"/>
                  </a:lnTo>
                  <a:lnTo>
                    <a:pt x="1461566" y="1265281"/>
                  </a:lnTo>
                  <a:lnTo>
                    <a:pt x="1516075" y="1253733"/>
                  </a:lnTo>
                  <a:lnTo>
                    <a:pt x="1569218" y="1240595"/>
                  </a:lnTo>
                  <a:lnTo>
                    <a:pt x="1620908" y="1225915"/>
                  </a:lnTo>
                  <a:lnTo>
                    <a:pt x="1671062" y="1209743"/>
                  </a:lnTo>
                  <a:lnTo>
                    <a:pt x="1719595" y="1192129"/>
                  </a:lnTo>
                  <a:lnTo>
                    <a:pt x="1766422" y="1173121"/>
                  </a:lnTo>
                  <a:lnTo>
                    <a:pt x="1811459" y="1152770"/>
                  </a:lnTo>
                  <a:lnTo>
                    <a:pt x="1854621" y="1131125"/>
                  </a:lnTo>
                  <a:lnTo>
                    <a:pt x="1895824" y="1108235"/>
                  </a:lnTo>
                  <a:lnTo>
                    <a:pt x="1934982" y="1084149"/>
                  </a:lnTo>
                  <a:lnTo>
                    <a:pt x="1972010" y="1058918"/>
                  </a:lnTo>
                  <a:lnTo>
                    <a:pt x="2006824" y="1032591"/>
                  </a:lnTo>
                  <a:lnTo>
                    <a:pt x="2039340" y="1005217"/>
                  </a:lnTo>
                  <a:lnTo>
                    <a:pt x="2069473" y="976847"/>
                  </a:lnTo>
                  <a:lnTo>
                    <a:pt x="2097139" y="947527"/>
                  </a:lnTo>
                  <a:lnTo>
                    <a:pt x="2122251" y="917312"/>
                  </a:lnTo>
                  <a:lnTo>
                    <a:pt x="2144726" y="886246"/>
                  </a:lnTo>
                  <a:lnTo>
                    <a:pt x="2181425" y="821768"/>
                  </a:lnTo>
                  <a:lnTo>
                    <a:pt x="2206561" y="754491"/>
                  </a:lnTo>
                  <a:lnTo>
                    <a:pt x="2219453" y="684808"/>
                  </a:lnTo>
                  <a:lnTo>
                    <a:pt x="2221096" y="649189"/>
                  </a:lnTo>
                  <a:lnTo>
                    <a:pt x="2219453" y="613570"/>
                  </a:lnTo>
                  <a:lnTo>
                    <a:pt x="2206561" y="543887"/>
                  </a:lnTo>
                  <a:lnTo>
                    <a:pt x="2181425" y="476609"/>
                  </a:lnTo>
                  <a:lnTo>
                    <a:pt x="2144726" y="412131"/>
                  </a:lnTo>
                  <a:lnTo>
                    <a:pt x="2122251" y="381066"/>
                  </a:lnTo>
                  <a:lnTo>
                    <a:pt x="2097139" y="350848"/>
                  </a:lnTo>
                  <a:lnTo>
                    <a:pt x="2069473" y="321530"/>
                  </a:lnTo>
                  <a:lnTo>
                    <a:pt x="2039340" y="293160"/>
                  </a:lnTo>
                  <a:lnTo>
                    <a:pt x="2006824" y="265785"/>
                  </a:lnTo>
                  <a:lnTo>
                    <a:pt x="1972010" y="239459"/>
                  </a:lnTo>
                  <a:lnTo>
                    <a:pt x="1934982" y="214228"/>
                  </a:lnTo>
                  <a:lnTo>
                    <a:pt x="1895824" y="190143"/>
                  </a:lnTo>
                  <a:lnTo>
                    <a:pt x="1854621" y="167252"/>
                  </a:lnTo>
                  <a:lnTo>
                    <a:pt x="1811459" y="145606"/>
                  </a:lnTo>
                  <a:lnTo>
                    <a:pt x="1766422" y="125255"/>
                  </a:lnTo>
                  <a:lnTo>
                    <a:pt x="1719595" y="106248"/>
                  </a:lnTo>
                  <a:lnTo>
                    <a:pt x="1671062" y="88633"/>
                  </a:lnTo>
                  <a:lnTo>
                    <a:pt x="1620908" y="72461"/>
                  </a:lnTo>
                  <a:lnTo>
                    <a:pt x="1569218" y="57781"/>
                  </a:lnTo>
                  <a:lnTo>
                    <a:pt x="1516075" y="44643"/>
                  </a:lnTo>
                  <a:lnTo>
                    <a:pt x="1461566" y="33096"/>
                  </a:lnTo>
                  <a:lnTo>
                    <a:pt x="1405775" y="23188"/>
                  </a:lnTo>
                  <a:lnTo>
                    <a:pt x="1348786" y="14973"/>
                  </a:lnTo>
                  <a:lnTo>
                    <a:pt x="1290684" y="8496"/>
                  </a:lnTo>
                  <a:lnTo>
                    <a:pt x="1231554" y="3808"/>
                  </a:lnTo>
                  <a:lnTo>
                    <a:pt x="1171481" y="960"/>
                  </a:lnTo>
                  <a:lnTo>
                    <a:pt x="1110547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56305" y="2960307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29" h="1298575">
                  <a:moveTo>
                    <a:pt x="0" y="649188"/>
                  </a:moveTo>
                  <a:lnTo>
                    <a:pt x="6516" y="578452"/>
                  </a:lnTo>
                  <a:lnTo>
                    <a:pt x="25614" y="509922"/>
                  </a:lnTo>
                  <a:lnTo>
                    <a:pt x="56616" y="443994"/>
                  </a:lnTo>
                  <a:lnTo>
                    <a:pt x="98844" y="381065"/>
                  </a:lnTo>
                  <a:lnTo>
                    <a:pt x="123957" y="350849"/>
                  </a:lnTo>
                  <a:lnTo>
                    <a:pt x="151622" y="321530"/>
                  </a:lnTo>
                  <a:lnTo>
                    <a:pt x="181755" y="293160"/>
                  </a:lnTo>
                  <a:lnTo>
                    <a:pt x="214271" y="265786"/>
                  </a:lnTo>
                  <a:lnTo>
                    <a:pt x="249085" y="239459"/>
                  </a:lnTo>
                  <a:lnTo>
                    <a:pt x="286114" y="214228"/>
                  </a:lnTo>
                  <a:lnTo>
                    <a:pt x="325271" y="190143"/>
                  </a:lnTo>
                  <a:lnTo>
                    <a:pt x="366473" y="167252"/>
                  </a:lnTo>
                  <a:lnTo>
                    <a:pt x="409635" y="145607"/>
                  </a:lnTo>
                  <a:lnTo>
                    <a:pt x="454672" y="125255"/>
                  </a:lnTo>
                  <a:lnTo>
                    <a:pt x="501499" y="106247"/>
                  </a:lnTo>
                  <a:lnTo>
                    <a:pt x="550032" y="88633"/>
                  </a:lnTo>
                  <a:lnTo>
                    <a:pt x="600187" y="72461"/>
                  </a:lnTo>
                  <a:lnTo>
                    <a:pt x="651877" y="57781"/>
                  </a:lnTo>
                  <a:lnTo>
                    <a:pt x="705019" y="44643"/>
                  </a:lnTo>
                  <a:lnTo>
                    <a:pt x="759528" y="33096"/>
                  </a:lnTo>
                  <a:lnTo>
                    <a:pt x="815320" y="23189"/>
                  </a:lnTo>
                  <a:lnTo>
                    <a:pt x="872309" y="14973"/>
                  </a:lnTo>
                  <a:lnTo>
                    <a:pt x="930411" y="8496"/>
                  </a:lnTo>
                  <a:lnTo>
                    <a:pt x="989541" y="3809"/>
                  </a:lnTo>
                  <a:lnTo>
                    <a:pt x="1049616" y="960"/>
                  </a:lnTo>
                  <a:lnTo>
                    <a:pt x="1110547" y="0"/>
                  </a:lnTo>
                  <a:lnTo>
                    <a:pt x="1171480" y="960"/>
                  </a:lnTo>
                  <a:lnTo>
                    <a:pt x="1231554" y="3809"/>
                  </a:lnTo>
                  <a:lnTo>
                    <a:pt x="1290685" y="8496"/>
                  </a:lnTo>
                  <a:lnTo>
                    <a:pt x="1348787" y="14973"/>
                  </a:lnTo>
                  <a:lnTo>
                    <a:pt x="1405776" y="23189"/>
                  </a:lnTo>
                  <a:lnTo>
                    <a:pt x="1461567" y="33096"/>
                  </a:lnTo>
                  <a:lnTo>
                    <a:pt x="1516076" y="44643"/>
                  </a:lnTo>
                  <a:lnTo>
                    <a:pt x="1569219" y="57781"/>
                  </a:lnTo>
                  <a:lnTo>
                    <a:pt x="1620909" y="72461"/>
                  </a:lnTo>
                  <a:lnTo>
                    <a:pt x="1671063" y="88633"/>
                  </a:lnTo>
                  <a:lnTo>
                    <a:pt x="1719596" y="106247"/>
                  </a:lnTo>
                  <a:lnTo>
                    <a:pt x="1766423" y="125255"/>
                  </a:lnTo>
                  <a:lnTo>
                    <a:pt x="1811460" y="145607"/>
                  </a:lnTo>
                  <a:lnTo>
                    <a:pt x="1854622" y="167252"/>
                  </a:lnTo>
                  <a:lnTo>
                    <a:pt x="1895824" y="190143"/>
                  </a:lnTo>
                  <a:lnTo>
                    <a:pt x="1934982" y="214228"/>
                  </a:lnTo>
                  <a:lnTo>
                    <a:pt x="1972010" y="239459"/>
                  </a:lnTo>
                  <a:lnTo>
                    <a:pt x="2006825" y="265786"/>
                  </a:lnTo>
                  <a:lnTo>
                    <a:pt x="2039341" y="293160"/>
                  </a:lnTo>
                  <a:lnTo>
                    <a:pt x="2069474" y="321530"/>
                  </a:lnTo>
                  <a:lnTo>
                    <a:pt x="2097139" y="350849"/>
                  </a:lnTo>
                  <a:lnTo>
                    <a:pt x="2122251" y="381065"/>
                  </a:lnTo>
                  <a:lnTo>
                    <a:pt x="2144726" y="412130"/>
                  </a:lnTo>
                  <a:lnTo>
                    <a:pt x="2181426" y="476608"/>
                  </a:lnTo>
                  <a:lnTo>
                    <a:pt x="2206561" y="543887"/>
                  </a:lnTo>
                  <a:lnTo>
                    <a:pt x="2219453" y="613569"/>
                  </a:lnTo>
                  <a:lnTo>
                    <a:pt x="2221096" y="649188"/>
                  </a:lnTo>
                  <a:lnTo>
                    <a:pt x="2219453" y="684807"/>
                  </a:lnTo>
                  <a:lnTo>
                    <a:pt x="2206561" y="754490"/>
                  </a:lnTo>
                  <a:lnTo>
                    <a:pt x="2181426" y="821768"/>
                  </a:lnTo>
                  <a:lnTo>
                    <a:pt x="2144726" y="886246"/>
                  </a:lnTo>
                  <a:lnTo>
                    <a:pt x="2122251" y="917311"/>
                  </a:lnTo>
                  <a:lnTo>
                    <a:pt x="2097139" y="947528"/>
                  </a:lnTo>
                  <a:lnTo>
                    <a:pt x="2069474" y="976846"/>
                  </a:lnTo>
                  <a:lnTo>
                    <a:pt x="2039341" y="1005217"/>
                  </a:lnTo>
                  <a:lnTo>
                    <a:pt x="2006825" y="1032591"/>
                  </a:lnTo>
                  <a:lnTo>
                    <a:pt x="1972010" y="1058918"/>
                  </a:lnTo>
                  <a:lnTo>
                    <a:pt x="1934982" y="1084149"/>
                  </a:lnTo>
                  <a:lnTo>
                    <a:pt x="1895824" y="1108234"/>
                  </a:lnTo>
                  <a:lnTo>
                    <a:pt x="1854622" y="1131124"/>
                  </a:lnTo>
                  <a:lnTo>
                    <a:pt x="1811460" y="1152770"/>
                  </a:lnTo>
                  <a:lnTo>
                    <a:pt x="1766423" y="1173121"/>
                  </a:lnTo>
                  <a:lnTo>
                    <a:pt x="1719596" y="1192129"/>
                  </a:lnTo>
                  <a:lnTo>
                    <a:pt x="1671063" y="1209744"/>
                  </a:lnTo>
                  <a:lnTo>
                    <a:pt x="1620909" y="1225916"/>
                  </a:lnTo>
                  <a:lnTo>
                    <a:pt x="1569219" y="1240596"/>
                  </a:lnTo>
                  <a:lnTo>
                    <a:pt x="1516076" y="1253734"/>
                  </a:lnTo>
                  <a:lnTo>
                    <a:pt x="1461567" y="1265281"/>
                  </a:lnTo>
                  <a:lnTo>
                    <a:pt x="1405776" y="1275187"/>
                  </a:lnTo>
                  <a:lnTo>
                    <a:pt x="1348787" y="1283404"/>
                  </a:lnTo>
                  <a:lnTo>
                    <a:pt x="1290685" y="1289880"/>
                  </a:lnTo>
                  <a:lnTo>
                    <a:pt x="1231554" y="1294568"/>
                  </a:lnTo>
                  <a:lnTo>
                    <a:pt x="1171480" y="1297416"/>
                  </a:lnTo>
                  <a:lnTo>
                    <a:pt x="1110547" y="1298377"/>
                  </a:lnTo>
                  <a:lnTo>
                    <a:pt x="1049616" y="1297416"/>
                  </a:lnTo>
                  <a:lnTo>
                    <a:pt x="989541" y="1294568"/>
                  </a:lnTo>
                  <a:lnTo>
                    <a:pt x="930411" y="1289880"/>
                  </a:lnTo>
                  <a:lnTo>
                    <a:pt x="872309" y="1283404"/>
                  </a:lnTo>
                  <a:lnTo>
                    <a:pt x="815320" y="1275187"/>
                  </a:lnTo>
                  <a:lnTo>
                    <a:pt x="759528" y="1265281"/>
                  </a:lnTo>
                  <a:lnTo>
                    <a:pt x="705019" y="1253734"/>
                  </a:lnTo>
                  <a:lnTo>
                    <a:pt x="651877" y="1240596"/>
                  </a:lnTo>
                  <a:lnTo>
                    <a:pt x="600187" y="1225916"/>
                  </a:lnTo>
                  <a:lnTo>
                    <a:pt x="550032" y="1209744"/>
                  </a:lnTo>
                  <a:lnTo>
                    <a:pt x="501499" y="1192129"/>
                  </a:lnTo>
                  <a:lnTo>
                    <a:pt x="454672" y="1173121"/>
                  </a:lnTo>
                  <a:lnTo>
                    <a:pt x="409635" y="1152770"/>
                  </a:lnTo>
                  <a:lnTo>
                    <a:pt x="366473" y="1131124"/>
                  </a:lnTo>
                  <a:lnTo>
                    <a:pt x="325271" y="1108234"/>
                  </a:lnTo>
                  <a:lnTo>
                    <a:pt x="286114" y="1084149"/>
                  </a:lnTo>
                  <a:lnTo>
                    <a:pt x="249085" y="1058918"/>
                  </a:lnTo>
                  <a:lnTo>
                    <a:pt x="214271" y="1032591"/>
                  </a:lnTo>
                  <a:lnTo>
                    <a:pt x="181755" y="1005217"/>
                  </a:lnTo>
                  <a:lnTo>
                    <a:pt x="151622" y="976846"/>
                  </a:lnTo>
                  <a:lnTo>
                    <a:pt x="123957" y="947528"/>
                  </a:lnTo>
                  <a:lnTo>
                    <a:pt x="98844" y="917311"/>
                  </a:lnTo>
                  <a:lnTo>
                    <a:pt x="76369" y="886246"/>
                  </a:lnTo>
                  <a:lnTo>
                    <a:pt x="39669" y="821768"/>
                  </a:lnTo>
                  <a:lnTo>
                    <a:pt x="14535" y="754490"/>
                  </a:lnTo>
                  <a:lnTo>
                    <a:pt x="1643" y="684807"/>
                  </a:lnTo>
                  <a:lnTo>
                    <a:pt x="0" y="649188"/>
                  </a:lnTo>
                  <a:close/>
                </a:path>
              </a:pathLst>
            </a:custGeom>
            <a:ln w="9524">
              <a:solidFill>
                <a:srgbClr val="36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11427" y="1170651"/>
            <a:ext cx="952500" cy="559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10"/>
              </a:spcBef>
            </a:pPr>
            <a:r>
              <a:rPr sz="1950" spc="45" dirty="0">
                <a:solidFill>
                  <a:srgbClr val="558ED5"/>
                </a:solidFill>
                <a:latin typeface="HelveticaNeue-Thin"/>
                <a:cs typeface="HelveticaNeue-Thin"/>
              </a:rPr>
              <a:t>M</a:t>
            </a:r>
            <a:r>
              <a:rPr sz="1950" spc="20" dirty="0">
                <a:solidFill>
                  <a:srgbClr val="558ED5"/>
                </a:solidFill>
                <a:latin typeface="HelveticaNeue-Thin"/>
                <a:cs typeface="HelveticaNeue-Thin"/>
              </a:rPr>
              <a:t>appin</a:t>
            </a:r>
            <a:r>
              <a:rPr sz="1950" spc="25" dirty="0">
                <a:solidFill>
                  <a:srgbClr val="558ED5"/>
                </a:solidFill>
                <a:latin typeface="HelveticaNeue-Thin"/>
                <a:cs typeface="HelveticaNeue-Thin"/>
              </a:rPr>
              <a:t>g</a:t>
            </a:r>
            <a:endParaRPr sz="1950">
              <a:latin typeface="HelveticaNeue-Thin"/>
              <a:cs typeface="HelveticaNeue-Thin"/>
            </a:endParaRPr>
          </a:p>
          <a:p>
            <a:pPr marL="12700">
              <a:lnSpc>
                <a:spcPts val="1885"/>
              </a:lnSpc>
            </a:pPr>
            <a:r>
              <a:rPr sz="1600" spc="-5" dirty="0">
                <a:solidFill>
                  <a:srgbClr val="558ED5"/>
                </a:solidFill>
                <a:latin typeface="Courier New"/>
                <a:cs typeface="Courier New"/>
              </a:rPr>
              <a:t>STAR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11427" y="2135123"/>
            <a:ext cx="1492885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58ED5"/>
                </a:solidFill>
                <a:latin typeface="Helvetica Neue"/>
                <a:cs typeface="Helvetica Neue"/>
              </a:rPr>
              <a:t>Counting</a:t>
            </a:r>
            <a:endParaRPr sz="2000">
              <a:latin typeface="Helvetica Neue"/>
              <a:cs typeface="Helvetica Neue"/>
            </a:endParaRPr>
          </a:p>
          <a:p>
            <a:pPr marL="12700">
              <a:lnSpc>
                <a:spcPts val="1820"/>
              </a:lnSpc>
            </a:pPr>
            <a:r>
              <a:rPr sz="1600" b="1" dirty="0">
                <a:solidFill>
                  <a:srgbClr val="558ED5"/>
                </a:solidFill>
                <a:latin typeface="Courier New"/>
                <a:cs typeface="Courier New"/>
              </a:rPr>
              <a:t>HTSeq-counts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56575" y="3215132"/>
            <a:ext cx="12045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635" algn="ctr">
              <a:lnSpc>
                <a:spcPct val="99400"/>
              </a:lnSpc>
              <a:spcBef>
                <a:spcPts val="11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cs typeface="Helvetica Neue"/>
              </a:rPr>
              <a:t>How 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cs typeface="Helvetica Neue"/>
              </a:rPr>
              <a:t>much </a:t>
            </a:r>
            <a:r>
              <a:rPr sz="1800" b="1" spc="-4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Helvetica Neue"/>
                <a:cs typeface="Helvetica Neue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they 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x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p</a:t>
            </a:r>
            <a:r>
              <a:rPr sz="1800" spc="-70" dirty="0">
                <a:solidFill>
                  <a:srgbClr val="FFFFFF"/>
                </a:solidFill>
                <a:latin typeface="Helvetica Neue"/>
                <a:cs typeface="Helvetica Neue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ss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ed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?</a:t>
            </a:r>
            <a:endParaRPr sz="18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238" y="211836"/>
            <a:ext cx="6101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Gene</a:t>
            </a:r>
            <a:r>
              <a:rPr spc="-70" dirty="0"/>
              <a:t> </a:t>
            </a:r>
            <a:r>
              <a:rPr spc="-30" dirty="0"/>
              <a:t>counting</a:t>
            </a:r>
            <a:r>
              <a:rPr spc="-85" dirty="0"/>
              <a:t> </a:t>
            </a:r>
            <a:r>
              <a:rPr spc="-3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216" y="1478787"/>
            <a:ext cx="697166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270"/>
              </a:lnSpc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HTSeq</a:t>
            </a:r>
            <a:r>
              <a:rPr sz="2800" spc="-35" dirty="0">
                <a:latin typeface="Calibri"/>
                <a:cs typeface="Calibri"/>
              </a:rPr>
              <a:t> (Anders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 </a:t>
            </a:r>
            <a:r>
              <a:rPr sz="2800" spc="-10" dirty="0">
                <a:latin typeface="Calibri"/>
                <a:cs typeface="Calibri"/>
              </a:rPr>
              <a:t>al.2015,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Bioinformatics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31:2)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995"/>
              </a:lnSpc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Cufflinks </a:t>
            </a:r>
            <a:r>
              <a:rPr sz="2800" spc="-75" dirty="0">
                <a:latin typeface="Calibri"/>
                <a:cs typeface="Calibri"/>
              </a:rPr>
              <a:t>(Trapnell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2010,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Nat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Biotech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28:5)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4465"/>
              </a:lnSpc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StringTie </a:t>
            </a:r>
            <a:r>
              <a:rPr sz="2800" spc="-45" dirty="0">
                <a:latin typeface="Calibri"/>
                <a:cs typeface="Calibri"/>
              </a:rPr>
              <a:t>(Pertea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2015,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Nat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Biotech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33:3)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SzPct val="103571"/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featureCounts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748" y="4749291"/>
            <a:ext cx="696785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10"/>
              </a:spcBef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HTSeq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 will obtain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gene-level quantification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directly overlapping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gene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60" y="0"/>
            <a:ext cx="73952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Counting</a:t>
            </a:r>
            <a:r>
              <a:rPr spc="-45" dirty="0"/>
              <a:t> per-gene</a:t>
            </a:r>
            <a:r>
              <a:rPr spc="-50" dirty="0"/>
              <a:t> </a:t>
            </a:r>
            <a:r>
              <a:rPr spc="-40" dirty="0"/>
              <a:t>alignments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374" y="2678684"/>
            <a:ext cx="6534784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75" dirty="0">
                <a:latin typeface="Arial"/>
                <a:cs typeface="Arial"/>
              </a:rPr>
              <a:t>H</a:t>
            </a:r>
            <a:r>
              <a:rPr sz="2400" b="1" spc="-250" dirty="0">
                <a:latin typeface="Arial"/>
                <a:cs typeface="Arial"/>
              </a:rPr>
              <a:t>T</a:t>
            </a:r>
            <a:r>
              <a:rPr sz="2400" b="1" spc="-475" dirty="0">
                <a:latin typeface="Arial"/>
                <a:cs typeface="Arial"/>
              </a:rPr>
              <a:t>S</a:t>
            </a:r>
            <a:r>
              <a:rPr sz="2400" b="1" spc="-13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q</a:t>
            </a:r>
            <a:r>
              <a:rPr sz="2400" b="1" spc="-325" dirty="0">
                <a:latin typeface="Arial"/>
                <a:cs typeface="Arial"/>
              </a:rPr>
              <a:t> 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2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Anders,</a:t>
            </a:r>
            <a:r>
              <a:rPr sz="2400" spc="-25" dirty="0">
                <a:latin typeface="Calibri"/>
                <a:cs typeface="Calibri"/>
              </a:rPr>
              <a:t> Pyl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Huber,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2015,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80" dirty="0">
                <a:latin typeface="Arial"/>
                <a:cs typeface="Arial"/>
              </a:rPr>
              <a:t>Bioinformatics</a:t>
            </a:r>
            <a:r>
              <a:rPr sz="2400" i="1" spc="-415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31:</a:t>
            </a:r>
            <a:r>
              <a:rPr sz="2400" spc="-75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Hompage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8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400" u="heavy" spc="-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https://htseq.readthedocs.io/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170" dirty="0">
                <a:latin typeface="Arial"/>
                <a:cs typeface="Arial"/>
              </a:rPr>
              <a:t>pe</a:t>
            </a:r>
            <a:r>
              <a:rPr sz="2400" i="1" spc="-95" dirty="0">
                <a:latin typeface="Arial"/>
                <a:cs typeface="Arial"/>
              </a:rPr>
              <a:t>r</a:t>
            </a:r>
            <a:r>
              <a:rPr sz="2400" i="1" spc="-65" dirty="0">
                <a:latin typeface="Arial"/>
                <a:cs typeface="Arial"/>
              </a:rPr>
              <a:t>-</a:t>
            </a:r>
            <a:r>
              <a:rPr sz="2400" i="1" spc="-225" dirty="0">
                <a:latin typeface="Arial"/>
                <a:cs typeface="Arial"/>
              </a:rPr>
              <a:t>ex</a:t>
            </a:r>
            <a:r>
              <a:rPr sz="2400" i="1" spc="-190" dirty="0">
                <a:latin typeface="Arial"/>
                <a:cs typeface="Arial"/>
              </a:rPr>
              <a:t>o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265" dirty="0">
                <a:latin typeface="Arial"/>
                <a:cs typeface="Arial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Designed </a:t>
            </a:r>
            <a:r>
              <a:rPr sz="2400" spc="-45" dirty="0">
                <a:latin typeface="Calibri"/>
                <a:cs typeface="Calibri"/>
              </a:rPr>
              <a:t>for </a:t>
            </a:r>
            <a:r>
              <a:rPr sz="2400" i="1" spc="-60" dirty="0">
                <a:latin typeface="Arial"/>
                <a:cs typeface="Arial"/>
              </a:rPr>
              <a:t>differential</a:t>
            </a:r>
            <a:r>
              <a:rPr sz="2400" i="1" spc="-190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gene</a:t>
            </a:r>
            <a:r>
              <a:rPr sz="2400" i="1" spc="-305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expression</a:t>
            </a:r>
            <a:r>
              <a:rPr sz="2400" i="1" spc="-29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ude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urier"/>
                <a:cs typeface="Courier"/>
              </a:rPr>
              <a:t>htseq-count</a:t>
            </a:r>
            <a:r>
              <a:rPr sz="2200" b="1" spc="-76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40" y="1032826"/>
            <a:ext cx="3509872" cy="137612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91405" y="1093152"/>
          <a:ext cx="3535043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105" dirty="0">
                          <a:solidFill>
                            <a:srgbClr val="2F5597"/>
                          </a:solidFill>
                          <a:latin typeface="Arial"/>
                          <a:cs typeface="Arial"/>
                        </a:rPr>
                        <a:t>sample1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80" dirty="0">
                          <a:solidFill>
                            <a:srgbClr val="2F5597"/>
                          </a:solidFill>
                          <a:latin typeface="Arial"/>
                          <a:cs typeface="Arial"/>
                        </a:rPr>
                        <a:t>sample2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sample3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sample4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45" dirty="0">
                          <a:latin typeface="Arial"/>
                          <a:cs typeface="Arial"/>
                        </a:rPr>
                        <a:t>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80" dirty="0">
                          <a:latin typeface="Arial"/>
                          <a:cs typeface="Arial"/>
                        </a:rPr>
                        <a:t>gene1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45" dirty="0">
                          <a:latin typeface="Arial"/>
                          <a:cs typeface="Arial"/>
                        </a:rPr>
                        <a:t>999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125" dirty="0">
                          <a:latin typeface="Arial"/>
                          <a:cs typeface="Arial"/>
                        </a:rPr>
                        <a:t>701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110" dirty="0">
                          <a:latin typeface="Arial"/>
                          <a:cs typeface="Arial"/>
                        </a:rPr>
                        <a:t>616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75" dirty="0">
                          <a:latin typeface="Arial"/>
                          <a:cs typeface="Arial"/>
                        </a:rPr>
                        <a:t>595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gene2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95" dirty="0">
                          <a:latin typeface="Arial"/>
                          <a:cs typeface="Arial"/>
                        </a:rPr>
                        <a:t>532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70" dirty="0">
                          <a:latin typeface="Arial"/>
                          <a:cs typeface="Arial"/>
                        </a:rPr>
                        <a:t>520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140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6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gene3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14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7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75" dirty="0">
                          <a:latin typeface="Arial"/>
                          <a:cs typeface="Arial"/>
                        </a:rPr>
                        <a:t>305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95" dirty="0">
                          <a:latin typeface="Arial"/>
                          <a:cs typeface="Arial"/>
                        </a:rPr>
                        <a:t>322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302517" y="1423879"/>
            <a:ext cx="705485" cy="386715"/>
          </a:xfrm>
          <a:custGeom>
            <a:avLst/>
            <a:gdLst/>
            <a:ahLst/>
            <a:cxnLst/>
            <a:rect l="l" t="t" r="r" b="b"/>
            <a:pathLst>
              <a:path w="705485" h="386714">
                <a:moveTo>
                  <a:pt x="512147" y="0"/>
                </a:moveTo>
                <a:lnTo>
                  <a:pt x="512147" y="96535"/>
                </a:lnTo>
                <a:lnTo>
                  <a:pt x="0" y="96535"/>
                </a:lnTo>
                <a:lnTo>
                  <a:pt x="0" y="289605"/>
                </a:lnTo>
                <a:lnTo>
                  <a:pt x="512147" y="289605"/>
                </a:lnTo>
                <a:lnTo>
                  <a:pt x="512147" y="386140"/>
                </a:lnTo>
                <a:lnTo>
                  <a:pt x="705218" y="193070"/>
                </a:lnTo>
                <a:lnTo>
                  <a:pt x="512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53953-1311-6D49-8A3A-B2EA9AF8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715000" cy="51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59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757" y="462788"/>
            <a:ext cx="702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Counting</a:t>
            </a:r>
            <a:r>
              <a:rPr sz="3600" spc="-50" dirty="0"/>
              <a:t> </a:t>
            </a:r>
            <a:r>
              <a:rPr sz="3600" spc="-25" dirty="0"/>
              <a:t>features</a:t>
            </a:r>
            <a:r>
              <a:rPr sz="3600" spc="-40" dirty="0"/>
              <a:t> </a:t>
            </a:r>
            <a:r>
              <a:rPr sz="3600" spc="-20" dirty="0"/>
              <a:t>with </a:t>
            </a:r>
            <a:r>
              <a:rPr sz="3600" spc="-10" dirty="0"/>
              <a:t>htseq-count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278" y="1471960"/>
            <a:ext cx="5372497" cy="4914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9963" y="1383284"/>
            <a:ext cx="3117850" cy="441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7815" marR="63500" indent="-28575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features are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interest? Gene,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transcript, and/or exon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counts?</a:t>
            </a:r>
            <a:endParaRPr sz="2400">
              <a:latin typeface="Times New Roman"/>
              <a:cs typeface="Times New Roman"/>
            </a:endParaRPr>
          </a:p>
          <a:p>
            <a:pPr marL="978535">
              <a:lnSpc>
                <a:spcPts val="2810"/>
              </a:lnSpc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type=exon</a:t>
            </a:r>
            <a:endParaRPr sz="24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happens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overlaps with multiple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features?</a:t>
            </a:r>
            <a:endParaRPr sz="2400">
              <a:latin typeface="Times New Roman"/>
              <a:cs typeface="Times New Roman"/>
            </a:endParaRPr>
          </a:p>
          <a:p>
            <a:pPr marL="851535">
              <a:lnSpc>
                <a:spcPts val="2775"/>
              </a:lnSpc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mode=union</a:t>
            </a:r>
            <a:endParaRPr sz="2400">
              <a:latin typeface="Times New Roman"/>
              <a:cs typeface="Times New Roman"/>
            </a:endParaRPr>
          </a:p>
          <a:p>
            <a:pPr marL="297815" marR="254635" indent="-285750">
              <a:lnSpc>
                <a:spcPts val="2880"/>
              </a:lnSpc>
              <a:spcBef>
                <a:spcPts val="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RNA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stranded,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reversed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strand,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97815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unstranded?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A67-4D14-214C-B06D-453D3EF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168"/>
            <a:ext cx="6988175" cy="677108"/>
          </a:xfrm>
        </p:spPr>
        <p:txBody>
          <a:bodyPr/>
          <a:lstStyle/>
          <a:p>
            <a:pPr algn="ctr"/>
            <a:r>
              <a:rPr lang="en-US" dirty="0"/>
              <a:t>CLASS ACTIVITY #3</a:t>
            </a:r>
          </a:p>
        </p:txBody>
      </p:sp>
    </p:spTree>
    <p:extLst>
      <p:ext uri="{BB962C8B-B14F-4D97-AF65-F5344CB8AC3E}">
        <p14:creationId xmlns:p14="http://schemas.microsoft.com/office/powerpoint/2010/main" val="26372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3" y="272384"/>
            <a:ext cx="8036715" cy="4074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3156A-601F-A64C-A8A9-49BF10FADA21}"/>
              </a:ext>
            </a:extLst>
          </p:cNvPr>
          <p:cNvSpPr txBox="1"/>
          <p:nvPr/>
        </p:nvSpPr>
        <p:spPr>
          <a:xfrm>
            <a:off x="3991103" y="4002034"/>
            <a:ext cx="11617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SAM/BAM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CEA7F-DCA3-DF40-BC14-C0D23F1CFEBE}"/>
              </a:ext>
            </a:extLst>
          </p:cNvPr>
          <p:cNvSpPr txBox="1"/>
          <p:nvPr/>
        </p:nvSpPr>
        <p:spPr>
          <a:xfrm>
            <a:off x="789864" y="5638800"/>
            <a:ext cx="5432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VCF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06ED-53E6-954D-B463-46371838990D}"/>
              </a:ext>
            </a:extLst>
          </p:cNvPr>
          <p:cNvSpPr txBox="1"/>
          <p:nvPr/>
        </p:nvSpPr>
        <p:spPr>
          <a:xfrm>
            <a:off x="4513516" y="5638800"/>
            <a:ext cx="8106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D2B94-F2D5-AB43-BB54-FDD862D84B4D}"/>
              </a:ext>
            </a:extLst>
          </p:cNvPr>
          <p:cNvSpPr txBox="1"/>
          <p:nvPr/>
        </p:nvSpPr>
        <p:spPr>
          <a:xfrm>
            <a:off x="6778544" y="5638800"/>
            <a:ext cx="130394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narrowPeak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C4E82-E827-1C46-8B04-BA93EAECD196}"/>
              </a:ext>
            </a:extLst>
          </p:cNvPr>
          <p:cNvSpPr txBox="1"/>
          <p:nvPr/>
        </p:nvSpPr>
        <p:spPr>
          <a:xfrm>
            <a:off x="2263684" y="5638800"/>
            <a:ext cx="7954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bigwig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06782-7AB6-DE44-9E56-1909BE14D14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61509" y="4371366"/>
            <a:ext cx="3510491" cy="126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18E6E-8D7D-C240-B1EA-54A4485D7854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2661390" y="4371366"/>
            <a:ext cx="1910610" cy="126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5725B3-C413-BF4D-989B-C8864B3D23C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572000" y="4371366"/>
            <a:ext cx="346820" cy="126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AEE470-C647-A34C-BFCE-46DB869C7231}"/>
              </a:ext>
            </a:extLst>
          </p:cNvPr>
          <p:cNvCxnSpPr>
            <a:stCxn id="3" idx="2"/>
          </p:cNvCxnSpPr>
          <p:nvPr/>
        </p:nvCxnSpPr>
        <p:spPr>
          <a:xfrm>
            <a:off x="4572000" y="4371366"/>
            <a:ext cx="2858517" cy="126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C79B18-48BD-9244-93AF-5003A8C1043D}"/>
              </a:ext>
            </a:extLst>
          </p:cNvPr>
          <p:cNvSpPr txBox="1"/>
          <p:nvPr/>
        </p:nvSpPr>
        <p:spPr>
          <a:xfrm>
            <a:off x="2133600" y="3244334"/>
            <a:ext cx="7759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AF7CE-9F4A-D14B-8EB9-3046FF2A0D6F}"/>
              </a:ext>
            </a:extLst>
          </p:cNvPr>
          <p:cNvSpPr txBox="1"/>
          <p:nvPr/>
        </p:nvSpPr>
        <p:spPr>
          <a:xfrm>
            <a:off x="380213" y="3244334"/>
            <a:ext cx="8506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contigs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ACAD10-5D88-7343-81DC-152DB59C4DB9}"/>
              </a:ext>
            </a:extLst>
          </p:cNvPr>
          <p:cNvCxnSpPr/>
          <p:nvPr/>
        </p:nvCxnSpPr>
        <p:spPr>
          <a:xfrm flipH="1">
            <a:off x="1230895" y="3429000"/>
            <a:ext cx="82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F8F35F-9C94-A342-A7B9-2D0A4F8BD1B0}"/>
              </a:ext>
            </a:extLst>
          </p:cNvPr>
          <p:cNvSpPr txBox="1"/>
          <p:nvPr/>
        </p:nvSpPr>
        <p:spPr>
          <a:xfrm>
            <a:off x="5981205" y="272384"/>
            <a:ext cx="7419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FASTA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B5C60-89AB-1040-94B5-81425124156C}"/>
              </a:ext>
            </a:extLst>
          </p:cNvPr>
          <p:cNvSpPr txBox="1"/>
          <p:nvPr/>
        </p:nvSpPr>
        <p:spPr>
          <a:xfrm>
            <a:off x="7447314" y="272384"/>
            <a:ext cx="54213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GFF</a:t>
            </a:r>
          </a:p>
        </p:txBody>
      </p:sp>
    </p:spTree>
    <p:extLst>
      <p:ext uri="{BB962C8B-B14F-4D97-AF65-F5344CB8AC3E}">
        <p14:creationId xmlns:p14="http://schemas.microsoft.com/office/powerpoint/2010/main" val="39294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14" y="5199379"/>
            <a:ext cx="85280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Coun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300"/>
              </a:lnSpc>
            </a:pPr>
            <a:r>
              <a:rPr sz="1100" i="1" dirty="0">
                <a:latin typeface="Arial"/>
                <a:cs typeface="Arial"/>
              </a:rPr>
              <a:t>HTseq-count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4058" y="3559172"/>
            <a:ext cx="2364740" cy="1423035"/>
            <a:chOff x="5814058" y="3559172"/>
            <a:chExt cx="2364740" cy="1423035"/>
          </a:xfrm>
        </p:grpSpPr>
        <p:sp>
          <p:nvSpPr>
            <p:cNvPr id="4" name="object 4"/>
            <p:cNvSpPr/>
            <p:nvPr/>
          </p:nvSpPr>
          <p:spPr>
            <a:xfrm>
              <a:off x="5814047" y="3881640"/>
              <a:ext cx="1246505" cy="1100455"/>
            </a:xfrm>
            <a:custGeom>
              <a:avLst/>
              <a:gdLst/>
              <a:ahLst/>
              <a:cxnLst/>
              <a:rect l="l" t="t" r="r" b="b"/>
              <a:pathLst>
                <a:path w="1246504" h="1100454">
                  <a:moveTo>
                    <a:pt x="76200" y="1023823"/>
                  </a:moveTo>
                  <a:lnTo>
                    <a:pt x="41275" y="1023823"/>
                  </a:lnTo>
                  <a:lnTo>
                    <a:pt x="41275" y="463588"/>
                  </a:lnTo>
                  <a:lnTo>
                    <a:pt x="34925" y="463588"/>
                  </a:lnTo>
                  <a:lnTo>
                    <a:pt x="34925" y="1023823"/>
                  </a:lnTo>
                  <a:lnTo>
                    <a:pt x="0" y="1023823"/>
                  </a:lnTo>
                  <a:lnTo>
                    <a:pt x="38100" y="1100023"/>
                  </a:lnTo>
                  <a:lnTo>
                    <a:pt x="69850" y="1036523"/>
                  </a:lnTo>
                  <a:lnTo>
                    <a:pt x="76200" y="1023823"/>
                  </a:lnTo>
                  <a:close/>
                </a:path>
                <a:path w="1246504" h="1100454">
                  <a:moveTo>
                    <a:pt x="1246339" y="34925"/>
                  </a:moveTo>
                  <a:lnTo>
                    <a:pt x="670255" y="34925"/>
                  </a:lnTo>
                  <a:lnTo>
                    <a:pt x="670255" y="0"/>
                  </a:lnTo>
                  <a:lnTo>
                    <a:pt x="594055" y="38100"/>
                  </a:lnTo>
                  <a:lnTo>
                    <a:pt x="670255" y="76200"/>
                  </a:lnTo>
                  <a:lnTo>
                    <a:pt x="670255" y="41275"/>
                  </a:lnTo>
                  <a:lnTo>
                    <a:pt x="1246339" y="41275"/>
                  </a:lnTo>
                  <a:lnTo>
                    <a:pt x="124633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976576" y="0"/>
                  </a:moveTo>
                  <a:lnTo>
                    <a:pt x="135333" y="0"/>
                  </a:lnTo>
                  <a:lnTo>
                    <a:pt x="92557" y="6899"/>
                  </a:lnTo>
                  <a:lnTo>
                    <a:pt x="55407" y="26111"/>
                  </a:lnTo>
                  <a:lnTo>
                    <a:pt x="26111" y="55407"/>
                  </a:lnTo>
                  <a:lnTo>
                    <a:pt x="6899" y="92558"/>
                  </a:lnTo>
                  <a:lnTo>
                    <a:pt x="0" y="135333"/>
                  </a:lnTo>
                  <a:lnTo>
                    <a:pt x="0" y="676654"/>
                  </a:lnTo>
                  <a:lnTo>
                    <a:pt x="6899" y="719430"/>
                  </a:lnTo>
                  <a:lnTo>
                    <a:pt x="26111" y="756581"/>
                  </a:lnTo>
                  <a:lnTo>
                    <a:pt x="55407" y="785877"/>
                  </a:lnTo>
                  <a:lnTo>
                    <a:pt x="92557" y="805089"/>
                  </a:lnTo>
                  <a:lnTo>
                    <a:pt x="135333" y="811988"/>
                  </a:lnTo>
                  <a:lnTo>
                    <a:pt x="976576" y="811988"/>
                  </a:lnTo>
                  <a:lnTo>
                    <a:pt x="1019352" y="805089"/>
                  </a:lnTo>
                  <a:lnTo>
                    <a:pt x="1056503" y="785877"/>
                  </a:lnTo>
                  <a:lnTo>
                    <a:pt x="1085798" y="756581"/>
                  </a:lnTo>
                  <a:lnTo>
                    <a:pt x="1105011" y="719430"/>
                  </a:lnTo>
                  <a:lnTo>
                    <a:pt x="1111910" y="676654"/>
                  </a:lnTo>
                  <a:lnTo>
                    <a:pt x="1111910" y="135333"/>
                  </a:lnTo>
                  <a:lnTo>
                    <a:pt x="1105011" y="92558"/>
                  </a:lnTo>
                  <a:lnTo>
                    <a:pt x="1085798" y="55407"/>
                  </a:lnTo>
                  <a:lnTo>
                    <a:pt x="1056503" y="26111"/>
                  </a:lnTo>
                  <a:lnTo>
                    <a:pt x="1019352" y="6899"/>
                  </a:lnTo>
                  <a:lnTo>
                    <a:pt x="97657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0" y="135333"/>
                  </a:moveTo>
                  <a:lnTo>
                    <a:pt x="6899" y="92557"/>
                  </a:lnTo>
                  <a:lnTo>
                    <a:pt x="26111" y="55407"/>
                  </a:lnTo>
                  <a:lnTo>
                    <a:pt x="55407" y="26111"/>
                  </a:lnTo>
                  <a:lnTo>
                    <a:pt x="92557" y="6899"/>
                  </a:lnTo>
                  <a:lnTo>
                    <a:pt x="135333" y="0"/>
                  </a:lnTo>
                  <a:lnTo>
                    <a:pt x="976577" y="0"/>
                  </a:lnTo>
                  <a:lnTo>
                    <a:pt x="1019353" y="6899"/>
                  </a:lnTo>
                  <a:lnTo>
                    <a:pt x="1056503" y="26111"/>
                  </a:lnTo>
                  <a:lnTo>
                    <a:pt x="1085799" y="55407"/>
                  </a:lnTo>
                  <a:lnTo>
                    <a:pt x="1105011" y="92557"/>
                  </a:lnTo>
                  <a:lnTo>
                    <a:pt x="1111911" y="135333"/>
                  </a:lnTo>
                  <a:lnTo>
                    <a:pt x="1111911" y="676654"/>
                  </a:lnTo>
                  <a:lnTo>
                    <a:pt x="1105011" y="719430"/>
                  </a:lnTo>
                  <a:lnTo>
                    <a:pt x="1085799" y="756580"/>
                  </a:lnTo>
                  <a:lnTo>
                    <a:pt x="1056503" y="785876"/>
                  </a:lnTo>
                  <a:lnTo>
                    <a:pt x="1019353" y="805088"/>
                  </a:lnTo>
                  <a:lnTo>
                    <a:pt x="976577" y="811988"/>
                  </a:lnTo>
                  <a:lnTo>
                    <a:pt x="135333" y="811988"/>
                  </a:lnTo>
                  <a:lnTo>
                    <a:pt x="92557" y="805088"/>
                  </a:lnTo>
                  <a:lnTo>
                    <a:pt x="55407" y="785876"/>
                  </a:lnTo>
                  <a:lnTo>
                    <a:pt x="26111" y="756580"/>
                  </a:lnTo>
                  <a:lnTo>
                    <a:pt x="6899" y="719430"/>
                  </a:lnTo>
                  <a:lnTo>
                    <a:pt x="0" y="676654"/>
                  </a:lnTo>
                  <a:lnTo>
                    <a:pt x="0" y="135333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4541" y="3706367"/>
            <a:ext cx="863600" cy="525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 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andedness  </a:t>
            </a:r>
            <a:r>
              <a:rPr sz="1100" i="1" spc="-5" dirty="0">
                <a:latin typeface="Arial"/>
                <a:cs typeface="Arial"/>
              </a:rPr>
              <a:t>RSeQC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113" y="4371366"/>
            <a:ext cx="1210310" cy="1016635"/>
          </a:xfrm>
          <a:custGeom>
            <a:avLst/>
            <a:gdLst/>
            <a:ahLst/>
            <a:cxnLst/>
            <a:rect l="l" t="t" r="r" b="b"/>
            <a:pathLst>
              <a:path w="1210309" h="1016635">
                <a:moveTo>
                  <a:pt x="1206186" y="0"/>
                </a:moveTo>
                <a:lnTo>
                  <a:pt x="1191594" y="12245"/>
                </a:lnTo>
                <a:lnTo>
                  <a:pt x="1195675" y="17109"/>
                </a:lnTo>
                <a:lnTo>
                  <a:pt x="1210268" y="4864"/>
                </a:lnTo>
                <a:lnTo>
                  <a:pt x="1206186" y="0"/>
                </a:lnTo>
                <a:close/>
              </a:path>
              <a:path w="1210309" h="1016635">
                <a:moveTo>
                  <a:pt x="1186729" y="16327"/>
                </a:moveTo>
                <a:lnTo>
                  <a:pt x="1172136" y="28572"/>
                </a:lnTo>
                <a:lnTo>
                  <a:pt x="1176218" y="33436"/>
                </a:lnTo>
                <a:lnTo>
                  <a:pt x="1190811" y="21191"/>
                </a:lnTo>
                <a:lnTo>
                  <a:pt x="1186729" y="16327"/>
                </a:lnTo>
                <a:close/>
              </a:path>
              <a:path w="1210309" h="1016635">
                <a:moveTo>
                  <a:pt x="1167272" y="32654"/>
                </a:moveTo>
                <a:lnTo>
                  <a:pt x="1152678" y="44899"/>
                </a:lnTo>
                <a:lnTo>
                  <a:pt x="1156760" y="49763"/>
                </a:lnTo>
                <a:lnTo>
                  <a:pt x="1171354" y="37518"/>
                </a:lnTo>
                <a:lnTo>
                  <a:pt x="1167272" y="32654"/>
                </a:lnTo>
                <a:close/>
              </a:path>
              <a:path w="1210309" h="1016635">
                <a:moveTo>
                  <a:pt x="1147814" y="48981"/>
                </a:moveTo>
                <a:lnTo>
                  <a:pt x="1133222" y="61226"/>
                </a:lnTo>
                <a:lnTo>
                  <a:pt x="1137304" y="66090"/>
                </a:lnTo>
                <a:lnTo>
                  <a:pt x="1151896" y="53845"/>
                </a:lnTo>
                <a:lnTo>
                  <a:pt x="1147814" y="48981"/>
                </a:lnTo>
                <a:close/>
              </a:path>
              <a:path w="1210309" h="1016635">
                <a:moveTo>
                  <a:pt x="1128356" y="65308"/>
                </a:moveTo>
                <a:lnTo>
                  <a:pt x="1113764" y="77553"/>
                </a:lnTo>
                <a:lnTo>
                  <a:pt x="1117846" y="82417"/>
                </a:lnTo>
                <a:lnTo>
                  <a:pt x="1132438" y="70172"/>
                </a:lnTo>
                <a:lnTo>
                  <a:pt x="1128356" y="65308"/>
                </a:lnTo>
                <a:close/>
              </a:path>
              <a:path w="1210309" h="1016635">
                <a:moveTo>
                  <a:pt x="1108900" y="81635"/>
                </a:moveTo>
                <a:lnTo>
                  <a:pt x="1094306" y="93880"/>
                </a:lnTo>
                <a:lnTo>
                  <a:pt x="1098388" y="98745"/>
                </a:lnTo>
                <a:lnTo>
                  <a:pt x="1112982" y="86499"/>
                </a:lnTo>
                <a:lnTo>
                  <a:pt x="1108900" y="81635"/>
                </a:lnTo>
                <a:close/>
              </a:path>
              <a:path w="1210309" h="1016635">
                <a:moveTo>
                  <a:pt x="1089442" y="97962"/>
                </a:moveTo>
                <a:lnTo>
                  <a:pt x="1074849" y="110206"/>
                </a:lnTo>
                <a:lnTo>
                  <a:pt x="1078931" y="115072"/>
                </a:lnTo>
                <a:lnTo>
                  <a:pt x="1093524" y="102826"/>
                </a:lnTo>
                <a:lnTo>
                  <a:pt x="1089442" y="97962"/>
                </a:lnTo>
                <a:close/>
              </a:path>
              <a:path w="1210309" h="1016635">
                <a:moveTo>
                  <a:pt x="1069985" y="114288"/>
                </a:moveTo>
                <a:lnTo>
                  <a:pt x="1055392" y="126533"/>
                </a:lnTo>
                <a:lnTo>
                  <a:pt x="1059474" y="131399"/>
                </a:lnTo>
                <a:lnTo>
                  <a:pt x="1074066" y="119153"/>
                </a:lnTo>
                <a:lnTo>
                  <a:pt x="1069985" y="114288"/>
                </a:lnTo>
                <a:close/>
              </a:path>
              <a:path w="1210309" h="1016635">
                <a:moveTo>
                  <a:pt x="1050527" y="130615"/>
                </a:moveTo>
                <a:lnTo>
                  <a:pt x="1035935" y="142861"/>
                </a:lnTo>
                <a:lnTo>
                  <a:pt x="1040016" y="147726"/>
                </a:lnTo>
                <a:lnTo>
                  <a:pt x="1054609" y="135481"/>
                </a:lnTo>
                <a:lnTo>
                  <a:pt x="1050527" y="130615"/>
                </a:lnTo>
                <a:close/>
              </a:path>
              <a:path w="1210309" h="1016635">
                <a:moveTo>
                  <a:pt x="1031071" y="146942"/>
                </a:moveTo>
                <a:lnTo>
                  <a:pt x="1016477" y="159188"/>
                </a:lnTo>
                <a:lnTo>
                  <a:pt x="1020559" y="164052"/>
                </a:lnTo>
                <a:lnTo>
                  <a:pt x="1035152" y="151806"/>
                </a:lnTo>
                <a:lnTo>
                  <a:pt x="1031071" y="146942"/>
                </a:lnTo>
                <a:close/>
              </a:path>
              <a:path w="1210309" h="1016635">
                <a:moveTo>
                  <a:pt x="1011613" y="163269"/>
                </a:moveTo>
                <a:lnTo>
                  <a:pt x="997019" y="175515"/>
                </a:lnTo>
                <a:lnTo>
                  <a:pt x="1001101" y="180379"/>
                </a:lnTo>
                <a:lnTo>
                  <a:pt x="1015695" y="168134"/>
                </a:lnTo>
                <a:lnTo>
                  <a:pt x="1011613" y="163269"/>
                </a:lnTo>
                <a:close/>
              </a:path>
              <a:path w="1210309" h="1016635">
                <a:moveTo>
                  <a:pt x="992155" y="179597"/>
                </a:moveTo>
                <a:lnTo>
                  <a:pt x="977563" y="191842"/>
                </a:lnTo>
                <a:lnTo>
                  <a:pt x="981645" y="196706"/>
                </a:lnTo>
                <a:lnTo>
                  <a:pt x="996237" y="184461"/>
                </a:lnTo>
                <a:lnTo>
                  <a:pt x="992155" y="179597"/>
                </a:lnTo>
                <a:close/>
              </a:path>
              <a:path w="1210309" h="1016635">
                <a:moveTo>
                  <a:pt x="972699" y="195924"/>
                </a:moveTo>
                <a:lnTo>
                  <a:pt x="958105" y="208169"/>
                </a:lnTo>
                <a:lnTo>
                  <a:pt x="962187" y="213033"/>
                </a:lnTo>
                <a:lnTo>
                  <a:pt x="976779" y="200788"/>
                </a:lnTo>
                <a:lnTo>
                  <a:pt x="972699" y="195924"/>
                </a:lnTo>
                <a:close/>
              </a:path>
              <a:path w="1210309" h="1016635">
                <a:moveTo>
                  <a:pt x="953241" y="212251"/>
                </a:moveTo>
                <a:lnTo>
                  <a:pt x="938648" y="224496"/>
                </a:lnTo>
                <a:lnTo>
                  <a:pt x="942729" y="229360"/>
                </a:lnTo>
                <a:lnTo>
                  <a:pt x="957323" y="217115"/>
                </a:lnTo>
                <a:lnTo>
                  <a:pt x="953241" y="212251"/>
                </a:lnTo>
                <a:close/>
              </a:path>
              <a:path w="1210309" h="1016635">
                <a:moveTo>
                  <a:pt x="933784" y="228578"/>
                </a:moveTo>
                <a:lnTo>
                  <a:pt x="919190" y="240823"/>
                </a:lnTo>
                <a:lnTo>
                  <a:pt x="923272" y="245687"/>
                </a:lnTo>
                <a:lnTo>
                  <a:pt x="937865" y="233442"/>
                </a:lnTo>
                <a:lnTo>
                  <a:pt x="933784" y="228578"/>
                </a:lnTo>
                <a:close/>
              </a:path>
              <a:path w="1210309" h="1016635">
                <a:moveTo>
                  <a:pt x="914326" y="244905"/>
                </a:moveTo>
                <a:lnTo>
                  <a:pt x="899734" y="257150"/>
                </a:lnTo>
                <a:lnTo>
                  <a:pt x="903815" y="262014"/>
                </a:lnTo>
                <a:lnTo>
                  <a:pt x="918408" y="249769"/>
                </a:lnTo>
                <a:lnTo>
                  <a:pt x="914326" y="244905"/>
                </a:lnTo>
                <a:close/>
              </a:path>
              <a:path w="1210309" h="1016635">
                <a:moveTo>
                  <a:pt x="894869" y="261232"/>
                </a:moveTo>
                <a:lnTo>
                  <a:pt x="880276" y="273477"/>
                </a:lnTo>
                <a:lnTo>
                  <a:pt x="884358" y="278342"/>
                </a:lnTo>
                <a:lnTo>
                  <a:pt x="898951" y="266096"/>
                </a:lnTo>
                <a:lnTo>
                  <a:pt x="894869" y="261232"/>
                </a:lnTo>
                <a:close/>
              </a:path>
              <a:path w="1210309" h="1016635">
                <a:moveTo>
                  <a:pt x="875412" y="277559"/>
                </a:moveTo>
                <a:lnTo>
                  <a:pt x="860818" y="289805"/>
                </a:lnTo>
                <a:lnTo>
                  <a:pt x="864900" y="294669"/>
                </a:lnTo>
                <a:lnTo>
                  <a:pt x="879494" y="282423"/>
                </a:lnTo>
                <a:lnTo>
                  <a:pt x="875412" y="277559"/>
                </a:lnTo>
                <a:close/>
              </a:path>
              <a:path w="1210309" h="1016635">
                <a:moveTo>
                  <a:pt x="855954" y="293886"/>
                </a:moveTo>
                <a:lnTo>
                  <a:pt x="841362" y="306132"/>
                </a:lnTo>
                <a:lnTo>
                  <a:pt x="845442" y="310996"/>
                </a:lnTo>
                <a:lnTo>
                  <a:pt x="860036" y="298750"/>
                </a:lnTo>
                <a:lnTo>
                  <a:pt x="855954" y="293886"/>
                </a:lnTo>
                <a:close/>
              </a:path>
              <a:path w="1210309" h="1016635">
                <a:moveTo>
                  <a:pt x="836496" y="310214"/>
                </a:moveTo>
                <a:lnTo>
                  <a:pt x="821904" y="322458"/>
                </a:lnTo>
                <a:lnTo>
                  <a:pt x="825986" y="327323"/>
                </a:lnTo>
                <a:lnTo>
                  <a:pt x="840578" y="315078"/>
                </a:lnTo>
                <a:lnTo>
                  <a:pt x="836496" y="310214"/>
                </a:lnTo>
                <a:close/>
              </a:path>
              <a:path w="1210309" h="1016635">
                <a:moveTo>
                  <a:pt x="817040" y="326539"/>
                </a:moveTo>
                <a:lnTo>
                  <a:pt x="802446" y="338785"/>
                </a:lnTo>
                <a:lnTo>
                  <a:pt x="806528" y="343650"/>
                </a:lnTo>
                <a:lnTo>
                  <a:pt x="821122" y="331405"/>
                </a:lnTo>
                <a:lnTo>
                  <a:pt x="817040" y="326539"/>
                </a:lnTo>
                <a:close/>
              </a:path>
              <a:path w="1210309" h="1016635">
                <a:moveTo>
                  <a:pt x="797582" y="342866"/>
                </a:moveTo>
                <a:lnTo>
                  <a:pt x="782989" y="355112"/>
                </a:lnTo>
                <a:lnTo>
                  <a:pt x="787071" y="359976"/>
                </a:lnTo>
                <a:lnTo>
                  <a:pt x="801664" y="347732"/>
                </a:lnTo>
                <a:lnTo>
                  <a:pt x="797582" y="342866"/>
                </a:lnTo>
                <a:close/>
              </a:path>
              <a:path w="1210309" h="1016635">
                <a:moveTo>
                  <a:pt x="778125" y="359194"/>
                </a:moveTo>
                <a:lnTo>
                  <a:pt x="763532" y="371439"/>
                </a:lnTo>
                <a:lnTo>
                  <a:pt x="767614" y="376303"/>
                </a:lnTo>
                <a:lnTo>
                  <a:pt x="782206" y="364058"/>
                </a:lnTo>
                <a:lnTo>
                  <a:pt x="778125" y="359194"/>
                </a:lnTo>
                <a:close/>
              </a:path>
              <a:path w="1210309" h="1016635">
                <a:moveTo>
                  <a:pt x="758667" y="375521"/>
                </a:moveTo>
                <a:lnTo>
                  <a:pt x="744075" y="387766"/>
                </a:lnTo>
                <a:lnTo>
                  <a:pt x="748157" y="392630"/>
                </a:lnTo>
                <a:lnTo>
                  <a:pt x="762749" y="380385"/>
                </a:lnTo>
                <a:lnTo>
                  <a:pt x="758667" y="375521"/>
                </a:lnTo>
                <a:close/>
              </a:path>
              <a:path w="1210309" h="1016635">
                <a:moveTo>
                  <a:pt x="739211" y="391848"/>
                </a:moveTo>
                <a:lnTo>
                  <a:pt x="724617" y="404093"/>
                </a:lnTo>
                <a:lnTo>
                  <a:pt x="728699" y="408957"/>
                </a:lnTo>
                <a:lnTo>
                  <a:pt x="743292" y="396712"/>
                </a:lnTo>
                <a:lnTo>
                  <a:pt x="739211" y="391848"/>
                </a:lnTo>
                <a:close/>
              </a:path>
              <a:path w="1210309" h="1016635">
                <a:moveTo>
                  <a:pt x="719753" y="408175"/>
                </a:moveTo>
                <a:lnTo>
                  <a:pt x="705159" y="420420"/>
                </a:lnTo>
                <a:lnTo>
                  <a:pt x="709241" y="425284"/>
                </a:lnTo>
                <a:lnTo>
                  <a:pt x="723835" y="413039"/>
                </a:lnTo>
                <a:lnTo>
                  <a:pt x="719753" y="408175"/>
                </a:lnTo>
                <a:close/>
              </a:path>
              <a:path w="1210309" h="1016635">
                <a:moveTo>
                  <a:pt x="700295" y="424502"/>
                </a:moveTo>
                <a:lnTo>
                  <a:pt x="685703" y="436747"/>
                </a:lnTo>
                <a:lnTo>
                  <a:pt x="689785" y="441612"/>
                </a:lnTo>
                <a:lnTo>
                  <a:pt x="704377" y="429366"/>
                </a:lnTo>
                <a:lnTo>
                  <a:pt x="700295" y="424502"/>
                </a:lnTo>
                <a:close/>
              </a:path>
              <a:path w="1210309" h="1016635">
                <a:moveTo>
                  <a:pt x="680838" y="440829"/>
                </a:moveTo>
                <a:lnTo>
                  <a:pt x="666245" y="453075"/>
                </a:lnTo>
                <a:lnTo>
                  <a:pt x="670327" y="457939"/>
                </a:lnTo>
                <a:lnTo>
                  <a:pt x="684919" y="445693"/>
                </a:lnTo>
                <a:lnTo>
                  <a:pt x="680838" y="440829"/>
                </a:lnTo>
                <a:close/>
              </a:path>
              <a:path w="1210309" h="1016635">
                <a:moveTo>
                  <a:pt x="661381" y="457156"/>
                </a:moveTo>
                <a:lnTo>
                  <a:pt x="646788" y="469402"/>
                </a:lnTo>
                <a:lnTo>
                  <a:pt x="650869" y="474266"/>
                </a:lnTo>
                <a:lnTo>
                  <a:pt x="665463" y="462020"/>
                </a:lnTo>
                <a:lnTo>
                  <a:pt x="661381" y="457156"/>
                </a:lnTo>
                <a:close/>
              </a:path>
              <a:path w="1210309" h="1016635">
                <a:moveTo>
                  <a:pt x="641924" y="473483"/>
                </a:moveTo>
                <a:lnTo>
                  <a:pt x="627330" y="485729"/>
                </a:lnTo>
                <a:lnTo>
                  <a:pt x="631412" y="490593"/>
                </a:lnTo>
                <a:lnTo>
                  <a:pt x="646005" y="478348"/>
                </a:lnTo>
                <a:lnTo>
                  <a:pt x="641924" y="473483"/>
                </a:lnTo>
                <a:close/>
              </a:path>
              <a:path w="1210309" h="1016635">
                <a:moveTo>
                  <a:pt x="622466" y="489811"/>
                </a:moveTo>
                <a:lnTo>
                  <a:pt x="607874" y="502056"/>
                </a:lnTo>
                <a:lnTo>
                  <a:pt x="611955" y="506920"/>
                </a:lnTo>
                <a:lnTo>
                  <a:pt x="626548" y="494675"/>
                </a:lnTo>
                <a:lnTo>
                  <a:pt x="622466" y="489811"/>
                </a:lnTo>
                <a:close/>
              </a:path>
              <a:path w="1210309" h="1016635">
                <a:moveTo>
                  <a:pt x="603009" y="506138"/>
                </a:moveTo>
                <a:lnTo>
                  <a:pt x="588416" y="518383"/>
                </a:lnTo>
                <a:lnTo>
                  <a:pt x="592498" y="523247"/>
                </a:lnTo>
                <a:lnTo>
                  <a:pt x="607090" y="511002"/>
                </a:lnTo>
                <a:lnTo>
                  <a:pt x="603009" y="506138"/>
                </a:lnTo>
                <a:close/>
              </a:path>
              <a:path w="1210309" h="1016635">
                <a:moveTo>
                  <a:pt x="583552" y="522465"/>
                </a:moveTo>
                <a:lnTo>
                  <a:pt x="568958" y="534710"/>
                </a:lnTo>
                <a:lnTo>
                  <a:pt x="573040" y="539574"/>
                </a:lnTo>
                <a:lnTo>
                  <a:pt x="587634" y="527329"/>
                </a:lnTo>
                <a:lnTo>
                  <a:pt x="583552" y="522465"/>
                </a:lnTo>
                <a:close/>
              </a:path>
              <a:path w="1210309" h="1016635">
                <a:moveTo>
                  <a:pt x="564094" y="538792"/>
                </a:moveTo>
                <a:lnTo>
                  <a:pt x="549502" y="551036"/>
                </a:lnTo>
                <a:lnTo>
                  <a:pt x="553582" y="555901"/>
                </a:lnTo>
                <a:lnTo>
                  <a:pt x="568176" y="543656"/>
                </a:lnTo>
                <a:lnTo>
                  <a:pt x="564094" y="538792"/>
                </a:lnTo>
                <a:close/>
              </a:path>
              <a:path w="1210309" h="1016635">
                <a:moveTo>
                  <a:pt x="544636" y="555118"/>
                </a:moveTo>
                <a:lnTo>
                  <a:pt x="530044" y="567363"/>
                </a:lnTo>
                <a:lnTo>
                  <a:pt x="534126" y="572228"/>
                </a:lnTo>
                <a:lnTo>
                  <a:pt x="548718" y="559983"/>
                </a:lnTo>
                <a:lnTo>
                  <a:pt x="544636" y="555118"/>
                </a:lnTo>
                <a:close/>
              </a:path>
              <a:path w="1210309" h="1016635">
                <a:moveTo>
                  <a:pt x="525180" y="571445"/>
                </a:moveTo>
                <a:lnTo>
                  <a:pt x="510586" y="583690"/>
                </a:lnTo>
                <a:lnTo>
                  <a:pt x="514668" y="588554"/>
                </a:lnTo>
                <a:lnTo>
                  <a:pt x="529262" y="576310"/>
                </a:lnTo>
                <a:lnTo>
                  <a:pt x="525180" y="571445"/>
                </a:lnTo>
                <a:close/>
              </a:path>
              <a:path w="1210309" h="1016635">
                <a:moveTo>
                  <a:pt x="505722" y="587772"/>
                </a:moveTo>
                <a:lnTo>
                  <a:pt x="491129" y="600017"/>
                </a:lnTo>
                <a:lnTo>
                  <a:pt x="495211" y="604881"/>
                </a:lnTo>
                <a:lnTo>
                  <a:pt x="509804" y="592636"/>
                </a:lnTo>
                <a:lnTo>
                  <a:pt x="505722" y="587772"/>
                </a:lnTo>
                <a:close/>
              </a:path>
              <a:path w="1210309" h="1016635">
                <a:moveTo>
                  <a:pt x="486265" y="604099"/>
                </a:moveTo>
                <a:lnTo>
                  <a:pt x="471672" y="616344"/>
                </a:lnTo>
                <a:lnTo>
                  <a:pt x="475754" y="621209"/>
                </a:lnTo>
                <a:lnTo>
                  <a:pt x="490346" y="608963"/>
                </a:lnTo>
                <a:lnTo>
                  <a:pt x="486265" y="604099"/>
                </a:lnTo>
                <a:close/>
              </a:path>
              <a:path w="1210309" h="1016635">
                <a:moveTo>
                  <a:pt x="466807" y="620426"/>
                </a:moveTo>
                <a:lnTo>
                  <a:pt x="452215" y="632672"/>
                </a:lnTo>
                <a:lnTo>
                  <a:pt x="456297" y="637536"/>
                </a:lnTo>
                <a:lnTo>
                  <a:pt x="470889" y="625290"/>
                </a:lnTo>
                <a:lnTo>
                  <a:pt x="466807" y="620426"/>
                </a:lnTo>
                <a:close/>
              </a:path>
              <a:path w="1210309" h="1016635">
                <a:moveTo>
                  <a:pt x="447351" y="636753"/>
                </a:moveTo>
                <a:lnTo>
                  <a:pt x="432757" y="648999"/>
                </a:lnTo>
                <a:lnTo>
                  <a:pt x="436839" y="653863"/>
                </a:lnTo>
                <a:lnTo>
                  <a:pt x="451432" y="641617"/>
                </a:lnTo>
                <a:lnTo>
                  <a:pt x="447351" y="636753"/>
                </a:lnTo>
                <a:close/>
              </a:path>
              <a:path w="1210309" h="1016635">
                <a:moveTo>
                  <a:pt x="427893" y="653080"/>
                </a:moveTo>
                <a:lnTo>
                  <a:pt x="413299" y="665326"/>
                </a:lnTo>
                <a:lnTo>
                  <a:pt x="417381" y="670190"/>
                </a:lnTo>
                <a:lnTo>
                  <a:pt x="431975" y="657945"/>
                </a:lnTo>
                <a:lnTo>
                  <a:pt x="427893" y="653080"/>
                </a:lnTo>
                <a:close/>
              </a:path>
              <a:path w="1210309" h="1016635">
                <a:moveTo>
                  <a:pt x="408435" y="669408"/>
                </a:moveTo>
                <a:lnTo>
                  <a:pt x="393843" y="681653"/>
                </a:lnTo>
                <a:lnTo>
                  <a:pt x="397925" y="686517"/>
                </a:lnTo>
                <a:lnTo>
                  <a:pt x="412517" y="674272"/>
                </a:lnTo>
                <a:lnTo>
                  <a:pt x="408435" y="669408"/>
                </a:lnTo>
                <a:close/>
              </a:path>
              <a:path w="1210309" h="1016635">
                <a:moveTo>
                  <a:pt x="388979" y="685735"/>
                </a:moveTo>
                <a:lnTo>
                  <a:pt x="374385" y="697980"/>
                </a:lnTo>
                <a:lnTo>
                  <a:pt x="378467" y="702844"/>
                </a:lnTo>
                <a:lnTo>
                  <a:pt x="393061" y="690599"/>
                </a:lnTo>
                <a:lnTo>
                  <a:pt x="388979" y="685735"/>
                </a:lnTo>
                <a:close/>
              </a:path>
              <a:path w="1210309" h="1016635">
                <a:moveTo>
                  <a:pt x="369521" y="702062"/>
                </a:moveTo>
                <a:lnTo>
                  <a:pt x="354928" y="714306"/>
                </a:lnTo>
                <a:lnTo>
                  <a:pt x="359009" y="719171"/>
                </a:lnTo>
                <a:lnTo>
                  <a:pt x="373603" y="706926"/>
                </a:lnTo>
                <a:lnTo>
                  <a:pt x="369521" y="702062"/>
                </a:lnTo>
                <a:close/>
              </a:path>
              <a:path w="1210309" h="1016635">
                <a:moveTo>
                  <a:pt x="350064" y="718388"/>
                </a:moveTo>
                <a:lnTo>
                  <a:pt x="335471" y="730633"/>
                </a:lnTo>
                <a:lnTo>
                  <a:pt x="339553" y="735498"/>
                </a:lnTo>
                <a:lnTo>
                  <a:pt x="354145" y="723253"/>
                </a:lnTo>
                <a:lnTo>
                  <a:pt x="350064" y="718388"/>
                </a:lnTo>
                <a:close/>
              </a:path>
              <a:path w="1210309" h="1016635">
                <a:moveTo>
                  <a:pt x="330606" y="734715"/>
                </a:moveTo>
                <a:lnTo>
                  <a:pt x="316014" y="746960"/>
                </a:lnTo>
                <a:lnTo>
                  <a:pt x="320095" y="751826"/>
                </a:lnTo>
                <a:lnTo>
                  <a:pt x="334688" y="739580"/>
                </a:lnTo>
                <a:lnTo>
                  <a:pt x="330606" y="734715"/>
                </a:lnTo>
                <a:close/>
              </a:path>
              <a:path w="1210309" h="1016635">
                <a:moveTo>
                  <a:pt x="311150" y="751042"/>
                </a:moveTo>
                <a:lnTo>
                  <a:pt x="296556" y="763287"/>
                </a:lnTo>
                <a:lnTo>
                  <a:pt x="300638" y="768153"/>
                </a:lnTo>
                <a:lnTo>
                  <a:pt x="315231" y="755907"/>
                </a:lnTo>
                <a:lnTo>
                  <a:pt x="311150" y="751042"/>
                </a:lnTo>
                <a:close/>
              </a:path>
              <a:path w="1210309" h="1016635">
                <a:moveTo>
                  <a:pt x="291692" y="767369"/>
                </a:moveTo>
                <a:lnTo>
                  <a:pt x="277098" y="779614"/>
                </a:lnTo>
                <a:lnTo>
                  <a:pt x="281180" y="784479"/>
                </a:lnTo>
                <a:lnTo>
                  <a:pt x="295774" y="772233"/>
                </a:lnTo>
                <a:lnTo>
                  <a:pt x="291692" y="767369"/>
                </a:lnTo>
                <a:close/>
              </a:path>
              <a:path w="1210309" h="1016635">
                <a:moveTo>
                  <a:pt x="272234" y="783696"/>
                </a:moveTo>
                <a:lnTo>
                  <a:pt x="257642" y="795942"/>
                </a:lnTo>
                <a:lnTo>
                  <a:pt x="261722" y="800806"/>
                </a:lnTo>
                <a:lnTo>
                  <a:pt x="276316" y="788560"/>
                </a:lnTo>
                <a:lnTo>
                  <a:pt x="272234" y="783696"/>
                </a:lnTo>
                <a:close/>
              </a:path>
              <a:path w="1210309" h="1016635">
                <a:moveTo>
                  <a:pt x="252776" y="800023"/>
                </a:moveTo>
                <a:lnTo>
                  <a:pt x="238184" y="812269"/>
                </a:lnTo>
                <a:lnTo>
                  <a:pt x="242266" y="817133"/>
                </a:lnTo>
                <a:lnTo>
                  <a:pt x="256858" y="804887"/>
                </a:lnTo>
                <a:lnTo>
                  <a:pt x="252776" y="800023"/>
                </a:lnTo>
                <a:close/>
              </a:path>
              <a:path w="1210309" h="1016635">
                <a:moveTo>
                  <a:pt x="233320" y="816350"/>
                </a:moveTo>
                <a:lnTo>
                  <a:pt x="218727" y="828596"/>
                </a:lnTo>
                <a:lnTo>
                  <a:pt x="222808" y="833460"/>
                </a:lnTo>
                <a:lnTo>
                  <a:pt x="237402" y="821215"/>
                </a:lnTo>
                <a:lnTo>
                  <a:pt x="233320" y="816350"/>
                </a:lnTo>
                <a:close/>
              </a:path>
              <a:path w="1210309" h="1016635">
                <a:moveTo>
                  <a:pt x="213862" y="832678"/>
                </a:moveTo>
                <a:lnTo>
                  <a:pt x="199269" y="844923"/>
                </a:lnTo>
                <a:lnTo>
                  <a:pt x="203351" y="849787"/>
                </a:lnTo>
                <a:lnTo>
                  <a:pt x="217944" y="837542"/>
                </a:lnTo>
                <a:lnTo>
                  <a:pt x="213862" y="832678"/>
                </a:lnTo>
                <a:close/>
              </a:path>
              <a:path w="1210309" h="1016635">
                <a:moveTo>
                  <a:pt x="194405" y="849005"/>
                </a:moveTo>
                <a:lnTo>
                  <a:pt x="179811" y="861250"/>
                </a:lnTo>
                <a:lnTo>
                  <a:pt x="183893" y="866114"/>
                </a:lnTo>
                <a:lnTo>
                  <a:pt x="198487" y="853869"/>
                </a:lnTo>
                <a:lnTo>
                  <a:pt x="194405" y="849005"/>
                </a:lnTo>
                <a:close/>
              </a:path>
              <a:path w="1210309" h="1016635">
                <a:moveTo>
                  <a:pt x="174947" y="865332"/>
                </a:moveTo>
                <a:lnTo>
                  <a:pt x="160355" y="877577"/>
                </a:lnTo>
                <a:lnTo>
                  <a:pt x="164437" y="882441"/>
                </a:lnTo>
                <a:lnTo>
                  <a:pt x="179029" y="870196"/>
                </a:lnTo>
                <a:lnTo>
                  <a:pt x="174947" y="865332"/>
                </a:lnTo>
                <a:close/>
              </a:path>
              <a:path w="1210309" h="1016635">
                <a:moveTo>
                  <a:pt x="155489" y="881659"/>
                </a:moveTo>
                <a:lnTo>
                  <a:pt x="140897" y="893904"/>
                </a:lnTo>
                <a:lnTo>
                  <a:pt x="144979" y="898768"/>
                </a:lnTo>
                <a:lnTo>
                  <a:pt x="159571" y="886523"/>
                </a:lnTo>
                <a:lnTo>
                  <a:pt x="155489" y="881659"/>
                </a:lnTo>
                <a:close/>
              </a:path>
              <a:path w="1210309" h="1016635">
                <a:moveTo>
                  <a:pt x="136033" y="897986"/>
                </a:moveTo>
                <a:lnTo>
                  <a:pt x="121439" y="910231"/>
                </a:lnTo>
                <a:lnTo>
                  <a:pt x="125521" y="915095"/>
                </a:lnTo>
                <a:lnTo>
                  <a:pt x="140115" y="902850"/>
                </a:lnTo>
                <a:lnTo>
                  <a:pt x="136033" y="897986"/>
                </a:lnTo>
                <a:close/>
              </a:path>
              <a:path w="1210309" h="1016635">
                <a:moveTo>
                  <a:pt x="116575" y="914313"/>
                </a:moveTo>
                <a:lnTo>
                  <a:pt x="101982" y="926558"/>
                </a:lnTo>
                <a:lnTo>
                  <a:pt x="106064" y="931423"/>
                </a:lnTo>
                <a:lnTo>
                  <a:pt x="120657" y="919177"/>
                </a:lnTo>
                <a:lnTo>
                  <a:pt x="116575" y="914313"/>
                </a:lnTo>
                <a:close/>
              </a:path>
              <a:path w="1210309" h="1016635">
                <a:moveTo>
                  <a:pt x="33881" y="938112"/>
                </a:moveTo>
                <a:lnTo>
                  <a:pt x="0" y="1016279"/>
                </a:lnTo>
                <a:lnTo>
                  <a:pt x="82862" y="996483"/>
                </a:lnTo>
                <a:lnTo>
                  <a:pt x="67262" y="977893"/>
                </a:lnTo>
                <a:lnTo>
                  <a:pt x="50684" y="977893"/>
                </a:lnTo>
                <a:lnTo>
                  <a:pt x="46602" y="973029"/>
                </a:lnTo>
                <a:lnTo>
                  <a:pt x="56331" y="964866"/>
                </a:lnTo>
                <a:lnTo>
                  <a:pt x="33881" y="938112"/>
                </a:lnTo>
                <a:close/>
              </a:path>
              <a:path w="1210309" h="1016635">
                <a:moveTo>
                  <a:pt x="56331" y="964866"/>
                </a:moveTo>
                <a:lnTo>
                  <a:pt x="46602" y="973029"/>
                </a:lnTo>
                <a:lnTo>
                  <a:pt x="50684" y="977893"/>
                </a:lnTo>
                <a:lnTo>
                  <a:pt x="60412" y="969730"/>
                </a:lnTo>
                <a:lnTo>
                  <a:pt x="56331" y="964866"/>
                </a:lnTo>
                <a:close/>
              </a:path>
              <a:path w="1210309" h="1016635">
                <a:moveTo>
                  <a:pt x="60412" y="969730"/>
                </a:moveTo>
                <a:lnTo>
                  <a:pt x="50684" y="977893"/>
                </a:lnTo>
                <a:lnTo>
                  <a:pt x="67262" y="977893"/>
                </a:lnTo>
                <a:lnTo>
                  <a:pt x="60412" y="969730"/>
                </a:lnTo>
                <a:close/>
              </a:path>
              <a:path w="1210309" h="1016635">
                <a:moveTo>
                  <a:pt x="58204" y="963295"/>
                </a:moveTo>
                <a:lnTo>
                  <a:pt x="56331" y="964866"/>
                </a:lnTo>
                <a:lnTo>
                  <a:pt x="60412" y="969730"/>
                </a:lnTo>
                <a:lnTo>
                  <a:pt x="62285" y="968159"/>
                </a:lnTo>
                <a:lnTo>
                  <a:pt x="58204" y="963295"/>
                </a:lnTo>
                <a:close/>
              </a:path>
              <a:path w="1210309" h="1016635">
                <a:moveTo>
                  <a:pt x="77660" y="946967"/>
                </a:moveTo>
                <a:lnTo>
                  <a:pt x="63068" y="959213"/>
                </a:lnTo>
                <a:lnTo>
                  <a:pt x="67149" y="964077"/>
                </a:lnTo>
                <a:lnTo>
                  <a:pt x="81742" y="951831"/>
                </a:lnTo>
                <a:lnTo>
                  <a:pt x="77660" y="946967"/>
                </a:lnTo>
                <a:close/>
              </a:path>
              <a:path w="1210309" h="1016635">
                <a:moveTo>
                  <a:pt x="97118" y="930640"/>
                </a:moveTo>
                <a:lnTo>
                  <a:pt x="82525" y="942886"/>
                </a:lnTo>
                <a:lnTo>
                  <a:pt x="86607" y="947750"/>
                </a:lnTo>
                <a:lnTo>
                  <a:pt x="101199" y="935504"/>
                </a:lnTo>
                <a:lnTo>
                  <a:pt x="97118" y="93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600" y="6193845"/>
            <a:ext cx="6559355" cy="465512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70"/>
              </a:spcBef>
            </a:pPr>
            <a:r>
              <a:rPr sz="2800" b="1" spc="-65" dirty="0">
                <a:solidFill>
                  <a:srgbClr val="00B050"/>
                </a:solidFill>
                <a:latin typeface="Times New Roman"/>
                <a:cs typeface="Times New Roman"/>
              </a:rPr>
              <a:t>Take</a:t>
            </a:r>
            <a:r>
              <a:rPr sz="2800" b="1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Times New Roman"/>
                <a:cs typeface="Times New Roman"/>
              </a:rPr>
              <a:t>break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install</a:t>
            </a:r>
            <a:r>
              <a:rPr lang="en-US"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00B050"/>
                </a:solidFill>
                <a:latin typeface="Times New Roman"/>
                <a:cs typeface="Times New Roman"/>
              </a:rPr>
              <a:t>RSeQC</a:t>
            </a:r>
            <a:r>
              <a:rPr lang="en-US"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 with pip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348" y="249427"/>
            <a:ext cx="477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P</a:t>
            </a:r>
            <a:r>
              <a:rPr sz="3600" spc="-105" dirty="0"/>
              <a:t>r</a:t>
            </a:r>
            <a:r>
              <a:rPr sz="3600" dirty="0"/>
              <a:t>e</a:t>
            </a:r>
            <a:r>
              <a:rPr sz="3600" spc="-215" dirty="0"/>
              <a:t> </a:t>
            </a:r>
            <a:r>
              <a:rPr sz="3600" dirty="0"/>
              <a:t>&amp;</a:t>
            </a:r>
            <a:r>
              <a:rPr sz="3600" spc="-215" dirty="0"/>
              <a:t> </a:t>
            </a:r>
            <a:r>
              <a:rPr sz="3600" spc="-110" dirty="0"/>
              <a:t>pos</a:t>
            </a:r>
            <a:r>
              <a:rPr sz="3600" dirty="0"/>
              <a:t>t</a:t>
            </a:r>
            <a:r>
              <a:rPr sz="3600" spc="-215" dirty="0"/>
              <a:t> </a:t>
            </a:r>
            <a:r>
              <a:rPr sz="3600" spc="-110" dirty="0"/>
              <a:t>a</a:t>
            </a:r>
            <a:r>
              <a:rPr sz="3600" spc="-105" dirty="0"/>
              <a:t>li</a:t>
            </a:r>
            <a:r>
              <a:rPr sz="3600" spc="-110" dirty="0"/>
              <a:t>gn</a:t>
            </a:r>
            <a:r>
              <a:rPr sz="3600" spc="-105" dirty="0"/>
              <a:t>m</a:t>
            </a:r>
            <a:r>
              <a:rPr sz="3600" spc="-110" dirty="0"/>
              <a:t>en</a:t>
            </a:r>
            <a:r>
              <a:rPr sz="3600" dirty="0"/>
              <a:t>t</a:t>
            </a:r>
            <a:r>
              <a:rPr sz="3600" spc="-215" dirty="0"/>
              <a:t> </a:t>
            </a:r>
            <a:r>
              <a:rPr sz="3600" spc="-110" dirty="0"/>
              <a:t>QC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33" y="3773227"/>
            <a:ext cx="5278582" cy="3025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977" y="3814282"/>
            <a:ext cx="5153025" cy="2879090"/>
          </a:xfrm>
          <a:prstGeom prst="rect">
            <a:avLst/>
          </a:prstGeom>
          <a:solidFill>
            <a:srgbClr val="FFFFFF"/>
          </a:solidFill>
          <a:ln w="9524">
            <a:solidFill>
              <a:srgbClr val="E0E0E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74320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274320" algn="l"/>
              </a:tabLst>
            </a:pP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aligned</a:t>
            </a:r>
            <a:r>
              <a:rPr sz="2400" b="1" spc="-6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r>
              <a:rPr sz="2400" b="1" spc="-7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dirty="0">
                <a:solidFill>
                  <a:srgbClr val="292934"/>
                </a:solidFill>
                <a:latin typeface="Helvetica Neue"/>
                <a:cs typeface="Helvetica Neue"/>
              </a:rPr>
              <a:t>QC</a:t>
            </a:r>
            <a:endParaRPr sz="24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02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2000" spc="-5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(uniquely)</a:t>
            </a:r>
            <a:r>
              <a:rPr sz="2000" spc="-5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aligned</a:t>
            </a:r>
            <a:r>
              <a:rPr sz="2000" spc="-4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exonic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vs.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 intronic/intergenic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000" spc="-10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d</a:t>
            </a:r>
            <a:r>
              <a:rPr sz="2000" spc="5" dirty="0">
                <a:solidFill>
                  <a:srgbClr val="292934"/>
                </a:solidFill>
                <a:latin typeface="Helvetica Neue"/>
                <a:cs typeface="Helvetica Neue"/>
              </a:rPr>
              <a:t>i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ve</a:t>
            </a: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r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s</a:t>
            </a:r>
            <a:r>
              <a:rPr sz="2000" spc="5" dirty="0">
                <a:solidFill>
                  <a:srgbClr val="292934"/>
                </a:solidFill>
                <a:latin typeface="Helvetica Neue"/>
                <a:cs typeface="Helvetica Neue"/>
              </a:rPr>
              <a:t>i</a:t>
            </a: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t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y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000" spc="-6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body</a:t>
            </a:r>
            <a:r>
              <a:rPr sz="2000" spc="-6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coverage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strandedness</a:t>
            </a:r>
            <a:endParaRPr sz="2000">
              <a:latin typeface="Helvetica Neue"/>
              <a:cs typeface="Helvetica Neu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033" y="996777"/>
            <a:ext cx="5278582" cy="25644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977" y="1031052"/>
            <a:ext cx="5153025" cy="2440305"/>
          </a:xfrm>
          <a:prstGeom prst="rect">
            <a:avLst/>
          </a:prstGeom>
          <a:solidFill>
            <a:srgbClr val="FFFFFF"/>
          </a:solidFill>
          <a:ln w="9524">
            <a:solidFill>
              <a:srgbClr val="E0E0E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74320" indent="-182880">
              <a:lnSpc>
                <a:spcPct val="100000"/>
              </a:lnSpc>
              <a:spcBef>
                <a:spcPts val="145"/>
              </a:spcBef>
              <a:buClr>
                <a:srgbClr val="93A299"/>
              </a:buClr>
              <a:buSzPct val="81818"/>
              <a:buFont typeface="Arial"/>
              <a:buChar char="•"/>
              <a:tabLst>
                <a:tab pos="274320" algn="l"/>
              </a:tabLst>
            </a:pPr>
            <a:r>
              <a:rPr sz="22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raw</a:t>
            </a:r>
            <a:r>
              <a:rPr sz="2200" b="1" spc="-6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200" b="1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r>
              <a:rPr sz="2200" b="1" spc="-6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200" dirty="0">
                <a:solidFill>
                  <a:srgbClr val="292934"/>
                </a:solidFill>
                <a:latin typeface="Helvetica Neue"/>
                <a:cs typeface="Helvetica Neue"/>
              </a:rPr>
              <a:t>QC</a:t>
            </a:r>
            <a:endParaRPr sz="2200">
              <a:latin typeface="Helvetica Neue"/>
              <a:cs typeface="Helvetica Neue"/>
            </a:endParaRPr>
          </a:p>
          <a:p>
            <a:pPr marL="548005" marR="278130" lvl="1" indent="-190500">
              <a:lnSpc>
                <a:spcPts val="2090"/>
              </a:lnSpc>
              <a:spcBef>
                <a:spcPts val="1080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8005" algn="l"/>
              </a:tabLst>
            </a:pP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adapter/primer/other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contaminating and </a:t>
            </a:r>
            <a:r>
              <a:rPr sz="1900" spc="-51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spc="-30" dirty="0">
                <a:solidFill>
                  <a:srgbClr val="292934"/>
                </a:solidFill>
                <a:latin typeface="Helvetica Neue"/>
                <a:cs typeface="Helvetica Neue"/>
              </a:rPr>
              <a:t>over-represented</a:t>
            </a:r>
            <a:r>
              <a:rPr sz="19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sequences</a:t>
            </a:r>
            <a:endParaRPr sz="19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295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1020" algn="l"/>
              </a:tabLst>
            </a:pP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sequencing</a:t>
            </a:r>
            <a:r>
              <a:rPr sz="1900" spc="-10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quality</a:t>
            </a:r>
            <a:endParaRPr sz="19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535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1020" algn="l"/>
              </a:tabLst>
            </a:pP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GC</a:t>
            </a:r>
            <a:r>
              <a:rPr sz="1900" spc="-7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distributions</a:t>
            </a:r>
            <a:endParaRPr sz="19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915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1020" algn="l"/>
              </a:tabLst>
            </a:pP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duplication</a:t>
            </a:r>
            <a:r>
              <a:rPr sz="1900" spc="-11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levels</a:t>
            </a:r>
            <a:endParaRPr sz="190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9408" y="1742947"/>
            <a:ext cx="291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Pre-alignment: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FastQC</a:t>
            </a:r>
            <a:r>
              <a:rPr sz="1800" b="1" spc="-5" dirty="0">
                <a:latin typeface="Times New Roman"/>
                <a:cs typeface="Times New Roman"/>
              </a:rPr>
              <a:t>,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fastp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9408" y="4867147"/>
            <a:ext cx="315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Post-alignment: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RSeQC</a:t>
            </a:r>
            <a:r>
              <a:rPr sz="1800" b="1" spc="-5" dirty="0">
                <a:latin typeface="Times New Roman"/>
                <a:cs typeface="Times New Roman"/>
              </a:rPr>
              <a:t>, </a:t>
            </a:r>
            <a:r>
              <a:rPr sz="1800" b="1" spc="-50" dirty="0">
                <a:latin typeface="Times New Roman"/>
                <a:cs typeface="Times New Roman"/>
              </a:rPr>
              <a:t>QoRTs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95341" y="2231753"/>
            <a:ext cx="488315" cy="2443480"/>
            <a:chOff x="6995341" y="2231753"/>
            <a:chExt cx="488315" cy="2443480"/>
          </a:xfrm>
        </p:grpSpPr>
        <p:sp>
          <p:nvSpPr>
            <p:cNvPr id="10" name="object 10"/>
            <p:cNvSpPr/>
            <p:nvPr/>
          </p:nvSpPr>
          <p:spPr>
            <a:xfrm>
              <a:off x="7001691" y="2238103"/>
              <a:ext cx="475615" cy="2430780"/>
            </a:xfrm>
            <a:custGeom>
              <a:avLst/>
              <a:gdLst/>
              <a:ahLst/>
              <a:cxnLst/>
              <a:rect l="l" t="t" r="r" b="b"/>
              <a:pathLst>
                <a:path w="475615" h="2430779">
                  <a:moveTo>
                    <a:pt x="356523" y="0"/>
                  </a:moveTo>
                  <a:lnTo>
                    <a:pt x="118840" y="0"/>
                  </a:lnTo>
                  <a:lnTo>
                    <a:pt x="118840" y="2192942"/>
                  </a:lnTo>
                  <a:lnTo>
                    <a:pt x="0" y="2192942"/>
                  </a:lnTo>
                  <a:lnTo>
                    <a:pt x="237681" y="2430623"/>
                  </a:lnTo>
                  <a:lnTo>
                    <a:pt x="475364" y="2192942"/>
                  </a:lnTo>
                  <a:lnTo>
                    <a:pt x="356523" y="2192942"/>
                  </a:lnTo>
                  <a:lnTo>
                    <a:pt x="35652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1691" y="2238103"/>
              <a:ext cx="475615" cy="2430780"/>
            </a:xfrm>
            <a:custGeom>
              <a:avLst/>
              <a:gdLst/>
              <a:ahLst/>
              <a:cxnLst/>
              <a:rect l="l" t="t" r="r" b="b"/>
              <a:pathLst>
                <a:path w="475615" h="2430779">
                  <a:moveTo>
                    <a:pt x="0" y="2192942"/>
                  </a:moveTo>
                  <a:lnTo>
                    <a:pt x="118841" y="2192942"/>
                  </a:lnTo>
                  <a:lnTo>
                    <a:pt x="118841" y="0"/>
                  </a:lnTo>
                  <a:lnTo>
                    <a:pt x="356523" y="0"/>
                  </a:lnTo>
                  <a:lnTo>
                    <a:pt x="356523" y="2192942"/>
                  </a:lnTo>
                  <a:lnTo>
                    <a:pt x="475365" y="2192942"/>
                  </a:lnTo>
                  <a:lnTo>
                    <a:pt x="237682" y="2430624"/>
                  </a:lnTo>
                  <a:lnTo>
                    <a:pt x="0" y="2192942"/>
                  </a:lnTo>
                  <a:close/>
                </a:path>
              </a:pathLst>
            </a:custGeom>
            <a:ln w="12700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503" y="184403"/>
            <a:ext cx="4562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spc="-5" dirty="0"/>
              <a:t>Pre</a:t>
            </a:r>
            <a:r>
              <a:rPr spc="5" dirty="0"/>
              <a:t> </a:t>
            </a:r>
            <a:r>
              <a:rPr dirty="0"/>
              <a:t>QC	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807" y="1566164"/>
            <a:ext cx="7984490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ts val="3595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45" dirty="0">
                <a:latin typeface="Calibri"/>
                <a:cs typeface="Calibri"/>
              </a:rPr>
              <a:t>Before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mapping:</a:t>
            </a:r>
            <a:endParaRPr sz="3000">
              <a:latin typeface="Calibri"/>
              <a:cs typeface="Calibri"/>
            </a:endParaRPr>
          </a:p>
          <a:p>
            <a:pPr marL="756920" lvl="1" indent="-287655">
              <a:lnSpc>
                <a:spcPts val="3115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spc="-140" dirty="0">
                <a:latin typeface="Arial"/>
                <a:cs typeface="Arial"/>
              </a:rPr>
              <a:t>How </a:t>
            </a:r>
            <a:r>
              <a:rPr sz="2600" i="1" spc="-5" dirty="0">
                <a:latin typeface="Arial"/>
                <a:cs typeface="Arial"/>
              </a:rPr>
              <a:t>to</a:t>
            </a:r>
            <a:r>
              <a:rPr sz="2600" i="1" spc="-150" dirty="0">
                <a:latin typeface="Arial"/>
                <a:cs typeface="Arial"/>
              </a:rPr>
              <a:t> </a:t>
            </a:r>
            <a:r>
              <a:rPr sz="2600" i="1" spc="-50" dirty="0">
                <a:latin typeface="Arial"/>
                <a:cs typeface="Arial"/>
              </a:rPr>
              <a:t>identify</a:t>
            </a:r>
            <a:r>
              <a:rPr sz="2600" i="1" spc="-170" dirty="0">
                <a:latin typeface="Arial"/>
                <a:cs typeface="Arial"/>
              </a:rPr>
              <a:t> </a:t>
            </a:r>
            <a:r>
              <a:rPr sz="2600" i="1" spc="-110" dirty="0">
                <a:latin typeface="Arial"/>
                <a:cs typeface="Arial"/>
              </a:rPr>
              <a:t>and</a:t>
            </a:r>
            <a:r>
              <a:rPr sz="2600" i="1" spc="-140" dirty="0">
                <a:latin typeface="Arial"/>
                <a:cs typeface="Arial"/>
              </a:rPr>
              <a:t> remove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150" dirty="0">
                <a:latin typeface="Arial"/>
                <a:cs typeface="Arial"/>
              </a:rPr>
              <a:t>reads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10" dirty="0">
                <a:latin typeface="Arial"/>
                <a:cs typeface="Arial"/>
              </a:rPr>
              <a:t>with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45" dirty="0">
                <a:latin typeface="Arial"/>
                <a:cs typeface="Arial"/>
              </a:rPr>
              <a:t>low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185" dirty="0">
                <a:latin typeface="Arial"/>
                <a:cs typeface="Arial"/>
              </a:rPr>
              <a:t>base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145" dirty="0">
                <a:latin typeface="Arial"/>
                <a:cs typeface="Arial"/>
              </a:rPr>
              <a:t>calls?</a:t>
            </a:r>
            <a:endParaRPr sz="2600">
              <a:latin typeface="Arial"/>
              <a:cs typeface="Arial"/>
            </a:endParaRPr>
          </a:p>
          <a:p>
            <a:pPr marL="756920" marR="2066925" lvl="1" indent="-287020">
              <a:lnSpc>
                <a:spcPts val="252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i="1" spc="-215" dirty="0">
                <a:latin typeface="Arial"/>
                <a:cs typeface="Arial"/>
              </a:rPr>
              <a:t>H</a:t>
            </a:r>
            <a:r>
              <a:rPr sz="2600" i="1" spc="-185" dirty="0">
                <a:latin typeface="Arial"/>
                <a:cs typeface="Arial"/>
              </a:rPr>
              <a:t>o</a:t>
            </a:r>
            <a:r>
              <a:rPr sz="2600" i="1" spc="-20" dirty="0">
                <a:latin typeface="Arial"/>
                <a:cs typeface="Arial"/>
              </a:rPr>
              <a:t>w</a:t>
            </a:r>
            <a:r>
              <a:rPr sz="2600" i="1" spc="-155" dirty="0">
                <a:latin typeface="Arial"/>
                <a:cs typeface="Arial"/>
              </a:rPr>
              <a:t> </a:t>
            </a:r>
            <a:r>
              <a:rPr sz="2600" i="1" spc="-35" dirty="0">
                <a:latin typeface="Arial"/>
                <a:cs typeface="Arial"/>
              </a:rPr>
              <a:t>t</a:t>
            </a:r>
            <a:r>
              <a:rPr sz="2600" i="1" spc="20" dirty="0">
                <a:latin typeface="Arial"/>
                <a:cs typeface="Arial"/>
              </a:rPr>
              <a:t>o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55" dirty="0">
                <a:latin typeface="Arial"/>
                <a:cs typeface="Arial"/>
              </a:rPr>
              <a:t>id</a:t>
            </a:r>
            <a:r>
              <a:rPr sz="2600" i="1" spc="-215" dirty="0">
                <a:latin typeface="Arial"/>
                <a:cs typeface="Arial"/>
              </a:rPr>
              <a:t>e</a:t>
            </a:r>
            <a:r>
              <a:rPr sz="2600" i="1" spc="-140" dirty="0">
                <a:latin typeface="Arial"/>
                <a:cs typeface="Arial"/>
              </a:rPr>
              <a:t>n</a:t>
            </a:r>
            <a:r>
              <a:rPr sz="2600" i="1" spc="70" dirty="0">
                <a:latin typeface="Arial"/>
                <a:cs typeface="Arial"/>
              </a:rPr>
              <a:t>ti</a:t>
            </a:r>
            <a:r>
              <a:rPr sz="2600" i="1" spc="85" dirty="0">
                <a:latin typeface="Arial"/>
                <a:cs typeface="Arial"/>
              </a:rPr>
              <a:t>f</a:t>
            </a:r>
            <a:r>
              <a:rPr sz="2600" i="1" spc="-140" dirty="0">
                <a:latin typeface="Arial"/>
                <a:cs typeface="Arial"/>
              </a:rPr>
              <a:t>y</a:t>
            </a:r>
            <a:r>
              <a:rPr sz="2600" i="1" spc="-150" dirty="0">
                <a:latin typeface="Arial"/>
                <a:cs typeface="Arial"/>
              </a:rPr>
              <a:t> </a:t>
            </a:r>
            <a:r>
              <a:rPr sz="2600" i="1" spc="-110" dirty="0">
                <a:latin typeface="Arial"/>
                <a:cs typeface="Arial"/>
              </a:rPr>
              <a:t>and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95" dirty="0">
                <a:latin typeface="Arial"/>
                <a:cs typeface="Arial"/>
              </a:rPr>
              <a:t>re</a:t>
            </a:r>
            <a:r>
              <a:rPr sz="2600" i="1" spc="-150" dirty="0">
                <a:latin typeface="Arial"/>
                <a:cs typeface="Arial"/>
              </a:rPr>
              <a:t>m</a:t>
            </a:r>
            <a:r>
              <a:rPr sz="2600" i="1" spc="-140" dirty="0">
                <a:latin typeface="Arial"/>
                <a:cs typeface="Arial"/>
              </a:rPr>
              <a:t>o</a:t>
            </a:r>
            <a:r>
              <a:rPr sz="2600" i="1" spc="-160" dirty="0">
                <a:latin typeface="Arial"/>
                <a:cs typeface="Arial"/>
              </a:rPr>
              <a:t>v</a:t>
            </a:r>
            <a:r>
              <a:rPr sz="2600" i="1" spc="-204" dirty="0">
                <a:latin typeface="Arial"/>
                <a:cs typeface="Arial"/>
              </a:rPr>
              <a:t>e</a:t>
            </a:r>
            <a:r>
              <a:rPr sz="2600" i="1" spc="-175" dirty="0">
                <a:latin typeface="Arial"/>
                <a:cs typeface="Arial"/>
              </a:rPr>
              <a:t> </a:t>
            </a:r>
            <a:r>
              <a:rPr sz="2600" i="1" spc="-105" dirty="0">
                <a:latin typeface="Arial"/>
                <a:cs typeface="Arial"/>
              </a:rPr>
              <a:t>re</a:t>
            </a:r>
            <a:r>
              <a:rPr sz="2600" i="1" spc="-125" dirty="0">
                <a:latin typeface="Arial"/>
                <a:cs typeface="Arial"/>
              </a:rPr>
              <a:t>a</a:t>
            </a:r>
            <a:r>
              <a:rPr sz="2600" i="1" spc="-120" dirty="0">
                <a:latin typeface="Arial"/>
                <a:cs typeface="Arial"/>
              </a:rPr>
              <a:t>d</a:t>
            </a:r>
            <a:r>
              <a:rPr sz="2600" i="1" spc="-290" dirty="0">
                <a:latin typeface="Arial"/>
                <a:cs typeface="Arial"/>
              </a:rPr>
              <a:t>s</a:t>
            </a:r>
            <a:r>
              <a:rPr sz="2600" i="1" spc="-1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w</a:t>
            </a:r>
            <a:r>
              <a:rPr sz="2600" i="1" spc="5" dirty="0">
                <a:latin typeface="Arial"/>
                <a:cs typeface="Arial"/>
              </a:rPr>
              <a:t>i</a:t>
            </a:r>
            <a:r>
              <a:rPr sz="2600" i="1" spc="15" dirty="0">
                <a:latin typeface="Arial"/>
                <a:cs typeface="Arial"/>
              </a:rPr>
              <a:t>th  </a:t>
            </a:r>
            <a:r>
              <a:rPr sz="2600" i="1" spc="-45" dirty="0">
                <a:latin typeface="Arial"/>
                <a:cs typeface="Arial"/>
              </a:rPr>
              <a:t>lin</a:t>
            </a:r>
            <a:r>
              <a:rPr sz="2600" i="1" spc="-225" dirty="0">
                <a:latin typeface="Arial"/>
                <a:cs typeface="Arial"/>
              </a:rPr>
              <a:t>k</a:t>
            </a:r>
            <a:r>
              <a:rPr sz="2600" i="1" spc="-229" dirty="0">
                <a:latin typeface="Arial"/>
                <a:cs typeface="Arial"/>
              </a:rPr>
              <a:t>e</a:t>
            </a:r>
            <a:r>
              <a:rPr sz="2600" i="1" dirty="0">
                <a:latin typeface="Arial"/>
                <a:cs typeface="Arial"/>
              </a:rPr>
              <a:t>r</a:t>
            </a:r>
            <a:r>
              <a:rPr sz="2600" i="1" spc="-310" dirty="0">
                <a:latin typeface="Arial"/>
                <a:cs typeface="Arial"/>
              </a:rPr>
              <a:t>s</a:t>
            </a:r>
            <a:r>
              <a:rPr sz="2600" i="1" spc="40" dirty="0">
                <a:latin typeface="Arial"/>
                <a:cs typeface="Arial"/>
              </a:rPr>
              <a:t>/</a:t>
            </a:r>
            <a:r>
              <a:rPr sz="2600" i="1" spc="95" dirty="0">
                <a:latin typeface="Arial"/>
                <a:cs typeface="Arial"/>
              </a:rPr>
              <a:t>a</a:t>
            </a:r>
            <a:r>
              <a:rPr sz="2600" i="1" spc="-130" dirty="0">
                <a:latin typeface="Arial"/>
                <a:cs typeface="Arial"/>
              </a:rPr>
              <a:t>da</a:t>
            </a:r>
            <a:r>
              <a:rPr sz="2600" i="1" spc="-145" dirty="0">
                <a:latin typeface="Arial"/>
                <a:cs typeface="Arial"/>
              </a:rPr>
              <a:t>p</a:t>
            </a:r>
            <a:r>
              <a:rPr sz="2600" i="1" spc="95" dirty="0">
                <a:latin typeface="Arial"/>
                <a:cs typeface="Arial"/>
              </a:rPr>
              <a:t>t</a:t>
            </a:r>
            <a:r>
              <a:rPr sz="2600" i="1" spc="-75" dirty="0">
                <a:latin typeface="Arial"/>
                <a:cs typeface="Arial"/>
              </a:rPr>
              <a:t>o</a:t>
            </a:r>
            <a:r>
              <a:rPr sz="2600" i="1" spc="-60" dirty="0">
                <a:latin typeface="Arial"/>
                <a:cs typeface="Arial"/>
              </a:rPr>
              <a:t>r</a:t>
            </a:r>
            <a:r>
              <a:rPr sz="2600" i="1" spc="-290" dirty="0">
                <a:latin typeface="Arial"/>
                <a:cs typeface="Arial"/>
              </a:rPr>
              <a:t>s</a:t>
            </a:r>
            <a:r>
              <a:rPr sz="2600" i="1" spc="-204" dirty="0">
                <a:latin typeface="Arial"/>
                <a:cs typeface="Arial"/>
              </a:rPr>
              <a:t> </a:t>
            </a:r>
            <a:r>
              <a:rPr sz="2600" i="1" spc="-245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marL="756920" marR="190500" lvl="1" indent="-287020">
              <a:lnSpc>
                <a:spcPct val="8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i="1" spc="-140" dirty="0">
                <a:latin typeface="Arial"/>
                <a:cs typeface="Arial"/>
              </a:rPr>
              <a:t>How</a:t>
            </a:r>
            <a:r>
              <a:rPr sz="2600" i="1" spc="-12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to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75" dirty="0">
                <a:latin typeface="Arial"/>
                <a:cs typeface="Arial"/>
              </a:rPr>
              <a:t>screen</a:t>
            </a:r>
            <a:r>
              <a:rPr sz="2600" i="1" spc="-155" dirty="0">
                <a:latin typeface="Arial"/>
                <a:cs typeface="Arial"/>
              </a:rPr>
              <a:t> </a:t>
            </a:r>
            <a:r>
              <a:rPr sz="2600" i="1" spc="-40" dirty="0">
                <a:latin typeface="Arial"/>
                <a:cs typeface="Arial"/>
              </a:rPr>
              <a:t>for</a:t>
            </a:r>
            <a:r>
              <a:rPr sz="2600" i="1" spc="-140" dirty="0">
                <a:latin typeface="Arial"/>
                <a:cs typeface="Arial"/>
              </a:rPr>
              <a:t> </a:t>
            </a:r>
            <a:r>
              <a:rPr sz="2600" i="1" spc="-50" dirty="0">
                <a:latin typeface="Arial"/>
                <a:cs typeface="Arial"/>
              </a:rPr>
              <a:t>potential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00" dirty="0">
                <a:latin typeface="Arial"/>
                <a:cs typeface="Arial"/>
              </a:rPr>
              <a:t>species/vector/ribosomal </a:t>
            </a:r>
            <a:r>
              <a:rPr sz="2600" i="1" spc="-705" dirty="0">
                <a:latin typeface="Arial"/>
                <a:cs typeface="Arial"/>
              </a:rPr>
              <a:t> </a:t>
            </a:r>
            <a:r>
              <a:rPr sz="2600" i="1" spc="-90" dirty="0">
                <a:latin typeface="Arial"/>
                <a:cs typeface="Arial"/>
              </a:rPr>
              <a:t>contamination?</a:t>
            </a:r>
            <a:endParaRPr sz="2600">
              <a:latin typeface="Arial"/>
              <a:cs typeface="Arial"/>
            </a:endParaRPr>
          </a:p>
          <a:p>
            <a:pPr marL="756920" lvl="1" indent="-287655">
              <a:lnSpc>
                <a:spcPts val="3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spc="-215" dirty="0">
                <a:latin typeface="Arial"/>
                <a:cs typeface="Arial"/>
              </a:rPr>
              <a:t>H</a:t>
            </a:r>
            <a:r>
              <a:rPr sz="2600" i="1" spc="-185" dirty="0">
                <a:latin typeface="Arial"/>
                <a:cs typeface="Arial"/>
              </a:rPr>
              <a:t>o</a:t>
            </a:r>
            <a:r>
              <a:rPr sz="2600" i="1" spc="-20" dirty="0">
                <a:latin typeface="Arial"/>
                <a:cs typeface="Arial"/>
              </a:rPr>
              <a:t>w</a:t>
            </a:r>
            <a:r>
              <a:rPr sz="2600" i="1" spc="-150" dirty="0">
                <a:latin typeface="Arial"/>
                <a:cs typeface="Arial"/>
              </a:rPr>
              <a:t> </a:t>
            </a:r>
            <a:r>
              <a:rPr sz="2600" i="1" spc="-135" dirty="0">
                <a:latin typeface="Arial"/>
                <a:cs typeface="Arial"/>
              </a:rPr>
              <a:t>is</a:t>
            </a:r>
            <a:r>
              <a:rPr sz="2600" i="1" spc="-140" dirty="0">
                <a:latin typeface="Arial"/>
                <a:cs typeface="Arial"/>
              </a:rPr>
              <a:t> y</a:t>
            </a:r>
            <a:r>
              <a:rPr sz="2600" i="1" spc="-150" dirty="0">
                <a:latin typeface="Arial"/>
                <a:cs typeface="Arial"/>
              </a:rPr>
              <a:t>o</a:t>
            </a:r>
            <a:r>
              <a:rPr sz="2600" i="1" spc="-75" dirty="0">
                <a:latin typeface="Arial"/>
                <a:cs typeface="Arial"/>
              </a:rPr>
              <a:t>u</a:t>
            </a:r>
            <a:r>
              <a:rPr sz="2600" i="1" spc="-35" dirty="0">
                <a:latin typeface="Arial"/>
                <a:cs typeface="Arial"/>
              </a:rPr>
              <a:t>r</a:t>
            </a:r>
            <a:r>
              <a:rPr sz="2600" i="1" spc="-170" dirty="0">
                <a:latin typeface="Arial"/>
                <a:cs typeface="Arial"/>
              </a:rPr>
              <a:t> </a:t>
            </a:r>
            <a:r>
              <a:rPr sz="2600" i="1" spc="-30" dirty="0">
                <a:latin typeface="Arial"/>
                <a:cs typeface="Arial"/>
              </a:rPr>
              <a:t>lib</a:t>
            </a:r>
            <a:r>
              <a:rPr sz="2600" i="1" spc="15" dirty="0">
                <a:latin typeface="Arial"/>
                <a:cs typeface="Arial"/>
              </a:rPr>
              <a:t>r</a:t>
            </a:r>
            <a:r>
              <a:rPr sz="2600" i="1" spc="-114" dirty="0">
                <a:latin typeface="Arial"/>
                <a:cs typeface="Arial"/>
              </a:rPr>
              <a:t>a</a:t>
            </a:r>
            <a:r>
              <a:rPr sz="2600" i="1" spc="30" dirty="0">
                <a:latin typeface="Arial"/>
                <a:cs typeface="Arial"/>
              </a:rPr>
              <a:t>r</a:t>
            </a:r>
            <a:r>
              <a:rPr sz="2600" i="1" spc="-140" dirty="0">
                <a:latin typeface="Arial"/>
                <a:cs typeface="Arial"/>
              </a:rPr>
              <a:t>y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190" dirty="0">
                <a:latin typeface="Arial"/>
                <a:cs typeface="Arial"/>
              </a:rPr>
              <a:t>c</a:t>
            </a:r>
            <a:r>
              <a:rPr sz="2600" i="1" spc="-185" dirty="0">
                <a:latin typeface="Arial"/>
                <a:cs typeface="Arial"/>
              </a:rPr>
              <a:t>o</a:t>
            </a:r>
            <a:r>
              <a:rPr sz="2600" i="1" spc="-114" dirty="0">
                <a:latin typeface="Arial"/>
                <a:cs typeface="Arial"/>
              </a:rPr>
              <a:t>m</a:t>
            </a:r>
            <a:r>
              <a:rPr sz="2600" i="1" spc="-125" dirty="0">
                <a:latin typeface="Arial"/>
                <a:cs typeface="Arial"/>
              </a:rPr>
              <a:t>p</a:t>
            </a:r>
            <a:r>
              <a:rPr sz="2600" i="1" spc="5" dirty="0">
                <a:latin typeface="Arial"/>
                <a:cs typeface="Arial"/>
              </a:rPr>
              <a:t>l</a:t>
            </a:r>
            <a:r>
              <a:rPr sz="2600" i="1" spc="-275" dirty="0">
                <a:latin typeface="Arial"/>
                <a:cs typeface="Arial"/>
              </a:rPr>
              <a:t>e</a:t>
            </a:r>
            <a:r>
              <a:rPr sz="2600" i="1" spc="-190" dirty="0">
                <a:latin typeface="Arial"/>
                <a:cs typeface="Arial"/>
              </a:rPr>
              <a:t>x</a:t>
            </a:r>
            <a:r>
              <a:rPr sz="2600" i="1" spc="5" dirty="0">
                <a:latin typeface="Arial"/>
                <a:cs typeface="Arial"/>
              </a:rPr>
              <a:t>i</a:t>
            </a:r>
            <a:r>
              <a:rPr sz="2600" i="1" spc="140" dirty="0">
                <a:latin typeface="Arial"/>
                <a:cs typeface="Arial"/>
              </a:rPr>
              <a:t>t</a:t>
            </a:r>
            <a:r>
              <a:rPr sz="2600" i="1" spc="-155" dirty="0">
                <a:latin typeface="Arial"/>
                <a:cs typeface="Arial"/>
              </a:rPr>
              <a:t>y</a:t>
            </a:r>
            <a:r>
              <a:rPr sz="2600" i="1" spc="-245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97272" y="276125"/>
            <a:ext cx="3745229" cy="6136005"/>
            <a:chOff x="5297272" y="276125"/>
            <a:chExt cx="3745229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1547" y="276125"/>
              <a:ext cx="3640410" cy="61354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97272" y="314186"/>
              <a:ext cx="307975" cy="2390775"/>
            </a:xfrm>
            <a:custGeom>
              <a:avLst/>
              <a:gdLst/>
              <a:ahLst/>
              <a:cxnLst/>
              <a:rect l="l" t="t" r="r" b="b"/>
              <a:pathLst>
                <a:path w="307975" h="2390775">
                  <a:moveTo>
                    <a:pt x="307775" y="0"/>
                  </a:moveTo>
                  <a:lnTo>
                    <a:pt x="0" y="0"/>
                  </a:lnTo>
                  <a:lnTo>
                    <a:pt x="0" y="2390397"/>
                  </a:lnTo>
                  <a:lnTo>
                    <a:pt x="307775" y="2390397"/>
                  </a:lnTo>
                  <a:lnTo>
                    <a:pt x="307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4171" y="881583"/>
            <a:ext cx="4509770" cy="1209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Helvetica Neue"/>
                <a:cs typeface="Helvetica Neue"/>
              </a:rPr>
              <a:t>lack</a:t>
            </a:r>
            <a:r>
              <a:rPr sz="2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Helvetica Neue"/>
                <a:cs typeface="Helvetica Neue"/>
              </a:rPr>
              <a:t>of</a:t>
            </a:r>
            <a:r>
              <a:rPr sz="2400" spc="-4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400" b="1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diversity</a:t>
            </a:r>
            <a:r>
              <a:rPr sz="2400" spc="-5" dirty="0">
                <a:solidFill>
                  <a:srgbClr val="292934"/>
                </a:solidFill>
                <a:latin typeface="Helvetica Neue"/>
                <a:cs typeface="Helvetica Neue"/>
              </a:rPr>
              <a:t>:</a:t>
            </a:r>
            <a:endParaRPr sz="2400">
              <a:latin typeface="Helvetica Neue"/>
              <a:cs typeface="Helvetica Neue"/>
            </a:endParaRPr>
          </a:p>
          <a:p>
            <a:pPr marL="469265" marR="5080" lvl="1" indent="-190500">
              <a:lnSpc>
                <a:spcPts val="2210"/>
              </a:lnSpc>
              <a:spcBef>
                <a:spcPts val="106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dominance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of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rRNAs,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tRNAs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or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other </a:t>
            </a:r>
            <a:r>
              <a:rPr sz="2000" spc="-5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highly</a:t>
            </a:r>
            <a:r>
              <a:rPr sz="2000" spc="-2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abundant</a:t>
            </a:r>
            <a:r>
              <a:rPr sz="2000" spc="-2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transcripts</a:t>
            </a:r>
            <a:endParaRPr sz="2000">
              <a:latin typeface="HelveticaNeue-Light"/>
              <a:cs typeface="HelveticaNeue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71" y="2247696"/>
            <a:ext cx="4023995" cy="190055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spc="-25" dirty="0">
                <a:solidFill>
                  <a:srgbClr val="292934"/>
                </a:solidFill>
                <a:latin typeface="Helvetica Neue"/>
                <a:cs typeface="Helvetica Neue"/>
              </a:rPr>
              <a:t>read</a:t>
            </a:r>
            <a:r>
              <a:rPr sz="2400" b="1" spc="-11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dirty="0">
                <a:solidFill>
                  <a:srgbClr val="292934"/>
                </a:solidFill>
                <a:latin typeface="Helvetica Neue"/>
                <a:cs typeface="Helvetica Neue"/>
              </a:rPr>
              <a:t>distribution</a:t>
            </a:r>
            <a:endParaRPr sz="2400">
              <a:latin typeface="Helvetica Neue"/>
              <a:cs typeface="Helvetica Neue"/>
            </a:endParaRPr>
          </a:p>
          <a:p>
            <a:pPr marL="469265" marR="5080" lvl="1" indent="-190500">
              <a:lnSpc>
                <a:spcPts val="2210"/>
              </a:lnSpc>
              <a:spcBef>
                <a:spcPts val="104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high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HelveticaNeue-Light"/>
                <a:cs typeface="HelveticaNeue-Light"/>
              </a:rPr>
              <a:t>intron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coverage: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incomplete </a:t>
            </a:r>
            <a:r>
              <a:rPr sz="2000" spc="-5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poly(A)</a:t>
            </a:r>
            <a:r>
              <a:rPr sz="2000" spc="-1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enrichment</a:t>
            </a:r>
            <a:endParaRPr sz="2000">
              <a:latin typeface="HelveticaNeue-Light"/>
              <a:cs typeface="HelveticaNeue-Light"/>
            </a:endParaRPr>
          </a:p>
          <a:p>
            <a:pPr marL="469265" marR="368300" lvl="1" indent="-190500">
              <a:lnSpc>
                <a:spcPts val="2210"/>
              </a:lnSpc>
              <a:spcBef>
                <a:spcPts val="107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many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intergenic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HelveticaNeue-Light"/>
                <a:cs typeface="HelveticaNeue-Light"/>
              </a:rPr>
              <a:t>reads:</a:t>
            </a:r>
            <a:r>
              <a:rPr sz="2000" spc="-6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gDNA </a:t>
            </a:r>
            <a:r>
              <a:rPr sz="2000" spc="-5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contamination</a:t>
            </a:r>
            <a:endParaRPr sz="2000">
              <a:latin typeface="HelveticaNeue-Light"/>
              <a:cs typeface="HelveticaNeue-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171" y="4299000"/>
            <a:ext cx="4253865" cy="120269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400" b="1" spc="-7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body</a:t>
            </a:r>
            <a:r>
              <a:rPr sz="2400" b="1" spc="-5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coverage</a:t>
            </a:r>
            <a:endParaRPr sz="2400">
              <a:latin typeface="Helvetica Neue"/>
              <a:cs typeface="Helvetica Neue"/>
            </a:endParaRPr>
          </a:p>
          <a:p>
            <a:pPr marL="469265" marR="5080" lvl="1" indent="-190500">
              <a:lnSpc>
                <a:spcPts val="2210"/>
              </a:lnSpc>
              <a:spcBef>
                <a:spcPts val="104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3’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bias: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RNA</a:t>
            </a:r>
            <a:r>
              <a:rPr sz="2000" spc="-3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degradation</a:t>
            </a:r>
            <a:r>
              <a:rPr sz="2000" spc="-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+</a:t>
            </a:r>
            <a:r>
              <a:rPr sz="2000" spc="-3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poly(A) </a:t>
            </a:r>
            <a:r>
              <a:rPr sz="2000" spc="-5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enrichment</a:t>
            </a:r>
            <a:endParaRPr sz="2000">
              <a:latin typeface="HelveticaNeue-Light"/>
              <a:cs typeface="HelveticaNeue-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661" y="439618"/>
            <a:ext cx="233045" cy="218567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cumulative</a:t>
            </a:r>
            <a:r>
              <a:rPr sz="1400" spc="-4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1400" spc="-4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of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total</a:t>
            </a:r>
            <a:r>
              <a:rPr sz="1400" spc="-1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325" y="3281171"/>
            <a:ext cx="4895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exon</a:t>
            </a:r>
            <a:r>
              <a:rPr sz="1400" dirty="0">
                <a:solidFill>
                  <a:srgbClr val="292934"/>
                </a:solidFill>
                <a:latin typeface="Helvetica Neue"/>
                <a:cs typeface="Helvetica Neue"/>
              </a:rPr>
              <a:t>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3243" y="3287267"/>
            <a:ext cx="546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92934"/>
                </a:solidFill>
                <a:latin typeface="Helvetica Neue"/>
                <a:cs typeface="Helvetica Neue"/>
              </a:rPr>
              <a:t>i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nt</a:t>
            </a:r>
            <a:r>
              <a:rPr sz="1400" spc="-60" dirty="0">
                <a:solidFill>
                  <a:srgbClr val="292934"/>
                </a:solidFill>
                <a:latin typeface="Helvetica Neue"/>
                <a:cs typeface="Helvetica Neue"/>
              </a:rPr>
              <a:t>r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ons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8760" y="4688527"/>
            <a:ext cx="292100" cy="129540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1800" spc="-7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Cov</a:t>
            </a:r>
            <a:r>
              <a:rPr sz="1800" spc="-5" dirty="0">
                <a:solidFill>
                  <a:srgbClr val="292934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r</a:t>
            </a:r>
            <a:r>
              <a:rPr sz="1800" spc="-5" dirty="0">
                <a:solidFill>
                  <a:srgbClr val="292934"/>
                </a:solidFill>
                <a:latin typeface="Helvetica Neue"/>
                <a:cs typeface="Helvetica Neue"/>
              </a:rPr>
              <a:t>a</a:t>
            </a: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ge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3598" y="6264238"/>
            <a:ext cx="2648585" cy="307975"/>
          </a:xfrm>
          <a:custGeom>
            <a:avLst/>
            <a:gdLst/>
            <a:ahLst/>
            <a:cxnLst/>
            <a:rect l="l" t="t" r="r" b="b"/>
            <a:pathLst>
              <a:path w="2648584" h="307975">
                <a:moveTo>
                  <a:pt x="2648318" y="0"/>
                </a:moveTo>
                <a:lnTo>
                  <a:pt x="0" y="0"/>
                </a:lnTo>
                <a:lnTo>
                  <a:pt x="0" y="307775"/>
                </a:lnTo>
                <a:lnTo>
                  <a:pt x="2648318" y="307775"/>
                </a:lnTo>
                <a:lnTo>
                  <a:pt x="2648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7779" y="365251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Courier"/>
                <a:cs typeface="Courier"/>
              </a:rPr>
              <a:t>QoRTs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2084" y="5559044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Courier"/>
                <a:cs typeface="Courier"/>
              </a:rPr>
              <a:t>RSeQC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23054" y="2926079"/>
            <a:ext cx="3819525" cy="3656329"/>
          </a:xfrm>
          <a:custGeom>
            <a:avLst/>
            <a:gdLst/>
            <a:ahLst/>
            <a:cxnLst/>
            <a:rect l="l" t="t" r="r" b="b"/>
            <a:pathLst>
              <a:path w="3819525" h="3656329">
                <a:moveTo>
                  <a:pt x="0" y="0"/>
                </a:moveTo>
                <a:lnTo>
                  <a:pt x="3818906" y="0"/>
                </a:lnTo>
                <a:lnTo>
                  <a:pt x="3818906" y="3655795"/>
                </a:lnTo>
                <a:lnTo>
                  <a:pt x="0" y="365579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5520" y="5754116"/>
            <a:ext cx="846963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ts val="2135"/>
              </a:lnSpc>
              <a:spcBef>
                <a:spcPts val="10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i="1" spc="-135" dirty="0">
                <a:latin typeface="Arial-BoldItalicMT"/>
                <a:cs typeface="Arial-BoldItalicMT"/>
              </a:rPr>
              <a:t>W</a:t>
            </a:r>
            <a:r>
              <a:rPr sz="1800" b="1" i="1" spc="-95" dirty="0">
                <a:latin typeface="Arial-BoldItalicMT"/>
                <a:cs typeface="Arial-BoldItalicMT"/>
              </a:rPr>
              <a:t>h</a:t>
            </a:r>
            <a:r>
              <a:rPr sz="1800" b="1" i="1" spc="-65" dirty="0">
                <a:latin typeface="Arial-BoldItalicMT"/>
                <a:cs typeface="Arial-BoldItalicMT"/>
              </a:rPr>
              <a:t>a</a:t>
            </a:r>
            <a:r>
              <a:rPr sz="1800" b="1" i="1" spc="20" dirty="0">
                <a:latin typeface="Arial-BoldItalicMT"/>
                <a:cs typeface="Arial-BoldItalicMT"/>
              </a:rPr>
              <a:t>t</a:t>
            </a:r>
            <a:r>
              <a:rPr sz="1800" b="1" i="1" spc="-110" dirty="0">
                <a:latin typeface="Arial-BoldItalicMT"/>
                <a:cs typeface="Arial-BoldItalicMT"/>
              </a:rPr>
              <a:t> </a:t>
            </a:r>
            <a:r>
              <a:rPr sz="1800" b="1" i="1" spc="-125" dirty="0">
                <a:latin typeface="Arial-BoldItalicMT"/>
                <a:cs typeface="Arial-BoldItalicMT"/>
              </a:rPr>
              <a:t>i</a:t>
            </a:r>
            <a:r>
              <a:rPr sz="1800" b="1" i="1" spc="-235" dirty="0">
                <a:latin typeface="Arial-BoldItalicMT"/>
                <a:cs typeface="Arial-BoldItalicMT"/>
              </a:rPr>
              <a:t>s</a:t>
            </a:r>
            <a:r>
              <a:rPr sz="1800" b="1" i="1" spc="-90" dirty="0">
                <a:latin typeface="Arial-BoldItalicMT"/>
                <a:cs typeface="Arial-BoldItalicMT"/>
              </a:rPr>
              <a:t> </a:t>
            </a:r>
            <a:r>
              <a:rPr sz="1800" b="1" i="1" spc="-160" dirty="0">
                <a:latin typeface="Arial-BoldItalicMT"/>
                <a:cs typeface="Arial-BoldItalicMT"/>
              </a:rPr>
              <a:t>p</a:t>
            </a:r>
            <a:r>
              <a:rPr sz="1800" b="1" i="1" spc="-145" dirty="0">
                <a:latin typeface="Arial-BoldItalicMT"/>
                <a:cs typeface="Arial-BoldItalicMT"/>
              </a:rPr>
              <a:t>e</a:t>
            </a:r>
            <a:r>
              <a:rPr sz="1800" b="1" i="1" spc="-85" dirty="0">
                <a:latin typeface="Arial-BoldItalicMT"/>
                <a:cs typeface="Arial-BoldItalicMT"/>
              </a:rPr>
              <a:t>r</a:t>
            </a:r>
            <a:r>
              <a:rPr sz="1800" b="1" i="1" spc="-300" dirty="0">
                <a:latin typeface="Arial-BoldItalicMT"/>
                <a:cs typeface="Arial-BoldItalicMT"/>
              </a:rPr>
              <a:t>c</a:t>
            </a:r>
            <a:r>
              <a:rPr sz="1800" b="1" i="1" spc="-135" dirty="0">
                <a:latin typeface="Arial-BoldItalicMT"/>
                <a:cs typeface="Arial-BoldItalicMT"/>
              </a:rPr>
              <a:t>e</a:t>
            </a:r>
            <a:r>
              <a:rPr sz="1800" b="1" i="1" spc="-190" dirty="0">
                <a:latin typeface="Arial-BoldItalicMT"/>
                <a:cs typeface="Arial-BoldItalicMT"/>
              </a:rPr>
              <a:t>n</a:t>
            </a:r>
            <a:r>
              <a:rPr sz="1800" b="1" i="1" spc="-15" dirty="0">
                <a:latin typeface="Arial-BoldItalicMT"/>
                <a:cs typeface="Arial-BoldItalicMT"/>
              </a:rPr>
              <a:t>t</a:t>
            </a:r>
            <a:r>
              <a:rPr sz="1800" b="1" i="1" spc="-130" dirty="0">
                <a:latin typeface="Arial-BoldItalicMT"/>
                <a:cs typeface="Arial-BoldItalicMT"/>
              </a:rPr>
              <a:t>ag</a:t>
            </a:r>
            <a:r>
              <a:rPr sz="1800" b="1" i="1" spc="-105" dirty="0">
                <a:latin typeface="Arial-BoldItalicMT"/>
                <a:cs typeface="Arial-BoldItalicMT"/>
              </a:rPr>
              <a:t>e</a:t>
            </a:r>
            <a:r>
              <a:rPr sz="1800" b="1" i="1" spc="-135" dirty="0">
                <a:latin typeface="Arial-BoldItalicMT"/>
                <a:cs typeface="Arial-BoldItalicMT"/>
              </a:rPr>
              <a:t> </a:t>
            </a:r>
            <a:r>
              <a:rPr sz="1800" b="1" i="1" spc="-125" dirty="0">
                <a:latin typeface="Arial-BoldItalicMT"/>
                <a:cs typeface="Arial-BoldItalicMT"/>
              </a:rPr>
              <a:t>o</a:t>
            </a:r>
            <a:r>
              <a:rPr sz="1800" b="1" i="1" spc="-65" dirty="0">
                <a:latin typeface="Arial-BoldItalicMT"/>
                <a:cs typeface="Arial-BoldItalicMT"/>
              </a:rPr>
              <a:t>f</a:t>
            </a:r>
            <a:r>
              <a:rPr sz="1800" b="1" i="1" spc="-100" dirty="0">
                <a:latin typeface="Arial-BoldItalicMT"/>
                <a:cs typeface="Arial-BoldItalicMT"/>
              </a:rPr>
              <a:t> </a:t>
            </a:r>
            <a:r>
              <a:rPr sz="1800" b="1" i="1" spc="-90" dirty="0">
                <a:latin typeface="Arial-BoldItalicMT"/>
                <a:cs typeface="Arial-BoldItalicMT"/>
              </a:rPr>
              <a:t>rea</a:t>
            </a:r>
            <a:r>
              <a:rPr sz="1800" b="1" i="1" spc="-160" dirty="0">
                <a:latin typeface="Arial-BoldItalicMT"/>
                <a:cs typeface="Arial-BoldItalicMT"/>
              </a:rPr>
              <a:t>d</a:t>
            </a:r>
            <a:r>
              <a:rPr sz="1800" b="1" i="1" spc="-295" dirty="0">
                <a:latin typeface="Arial-BoldItalicMT"/>
                <a:cs typeface="Arial-BoldItalicMT"/>
              </a:rPr>
              <a:t>s</a:t>
            </a:r>
            <a:r>
              <a:rPr sz="1800" b="1" i="1" spc="-110" dirty="0">
                <a:latin typeface="Arial-BoldItalicMT"/>
                <a:cs typeface="Arial-BoldItalicMT"/>
              </a:rPr>
              <a:t> </a:t>
            </a:r>
            <a:r>
              <a:rPr sz="1800" b="1" i="1" spc="-80" dirty="0">
                <a:latin typeface="Arial-BoldItalicMT"/>
                <a:cs typeface="Arial-BoldItalicMT"/>
              </a:rPr>
              <a:t>a</a:t>
            </a:r>
            <a:r>
              <a:rPr sz="1800" b="1" i="1" spc="-50" dirty="0">
                <a:latin typeface="Arial-BoldItalicMT"/>
                <a:cs typeface="Arial-BoldItalicMT"/>
              </a:rPr>
              <a:t>l</a:t>
            </a:r>
            <a:r>
              <a:rPr sz="1800" b="1" i="1" spc="-65" dirty="0">
                <a:latin typeface="Arial-BoldItalicMT"/>
                <a:cs typeface="Arial-BoldItalicMT"/>
              </a:rPr>
              <a:t>i</a:t>
            </a:r>
            <a:r>
              <a:rPr sz="1800" b="1" i="1" spc="-155" dirty="0">
                <a:latin typeface="Arial-BoldItalicMT"/>
                <a:cs typeface="Arial-BoldItalicMT"/>
              </a:rPr>
              <a:t>g</a:t>
            </a:r>
            <a:r>
              <a:rPr sz="1800" b="1" i="1" spc="-150" dirty="0">
                <a:latin typeface="Arial-BoldItalicMT"/>
                <a:cs typeface="Arial-BoldItalicMT"/>
              </a:rPr>
              <a:t>n</a:t>
            </a:r>
            <a:r>
              <a:rPr sz="1800" b="1" i="1" spc="-120" dirty="0">
                <a:latin typeface="Arial-BoldItalicMT"/>
                <a:cs typeface="Arial-BoldItalicMT"/>
              </a:rPr>
              <a:t>e</a:t>
            </a:r>
            <a:r>
              <a:rPr sz="1800" b="1" i="1" spc="-215" dirty="0">
                <a:latin typeface="Arial-BoldItalicMT"/>
                <a:cs typeface="Arial-BoldItalicMT"/>
              </a:rPr>
              <a:t>d?</a:t>
            </a:r>
            <a:endParaRPr sz="1800">
              <a:latin typeface="Arial-BoldItalicMT"/>
              <a:cs typeface="Arial-BoldItalicMT"/>
            </a:endParaRPr>
          </a:p>
          <a:p>
            <a:pPr marL="299720" indent="-287020">
              <a:lnSpc>
                <a:spcPts val="2085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i="1" spc="-110" dirty="0">
                <a:latin typeface="Arial-BoldItalicMT"/>
                <a:cs typeface="Arial-BoldItalicMT"/>
              </a:rPr>
              <a:t>I</a:t>
            </a:r>
            <a:r>
              <a:rPr sz="1800" b="1" i="1" spc="-210" dirty="0">
                <a:latin typeface="Arial-BoldItalicMT"/>
                <a:cs typeface="Arial-BoldItalicMT"/>
              </a:rPr>
              <a:t>s</a:t>
            </a:r>
            <a:r>
              <a:rPr sz="1800" b="1" i="1" spc="-105" dirty="0">
                <a:latin typeface="Arial-BoldItalicMT"/>
                <a:cs typeface="Arial-BoldItalicMT"/>
              </a:rPr>
              <a:t> </a:t>
            </a:r>
            <a:r>
              <a:rPr sz="1800" b="1" i="1" spc="-170" dirty="0">
                <a:latin typeface="Arial-BoldItalicMT"/>
                <a:cs typeface="Arial-BoldItalicMT"/>
              </a:rPr>
              <a:t>yo</a:t>
            </a:r>
            <a:r>
              <a:rPr sz="1800" b="1" i="1" spc="-175" dirty="0">
                <a:latin typeface="Arial-BoldItalicMT"/>
                <a:cs typeface="Arial-BoldItalicMT"/>
              </a:rPr>
              <a:t>u</a:t>
            </a:r>
            <a:r>
              <a:rPr sz="1800" b="1" i="1" spc="-70" dirty="0">
                <a:latin typeface="Arial-BoldItalicMT"/>
                <a:cs typeface="Arial-BoldItalicMT"/>
              </a:rPr>
              <a:t>r</a:t>
            </a:r>
            <a:r>
              <a:rPr sz="1800" b="1" i="1" spc="-100" dirty="0">
                <a:latin typeface="Arial-BoldItalicMT"/>
                <a:cs typeface="Arial-BoldItalicMT"/>
              </a:rPr>
              <a:t> </a:t>
            </a:r>
            <a:r>
              <a:rPr sz="1800" b="1" i="1" spc="-185" dirty="0">
                <a:latin typeface="Arial-BoldItalicMT"/>
                <a:cs typeface="Arial-BoldItalicMT"/>
              </a:rPr>
              <a:t>se</a:t>
            </a:r>
            <a:r>
              <a:rPr sz="1800" b="1" i="1" spc="-204" dirty="0">
                <a:latin typeface="Arial-BoldItalicMT"/>
                <a:cs typeface="Arial-BoldItalicMT"/>
              </a:rPr>
              <a:t>q</a:t>
            </a:r>
            <a:r>
              <a:rPr sz="1800" b="1" i="1" spc="-155" dirty="0">
                <a:latin typeface="Arial-BoldItalicMT"/>
                <a:cs typeface="Arial-BoldItalicMT"/>
              </a:rPr>
              <a:t>u</a:t>
            </a:r>
            <a:r>
              <a:rPr sz="1800" b="1" i="1" spc="-135" dirty="0">
                <a:latin typeface="Arial-BoldItalicMT"/>
                <a:cs typeface="Arial-BoldItalicMT"/>
              </a:rPr>
              <a:t>en</a:t>
            </a:r>
            <a:r>
              <a:rPr sz="1800" b="1" i="1" spc="-270" dirty="0">
                <a:latin typeface="Arial-BoldItalicMT"/>
                <a:cs typeface="Arial-BoldItalicMT"/>
              </a:rPr>
              <a:t>c</a:t>
            </a:r>
            <a:r>
              <a:rPr sz="1800" b="1" i="1" spc="-65" dirty="0">
                <a:latin typeface="Arial-BoldItalicMT"/>
                <a:cs typeface="Arial-BoldItalicMT"/>
              </a:rPr>
              <a:t>i</a:t>
            </a:r>
            <a:r>
              <a:rPr sz="1800" b="1" i="1" spc="-155" dirty="0">
                <a:latin typeface="Arial-BoldItalicMT"/>
                <a:cs typeface="Arial-BoldItalicMT"/>
              </a:rPr>
              <a:t>n</a:t>
            </a:r>
            <a:r>
              <a:rPr sz="1800" b="1" i="1" spc="-150" dirty="0">
                <a:latin typeface="Arial-BoldItalicMT"/>
                <a:cs typeface="Arial-BoldItalicMT"/>
              </a:rPr>
              <a:t>g</a:t>
            </a:r>
            <a:r>
              <a:rPr sz="1800" b="1" i="1" spc="-125" dirty="0">
                <a:latin typeface="Arial-BoldItalicMT"/>
                <a:cs typeface="Arial-BoldItalicMT"/>
              </a:rPr>
              <a:t> </a:t>
            </a:r>
            <a:r>
              <a:rPr sz="1800" b="1" i="1" spc="-75" dirty="0">
                <a:latin typeface="Arial-BoldItalicMT"/>
                <a:cs typeface="Arial-BoldItalicMT"/>
              </a:rPr>
              <a:t>li</a:t>
            </a:r>
            <a:r>
              <a:rPr sz="1800" b="1" i="1" spc="-145" dirty="0">
                <a:latin typeface="Arial-BoldItalicMT"/>
                <a:cs typeface="Arial-BoldItalicMT"/>
              </a:rPr>
              <a:t>b</a:t>
            </a:r>
            <a:r>
              <a:rPr sz="1800" b="1" i="1" spc="-75" dirty="0">
                <a:latin typeface="Arial-BoldItalicMT"/>
                <a:cs typeface="Arial-BoldItalicMT"/>
              </a:rPr>
              <a:t>r</a:t>
            </a:r>
            <a:r>
              <a:rPr sz="1800" b="1" i="1" spc="-60" dirty="0">
                <a:latin typeface="Arial-BoldItalicMT"/>
                <a:cs typeface="Arial-BoldItalicMT"/>
              </a:rPr>
              <a:t>ar</a:t>
            </a:r>
            <a:r>
              <a:rPr sz="1800" b="1" i="1" spc="-155" dirty="0">
                <a:latin typeface="Arial-BoldItalicMT"/>
                <a:cs typeface="Arial-BoldItalicMT"/>
              </a:rPr>
              <a:t>y</a:t>
            </a:r>
            <a:r>
              <a:rPr sz="1800" b="1" i="1" spc="-110" dirty="0">
                <a:latin typeface="Arial-BoldItalicMT"/>
                <a:cs typeface="Arial-BoldItalicMT"/>
              </a:rPr>
              <a:t> </a:t>
            </a:r>
            <a:r>
              <a:rPr sz="1800" b="1" i="1" spc="-200" dirty="0">
                <a:latin typeface="Arial-BoldItalicMT"/>
                <a:cs typeface="Arial-BoldItalicMT"/>
              </a:rPr>
              <a:t>s</a:t>
            </a:r>
            <a:r>
              <a:rPr sz="1800" b="1" i="1" spc="-114" dirty="0">
                <a:latin typeface="Arial-BoldItalicMT"/>
                <a:cs typeface="Arial-BoldItalicMT"/>
              </a:rPr>
              <a:t>t</a:t>
            </a:r>
            <a:r>
              <a:rPr sz="1800" b="1" i="1" spc="-80" dirty="0">
                <a:latin typeface="Arial-BoldItalicMT"/>
                <a:cs typeface="Arial-BoldItalicMT"/>
              </a:rPr>
              <a:t>r</a:t>
            </a:r>
            <a:r>
              <a:rPr sz="1800" b="1" i="1" spc="-65" dirty="0">
                <a:latin typeface="Arial-BoldItalicMT"/>
                <a:cs typeface="Arial-BoldItalicMT"/>
              </a:rPr>
              <a:t>a</a:t>
            </a:r>
            <a:r>
              <a:rPr sz="1800" b="1" i="1" spc="-165" dirty="0">
                <a:latin typeface="Arial-BoldItalicMT"/>
                <a:cs typeface="Arial-BoldItalicMT"/>
              </a:rPr>
              <a:t>n</a:t>
            </a:r>
            <a:r>
              <a:rPr sz="1800" b="1" i="1" spc="-160" dirty="0">
                <a:latin typeface="Arial-BoldItalicMT"/>
                <a:cs typeface="Arial-BoldItalicMT"/>
              </a:rPr>
              <a:t>d</a:t>
            </a:r>
            <a:r>
              <a:rPr sz="1800" b="1" i="1" spc="-130" dirty="0">
                <a:latin typeface="Arial-BoldItalicMT"/>
                <a:cs typeface="Arial-BoldItalicMT"/>
              </a:rPr>
              <a:t>e</a:t>
            </a:r>
            <a:r>
              <a:rPr sz="1800" b="1" i="1" spc="-150" dirty="0">
                <a:latin typeface="Arial-BoldItalicMT"/>
                <a:cs typeface="Arial-BoldItalicMT"/>
              </a:rPr>
              <a:t>d</a:t>
            </a:r>
            <a:r>
              <a:rPr sz="1800" b="1" i="1" spc="-145" dirty="0">
                <a:latin typeface="Arial-BoldItalicMT"/>
                <a:cs typeface="Arial-BoldItalicMT"/>
              </a:rPr>
              <a:t> </a:t>
            </a:r>
            <a:r>
              <a:rPr sz="1800" b="1" i="1" spc="-110" dirty="0">
                <a:latin typeface="Arial-BoldItalicMT"/>
                <a:cs typeface="Arial-BoldItalicMT"/>
              </a:rPr>
              <a:t>or</a:t>
            </a:r>
            <a:r>
              <a:rPr sz="1800" b="1" i="1" spc="-80" dirty="0">
                <a:latin typeface="Arial-BoldItalicMT"/>
                <a:cs typeface="Arial-BoldItalicMT"/>
              </a:rPr>
              <a:t> </a:t>
            </a:r>
            <a:r>
              <a:rPr sz="1800" b="1" i="1" spc="-215" dirty="0">
                <a:latin typeface="Arial-BoldItalicMT"/>
                <a:cs typeface="Arial-BoldItalicMT"/>
              </a:rPr>
              <a:t>un</a:t>
            </a:r>
            <a:r>
              <a:rPr sz="1800" b="1" i="1" spc="-220" dirty="0">
                <a:latin typeface="Arial-BoldItalicMT"/>
                <a:cs typeface="Arial-BoldItalicMT"/>
              </a:rPr>
              <a:t>s</a:t>
            </a:r>
            <a:r>
              <a:rPr sz="1800" b="1" i="1" spc="10" dirty="0">
                <a:latin typeface="Arial-BoldItalicMT"/>
                <a:cs typeface="Arial-BoldItalicMT"/>
              </a:rPr>
              <a:t>t</a:t>
            </a:r>
            <a:r>
              <a:rPr sz="1800" b="1" i="1" spc="-80" dirty="0">
                <a:latin typeface="Arial-BoldItalicMT"/>
                <a:cs typeface="Arial-BoldItalicMT"/>
              </a:rPr>
              <a:t>r</a:t>
            </a:r>
            <a:r>
              <a:rPr sz="1800" b="1" i="1" spc="-70" dirty="0">
                <a:latin typeface="Arial-BoldItalicMT"/>
                <a:cs typeface="Arial-BoldItalicMT"/>
              </a:rPr>
              <a:t>a</a:t>
            </a:r>
            <a:r>
              <a:rPr sz="1800" b="1" i="1" spc="-160" dirty="0">
                <a:latin typeface="Arial-BoldItalicMT"/>
                <a:cs typeface="Arial-BoldItalicMT"/>
              </a:rPr>
              <a:t>n</a:t>
            </a:r>
            <a:r>
              <a:rPr sz="1800" b="1" i="1" spc="-165" dirty="0">
                <a:latin typeface="Arial-BoldItalicMT"/>
                <a:cs typeface="Arial-BoldItalicMT"/>
              </a:rPr>
              <a:t>d</a:t>
            </a:r>
            <a:r>
              <a:rPr sz="1800" b="1" i="1" spc="-130" dirty="0">
                <a:latin typeface="Arial-BoldItalicMT"/>
                <a:cs typeface="Arial-BoldItalicMT"/>
              </a:rPr>
              <a:t>e</a:t>
            </a:r>
            <a:r>
              <a:rPr sz="1800" b="1" i="1" spc="-160" dirty="0">
                <a:latin typeface="Arial-BoldItalicMT"/>
                <a:cs typeface="Arial-BoldItalicMT"/>
              </a:rPr>
              <a:t>d</a:t>
            </a:r>
            <a:r>
              <a:rPr sz="1800" b="1" i="1" spc="-270" dirty="0">
                <a:latin typeface="Arial-BoldItalicMT"/>
                <a:cs typeface="Arial-BoldItalicMT"/>
              </a:rPr>
              <a:t>?</a:t>
            </a:r>
            <a:endParaRPr sz="1800">
              <a:latin typeface="Arial-BoldItalicMT"/>
              <a:cs typeface="Arial-BoldItalicMT"/>
            </a:endParaRPr>
          </a:p>
          <a:p>
            <a:pPr marR="5080" algn="r">
              <a:lnSpc>
                <a:spcPts val="1630"/>
              </a:lnSpc>
            </a:pP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Body</a:t>
            </a:r>
            <a:r>
              <a:rPr sz="1400" spc="-3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Helvetica Neue"/>
                <a:cs typeface="Helvetica Neue"/>
              </a:rPr>
              <a:t>Percentile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(5’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dirty="0">
                <a:solidFill>
                  <a:srgbClr val="363744"/>
                </a:solidFill>
                <a:latin typeface="Arial Unicode MS"/>
                <a:cs typeface="Arial Unicode MS"/>
              </a:rPr>
              <a:t>➔</a:t>
            </a:r>
            <a:r>
              <a:rPr sz="1400" spc="80" dirty="0">
                <a:solidFill>
                  <a:srgbClr val="363744"/>
                </a:solidFill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363744"/>
                </a:solidFill>
                <a:latin typeface="Helvetica Neue"/>
                <a:cs typeface="Helvetica Neue"/>
              </a:rPr>
              <a:t>3’)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4032" y="201675"/>
            <a:ext cx="4319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Post-alignment</a:t>
            </a:r>
            <a:r>
              <a:rPr sz="4000" spc="-35" dirty="0"/>
              <a:t> </a:t>
            </a:r>
            <a:r>
              <a:rPr sz="4000" dirty="0"/>
              <a:t>QC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550" y="638556"/>
            <a:ext cx="440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Stranded</a:t>
            </a:r>
            <a:r>
              <a:rPr spc="-40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56155"/>
            <a:ext cx="7687309" cy="42500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166370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major decision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made </a:t>
            </a:r>
            <a:r>
              <a:rPr sz="2800" dirty="0">
                <a:latin typeface="Times New Roman"/>
                <a:cs typeface="Times New Roman"/>
              </a:rPr>
              <a:t>during </a:t>
            </a:r>
            <a:r>
              <a:rPr sz="2800" spc="-5" dirty="0">
                <a:latin typeface="Times New Roman"/>
                <a:cs typeface="Times New Roman"/>
              </a:rPr>
              <a:t>the library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preparation step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whether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preserve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RNA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information.</a:t>
            </a:r>
            <a:endParaRPr sz="2800">
              <a:latin typeface="Times New Roman"/>
              <a:cs typeface="Times New Roman"/>
            </a:endParaRPr>
          </a:p>
          <a:p>
            <a:pPr marL="241300" marR="473075" indent="-228600" algn="just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Unlike </a:t>
            </a:r>
            <a:r>
              <a:rPr sz="2800" dirty="0">
                <a:latin typeface="Times New Roman"/>
                <a:cs typeface="Times New Roman"/>
              </a:rPr>
              <a:t>DNA </a:t>
            </a:r>
            <a:r>
              <a:rPr sz="2800" spc="-5" dirty="0">
                <a:latin typeface="Times New Roman"/>
                <a:cs typeface="Times New Roman"/>
              </a:rPr>
              <a:t>molecules, RNA molecules exist 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single-stranded threads that could result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antisense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strand.</a:t>
            </a:r>
            <a:endParaRPr sz="2800">
              <a:latin typeface="Times New Roman"/>
              <a:cs typeface="Times New Roman"/>
            </a:endParaRPr>
          </a:p>
          <a:p>
            <a:pPr marL="241300" marR="207010" indent="-228600">
              <a:lnSpc>
                <a:spcPct val="77100"/>
              </a:lnSpc>
              <a:spcBef>
                <a:spcPts val="11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creation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stranded libraries are </a:t>
            </a:r>
            <a:r>
              <a:rPr sz="2800" dirty="0">
                <a:latin typeface="Times New Roman"/>
                <a:cs typeface="Times New Roman"/>
              </a:rPr>
              <a:t>now </a:t>
            </a:r>
            <a:r>
              <a:rPr sz="2800" spc="-5" dirty="0">
                <a:latin typeface="Times New Roman"/>
                <a:cs typeface="Times New Roman"/>
              </a:rPr>
              <a:t>standard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Illumina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TruSeq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‘stranded’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RNA-Seq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kits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means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great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amount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certainty </a:t>
            </a:r>
            <a:r>
              <a:rPr sz="2800" dirty="0">
                <a:latin typeface="Times New Roman"/>
                <a:cs typeface="Times New Roman"/>
              </a:rPr>
              <a:t> 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identify 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DNA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RNA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transcribed </a:t>
            </a:r>
            <a:r>
              <a:rPr sz="2800" dirty="0">
                <a:latin typeface="Times New Roman"/>
                <a:cs typeface="Times New Roman"/>
              </a:rPr>
              <a:t>from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1768</Words>
  <Application>Microsoft Macintosh PowerPoint</Application>
  <PresentationFormat>On-screen Show (4:3)</PresentationFormat>
  <Paragraphs>348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 Unicode MS</vt:lpstr>
      <vt:lpstr>Arial</vt:lpstr>
      <vt:lpstr>Arial-BoldItalicMT</vt:lpstr>
      <vt:lpstr>Calibri</vt:lpstr>
      <vt:lpstr>Courier</vt:lpstr>
      <vt:lpstr>Courier New</vt:lpstr>
      <vt:lpstr>Helvetica Neue</vt:lpstr>
      <vt:lpstr>HelveticaNeue-Light</vt:lpstr>
      <vt:lpstr>HelveticaNeue-Thin</vt:lpstr>
      <vt:lpstr>Menlo</vt:lpstr>
      <vt:lpstr>Times New Roman</vt:lpstr>
      <vt:lpstr>TimesNewRomanPS-BoldItalicMT</vt:lpstr>
      <vt:lpstr>Office Theme</vt:lpstr>
      <vt:lpstr>RSeQC &amp; HTSeq March 7th, 2024</vt:lpstr>
      <vt:lpstr>PowerPoint Presentation</vt:lpstr>
      <vt:lpstr>PowerPoint Presentation</vt:lpstr>
      <vt:lpstr>PowerPoint Presentation</vt:lpstr>
      <vt:lpstr>PowerPoint Presentation</vt:lpstr>
      <vt:lpstr>Pre &amp; post alignment QC</vt:lpstr>
      <vt:lpstr>Pre QC Questions</vt:lpstr>
      <vt:lpstr>Post-alignment QC</vt:lpstr>
      <vt:lpstr>Stranded libraries</vt:lpstr>
      <vt:lpstr>PowerPoint Presentation</vt:lpstr>
      <vt:lpstr>Why retain stranded  information?</vt:lpstr>
      <vt:lpstr>Why is this important to  determine prior to counting?</vt:lpstr>
      <vt:lpstr>Three scenarios when it  comes to stranded libraries</vt:lpstr>
      <vt:lpstr>DNA, coding/sense strand</vt:lpstr>
      <vt:lpstr>DNA, coding/sense strand</vt:lpstr>
      <vt:lpstr>DNA, coding/sense strand</vt:lpstr>
      <vt:lpstr>Different tools have different names for  stranded settings:</vt:lpstr>
      <vt:lpstr>Option 1  RF/fr-firststrand</vt:lpstr>
      <vt:lpstr>Infer_experiment.py pair-end RNA-seq</vt:lpstr>
      <vt:lpstr>Option 2  FR/fr-secondstrand</vt:lpstr>
      <vt:lpstr>Infer_experiment.py pair-end RNA-seq</vt:lpstr>
      <vt:lpstr>Option 3  Unstranded</vt:lpstr>
      <vt:lpstr>Infer_experiment.py pair-end RNA-seq</vt:lpstr>
      <vt:lpstr>PowerPoint Presentation</vt:lpstr>
      <vt:lpstr>Is your library stranded or not stranded?</vt:lpstr>
      <vt:lpstr>What would you choose for the unknown?</vt:lpstr>
      <vt:lpstr>Summary</vt:lpstr>
      <vt:lpstr>Infer_experiment.py</vt:lpstr>
      <vt:lpstr>CLASS ACTIVITY #2</vt:lpstr>
      <vt:lpstr>COUNTING READS</vt:lpstr>
      <vt:lpstr>Bioinformatics workflow of RNA-seq analysis</vt:lpstr>
      <vt:lpstr>Gene counting programs</vt:lpstr>
      <vt:lpstr>Counting per-gene alignments</vt:lpstr>
      <vt:lpstr>PowerPoint Presentation</vt:lpstr>
      <vt:lpstr>Counting features with htseq-count</vt:lpstr>
      <vt:lpstr>CLASS ACTIVITY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RSeQC &amp; HTSeq March 7th, 2024</dc:title>
  <cp:lastModifiedBy>Princess Rodriguez Ramirez</cp:lastModifiedBy>
  <cp:revision>6</cp:revision>
  <dcterms:created xsi:type="dcterms:W3CDTF">2024-03-06T18:33:52Z</dcterms:created>
  <dcterms:modified xsi:type="dcterms:W3CDTF">2024-03-07T14:45:46Z</dcterms:modified>
</cp:coreProperties>
</file>