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653" r:id="rId3"/>
    <p:sldId id="263" r:id="rId4"/>
    <p:sldId id="601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9E59E-6698-7049-B68D-DE284E642F4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AB2-4D54-A145-B623-9892E09C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7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46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2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7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7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8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3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933A-20AE-F847-8C57-F7BCDA3B418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6FF8-3F32-384F-BD67-0511282C5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0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v1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DC1D-2181-8C46-9188-0F2B36BBB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16EE8-4B36-6740-A8E0-E4F4BBB5E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4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073" y="0"/>
            <a:ext cx="5166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The</a:t>
            </a:r>
            <a:r>
              <a:rPr spc="-20" dirty="0"/>
              <a:t> </a:t>
            </a:r>
            <a:r>
              <a:rPr spc="-45" dirty="0"/>
              <a:t>SAMtools</a:t>
            </a:r>
            <a:r>
              <a:rPr spc="-20" dirty="0"/>
              <a:t> </a:t>
            </a:r>
            <a:r>
              <a:rPr spc="-5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163" y="947419"/>
            <a:ext cx="53257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891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ourier"/>
                <a:cs typeface="Courier"/>
              </a:rPr>
              <a:t>samtools</a:t>
            </a:r>
            <a:r>
              <a:rPr sz="2400" b="1" spc="-10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ourier"/>
                <a:cs typeface="Courier"/>
              </a:rPr>
              <a:t>&lt;subprogram&gt;</a:t>
            </a:r>
            <a:endParaRPr sz="2400">
              <a:latin typeface="Courier"/>
              <a:cs typeface="Courier"/>
            </a:endParaRPr>
          </a:p>
          <a:p>
            <a:pPr marL="12700">
              <a:lnSpc>
                <a:spcPts val="2350"/>
              </a:lnSpc>
              <a:spcBef>
                <a:spcPts val="1720"/>
              </a:spcBef>
            </a:pPr>
            <a:r>
              <a:rPr sz="2000" spc="-20" dirty="0">
                <a:latin typeface="Calibri"/>
                <a:cs typeface="Calibri"/>
              </a:rPr>
              <a:t>Major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SAMtools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subprograms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options: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3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urier"/>
                <a:cs typeface="Courier"/>
              </a:rPr>
              <a:t>view</a:t>
            </a:r>
            <a:r>
              <a:rPr sz="2000" b="1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[options]</a:t>
            </a:r>
            <a:r>
              <a:rPr sz="2000" spc="-40" dirty="0"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&lt;file&gt;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5764" y="947419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ourier"/>
                <a:cs typeface="Courier"/>
              </a:rPr>
              <a:t>[options]</a:t>
            </a:r>
            <a:endParaRPr sz="24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63" y="2141220"/>
            <a:ext cx="8537575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indent="-343535">
              <a:lnSpc>
                <a:spcPts val="2350"/>
              </a:lnSpc>
              <a:spcBef>
                <a:spcPts val="10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25" dirty="0">
                <a:latin typeface="Calibri"/>
                <a:cs typeface="Calibri"/>
              </a:rPr>
              <a:t>Default: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converts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‘beheaded’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SAM;</a:t>
            </a:r>
            <a:endParaRPr sz="2000">
              <a:latin typeface="Calibri"/>
              <a:cs typeface="Calibri"/>
            </a:endParaRPr>
          </a:p>
          <a:p>
            <a:pPr marL="812800" indent="-343535">
              <a:lnSpc>
                <a:spcPts val="235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b="1" spc="-10" dirty="0">
                <a:latin typeface="Courier"/>
                <a:cs typeface="Courier"/>
              </a:rPr>
              <a:t>-H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output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SAM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header,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ourier"/>
                <a:cs typeface="Courier"/>
              </a:rPr>
              <a:t>-h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convert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full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SAM,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ourier"/>
                <a:cs typeface="Courier"/>
              </a:rPr>
              <a:t>-b</a:t>
            </a:r>
            <a:r>
              <a:rPr sz="2000" spc="-10" dirty="0">
                <a:latin typeface="Calibri"/>
                <a:cs typeface="Calibri"/>
              </a:rPr>
              <a:t>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leave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(or</a:t>
            </a:r>
            <a:endParaRPr sz="2000">
              <a:latin typeface="Calibri"/>
              <a:cs typeface="Calibri"/>
            </a:endParaRPr>
          </a:p>
          <a:p>
            <a:pPr marL="812165">
              <a:lnSpc>
                <a:spcPts val="2350"/>
              </a:lnSpc>
              <a:spcBef>
                <a:spcPts val="95"/>
              </a:spcBef>
            </a:pPr>
            <a:r>
              <a:rPr sz="2000" spc="-25" dirty="0">
                <a:latin typeface="Calibri"/>
                <a:cs typeface="Calibri"/>
              </a:rPr>
              <a:t>convert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BAM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format</a:t>
            </a:r>
            <a:endParaRPr sz="2000">
              <a:latin typeface="Calibri"/>
              <a:cs typeface="Calibri"/>
            </a:endParaRPr>
          </a:p>
          <a:p>
            <a:pPr marL="812800" indent="-343535">
              <a:lnSpc>
                <a:spcPts val="235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b="1" spc="-5" dirty="0">
                <a:latin typeface="Courier"/>
                <a:cs typeface="Courier"/>
              </a:rPr>
              <a:t>-f/-F</a:t>
            </a:r>
            <a:r>
              <a:rPr sz="2000" b="1" spc="-755" dirty="0">
                <a:latin typeface="Courier"/>
                <a:cs typeface="Courier"/>
              </a:rPr>
              <a:t> </a:t>
            </a:r>
            <a:r>
              <a:rPr sz="2000" spc="-15" dirty="0">
                <a:latin typeface="Calibri"/>
                <a:cs typeface="Calibri"/>
              </a:rPr>
              <a:t>&lt;int&gt;: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for/against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flags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matching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integer.</a:t>
            </a:r>
            <a:endParaRPr sz="2000">
              <a:latin typeface="Calibri"/>
              <a:cs typeface="Calibri"/>
            </a:endParaRPr>
          </a:p>
          <a:p>
            <a:pPr marL="812165" marR="753745">
              <a:lnSpc>
                <a:spcPts val="2500"/>
              </a:lnSpc>
            </a:pP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"/>
                <a:cs typeface="Courier"/>
              </a:rPr>
              <a:t>-F</a:t>
            </a:r>
            <a:r>
              <a:rPr sz="2000" dirty="0"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0x904</a:t>
            </a:r>
            <a:r>
              <a:rPr sz="2000" spc="-755" dirty="0">
                <a:latin typeface="Courier"/>
                <a:cs typeface="Courier"/>
              </a:rPr>
              <a:t> </a:t>
            </a:r>
            <a:r>
              <a:rPr sz="2000" spc="-25" dirty="0">
                <a:latin typeface="Calibri"/>
                <a:cs typeface="Calibri"/>
              </a:rPr>
              <a:t>removes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records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flagged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0x4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(unmapped),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0x100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(secondary)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0x800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(supplementary).</a:t>
            </a:r>
            <a:endParaRPr sz="2000">
              <a:latin typeface="Calibri"/>
              <a:cs typeface="Calibri"/>
            </a:endParaRPr>
          </a:p>
          <a:p>
            <a:pPr marL="812800" indent="-343535">
              <a:lnSpc>
                <a:spcPts val="225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2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(hyphen)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STDIN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3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urier"/>
                <a:cs typeface="Courier"/>
              </a:rPr>
              <a:t>sort</a:t>
            </a:r>
            <a:r>
              <a:rPr sz="2000" b="1" spc="-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&lt;file&gt;</a:t>
            </a:r>
            <a:r>
              <a:rPr sz="2000" spc="-755" dirty="0">
                <a:latin typeface="Courier"/>
                <a:cs typeface="Courier"/>
              </a:rPr>
              <a:t> </a:t>
            </a:r>
            <a:r>
              <a:rPr sz="2000" dirty="0">
                <a:latin typeface="Calibri"/>
                <a:cs typeface="Calibri"/>
              </a:rPr>
              <a:t>— </a:t>
            </a:r>
            <a:r>
              <a:rPr sz="2000" spc="-15" dirty="0">
                <a:latin typeface="Calibri"/>
                <a:cs typeface="Calibri"/>
              </a:rPr>
              <a:t>Sorts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alignments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BAM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(ie.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chromosome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350"/>
              </a:lnSpc>
              <a:spcBef>
                <a:spcPts val="95"/>
              </a:spcBef>
            </a:pPr>
            <a:r>
              <a:rPr sz="2000" spc="-2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coordinate).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- </a:t>
            </a:r>
            <a:r>
              <a:rPr sz="2000" spc="-20" dirty="0">
                <a:latin typeface="Calibri"/>
                <a:cs typeface="Calibri"/>
              </a:rPr>
              <a:t>(hyphen)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STDIN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used.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3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"/>
                <a:cs typeface="Courier"/>
              </a:rPr>
              <a:t>index</a:t>
            </a:r>
            <a:r>
              <a:rPr sz="2000" b="1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&lt;file&gt;</a:t>
            </a:r>
            <a:r>
              <a:rPr sz="2000" spc="-755" dirty="0">
                <a:latin typeface="Courier"/>
                <a:cs typeface="Courier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Creates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index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latin typeface="Courier"/>
                <a:cs typeface="Courier"/>
              </a:rPr>
              <a:t>.bai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given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(sorted)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BAM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"/>
                <a:cs typeface="Courier"/>
              </a:rPr>
              <a:t>faidx</a:t>
            </a:r>
            <a:r>
              <a:rPr sz="2000" b="1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&lt;file&gt;</a:t>
            </a:r>
            <a:r>
              <a:rPr sz="2000" spc="-755" dirty="0">
                <a:latin typeface="Courier"/>
                <a:cs typeface="Courier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Creates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index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latin typeface="Courier"/>
                <a:cs typeface="Courier"/>
              </a:rPr>
              <a:t>.fai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given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FASTA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"/>
                <a:cs typeface="Courier"/>
              </a:rPr>
              <a:t>flags </a:t>
            </a:r>
            <a:r>
              <a:rPr sz="2000" spc="-5" dirty="0">
                <a:latin typeface="Courier"/>
                <a:cs typeface="Courier"/>
              </a:rPr>
              <a:t>&lt;integer&gt;</a:t>
            </a:r>
            <a:r>
              <a:rPr sz="2000" spc="-750" dirty="0">
                <a:latin typeface="Courier"/>
                <a:cs typeface="Courier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Print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meaning(s)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given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flag.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"/>
                <a:cs typeface="Courier"/>
              </a:rPr>
              <a:t>flagstats</a:t>
            </a:r>
            <a:r>
              <a:rPr sz="2000" b="1" spc="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latin typeface="Courier"/>
                <a:cs typeface="Courier"/>
              </a:rPr>
              <a:t>&lt;file&gt;</a:t>
            </a:r>
            <a:r>
              <a:rPr sz="2000" spc="-750" dirty="0">
                <a:latin typeface="Courier"/>
                <a:cs typeface="Courier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Print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statistics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alignments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BAM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015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905" marR="5080" algn="ctr">
              <a:lnSpc>
                <a:spcPts val="6500"/>
              </a:lnSpc>
              <a:spcBef>
                <a:spcPts val="900"/>
              </a:spcBef>
            </a:pPr>
            <a:r>
              <a:rPr spc="-5" dirty="0"/>
              <a:t>Aligning</a:t>
            </a:r>
            <a:r>
              <a:rPr spc="-80" dirty="0"/>
              <a:t> </a:t>
            </a:r>
            <a:r>
              <a:rPr spc="-20" dirty="0"/>
              <a:t>reads </a:t>
            </a:r>
            <a:r>
              <a:rPr spc="-1340" dirty="0"/>
              <a:t> </a:t>
            </a:r>
            <a:r>
              <a:rPr spc="-30" dirty="0"/>
              <a:t>to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15" dirty="0"/>
              <a:t>genome </a:t>
            </a:r>
            <a:r>
              <a:rPr spc="-10" dirty="0"/>
              <a:t> </a:t>
            </a:r>
            <a:r>
              <a:rPr spc="-5" dirty="0"/>
              <a:t>(using</a:t>
            </a:r>
            <a:r>
              <a:rPr spc="-15" dirty="0"/>
              <a:t> </a:t>
            </a:r>
            <a:r>
              <a:rPr spc="-105" dirty="0"/>
              <a:t>STAR)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887" y="4589463"/>
            <a:ext cx="7886700" cy="178053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433705" marR="509905" indent="-342900">
              <a:lnSpc>
                <a:spcPts val="2590"/>
              </a:lnSpc>
              <a:spcBef>
                <a:spcPts val="285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45" dirty="0">
                <a:latin typeface="Calibri"/>
                <a:cs typeface="Calibri"/>
              </a:rPr>
              <a:t>Make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commands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work.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(hypens;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updated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paths,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matching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sample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names…)</a:t>
            </a:r>
            <a:endParaRPr sz="24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35" dirty="0">
                <a:latin typeface="Calibri"/>
                <a:cs typeface="Calibri"/>
              </a:rPr>
              <a:t>Provide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files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day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(eg.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trimmed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files…)!</a:t>
            </a:r>
            <a:endParaRPr sz="2400">
              <a:latin typeface="Calibri"/>
              <a:cs typeface="Calibri"/>
            </a:endParaRPr>
          </a:p>
          <a:p>
            <a:pPr marL="43434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433705" algn="l"/>
                <a:tab pos="434340" algn="l"/>
              </a:tabLst>
            </a:pPr>
            <a:r>
              <a:rPr sz="2400" spc="-10" dirty="0">
                <a:latin typeface="Calibri"/>
                <a:cs typeface="Calibri"/>
              </a:rPr>
              <a:t>Check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file</a:t>
            </a:r>
            <a:r>
              <a:rPr sz="2400" spc="-20" dirty="0">
                <a:latin typeface="Calibri"/>
                <a:cs typeface="Calibri"/>
              </a:rPr>
              <a:t> permissions!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67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648" y="0"/>
            <a:ext cx="5630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Using</a:t>
            </a:r>
            <a:r>
              <a:rPr spc="-10" dirty="0"/>
              <a:t> </a:t>
            </a:r>
            <a:r>
              <a:rPr spc="-140" dirty="0"/>
              <a:t>STAR</a:t>
            </a:r>
            <a:r>
              <a:rPr spc="-5" dirty="0"/>
              <a:t> </a:t>
            </a:r>
            <a:r>
              <a:rPr spc="-50" dirty="0"/>
              <a:t>to</a:t>
            </a:r>
            <a:r>
              <a:rPr spc="-5" dirty="0"/>
              <a:t> </a:t>
            </a:r>
            <a:r>
              <a:rPr spc="-35" dirty="0"/>
              <a:t>align</a:t>
            </a:r>
            <a:r>
              <a:rPr dirty="0"/>
              <a:t> </a:t>
            </a:r>
            <a:r>
              <a:rPr spc="-40" dirty="0"/>
              <a:t>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102867"/>
            <a:ext cx="607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165" dirty="0">
                <a:latin typeface="Arial"/>
                <a:cs typeface="Arial"/>
              </a:rPr>
              <a:t>Assuming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120" dirty="0">
                <a:latin typeface="Arial"/>
                <a:cs typeface="Arial"/>
              </a:rPr>
              <a:t>a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125" dirty="0">
                <a:latin typeface="Arial"/>
                <a:cs typeface="Arial"/>
              </a:rPr>
              <a:t>previously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35" dirty="0">
                <a:latin typeface="Arial"/>
                <a:cs typeface="Arial"/>
              </a:rPr>
              <a:t>built</a:t>
            </a:r>
            <a:r>
              <a:rPr sz="2400" i="1" spc="-125" dirty="0">
                <a:latin typeface="Arial"/>
                <a:cs typeface="Arial"/>
              </a:rPr>
              <a:t> </a:t>
            </a:r>
            <a:r>
              <a:rPr sz="2400" i="1" spc="-434" dirty="0">
                <a:latin typeface="Arial"/>
                <a:cs typeface="Arial"/>
              </a:rPr>
              <a:t>STAR</a:t>
            </a:r>
            <a:r>
              <a:rPr sz="2400" i="1" spc="-125" dirty="0">
                <a:latin typeface="Arial"/>
                <a:cs typeface="Arial"/>
              </a:rPr>
              <a:t> </a:t>
            </a:r>
            <a:r>
              <a:rPr sz="2400" i="1" spc="-155" dirty="0">
                <a:latin typeface="Arial"/>
                <a:cs typeface="Arial"/>
              </a:rPr>
              <a:t>genome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105" dirty="0">
                <a:latin typeface="Arial"/>
                <a:cs typeface="Arial"/>
              </a:rPr>
              <a:t>index!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963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218" y="0"/>
            <a:ext cx="6904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STAR</a:t>
            </a:r>
            <a:r>
              <a:rPr spc="-10" dirty="0"/>
              <a:t> </a:t>
            </a:r>
            <a:r>
              <a:rPr spc="-30" dirty="0"/>
              <a:t>genome</a:t>
            </a:r>
            <a:r>
              <a:rPr spc="5" dirty="0"/>
              <a:t> </a:t>
            </a:r>
            <a:r>
              <a:rPr spc="-50" dirty="0"/>
              <a:t>index</a:t>
            </a:r>
            <a:r>
              <a:rPr spc="-10" dirty="0"/>
              <a:t> </a:t>
            </a:r>
            <a:r>
              <a:rPr spc="-40" dirty="0"/>
              <a:t>(database)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37107"/>
            <a:ext cx="8172450" cy="50882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latin typeface="Calibri"/>
                <a:cs typeface="Calibri"/>
              </a:rPr>
              <a:t>Created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90" dirty="0">
                <a:latin typeface="Calibri"/>
                <a:cs typeface="Calibri"/>
              </a:rPr>
              <a:t>FASTA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&amp;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GTF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files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downloaded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Ensembl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Commands: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module</a:t>
            </a:r>
            <a:r>
              <a:rPr sz="1800" spc="-5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load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STAR</a:t>
            </a:r>
            <a:endParaRPr sz="18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ourier"/>
              <a:cs typeface="Courier"/>
            </a:endParaRPr>
          </a:p>
          <a:p>
            <a:pPr marL="12700" marR="96520">
              <a:lnSpc>
                <a:spcPts val="1920"/>
              </a:lnSpc>
            </a:pPr>
            <a:r>
              <a:rPr sz="1800" b="1" spc="-10" dirty="0">
                <a:solidFill>
                  <a:srgbClr val="C00000"/>
                </a:solidFill>
                <a:latin typeface="Courier"/>
                <a:cs typeface="Courier"/>
              </a:rPr>
              <a:t>fasta_file=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./Mus_musculus.GRCm38.dna_sm.primary_assembly.fa </a:t>
            </a:r>
            <a:r>
              <a:rPr sz="1800" spc="-107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"/>
                <a:cs typeface="Courier"/>
              </a:rPr>
              <a:t>gtf_file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=./Mus_musculus.GRCm38.98.gtf</a:t>
            </a:r>
            <a:endParaRPr sz="1800">
              <a:latin typeface="Courier"/>
              <a:cs typeface="Courier"/>
            </a:endParaRPr>
          </a:p>
          <a:p>
            <a:pPr marL="12700">
              <a:lnSpc>
                <a:spcPts val="1775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mkdir</a:t>
            </a:r>
            <a:r>
              <a:rPr sz="1800" spc="-7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star_db</a:t>
            </a:r>
            <a:endParaRPr sz="1800">
              <a:latin typeface="Courier"/>
              <a:cs typeface="Courier"/>
            </a:endParaRPr>
          </a:p>
          <a:p>
            <a:pPr marL="12700">
              <a:lnSpc>
                <a:spcPts val="2030"/>
              </a:lnSpc>
              <a:spcBef>
                <a:spcPts val="1535"/>
              </a:spcBef>
            </a:pPr>
            <a:r>
              <a:rPr sz="1800" b="1" spc="-10" dirty="0">
                <a:solidFill>
                  <a:srgbClr val="C00000"/>
                </a:solidFill>
                <a:latin typeface="Courier"/>
                <a:cs typeface="Courier"/>
              </a:rPr>
              <a:t>STAR</a:t>
            </a:r>
            <a:r>
              <a:rPr sz="1800" b="1" spc="-7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95"/>
              </a:lnSpc>
            </a:pPr>
            <a:r>
              <a:rPr sz="1800" b="1" spc="-10" dirty="0">
                <a:solidFill>
                  <a:srgbClr val="C00000"/>
                </a:solidFill>
                <a:latin typeface="Courier"/>
                <a:cs typeface="Courier"/>
              </a:rPr>
              <a:t>--runMode</a:t>
            </a:r>
            <a:r>
              <a:rPr sz="1800" b="1" spc="-5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"/>
                <a:cs typeface="Courier"/>
              </a:rPr>
              <a:t>genomeGenerate</a:t>
            </a:r>
            <a:r>
              <a:rPr sz="1800" b="1" spc="-4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5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--genomeFastaFiles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$fasta_file</a:t>
            </a:r>
            <a:r>
              <a:rPr sz="1800" spc="-4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5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--sjdbGTFfile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$gtf_file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203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--genomeDir</a:t>
            </a:r>
            <a:r>
              <a:rPr sz="1800" spc="-6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./star_db/</a:t>
            </a:r>
            <a:endParaRPr sz="1800">
              <a:latin typeface="Courier"/>
              <a:cs typeface="Courier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latin typeface="Calibri"/>
                <a:cs typeface="Calibri"/>
              </a:rPr>
              <a:t>Submitted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grid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job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92G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i="1" spc="-185" dirty="0">
                <a:latin typeface="Arial-BoldItalicMT"/>
                <a:cs typeface="Arial-BoldItalicMT"/>
              </a:rPr>
              <a:t>Al</a:t>
            </a:r>
            <a:r>
              <a:rPr sz="2400" b="1" i="1" spc="-85" dirty="0">
                <a:latin typeface="Arial-BoldItalicMT"/>
                <a:cs typeface="Arial-BoldItalicMT"/>
              </a:rPr>
              <a:t>r</a:t>
            </a:r>
            <a:r>
              <a:rPr sz="2400" b="1" i="1" spc="-165" dirty="0">
                <a:latin typeface="Arial-BoldItalicMT"/>
                <a:cs typeface="Arial-BoldItalicMT"/>
              </a:rPr>
              <a:t>ead</a:t>
            </a:r>
            <a:r>
              <a:rPr sz="2400" b="1" i="1" spc="-155" dirty="0">
                <a:latin typeface="Arial-BoldItalicMT"/>
                <a:cs typeface="Arial-BoldItalicMT"/>
              </a:rPr>
              <a:t>y</a:t>
            </a:r>
            <a:r>
              <a:rPr sz="2400" b="1" i="1" spc="-135" dirty="0">
                <a:latin typeface="Arial-BoldItalicMT"/>
                <a:cs typeface="Arial-BoldItalicMT"/>
              </a:rPr>
              <a:t> </a:t>
            </a:r>
            <a:r>
              <a:rPr sz="2400" b="1" i="1" spc="-204" dirty="0">
                <a:latin typeface="Arial-BoldItalicMT"/>
                <a:cs typeface="Arial-BoldItalicMT"/>
              </a:rPr>
              <a:t>do</a:t>
            </a:r>
            <a:r>
              <a:rPr sz="2400" b="1" i="1" spc="-210" dirty="0">
                <a:latin typeface="Arial-BoldItalicMT"/>
                <a:cs typeface="Arial-BoldItalicMT"/>
              </a:rPr>
              <a:t>n</a:t>
            </a:r>
            <a:r>
              <a:rPr sz="2400" b="1" i="1" spc="-114" dirty="0">
                <a:latin typeface="Arial-BoldItalicMT"/>
                <a:cs typeface="Arial-BoldItalicMT"/>
              </a:rPr>
              <a:t>e</a:t>
            </a:r>
            <a:r>
              <a:rPr sz="2400" b="1" i="1" spc="-65" dirty="0">
                <a:latin typeface="Arial-BoldItalicMT"/>
                <a:cs typeface="Arial-BoldItalicMT"/>
              </a:rPr>
              <a:t>!</a:t>
            </a:r>
            <a:r>
              <a:rPr sz="2400" b="1" i="1" spc="-20" dirty="0">
                <a:latin typeface="Arial-BoldItalicMT"/>
                <a:cs typeface="Arial-BoldItalicMT"/>
              </a:rPr>
              <a:t>!</a:t>
            </a:r>
            <a:endParaRPr sz="2400">
              <a:latin typeface="Arial-BoldItalicMT"/>
              <a:cs typeface="Arial-BoldItalicMT"/>
            </a:endParaRPr>
          </a:p>
          <a:p>
            <a:pPr marL="241300">
              <a:lnSpc>
                <a:spcPts val="2640"/>
              </a:lnSpc>
            </a:pP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STAR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genome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database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in: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065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/u/project/scampbel/nrochett/GENOMES/m38p6.M22/e98/star_db</a:t>
            </a:r>
            <a:endParaRPr sz="18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130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648" y="0"/>
            <a:ext cx="5630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Using</a:t>
            </a:r>
            <a:r>
              <a:rPr spc="-10" dirty="0"/>
              <a:t> </a:t>
            </a:r>
            <a:r>
              <a:rPr spc="-140" dirty="0"/>
              <a:t>STAR</a:t>
            </a:r>
            <a:r>
              <a:rPr spc="-5" dirty="0"/>
              <a:t> </a:t>
            </a:r>
            <a:r>
              <a:rPr spc="-50" dirty="0"/>
              <a:t>to</a:t>
            </a:r>
            <a:r>
              <a:rPr spc="-5" dirty="0"/>
              <a:t> </a:t>
            </a:r>
            <a:r>
              <a:rPr spc="-35" dirty="0"/>
              <a:t>align</a:t>
            </a:r>
            <a:r>
              <a:rPr dirty="0"/>
              <a:t> </a:t>
            </a:r>
            <a:r>
              <a:rPr spc="-40" dirty="0"/>
              <a:t>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099820"/>
            <a:ext cx="7672070" cy="522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9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225" dirty="0">
                <a:latin typeface="Arial"/>
                <a:cs typeface="Arial"/>
              </a:rPr>
              <a:t>T</a:t>
            </a:r>
            <a:r>
              <a:rPr sz="2400" i="1" spc="-210" dirty="0">
                <a:latin typeface="Arial"/>
                <a:cs typeface="Arial"/>
              </a:rPr>
              <a:t>he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95" dirty="0">
                <a:latin typeface="Arial"/>
                <a:cs typeface="Arial"/>
              </a:rPr>
              <a:t>(</a:t>
            </a:r>
            <a:r>
              <a:rPr sz="2400" i="1" spc="-125" dirty="0">
                <a:latin typeface="Arial"/>
                <a:cs typeface="Arial"/>
              </a:rPr>
              <a:t>p</a:t>
            </a:r>
            <a:r>
              <a:rPr sz="2400" i="1" spc="10" dirty="0">
                <a:latin typeface="Arial"/>
                <a:cs typeface="Arial"/>
              </a:rPr>
              <a:t>r</a:t>
            </a:r>
            <a:r>
              <a:rPr sz="2400" i="1" spc="-225" dirty="0">
                <a:latin typeface="Arial"/>
                <a:cs typeface="Arial"/>
              </a:rPr>
              <a:t>e</a:t>
            </a:r>
            <a:r>
              <a:rPr sz="2400" i="1" spc="-170" dirty="0">
                <a:latin typeface="Arial"/>
                <a:cs typeface="Arial"/>
              </a:rPr>
              <a:t>v</a:t>
            </a:r>
            <a:r>
              <a:rPr sz="2400" i="1" spc="-15" dirty="0">
                <a:latin typeface="Arial"/>
                <a:cs typeface="Arial"/>
              </a:rPr>
              <a:t>i</a:t>
            </a:r>
            <a:r>
              <a:rPr sz="2400" i="1" spc="-130" dirty="0">
                <a:latin typeface="Arial"/>
                <a:cs typeface="Arial"/>
              </a:rPr>
              <a:t>o</a:t>
            </a:r>
            <a:r>
              <a:rPr sz="2400" i="1" spc="-125" dirty="0">
                <a:latin typeface="Arial"/>
                <a:cs typeface="Arial"/>
              </a:rPr>
              <a:t>u</a:t>
            </a:r>
            <a:r>
              <a:rPr sz="2400" i="1" spc="-280" dirty="0">
                <a:latin typeface="Arial"/>
                <a:cs typeface="Arial"/>
              </a:rPr>
              <a:t>s</a:t>
            </a:r>
            <a:r>
              <a:rPr sz="2400" i="1" spc="-15" dirty="0">
                <a:latin typeface="Arial"/>
                <a:cs typeface="Arial"/>
              </a:rPr>
              <a:t>l</a:t>
            </a:r>
            <a:r>
              <a:rPr sz="2400" i="1" spc="-160" dirty="0">
                <a:latin typeface="Arial"/>
                <a:cs typeface="Arial"/>
              </a:rPr>
              <a:t>y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125" dirty="0">
                <a:latin typeface="Arial"/>
                <a:cs typeface="Arial"/>
              </a:rPr>
              <a:t>bu</a:t>
            </a:r>
            <a:r>
              <a:rPr sz="2400" i="1" spc="-15" dirty="0">
                <a:latin typeface="Arial"/>
                <a:cs typeface="Arial"/>
              </a:rPr>
              <a:t>il</a:t>
            </a:r>
            <a:r>
              <a:rPr sz="2400" i="1" spc="114" dirty="0">
                <a:latin typeface="Arial"/>
                <a:cs typeface="Arial"/>
              </a:rPr>
              <a:t>t</a:t>
            </a:r>
            <a:r>
              <a:rPr sz="2400" i="1" spc="-85" dirty="0">
                <a:latin typeface="Arial"/>
                <a:cs typeface="Arial"/>
              </a:rPr>
              <a:t>)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540" dirty="0">
                <a:latin typeface="Arial"/>
                <a:cs typeface="Arial"/>
              </a:rPr>
              <a:t>S</a:t>
            </a:r>
            <a:r>
              <a:rPr sz="2400" i="1" spc="-490" dirty="0">
                <a:latin typeface="Arial"/>
                <a:cs typeface="Arial"/>
              </a:rPr>
              <a:t>T</a:t>
            </a:r>
            <a:r>
              <a:rPr sz="2400" i="1" spc="-254" dirty="0">
                <a:latin typeface="Arial"/>
                <a:cs typeface="Arial"/>
              </a:rPr>
              <a:t>A</a:t>
            </a:r>
            <a:r>
              <a:rPr sz="2400" i="1" spc="-459" dirty="0">
                <a:latin typeface="Arial"/>
                <a:cs typeface="Arial"/>
              </a:rPr>
              <a:t>R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125" dirty="0">
                <a:latin typeface="Arial"/>
                <a:cs typeface="Arial"/>
              </a:rPr>
              <a:t>g</a:t>
            </a:r>
            <a:r>
              <a:rPr sz="2400" i="1" spc="-215" dirty="0">
                <a:latin typeface="Arial"/>
                <a:cs typeface="Arial"/>
              </a:rPr>
              <a:t>e</a:t>
            </a:r>
            <a:r>
              <a:rPr sz="2400" i="1" spc="-125" dirty="0">
                <a:latin typeface="Arial"/>
                <a:cs typeface="Arial"/>
              </a:rPr>
              <a:t>n</a:t>
            </a:r>
            <a:r>
              <a:rPr sz="2400" i="1" spc="-130" dirty="0">
                <a:latin typeface="Arial"/>
                <a:cs typeface="Arial"/>
              </a:rPr>
              <a:t>o</a:t>
            </a:r>
            <a:r>
              <a:rPr sz="2400" i="1" spc="-114" dirty="0">
                <a:latin typeface="Arial"/>
                <a:cs typeface="Arial"/>
              </a:rPr>
              <a:t>m</a:t>
            </a:r>
            <a:r>
              <a:rPr sz="2400" i="1" spc="-210" dirty="0">
                <a:latin typeface="Arial"/>
                <a:cs typeface="Arial"/>
              </a:rPr>
              <a:t>e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15" dirty="0">
                <a:latin typeface="Arial"/>
                <a:cs typeface="Arial"/>
              </a:rPr>
              <a:t>i</a:t>
            </a:r>
            <a:r>
              <a:rPr sz="2400" i="1" spc="-125" dirty="0">
                <a:latin typeface="Arial"/>
                <a:cs typeface="Arial"/>
              </a:rPr>
              <a:t>nd</a:t>
            </a:r>
            <a:r>
              <a:rPr sz="2400" i="1" spc="-260" dirty="0">
                <a:latin typeface="Arial"/>
                <a:cs typeface="Arial"/>
              </a:rPr>
              <a:t>e</a:t>
            </a:r>
            <a:r>
              <a:rPr sz="2400" i="1" spc="-200" dirty="0">
                <a:latin typeface="Arial"/>
                <a:cs typeface="Arial"/>
              </a:rPr>
              <a:t>x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15" dirty="0">
                <a:latin typeface="Arial"/>
                <a:cs typeface="Arial"/>
              </a:rPr>
              <a:t>i</a:t>
            </a:r>
            <a:r>
              <a:rPr sz="2400" i="1" spc="-275" dirty="0">
                <a:latin typeface="Arial"/>
                <a:cs typeface="Arial"/>
              </a:rPr>
              <a:t>s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spc="-15" dirty="0">
                <a:latin typeface="Arial"/>
                <a:cs typeface="Arial"/>
              </a:rPr>
              <a:t>i</a:t>
            </a:r>
            <a:r>
              <a:rPr sz="2400" i="1" spc="-125" dirty="0">
                <a:latin typeface="Arial"/>
                <a:cs typeface="Arial"/>
              </a:rPr>
              <a:t>n</a:t>
            </a:r>
            <a:r>
              <a:rPr sz="2400" i="1" spc="-4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1830"/>
              </a:lnSpc>
            </a:pPr>
            <a:r>
              <a:rPr sz="1600" b="1" dirty="0">
                <a:solidFill>
                  <a:srgbClr val="C00000"/>
                </a:solidFill>
                <a:latin typeface="Courier"/>
                <a:cs typeface="Courier"/>
              </a:rPr>
              <a:t>/u/project/scampbel/nrochett/GENOMES/m38p6.M22/e98/star_db</a:t>
            </a:r>
            <a:endParaRPr sz="160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sz="16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urier"/>
              <a:cs typeface="Courier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cluster:</a:t>
            </a:r>
            <a:endParaRPr sz="2400">
              <a:latin typeface="Calibri"/>
              <a:cs typeface="Calibri"/>
            </a:endParaRPr>
          </a:p>
          <a:p>
            <a:pPr marL="12700" marR="4920615">
              <a:lnSpc>
                <a:spcPct val="86400"/>
              </a:lnSpc>
              <a:spcBef>
                <a:spcPts val="390"/>
              </a:spcBef>
            </a:pPr>
            <a:r>
              <a:rPr sz="1600" dirty="0">
                <a:solidFill>
                  <a:srgbClr val="C00000"/>
                </a:solidFill>
                <a:latin typeface="Courier"/>
                <a:cs typeface="Courier"/>
              </a:rPr>
              <a:t>module load STAR </a:t>
            </a:r>
            <a:r>
              <a:rPr sz="1600" spc="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module load samtools </a:t>
            </a:r>
            <a:r>
              <a:rPr sz="1800" spc="-107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#</a:t>
            </a:r>
            <a:r>
              <a:rPr sz="1800" spc="-3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STAR</a:t>
            </a:r>
            <a:r>
              <a:rPr sz="1800" spc="-2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urier"/>
                <a:cs typeface="Courier"/>
              </a:rPr>
              <a:t>-h</a:t>
            </a:r>
            <a:r>
              <a:rPr sz="1800" spc="-2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|</a:t>
            </a:r>
            <a:r>
              <a:rPr sz="1800" spc="-2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less</a:t>
            </a:r>
            <a:endParaRPr sz="1800">
              <a:latin typeface="Courier"/>
              <a:cs typeface="Courier"/>
            </a:endParaRPr>
          </a:p>
          <a:p>
            <a:pPr marL="12700" marR="303530">
              <a:lnSpc>
                <a:spcPts val="3790"/>
              </a:lnSpc>
              <a:spcBef>
                <a:spcPts val="305"/>
              </a:spcBef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sample=P10_rep1 </a:t>
            </a:r>
            <a:r>
              <a:rPr sz="1800" spc="-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star_db_dir=</a:t>
            </a:r>
            <a:r>
              <a:rPr sz="1300" spc="-10" dirty="0">
                <a:solidFill>
                  <a:srgbClr val="C00000"/>
                </a:solidFill>
                <a:latin typeface="Courier"/>
                <a:cs typeface="Courier"/>
              </a:rPr>
              <a:t>/u/project/scampbel/nrochett/GENOMES/m38p6.M22/e98/star_db</a:t>
            </a:r>
            <a:endParaRPr sz="1300">
              <a:latin typeface="Courier"/>
              <a:cs typeface="Courier"/>
            </a:endParaRPr>
          </a:p>
          <a:p>
            <a:pPr marL="12700">
              <a:lnSpc>
                <a:spcPts val="2030"/>
              </a:lnSpc>
              <a:spcBef>
                <a:spcPts val="1160"/>
              </a:spcBef>
            </a:pPr>
            <a:r>
              <a:rPr sz="1800" b="1" spc="-10" dirty="0">
                <a:solidFill>
                  <a:srgbClr val="C00000"/>
                </a:solidFill>
                <a:latin typeface="Courier"/>
                <a:cs typeface="Courier"/>
              </a:rPr>
              <a:t>STAR</a:t>
            </a:r>
            <a:r>
              <a:rPr sz="1800" b="1" spc="-7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5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--genomeDir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$star_db_dir</a:t>
            </a:r>
            <a:r>
              <a:rPr sz="1800" spc="-4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5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--readFilesIn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$sample.five_percent.trimmo.fastq.gz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95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--readFilesCommand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zcat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5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--outFileNamePrefix</a:t>
            </a:r>
            <a:r>
              <a:rPr sz="18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$sample.</a:t>
            </a:r>
            <a:r>
              <a:rPr sz="1800" spc="-4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5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--outSAMtype</a:t>
            </a:r>
            <a:r>
              <a:rPr sz="1800" spc="-3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BAM</a:t>
            </a:r>
            <a:r>
              <a:rPr sz="1800" spc="-3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SortedByCoordinate</a:t>
            </a:r>
            <a:r>
              <a:rPr sz="1800" spc="-3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1895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--outFilterMismatchNmax</a:t>
            </a:r>
            <a:r>
              <a:rPr sz="1800" spc="-5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5</a:t>
            </a:r>
            <a:r>
              <a:rPr sz="1800" spc="-5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\</a:t>
            </a:r>
            <a:endParaRPr sz="1800">
              <a:latin typeface="Courier"/>
              <a:cs typeface="Courier"/>
            </a:endParaRPr>
          </a:p>
          <a:p>
            <a:pPr marL="558800">
              <a:lnSpc>
                <a:spcPts val="2030"/>
              </a:lnSpc>
            </a:pPr>
            <a:r>
              <a:rPr sz="1800" spc="-10" dirty="0">
                <a:solidFill>
                  <a:srgbClr val="C00000"/>
                </a:solidFill>
                <a:latin typeface="Courier"/>
                <a:cs typeface="Courier"/>
              </a:rPr>
              <a:t>--outFilterMultimapNmax</a:t>
            </a:r>
            <a:r>
              <a:rPr sz="1800" spc="-7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"/>
                <a:cs typeface="Courier"/>
              </a:rPr>
              <a:t>1</a:t>
            </a:r>
            <a:endParaRPr sz="18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175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088" y="0"/>
            <a:ext cx="6199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Assessing</a:t>
            </a:r>
            <a:r>
              <a:rPr spc="-15" dirty="0"/>
              <a:t> </a:t>
            </a:r>
            <a:r>
              <a:rPr spc="-45" dirty="0"/>
              <a:t>read</a:t>
            </a:r>
            <a:r>
              <a:rPr spc="-10" dirty="0"/>
              <a:t> </a:t>
            </a:r>
            <a:r>
              <a:rPr spc="-35" dirty="0"/>
              <a:t>alignments</a:t>
            </a:r>
            <a:r>
              <a:rPr spc="-10" dirty="0"/>
              <a:t> </a:t>
            </a:r>
            <a:r>
              <a:rPr dirty="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010" y="1585467"/>
            <a:ext cx="8524240" cy="39198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0665" marR="159575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340" dirty="0">
                <a:latin typeface="Arial"/>
                <a:cs typeface="Arial"/>
              </a:rPr>
              <a:t>P</a:t>
            </a:r>
            <a:r>
              <a:rPr sz="2800" b="1" spc="-240" dirty="0">
                <a:latin typeface="Arial"/>
                <a:cs typeface="Arial"/>
              </a:rPr>
              <a:t>e</a:t>
            </a:r>
            <a:r>
              <a:rPr sz="2800" b="1" spc="-130" dirty="0">
                <a:latin typeface="Arial"/>
                <a:cs typeface="Arial"/>
              </a:rPr>
              <a:t>r</a:t>
            </a:r>
            <a:r>
              <a:rPr sz="2800" b="1" spc="-390" dirty="0">
                <a:latin typeface="Arial"/>
                <a:cs typeface="Arial"/>
              </a:rPr>
              <a:t>c</a:t>
            </a:r>
            <a:r>
              <a:rPr sz="2800" b="1" spc="-150" dirty="0">
                <a:latin typeface="Arial"/>
                <a:cs typeface="Arial"/>
              </a:rPr>
              <a:t>e</a:t>
            </a:r>
            <a:r>
              <a:rPr sz="2800" b="1" spc="-240" dirty="0">
                <a:latin typeface="Arial"/>
                <a:cs typeface="Arial"/>
              </a:rPr>
              <a:t>n</a:t>
            </a:r>
            <a:r>
              <a:rPr sz="2800" b="1" spc="10" dirty="0">
                <a:latin typeface="Arial"/>
                <a:cs typeface="Arial"/>
              </a:rPr>
              <a:t>t</a:t>
            </a:r>
            <a:r>
              <a:rPr sz="2800" b="1" spc="-175" dirty="0">
                <a:latin typeface="Arial"/>
                <a:cs typeface="Arial"/>
              </a:rPr>
              <a:t>a</a:t>
            </a:r>
            <a:r>
              <a:rPr sz="2800" b="1" spc="-420" dirty="0">
                <a:latin typeface="Arial"/>
                <a:cs typeface="Arial"/>
              </a:rPr>
              <a:t>g</a:t>
            </a:r>
            <a:r>
              <a:rPr sz="2800" b="1" spc="-150" dirty="0">
                <a:latin typeface="Arial"/>
                <a:cs typeface="Arial"/>
              </a:rPr>
              <a:t>e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-215" dirty="0">
                <a:latin typeface="Arial"/>
                <a:cs typeface="Arial"/>
              </a:rPr>
              <a:t>o</a:t>
            </a:r>
            <a:r>
              <a:rPr sz="2800" b="1" spc="-50" dirty="0">
                <a:latin typeface="Arial"/>
                <a:cs typeface="Arial"/>
              </a:rPr>
              <a:t>f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-125" dirty="0">
                <a:latin typeface="Arial"/>
                <a:cs typeface="Arial"/>
              </a:rPr>
              <a:t>r</a:t>
            </a:r>
            <a:r>
              <a:rPr sz="2800" b="1" spc="-150" dirty="0">
                <a:latin typeface="Arial"/>
                <a:cs typeface="Arial"/>
              </a:rPr>
              <a:t>e</a:t>
            </a:r>
            <a:r>
              <a:rPr sz="2800" b="1" spc="-175" dirty="0">
                <a:latin typeface="Arial"/>
                <a:cs typeface="Arial"/>
              </a:rPr>
              <a:t>a</a:t>
            </a:r>
            <a:r>
              <a:rPr sz="2800" b="1" spc="-215" dirty="0">
                <a:latin typeface="Arial"/>
                <a:cs typeface="Arial"/>
              </a:rPr>
              <a:t>d</a:t>
            </a:r>
            <a:r>
              <a:rPr sz="2800" b="1" spc="-445" dirty="0">
                <a:latin typeface="Arial"/>
                <a:cs typeface="Arial"/>
              </a:rPr>
              <a:t>s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spc="35" dirty="0">
                <a:latin typeface="Arial"/>
                <a:cs typeface="Arial"/>
              </a:rPr>
              <a:t>t</a:t>
            </a:r>
            <a:r>
              <a:rPr sz="2800" b="1" spc="-215" dirty="0">
                <a:latin typeface="Arial"/>
                <a:cs typeface="Arial"/>
              </a:rPr>
              <a:t>h</a:t>
            </a:r>
            <a:r>
              <a:rPr sz="2800" b="1" spc="-200" dirty="0">
                <a:latin typeface="Arial"/>
                <a:cs typeface="Arial"/>
              </a:rPr>
              <a:t>a</a:t>
            </a:r>
            <a:r>
              <a:rPr sz="2800" b="1" spc="35" dirty="0">
                <a:latin typeface="Arial"/>
                <a:cs typeface="Arial"/>
              </a:rPr>
              <a:t>t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450" dirty="0">
                <a:latin typeface="Arial"/>
                <a:cs typeface="Arial"/>
              </a:rPr>
              <a:t>s</a:t>
            </a:r>
            <a:r>
              <a:rPr sz="2800" b="1" spc="-215" dirty="0">
                <a:latin typeface="Arial"/>
                <a:cs typeface="Arial"/>
              </a:rPr>
              <a:t>u</a:t>
            </a:r>
            <a:r>
              <a:rPr sz="2800" b="1" spc="-390" dirty="0">
                <a:latin typeface="Arial"/>
                <a:cs typeface="Arial"/>
              </a:rPr>
              <a:t>cc</a:t>
            </a:r>
            <a:r>
              <a:rPr sz="2800" b="1" spc="-150" dirty="0">
                <a:latin typeface="Arial"/>
                <a:cs typeface="Arial"/>
              </a:rPr>
              <a:t>e</a:t>
            </a:r>
            <a:r>
              <a:rPr sz="2800" b="1" spc="-450" dirty="0">
                <a:latin typeface="Arial"/>
                <a:cs typeface="Arial"/>
              </a:rPr>
              <a:t>s</a:t>
            </a:r>
            <a:r>
              <a:rPr sz="2800" b="1" spc="-475" dirty="0">
                <a:latin typeface="Arial"/>
                <a:cs typeface="Arial"/>
              </a:rPr>
              <a:t>s</a:t>
            </a:r>
            <a:r>
              <a:rPr sz="2800" b="1" spc="-50" dirty="0">
                <a:latin typeface="Arial"/>
                <a:cs typeface="Arial"/>
              </a:rPr>
              <a:t>f</a:t>
            </a:r>
            <a:r>
              <a:rPr sz="2800" b="1" spc="-215" dirty="0">
                <a:latin typeface="Arial"/>
                <a:cs typeface="Arial"/>
              </a:rPr>
              <a:t>u</a:t>
            </a:r>
            <a:r>
              <a:rPr sz="2800" b="1" spc="-100" dirty="0">
                <a:latin typeface="Arial"/>
                <a:cs typeface="Arial"/>
              </a:rPr>
              <a:t>ll</a:t>
            </a:r>
            <a:r>
              <a:rPr sz="2800" b="1" spc="-235" dirty="0">
                <a:latin typeface="Arial"/>
                <a:cs typeface="Arial"/>
              </a:rPr>
              <a:t>y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spc="-175" dirty="0">
                <a:latin typeface="Arial"/>
                <a:cs typeface="Arial"/>
              </a:rPr>
              <a:t>a</a:t>
            </a:r>
            <a:r>
              <a:rPr sz="2800" b="1" spc="-100" dirty="0">
                <a:latin typeface="Arial"/>
                <a:cs typeface="Arial"/>
              </a:rPr>
              <a:t>li</a:t>
            </a:r>
            <a:r>
              <a:rPr sz="2800" b="1" spc="-390" dirty="0">
                <a:latin typeface="Arial"/>
                <a:cs typeface="Arial"/>
              </a:rPr>
              <a:t>g</a:t>
            </a:r>
            <a:r>
              <a:rPr sz="2800" b="1" spc="-215" dirty="0">
                <a:latin typeface="Arial"/>
                <a:cs typeface="Arial"/>
              </a:rPr>
              <a:t>n</a:t>
            </a:r>
            <a:r>
              <a:rPr sz="2800" b="1" spc="-150" dirty="0">
                <a:latin typeface="Arial"/>
                <a:cs typeface="Arial"/>
              </a:rPr>
              <a:t>e</a:t>
            </a:r>
            <a:r>
              <a:rPr sz="2800" b="1" spc="-215" dirty="0">
                <a:latin typeface="Arial"/>
                <a:cs typeface="Arial"/>
              </a:rPr>
              <a:t>d</a:t>
            </a:r>
            <a:r>
              <a:rPr sz="2800" spc="-15" dirty="0">
                <a:latin typeface="Calibri"/>
                <a:cs typeface="Calibri"/>
              </a:rPr>
              <a:t>:  </a:t>
            </a:r>
            <a:r>
              <a:rPr sz="2800" spc="-30" dirty="0">
                <a:latin typeface="Calibri"/>
                <a:cs typeface="Calibri"/>
              </a:rPr>
              <a:t>typically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&gt;80% </a:t>
            </a:r>
            <a:r>
              <a:rPr sz="2800" spc="-4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human/mouse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references</a:t>
            </a:r>
            <a:endParaRPr sz="2800">
              <a:latin typeface="Calibri"/>
              <a:cs typeface="Calibri"/>
            </a:endParaRPr>
          </a:p>
          <a:p>
            <a:pPr marL="240665" marR="222885" indent="-228600">
              <a:lnSpc>
                <a:spcPts val="3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15" dirty="0">
                <a:latin typeface="Arial"/>
                <a:cs typeface="Arial"/>
              </a:rPr>
              <a:t>Outcome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190" dirty="0">
                <a:latin typeface="Arial"/>
                <a:cs typeface="Arial"/>
              </a:rPr>
              <a:t>differences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140" dirty="0">
                <a:latin typeface="Arial"/>
                <a:cs typeface="Arial"/>
              </a:rPr>
              <a:t>between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250" dirty="0">
                <a:latin typeface="Arial"/>
                <a:cs typeface="Arial"/>
              </a:rPr>
              <a:t>samples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spc="-25" dirty="0">
                <a:latin typeface="Calibri"/>
                <a:cs typeface="Calibri"/>
              </a:rPr>
              <a:t>(quality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outliers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and/or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batch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effects)</a:t>
            </a:r>
            <a:endParaRPr sz="2800">
              <a:latin typeface="Calibri"/>
              <a:cs typeface="Calibri"/>
            </a:endParaRPr>
          </a:p>
          <a:p>
            <a:pPr marL="240665" marR="5080" indent="-228600">
              <a:lnSpc>
                <a:spcPts val="30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20" dirty="0">
                <a:latin typeface="Arial"/>
                <a:cs typeface="Arial"/>
              </a:rPr>
              <a:t>If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i="1" spc="-120" dirty="0">
                <a:latin typeface="Arial"/>
                <a:cs typeface="Arial"/>
              </a:rPr>
              <a:t>pa</a:t>
            </a:r>
            <a:r>
              <a:rPr sz="2800" i="1" spc="-60" dirty="0">
                <a:latin typeface="Arial"/>
                <a:cs typeface="Arial"/>
              </a:rPr>
              <a:t>i</a:t>
            </a:r>
            <a:r>
              <a:rPr sz="2800" i="1" spc="-90" dirty="0">
                <a:latin typeface="Arial"/>
                <a:cs typeface="Arial"/>
              </a:rPr>
              <a:t>r</a:t>
            </a:r>
            <a:r>
              <a:rPr sz="2800" i="1" spc="-150" dirty="0">
                <a:latin typeface="Arial"/>
                <a:cs typeface="Arial"/>
              </a:rPr>
              <a:t>e</a:t>
            </a:r>
            <a:r>
              <a:rPr sz="2800" i="1" spc="-130" dirty="0">
                <a:latin typeface="Arial"/>
                <a:cs typeface="Arial"/>
              </a:rPr>
              <a:t>d</a:t>
            </a:r>
            <a:r>
              <a:rPr sz="2800" i="1" spc="-75" dirty="0">
                <a:latin typeface="Arial"/>
                <a:cs typeface="Arial"/>
              </a:rPr>
              <a:t>-</a:t>
            </a:r>
            <a:r>
              <a:rPr sz="2800" i="1" spc="-195" dirty="0">
                <a:latin typeface="Arial"/>
                <a:cs typeface="Arial"/>
              </a:rPr>
              <a:t>e</a:t>
            </a:r>
            <a:r>
              <a:rPr sz="2800" i="1" spc="-185" dirty="0">
                <a:latin typeface="Arial"/>
                <a:cs typeface="Arial"/>
              </a:rPr>
              <a:t>n</a:t>
            </a:r>
            <a:r>
              <a:rPr sz="2800" i="1" spc="-140" dirty="0">
                <a:latin typeface="Arial"/>
                <a:cs typeface="Arial"/>
              </a:rPr>
              <a:t>d </a:t>
            </a:r>
            <a:r>
              <a:rPr sz="2800" i="1" spc="-315" dirty="0">
                <a:latin typeface="Arial"/>
                <a:cs typeface="Arial"/>
              </a:rPr>
              <a:t>s</a:t>
            </a:r>
            <a:r>
              <a:rPr sz="2800" i="1" spc="-195" dirty="0">
                <a:latin typeface="Arial"/>
                <a:cs typeface="Arial"/>
              </a:rPr>
              <a:t>e</a:t>
            </a:r>
            <a:r>
              <a:rPr sz="2800" i="1" spc="-185" dirty="0">
                <a:latin typeface="Arial"/>
                <a:cs typeface="Arial"/>
              </a:rPr>
              <a:t>q</a:t>
            </a:r>
            <a:r>
              <a:rPr sz="2800" i="1" spc="-135" dirty="0">
                <a:latin typeface="Arial"/>
                <a:cs typeface="Arial"/>
              </a:rPr>
              <a:t>u</a:t>
            </a:r>
            <a:r>
              <a:rPr sz="2800" i="1" spc="-195" dirty="0">
                <a:latin typeface="Arial"/>
                <a:cs typeface="Arial"/>
              </a:rPr>
              <a:t>e</a:t>
            </a:r>
            <a:r>
              <a:rPr sz="2800" i="1" spc="-185" dirty="0">
                <a:latin typeface="Arial"/>
                <a:cs typeface="Arial"/>
              </a:rPr>
              <a:t>n</a:t>
            </a:r>
            <a:r>
              <a:rPr sz="2800" i="1" spc="-229" dirty="0">
                <a:latin typeface="Arial"/>
                <a:cs typeface="Arial"/>
              </a:rPr>
              <a:t>c</a:t>
            </a:r>
            <a:r>
              <a:rPr sz="2800" i="1" spc="-15" dirty="0">
                <a:latin typeface="Arial"/>
                <a:cs typeface="Arial"/>
              </a:rPr>
              <a:t>i</a:t>
            </a:r>
            <a:r>
              <a:rPr sz="2800" i="1" spc="-135" dirty="0">
                <a:latin typeface="Arial"/>
                <a:cs typeface="Arial"/>
              </a:rPr>
              <a:t>ng</a:t>
            </a:r>
            <a:r>
              <a:rPr sz="2800" i="1" spc="-45" dirty="0">
                <a:latin typeface="Arial"/>
                <a:cs typeface="Arial"/>
              </a:rPr>
              <a:t>:</a:t>
            </a:r>
            <a:r>
              <a:rPr sz="2800" i="1" spc="-140" dirty="0">
                <a:latin typeface="Arial"/>
                <a:cs typeface="Arial"/>
              </a:rPr>
              <a:t> </a:t>
            </a: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30" dirty="0">
                <a:latin typeface="Calibri"/>
                <a:cs typeface="Calibri"/>
              </a:rPr>
              <a:t>ai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-</a:t>
            </a:r>
            <a:r>
              <a:rPr sz="2800" spc="-30" dirty="0">
                <a:latin typeface="Calibri"/>
                <a:cs typeface="Calibri"/>
              </a:rPr>
              <a:t>alig</a:t>
            </a:r>
            <a:r>
              <a:rPr sz="2800" spc="-15" dirty="0">
                <a:latin typeface="Calibri"/>
                <a:cs typeface="Calibri"/>
              </a:rPr>
              <a:t>n  </a:t>
            </a:r>
            <a:r>
              <a:rPr sz="2800" spc="-25" dirty="0">
                <a:latin typeface="Calibri"/>
                <a:cs typeface="Calibri"/>
              </a:rPr>
              <a:t>(‘properly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paired’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statistics)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Dedicated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quality-control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tools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exist: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5" dirty="0">
                <a:latin typeface="Calibri"/>
                <a:cs typeface="Calibri"/>
              </a:rPr>
              <a:t>RSeQC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(Wang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 </a:t>
            </a:r>
            <a:r>
              <a:rPr sz="2400" spc="-25" dirty="0">
                <a:latin typeface="Calibri"/>
                <a:cs typeface="Calibri"/>
              </a:rPr>
              <a:t>al.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2012)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65" dirty="0">
                <a:latin typeface="Calibri"/>
                <a:cs typeface="Calibri"/>
              </a:rPr>
              <a:t>QoRTs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(Hartley&amp;Mullikin2015)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99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7252-82EF-A044-B3C1-CC3E9D9E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HiSat2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3445-B7DD-8F48-9A81-AC6FB605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396219"/>
            <a:ext cx="6172200" cy="857250"/>
          </a:xfrm>
        </p:spPr>
        <p:txBody>
          <a:bodyPr/>
          <a:lstStyle/>
          <a:p>
            <a:pPr algn="ctr"/>
            <a:r>
              <a:rPr lang="en-GB" dirty="0"/>
              <a:t>HiSat2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5676" y="1700808"/>
            <a:ext cx="1836204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Reference </a:t>
            </a:r>
            <a:r>
              <a:rPr lang="en-GB" sz="1350" dirty="0" err="1"/>
              <a:t>FastA</a:t>
            </a:r>
            <a:r>
              <a:rPr lang="en-GB" sz="1350" dirty="0"/>
              <a:t> 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8084" y="1700808"/>
            <a:ext cx="1836204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Indexed Genome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491880" y="1943835"/>
            <a:ext cx="1836204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55676" y="2402886"/>
            <a:ext cx="1836204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Reference GTF Models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9325" y="4269672"/>
            <a:ext cx="1836204" cy="972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Pool of known splice junctions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 flipH="1">
            <a:off x="2567427" y="2888940"/>
            <a:ext cx="6351" cy="13807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35565" y="2938577"/>
            <a:ext cx="1531032" cy="4860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Reads</a:t>
            </a:r>
          </a:p>
          <a:p>
            <a:pPr algn="ctr"/>
            <a:r>
              <a:rPr lang="en-GB" sz="1350" dirty="0"/>
              <a:t>(</a:t>
            </a:r>
            <a:r>
              <a:rPr lang="en-GB" sz="1350" dirty="0" err="1"/>
              <a:t>fastq</a:t>
            </a:r>
            <a:r>
              <a:rPr lang="en-GB" sz="1350" dirty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47964" y="3726033"/>
            <a:ext cx="2106234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Maps with known junctions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41609" y="3726033"/>
            <a:ext cx="937347" cy="486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Report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7964" y="4513490"/>
            <a:ext cx="2106234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Maps convincingly with novel junction?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41609" y="4512699"/>
            <a:ext cx="937347" cy="486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Report</a:t>
            </a:r>
          </a:p>
        </p:txBody>
      </p:sp>
      <p:cxnSp>
        <p:nvCxnSpPr>
          <p:cNvPr id="29" name="Straight Arrow Connector 28"/>
          <p:cNvCxnSpPr>
            <a:stCxn id="20" idx="2"/>
            <a:endCxn id="21" idx="0"/>
          </p:cNvCxnSpPr>
          <p:nvPr/>
        </p:nvCxnSpPr>
        <p:spPr>
          <a:xfrm>
            <a:off x="5301081" y="3424630"/>
            <a:ext cx="0" cy="3014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  <a:endCxn id="23" idx="1"/>
          </p:cNvCxnSpPr>
          <p:nvPr/>
        </p:nvCxnSpPr>
        <p:spPr>
          <a:xfrm>
            <a:off x="6354198" y="3969060"/>
            <a:ext cx="2874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  <a:endCxn id="24" idx="0"/>
          </p:cNvCxnSpPr>
          <p:nvPr/>
        </p:nvCxnSpPr>
        <p:spPr>
          <a:xfrm>
            <a:off x="5301081" y="4212087"/>
            <a:ext cx="0" cy="3014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3"/>
            <a:endCxn id="27" idx="1"/>
          </p:cNvCxnSpPr>
          <p:nvPr/>
        </p:nvCxnSpPr>
        <p:spPr>
          <a:xfrm flipV="1">
            <a:off x="6354198" y="4755726"/>
            <a:ext cx="287411" cy="7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  <a:endCxn id="43" idx="0"/>
          </p:cNvCxnSpPr>
          <p:nvPr/>
        </p:nvCxnSpPr>
        <p:spPr>
          <a:xfrm>
            <a:off x="5301081" y="4999543"/>
            <a:ext cx="0" cy="3736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15835" y="3527632"/>
            <a:ext cx="41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15835" y="4286127"/>
            <a:ext cx="41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Yes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32408" y="5373216"/>
            <a:ext cx="937347" cy="486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Discard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42473" y="4478727"/>
            <a:ext cx="466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Add</a:t>
            </a:r>
          </a:p>
        </p:txBody>
      </p:sp>
      <p:cxnSp>
        <p:nvCxnSpPr>
          <p:cNvPr id="59" name="Straight Arrow Connector 58"/>
          <p:cNvCxnSpPr>
            <a:stCxn id="24" idx="1"/>
            <a:endCxn id="11" idx="3"/>
          </p:cNvCxnSpPr>
          <p:nvPr/>
        </p:nvCxnSpPr>
        <p:spPr>
          <a:xfrm flipH="1" flipV="1">
            <a:off x="3485529" y="4755726"/>
            <a:ext cx="762435" cy="7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53349" y="5034100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No</a:t>
            </a:r>
          </a:p>
        </p:txBody>
      </p:sp>
      <p:cxnSp>
        <p:nvCxnSpPr>
          <p:cNvPr id="25" name="Straight Arrow Connector 24"/>
          <p:cNvCxnSpPr>
            <a:endCxn id="21" idx="1"/>
          </p:cNvCxnSpPr>
          <p:nvPr/>
        </p:nvCxnSpPr>
        <p:spPr>
          <a:xfrm flipV="1">
            <a:off x="3485529" y="3969060"/>
            <a:ext cx="762435" cy="3006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>
            <a:off x="6246186" y="2186862"/>
            <a:ext cx="0" cy="15391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65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14A034-D83C-1044-BC06-8B8C5D15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code using hisat2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2128AA-C35D-E647-9C60-7E9A2261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hisat2-build *.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&lt;name&gt;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hisat2 \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-p 8 \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-x {GENOME} \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-1 {SAMPLE}_unmapped_R1_001.fastq.gz \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-2 {SAMPLE}_unmapped_R2_001.fastq.gz \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-S {SAMPLE}.</a:t>
            </a:r>
            <a:r>
              <a:rPr lang="en-US" sz="2400" dirty="0" err="1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</a:t>
            </a:r>
            <a:endParaRPr lang="en-US" sz="2400" dirty="0">
              <a:solidFill>
                <a:srgbClr val="C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7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635" y="2160523"/>
            <a:ext cx="5814695" cy="17659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indent="436880">
              <a:lnSpc>
                <a:spcPts val="6500"/>
              </a:lnSpc>
              <a:spcBef>
                <a:spcPts val="900"/>
              </a:spcBef>
            </a:pPr>
            <a:r>
              <a:rPr sz="6000" spc="-10" dirty="0"/>
              <a:t>Alignments </a:t>
            </a:r>
            <a:r>
              <a:rPr sz="6000" spc="-5" dirty="0"/>
              <a:t>files </a:t>
            </a:r>
            <a:r>
              <a:rPr sz="6000" dirty="0"/>
              <a:t> </a:t>
            </a:r>
            <a:r>
              <a:rPr sz="6000" spc="-15" dirty="0"/>
              <a:t>(BAM</a:t>
            </a:r>
            <a:r>
              <a:rPr sz="6000" spc="-45" dirty="0"/>
              <a:t> </a:t>
            </a:r>
            <a:r>
              <a:rPr sz="6000" dirty="0"/>
              <a:t>&amp;</a:t>
            </a:r>
            <a:r>
              <a:rPr sz="6000" spc="-40" dirty="0"/>
              <a:t> </a:t>
            </a:r>
            <a:r>
              <a:rPr sz="6000" spc="-15" dirty="0"/>
              <a:t>SAMtools)</a:t>
            </a:r>
            <a:endParaRPr sz="6000"/>
          </a:p>
        </p:txBody>
      </p:sp>
    </p:spTree>
    <p:extLst>
      <p:ext uri="{BB962C8B-B14F-4D97-AF65-F5344CB8AC3E}">
        <p14:creationId xmlns:p14="http://schemas.microsoft.com/office/powerpoint/2010/main" val="233592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804" y="0"/>
            <a:ext cx="4916805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" marR="5080" indent="-23495">
              <a:lnSpc>
                <a:spcPts val="4700"/>
              </a:lnSpc>
              <a:spcBef>
                <a:spcPts val="740"/>
              </a:spcBef>
            </a:pPr>
            <a:r>
              <a:rPr spc="-55" dirty="0"/>
              <a:t>Read</a:t>
            </a:r>
            <a:r>
              <a:rPr spc="-30" dirty="0"/>
              <a:t> </a:t>
            </a:r>
            <a:r>
              <a:rPr spc="-35" dirty="0"/>
              <a:t>alignments</a:t>
            </a:r>
            <a:r>
              <a:rPr spc="-30" dirty="0"/>
              <a:t> files: </a:t>
            </a:r>
            <a:r>
              <a:rPr spc="-980" dirty="0"/>
              <a:t> </a:t>
            </a:r>
            <a:r>
              <a:rPr spc="-25" dirty="0"/>
              <a:t>the</a:t>
            </a:r>
            <a:r>
              <a:rPr spc="-20" dirty="0"/>
              <a:t> </a:t>
            </a:r>
            <a:r>
              <a:rPr spc="-75" dirty="0"/>
              <a:t>BAM/SAM</a:t>
            </a:r>
            <a:r>
              <a:rPr spc="-25" dirty="0"/>
              <a:t> </a:t>
            </a:r>
            <a:r>
              <a:rPr spc="-60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408" y="1410715"/>
            <a:ext cx="7893050" cy="39973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751840" indent="-228600">
              <a:lnSpc>
                <a:spcPts val="2590"/>
              </a:lnSpc>
              <a:spcBef>
                <a:spcPts val="425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sz="3525" spc="-7" baseline="1182" dirty="0">
                <a:latin typeface="Calibri"/>
                <a:cs typeface="Calibri"/>
              </a:rPr>
              <a:t>BAM </a:t>
            </a:r>
            <a:r>
              <a:rPr sz="2400" spc="-2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3600" spc="-7" baseline="1157" dirty="0">
                <a:latin typeface="Calibri"/>
                <a:cs typeface="Calibri"/>
              </a:rPr>
              <a:t> </a:t>
            </a:r>
            <a:r>
              <a:rPr sz="3525" u="sng" spc="-30" baseline="118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inary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equivalent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3525" spc="-7" baseline="1182" dirty="0">
                <a:latin typeface="Calibri"/>
                <a:cs typeface="Calibri"/>
              </a:rPr>
              <a:t>SAM</a:t>
            </a:r>
            <a:r>
              <a:rPr sz="3525" baseline="1182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(which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plain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text)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practice: </a:t>
            </a:r>
            <a:r>
              <a:rPr sz="2400" spc="-4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essentially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BAM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45"/>
              </a:lnSpc>
              <a:spcBef>
                <a:spcPts val="5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0" dirty="0">
                <a:latin typeface="Calibri"/>
                <a:cs typeface="Calibri"/>
              </a:rPr>
              <a:t>‘</a:t>
            </a:r>
            <a:r>
              <a:rPr sz="3525" spc="15" baseline="1182" dirty="0">
                <a:latin typeface="Calibri"/>
                <a:cs typeface="Calibri"/>
              </a:rPr>
              <a:t>Sequence </a:t>
            </a:r>
            <a:r>
              <a:rPr sz="3525" spc="-7" baseline="1182" dirty="0">
                <a:latin typeface="Calibri"/>
                <a:cs typeface="Calibri"/>
              </a:rPr>
              <a:t>Alignment/Map</a:t>
            </a:r>
            <a:r>
              <a:rPr sz="2400" spc="-5" dirty="0">
                <a:latin typeface="Calibri"/>
                <a:cs typeface="Calibri"/>
              </a:rPr>
              <a:t>’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format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ts val="2685"/>
              </a:lnSpc>
            </a:pPr>
            <a:r>
              <a:rPr sz="2350" spc="-10" dirty="0">
                <a:solidFill>
                  <a:srgbClr val="0070C0"/>
                </a:solidFill>
                <a:latin typeface="Calibri"/>
                <a:cs typeface="Calibri"/>
                <a:hlinkClick r:id="rId2"/>
              </a:rPr>
              <a:t>http://samtools.sourceforge.net/SAMv1.pdf</a:t>
            </a:r>
            <a:endParaRPr sz="2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Supported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major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alignment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packages.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0" dirty="0">
                <a:latin typeface="Calibri"/>
                <a:cs typeface="Calibri"/>
              </a:rPr>
              <a:t>SAM/BAM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files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manipulated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SAMtools</a:t>
            </a:r>
            <a:r>
              <a:rPr sz="2400" b="1" spc="-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Calibri"/>
                <a:cs typeface="Calibri"/>
              </a:rPr>
              <a:t>(and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others)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sz="3525" spc="15" baseline="1182" dirty="0">
                <a:solidFill>
                  <a:srgbClr val="C00000"/>
                </a:solidFill>
                <a:latin typeface="Calibri"/>
                <a:cs typeface="Calibri"/>
              </a:rPr>
              <a:t>Header</a:t>
            </a:r>
            <a:r>
              <a:rPr sz="3525" spc="-52" baseline="118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section: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30" dirty="0">
                <a:latin typeface="Calibri"/>
                <a:cs typeface="Calibri"/>
              </a:rPr>
              <a:t>Metadata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about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genome,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samples,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pipeline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libri"/>
                <a:cs typeface="Calibri"/>
              </a:rPr>
              <a:t>Header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lines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start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925" spc="52" baseline="1424" dirty="0">
                <a:solidFill>
                  <a:srgbClr val="C00000"/>
                </a:solidFill>
                <a:latin typeface="Calibri"/>
                <a:cs typeface="Calibri"/>
              </a:rPr>
              <a:t>@</a:t>
            </a:r>
            <a:endParaRPr sz="2925" baseline="1424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SzPct val="102127"/>
              <a:buFont typeface="Arial"/>
              <a:buChar char="•"/>
              <a:tabLst>
                <a:tab pos="241300" algn="l"/>
              </a:tabLst>
            </a:pPr>
            <a:r>
              <a:rPr sz="3525" baseline="1182" dirty="0">
                <a:solidFill>
                  <a:srgbClr val="C00000"/>
                </a:solidFill>
                <a:latin typeface="Calibri"/>
                <a:cs typeface="Calibri"/>
              </a:rPr>
              <a:t>Alignments</a:t>
            </a:r>
            <a:r>
              <a:rPr sz="3525" spc="-7" baseline="118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(or </a:t>
            </a:r>
            <a:r>
              <a:rPr sz="2400" spc="-25" dirty="0">
                <a:latin typeface="Calibri"/>
                <a:cs typeface="Calibri"/>
              </a:rPr>
              <a:t>‘records’)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section: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2618" y="5604013"/>
          <a:ext cx="7356472" cy="872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577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marL="3175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6_1303_10584_85775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99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311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9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63M3I34M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780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GGGTATTGGGC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@CFFFFFHFH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6_1111_20943_90813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40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809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594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TAATGAAGCCA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@BDDFDDA+&lt;A&lt;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6_2111_2016_88235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355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4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4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856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4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TAATGAAGCCA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@?DADDBD&gt;D&gt;B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6_1104_8139_99999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316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14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94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818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602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994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AATGAAGCCAT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@@FFFFFGHGHH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6_1304_4167_91751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322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52M3I29M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812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GCCATTTTTAC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&lt;&lt;BDBDEHHDF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6_2301_14383_16382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323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40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51M3I46M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809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589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CCATTTTTACT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CCFFFFFHHHH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1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945" y="0"/>
            <a:ext cx="5188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SAM</a:t>
            </a:r>
            <a:r>
              <a:rPr spc="-35" dirty="0"/>
              <a:t> alignment</a:t>
            </a:r>
            <a:r>
              <a:rPr spc="-25" dirty="0"/>
              <a:t> </a:t>
            </a:r>
            <a:r>
              <a:rPr spc="-20" dirty="0"/>
              <a:t>section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113" y="3495625"/>
            <a:ext cx="7639054" cy="24833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0636" y="1952509"/>
          <a:ext cx="7359650" cy="87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577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065">
                <a:tc>
                  <a:txBody>
                    <a:bodyPr/>
                    <a:lstStyle/>
                    <a:p>
                      <a:pPr marL="3175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6_1303_10584_85775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99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311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9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63M3I34M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780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9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GGGTATTGGGC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@CFFFFFHFH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6_1111_20943_90813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40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809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594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TAATGAAGCCA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@BDDFDDA+&lt;A&lt;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31750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6_2111_2016_88235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355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5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5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856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5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TAATGAAGCCA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@?DADDBD&gt;D&gt;B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6_1104_8139_99999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316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14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0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818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602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AATGAAGCCAT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@@FFFFFGHGHH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6_1304_4167_91751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322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52M3I29M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812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GCCATTTTTAC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&lt;&lt;BDBDEHHDF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6_2301_14383_16382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323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40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51M3I46M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809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589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CCATTTTTACT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CCFFFFFHHHH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556588" y="1806708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5" h="122555">
                <a:moveTo>
                  <a:pt x="141486" y="0"/>
                </a:moveTo>
                <a:lnTo>
                  <a:pt x="0" y="0"/>
                </a:lnTo>
                <a:lnTo>
                  <a:pt x="70744" y="121972"/>
                </a:lnTo>
                <a:lnTo>
                  <a:pt x="1414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45284" y="1812140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4" h="122555">
                <a:moveTo>
                  <a:pt x="141486" y="0"/>
                </a:moveTo>
                <a:lnTo>
                  <a:pt x="0" y="0"/>
                </a:lnTo>
                <a:lnTo>
                  <a:pt x="70742" y="121972"/>
                </a:lnTo>
                <a:lnTo>
                  <a:pt x="1414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4229" y="1806708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4" h="122555">
                <a:moveTo>
                  <a:pt x="141486" y="0"/>
                </a:moveTo>
                <a:lnTo>
                  <a:pt x="0" y="0"/>
                </a:lnTo>
                <a:lnTo>
                  <a:pt x="70744" y="121972"/>
                </a:lnTo>
                <a:lnTo>
                  <a:pt x="1414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2347" y="1806708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4" h="122555">
                <a:moveTo>
                  <a:pt x="141486" y="0"/>
                </a:moveTo>
                <a:lnTo>
                  <a:pt x="0" y="0"/>
                </a:lnTo>
                <a:lnTo>
                  <a:pt x="70744" y="121972"/>
                </a:lnTo>
                <a:lnTo>
                  <a:pt x="1414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6813" y="1806708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4" h="122555">
                <a:moveTo>
                  <a:pt x="141486" y="0"/>
                </a:moveTo>
                <a:lnTo>
                  <a:pt x="0" y="0"/>
                </a:lnTo>
                <a:lnTo>
                  <a:pt x="70742" y="121972"/>
                </a:lnTo>
                <a:lnTo>
                  <a:pt x="1414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39507" y="1338857"/>
            <a:ext cx="1974850" cy="149225"/>
          </a:xfrm>
          <a:custGeom>
            <a:avLst/>
            <a:gdLst/>
            <a:ahLst/>
            <a:cxnLst/>
            <a:rect l="l" t="t" r="r" b="b"/>
            <a:pathLst>
              <a:path w="1974850" h="149225">
                <a:moveTo>
                  <a:pt x="0" y="149087"/>
                </a:moveTo>
                <a:lnTo>
                  <a:pt x="976" y="120071"/>
                </a:lnTo>
                <a:lnTo>
                  <a:pt x="3638" y="96376"/>
                </a:lnTo>
                <a:lnTo>
                  <a:pt x="7587" y="80401"/>
                </a:lnTo>
                <a:lnTo>
                  <a:pt x="12422" y="74543"/>
                </a:lnTo>
                <a:lnTo>
                  <a:pt x="974805" y="74543"/>
                </a:lnTo>
                <a:lnTo>
                  <a:pt x="979640" y="68685"/>
                </a:lnTo>
                <a:lnTo>
                  <a:pt x="983589" y="52710"/>
                </a:lnTo>
                <a:lnTo>
                  <a:pt x="986251" y="29015"/>
                </a:lnTo>
                <a:lnTo>
                  <a:pt x="987228" y="0"/>
                </a:lnTo>
                <a:lnTo>
                  <a:pt x="988204" y="29015"/>
                </a:lnTo>
                <a:lnTo>
                  <a:pt x="990866" y="52710"/>
                </a:lnTo>
                <a:lnTo>
                  <a:pt x="994815" y="68685"/>
                </a:lnTo>
                <a:lnTo>
                  <a:pt x="999650" y="74543"/>
                </a:lnTo>
                <a:lnTo>
                  <a:pt x="1962034" y="74543"/>
                </a:lnTo>
                <a:lnTo>
                  <a:pt x="1966869" y="80401"/>
                </a:lnTo>
                <a:lnTo>
                  <a:pt x="1970817" y="96376"/>
                </a:lnTo>
                <a:lnTo>
                  <a:pt x="1973479" y="120071"/>
                </a:lnTo>
                <a:lnTo>
                  <a:pt x="1974456" y="149087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3770" y="1019019"/>
            <a:ext cx="7303134" cy="7734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235585" algn="r">
              <a:lnSpc>
                <a:spcPct val="100000"/>
              </a:lnSpc>
              <a:spcBef>
                <a:spcPts val="115"/>
              </a:spcBef>
            </a:pPr>
            <a:r>
              <a:rPr sz="1750" spc="-40" dirty="0">
                <a:solidFill>
                  <a:srgbClr val="A6A6A6"/>
                </a:solidFill>
                <a:latin typeface="Calibri"/>
                <a:cs typeface="Calibri"/>
              </a:rPr>
              <a:t>cf.</a:t>
            </a:r>
            <a:r>
              <a:rPr sz="175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A6A6A6"/>
                </a:solidFill>
                <a:latin typeface="Calibri"/>
                <a:cs typeface="Calibri"/>
              </a:rPr>
              <a:t>FASTQ</a:t>
            </a:r>
            <a:r>
              <a:rPr sz="175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A6A6A6"/>
                </a:solidFill>
                <a:latin typeface="Calibri"/>
                <a:cs typeface="Calibri"/>
              </a:rPr>
              <a:t>format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  <a:tabLst>
                <a:tab pos="1219200" algn="l"/>
                <a:tab pos="1836420" algn="l"/>
                <a:tab pos="3435985" algn="l"/>
                <a:tab pos="5332730" algn="l"/>
              </a:tabLst>
            </a:pPr>
            <a:r>
              <a:rPr sz="1750" dirty="0">
                <a:solidFill>
                  <a:srgbClr val="C00000"/>
                </a:solidFill>
                <a:latin typeface="Calibri"/>
                <a:cs typeface="Calibri"/>
              </a:rPr>
              <a:t>Read</a:t>
            </a:r>
            <a:r>
              <a:rPr sz="175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50" spc="15" dirty="0">
                <a:solidFill>
                  <a:srgbClr val="C00000"/>
                </a:solidFill>
                <a:latin typeface="Calibri"/>
                <a:cs typeface="Calibri"/>
              </a:rPr>
              <a:t>Name	</a:t>
            </a:r>
            <a:r>
              <a:rPr sz="1750" spc="10" dirty="0">
                <a:solidFill>
                  <a:srgbClr val="C00000"/>
                </a:solidFill>
                <a:latin typeface="Calibri"/>
                <a:cs typeface="Calibri"/>
              </a:rPr>
              <a:t>FLAG	Chrom </a:t>
            </a:r>
            <a:r>
              <a:rPr sz="1750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C00000"/>
                </a:solidFill>
                <a:latin typeface="Calibri"/>
                <a:cs typeface="Calibri"/>
              </a:rPr>
              <a:t>AlnStart	</a:t>
            </a:r>
            <a:r>
              <a:rPr sz="1750" spc="5" dirty="0">
                <a:solidFill>
                  <a:srgbClr val="C00000"/>
                </a:solidFill>
                <a:latin typeface="Calibri"/>
                <a:cs typeface="Calibri"/>
              </a:rPr>
              <a:t>CIGAR	</a:t>
            </a:r>
            <a:r>
              <a:rPr sz="1750" spc="10" dirty="0">
                <a:solidFill>
                  <a:srgbClr val="C00000"/>
                </a:solidFill>
                <a:latin typeface="Calibri"/>
                <a:cs typeface="Calibri"/>
              </a:rPr>
              <a:t>Sequence </a:t>
            </a:r>
            <a:r>
              <a:rPr sz="175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50" spc="10" dirty="0">
                <a:solidFill>
                  <a:srgbClr val="C00000"/>
                </a:solidFill>
                <a:latin typeface="Calibri"/>
                <a:cs typeface="Calibri"/>
              </a:rPr>
              <a:t>BaseQuals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301" y="1805325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5" h="122555">
                <a:moveTo>
                  <a:pt x="141487" y="0"/>
                </a:moveTo>
                <a:lnTo>
                  <a:pt x="0" y="0"/>
                </a:lnTo>
                <a:lnTo>
                  <a:pt x="70743" y="121972"/>
                </a:lnTo>
                <a:lnTo>
                  <a:pt x="14148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7871" y="1805325"/>
            <a:ext cx="141605" cy="122555"/>
          </a:xfrm>
          <a:custGeom>
            <a:avLst/>
            <a:gdLst/>
            <a:ahLst/>
            <a:cxnLst/>
            <a:rect l="l" t="t" r="r" b="b"/>
            <a:pathLst>
              <a:path w="141605" h="122555">
                <a:moveTo>
                  <a:pt x="141486" y="0"/>
                </a:moveTo>
                <a:lnTo>
                  <a:pt x="0" y="0"/>
                </a:lnTo>
                <a:lnTo>
                  <a:pt x="70742" y="121972"/>
                </a:lnTo>
                <a:lnTo>
                  <a:pt x="14148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371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115" y="0"/>
            <a:ext cx="2221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SAM</a:t>
            </a:r>
            <a:r>
              <a:rPr spc="-70" dirty="0"/>
              <a:t> </a:t>
            </a:r>
            <a:r>
              <a:rPr spc="-30" dirty="0"/>
              <a:t>flags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050" y="1108506"/>
            <a:ext cx="4413715" cy="26824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22017" y="976376"/>
            <a:ext cx="744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20" dirty="0">
                <a:uFill>
                  <a:solidFill>
                    <a:srgbClr val="000000"/>
                  </a:solidFill>
                </a:uFill>
                <a:latin typeface="Helvetica-Light"/>
                <a:cs typeface="Helvetica-Light"/>
              </a:rPr>
              <a:t>Base</a:t>
            </a:r>
            <a:r>
              <a:rPr sz="1500" u="sng" spc="-40" dirty="0">
                <a:uFill>
                  <a:solidFill>
                    <a:srgbClr val="000000"/>
                  </a:solidFill>
                </a:uFill>
                <a:latin typeface="Helvetica-Light"/>
                <a:cs typeface="Helvetica-Light"/>
              </a:rPr>
              <a:t> </a:t>
            </a:r>
            <a:r>
              <a:rPr sz="1500" u="sng" spc="10" dirty="0">
                <a:uFill>
                  <a:solidFill>
                    <a:srgbClr val="000000"/>
                  </a:solidFill>
                </a:uFill>
                <a:latin typeface="Helvetica-Light"/>
                <a:cs typeface="Helvetica-Light"/>
              </a:rPr>
              <a:t>10</a:t>
            </a:r>
            <a:endParaRPr sz="1500">
              <a:latin typeface="Helvetica-Light"/>
              <a:cs typeface="Helvetica-Ligh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03589" y="1309415"/>
          <a:ext cx="1720850" cy="2541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454">
                <a:tc>
                  <a:txBody>
                    <a:bodyPr/>
                    <a:lstStyle/>
                    <a:p>
                      <a:pPr marR="173355" algn="r">
                        <a:lnSpc>
                          <a:spcPts val="1565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1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1565"/>
                        </a:lnSpc>
                      </a:pPr>
                      <a:r>
                        <a:rPr sz="170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1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R="173355" algn="r">
                        <a:lnSpc>
                          <a:spcPts val="1495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2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1495"/>
                        </a:lnSpc>
                      </a:pPr>
                      <a:r>
                        <a:rPr sz="170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2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R="173355" algn="r">
                        <a:lnSpc>
                          <a:spcPts val="1495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4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1495"/>
                        </a:lnSpc>
                      </a:pPr>
                      <a:r>
                        <a:rPr sz="170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4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R="17335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8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ts val="1510"/>
                        </a:lnSpc>
                      </a:pPr>
                      <a:r>
                        <a:rPr sz="170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8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R="17462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10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16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R="17462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20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32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R="17462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40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64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R="17462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80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128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R="174625" algn="r">
                        <a:lnSpc>
                          <a:spcPts val="1495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100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495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256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R="174625" algn="r">
                        <a:lnSpc>
                          <a:spcPts val="1495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200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495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512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R="17462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400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510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1024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R="174625" algn="r">
                        <a:lnSpc>
                          <a:spcPts val="1565"/>
                        </a:lnSpc>
                      </a:pPr>
                      <a:r>
                        <a:rPr sz="1700" spc="-10" dirty="0">
                          <a:solidFill>
                            <a:srgbClr val="A6AAA9"/>
                          </a:solidFill>
                          <a:latin typeface="Courier"/>
                          <a:cs typeface="Courier"/>
                        </a:rPr>
                        <a:t>0x</a:t>
                      </a:r>
                      <a:r>
                        <a:rPr sz="1700" spc="-10" dirty="0">
                          <a:latin typeface="Courier"/>
                          <a:cs typeface="Courier"/>
                        </a:rPr>
                        <a:t>800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590"/>
                        </a:lnSpc>
                      </a:pPr>
                      <a:r>
                        <a:rPr sz="1700" spc="-10" dirty="0">
                          <a:solidFill>
                            <a:srgbClr val="4472C4"/>
                          </a:solidFill>
                          <a:latin typeface="Courier"/>
                          <a:cs typeface="Courier"/>
                        </a:rPr>
                        <a:t>2048</a:t>
                      </a:r>
                      <a:endParaRPr sz="17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66963" y="976376"/>
            <a:ext cx="7442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20" dirty="0">
                <a:uFill>
                  <a:solidFill>
                    <a:srgbClr val="000000"/>
                  </a:solidFill>
                </a:uFill>
                <a:latin typeface="Helvetica-Light"/>
                <a:cs typeface="Helvetica-Light"/>
              </a:rPr>
              <a:t>Base</a:t>
            </a:r>
            <a:r>
              <a:rPr sz="1500" u="sng" spc="-40" dirty="0">
                <a:uFill>
                  <a:solidFill>
                    <a:srgbClr val="000000"/>
                  </a:solidFill>
                </a:uFill>
                <a:latin typeface="Helvetica-Light"/>
                <a:cs typeface="Helvetica-Light"/>
              </a:rPr>
              <a:t> </a:t>
            </a:r>
            <a:r>
              <a:rPr sz="1500" u="sng" spc="10" dirty="0">
                <a:uFill>
                  <a:solidFill>
                    <a:srgbClr val="000000"/>
                  </a:solidFill>
                </a:uFill>
                <a:latin typeface="Helvetica-Light"/>
                <a:cs typeface="Helvetica-Light"/>
              </a:rPr>
              <a:t>16</a:t>
            </a:r>
            <a:endParaRPr sz="1500">
              <a:latin typeface="Helvetica-Light"/>
              <a:cs typeface="Helvetica-Ligh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42756" y="1032890"/>
          <a:ext cx="1720214" cy="2698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04">
                <a:tc>
                  <a:txBody>
                    <a:bodyPr/>
                    <a:lstStyle/>
                    <a:p>
                      <a:pPr marL="35560">
                        <a:lnSpc>
                          <a:spcPts val="1455"/>
                        </a:lnSpc>
                      </a:pPr>
                      <a:r>
                        <a:rPr sz="1500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Helvetica-Light"/>
                          <a:cs typeface="Helvetica-Light"/>
                        </a:rPr>
                        <a:t>Base</a:t>
                      </a:r>
                      <a:r>
                        <a:rPr sz="15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Helvetica-Light"/>
                          <a:cs typeface="Helvetica-Light"/>
                        </a:rPr>
                        <a:t> </a:t>
                      </a:r>
                      <a:r>
                        <a:rPr sz="15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Helvetica-Light"/>
                          <a:cs typeface="Helvetica-Light"/>
                        </a:rPr>
                        <a:t>2</a:t>
                      </a:r>
                      <a:endParaRPr sz="1500">
                        <a:latin typeface="Helvetica-Light"/>
                        <a:cs typeface="Helvetica-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41910">
                        <a:lnSpc>
                          <a:spcPts val="1380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80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4191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4191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95"/>
                        </a:lnSpc>
                      </a:pP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4191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41910">
                        <a:lnSpc>
                          <a:spcPts val="1380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80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41910">
                        <a:lnSpc>
                          <a:spcPts val="135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</a:t>
                      </a:r>
                      <a:r>
                        <a:rPr sz="1300" b="1" spc="-20" dirty="0">
                          <a:latin typeface="Courier"/>
                          <a:cs typeface="Courier"/>
                        </a:rPr>
                        <a:t>1</a:t>
                      </a:r>
                      <a:r>
                        <a:rPr sz="1300" spc="-20" dirty="0">
                          <a:latin typeface="Courier"/>
                          <a:cs typeface="Courier"/>
                        </a:rPr>
                        <a:t>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355"/>
                        </a:lnSpc>
                      </a:pPr>
                      <a:r>
                        <a:rPr sz="1300" spc="-20" dirty="0">
                          <a:latin typeface="Courier"/>
                          <a:cs typeface="Courier"/>
                        </a:rPr>
                        <a:t>00000000</a:t>
                      </a:r>
                      <a:endParaRPr sz="13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801204" y="1179576"/>
            <a:ext cx="37655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825"/>
              </a:lnSpc>
              <a:spcBef>
                <a:spcPts val="100"/>
              </a:spcBef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0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1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2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595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3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595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4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5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6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7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8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610"/>
              </a:lnSpc>
            </a:pPr>
            <a:r>
              <a:rPr sz="2550" spc="-7" baseline="-16339" dirty="0">
                <a:latin typeface="Courier"/>
                <a:cs typeface="Courier"/>
              </a:rPr>
              <a:t>2</a:t>
            </a:r>
            <a:r>
              <a:rPr sz="1100" spc="-5" dirty="0">
                <a:latin typeface="Courier"/>
                <a:cs typeface="Courier"/>
              </a:rPr>
              <a:t>9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595"/>
              </a:lnSpc>
            </a:pPr>
            <a:r>
              <a:rPr sz="2550" baseline="-16339" dirty="0">
                <a:latin typeface="Courier"/>
                <a:cs typeface="Courier"/>
              </a:rPr>
              <a:t>2</a:t>
            </a:r>
            <a:r>
              <a:rPr sz="1100" dirty="0">
                <a:latin typeface="Courier"/>
                <a:cs typeface="Courier"/>
              </a:rPr>
              <a:t>10</a:t>
            </a:r>
            <a:endParaRPr sz="1100">
              <a:latin typeface="Courier"/>
              <a:cs typeface="Courier"/>
            </a:endParaRPr>
          </a:p>
          <a:p>
            <a:pPr marL="38100">
              <a:lnSpc>
                <a:spcPts val="1810"/>
              </a:lnSpc>
            </a:pPr>
            <a:r>
              <a:rPr sz="2550" baseline="-16339" dirty="0">
                <a:latin typeface="Courier"/>
                <a:cs typeface="Courier"/>
              </a:rPr>
              <a:t>2</a:t>
            </a:r>
            <a:r>
              <a:rPr sz="1100" dirty="0">
                <a:latin typeface="Courier"/>
                <a:cs typeface="Courier"/>
              </a:rPr>
              <a:t>11</a:t>
            </a:r>
            <a:endParaRPr sz="11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316" y="4169155"/>
            <a:ext cx="7686040" cy="17284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SAM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flags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displayed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base</a:t>
            </a:r>
            <a:r>
              <a:rPr sz="2400" spc="-5" dirty="0">
                <a:latin typeface="Calibri"/>
                <a:cs typeface="Calibri"/>
              </a:rPr>
              <a:t> 10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(decimal)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meaning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converted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binary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4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decode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3525" spc="-7" baseline="1182" dirty="0">
                <a:solidFill>
                  <a:srgbClr val="C00000"/>
                </a:solidFill>
                <a:latin typeface="Calibri"/>
                <a:cs typeface="Calibri"/>
              </a:rPr>
              <a:t>samtools</a:t>
            </a:r>
            <a:r>
              <a:rPr sz="3525" spc="30" baseline="118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525" spc="-7" baseline="1182" dirty="0">
                <a:solidFill>
                  <a:srgbClr val="C00000"/>
                </a:solidFill>
                <a:latin typeface="Calibri"/>
                <a:cs typeface="Calibri"/>
              </a:rPr>
              <a:t>flags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360"/>
              </a:lnSpc>
            </a:pPr>
            <a:r>
              <a:rPr sz="2000" spc="-5" dirty="0">
                <a:solidFill>
                  <a:srgbClr val="C00000"/>
                </a:solidFill>
                <a:latin typeface="Courier"/>
                <a:cs typeface="Courier"/>
              </a:rPr>
              <a:t>samtools</a:t>
            </a:r>
            <a:r>
              <a:rPr sz="2000" spc="-45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"/>
                <a:cs typeface="Courier"/>
              </a:rPr>
              <a:t>flags</a:t>
            </a:r>
            <a:r>
              <a:rPr sz="2000" spc="-4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"/>
                <a:cs typeface="Courier"/>
              </a:rPr>
              <a:t>163</a:t>
            </a:r>
            <a:endParaRPr sz="2000">
              <a:latin typeface="Courier"/>
              <a:cs typeface="Courier"/>
            </a:endParaRPr>
          </a:p>
          <a:p>
            <a:pPr marL="355600">
              <a:lnSpc>
                <a:spcPct val="100000"/>
              </a:lnSpc>
              <a:tabLst>
                <a:tab pos="2183765" algn="l"/>
              </a:tabLst>
            </a:pPr>
            <a:r>
              <a:rPr sz="2000" dirty="0">
                <a:solidFill>
                  <a:srgbClr val="C00000"/>
                </a:solidFill>
                <a:latin typeface="Courier"/>
                <a:cs typeface="Courier"/>
              </a:rPr>
              <a:t>#</a:t>
            </a:r>
            <a:r>
              <a:rPr sz="2000" spc="-5" dirty="0">
                <a:solidFill>
                  <a:srgbClr val="C00000"/>
                </a:solidFill>
                <a:latin typeface="Courier"/>
                <a:cs typeface="Courier"/>
              </a:rPr>
              <a:t> 0xA3</a:t>
            </a:r>
            <a:r>
              <a:rPr sz="2000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"/>
                <a:cs typeface="Courier"/>
              </a:rPr>
              <a:t>163	PAIRED,PROPER_PAIR,MREVERSE,READ2</a:t>
            </a:r>
            <a:endParaRPr sz="2000">
              <a:latin typeface="Courier"/>
              <a:cs typeface="Courie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60681" y="951086"/>
            <a:ext cx="864235" cy="2866390"/>
          </a:xfrm>
          <a:custGeom>
            <a:avLst/>
            <a:gdLst/>
            <a:ahLst/>
            <a:cxnLst/>
            <a:rect l="l" t="t" r="r" b="b"/>
            <a:pathLst>
              <a:path w="864234" h="2866390">
                <a:moveTo>
                  <a:pt x="0" y="0"/>
                </a:moveTo>
                <a:lnTo>
                  <a:pt x="863725" y="0"/>
                </a:lnTo>
                <a:lnTo>
                  <a:pt x="863725" y="2866116"/>
                </a:lnTo>
                <a:lnTo>
                  <a:pt x="0" y="286611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36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016" y="0"/>
            <a:ext cx="3300095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24154" marR="5080" indent="-212090">
              <a:lnSpc>
                <a:spcPts val="4700"/>
              </a:lnSpc>
              <a:spcBef>
                <a:spcPts val="740"/>
              </a:spcBef>
            </a:pPr>
            <a:r>
              <a:rPr spc="-35" dirty="0"/>
              <a:t>‘CIGAR strings’ </a:t>
            </a:r>
            <a:r>
              <a:rPr spc="-980" dirty="0"/>
              <a:t> </a:t>
            </a:r>
            <a:r>
              <a:rPr spc="-35" dirty="0"/>
              <a:t>(Alignments)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0636" y="1342069"/>
          <a:ext cx="7357108" cy="93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577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6_1303_10584_85775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99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311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63M3I34M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780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GGGTATTGGGC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@CFFFFFHFH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31750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6_1111_20943_90813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40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019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809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594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19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TAATGAAGCCA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@BDDFDDA+&lt;A&lt;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6_2111_2016_88235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355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13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13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856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13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TAATGAAGCCA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@?DADDBD&gt;D&gt;B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6_1104_8139_99999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316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14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100M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00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818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602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0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AATGAAGCCAT</a:t>
                      </a:r>
                      <a:r>
                        <a:rPr sz="1000" dirty="0">
                          <a:latin typeface="Courier"/>
                          <a:cs typeface="Courier"/>
                        </a:rPr>
                        <a:t>T</a:t>
                      </a:r>
                      <a:r>
                        <a:rPr sz="1000" spc="-465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@@FFFFFGHGHH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6_1304_4167_91751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322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5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52M3I29M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055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812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573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GCCATTTTTAC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&lt;&lt;BDBDEHHDF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6_2301_14383_16382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163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groupVIII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323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40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51M3I46M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urier"/>
                          <a:cs typeface="Courier"/>
                        </a:rPr>
                        <a:t>=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809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589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000"/>
                        </a:lnSpc>
                      </a:pPr>
                      <a:r>
                        <a:rPr sz="1000" spc="-15" dirty="0">
                          <a:latin typeface="Courier"/>
                          <a:cs typeface="Courier"/>
                        </a:rPr>
                        <a:t>CCATTTTTACT</a:t>
                      </a:r>
                      <a:r>
                        <a:rPr sz="1000" spc="6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sz="1000" spc="-15" dirty="0">
                          <a:latin typeface="Courier"/>
                          <a:cs typeface="Courier"/>
                        </a:rPr>
                        <a:t>CCFFFFFHHHH</a:t>
                      </a:r>
                      <a:endParaRPr sz="1000">
                        <a:latin typeface="Courier"/>
                        <a:cs typeface="Couri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9402" y="2426279"/>
            <a:ext cx="4729842" cy="174382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31131" y="6265579"/>
            <a:ext cx="6923405" cy="0"/>
          </a:xfrm>
          <a:custGeom>
            <a:avLst/>
            <a:gdLst/>
            <a:ahLst/>
            <a:cxnLst/>
            <a:rect l="l" t="t" r="r" b="b"/>
            <a:pathLst>
              <a:path w="6923405">
                <a:moveTo>
                  <a:pt x="0" y="0"/>
                </a:moveTo>
                <a:lnTo>
                  <a:pt x="6922826" y="1"/>
                </a:lnTo>
              </a:path>
            </a:pathLst>
          </a:custGeom>
          <a:ln w="38100">
            <a:solidFill>
              <a:srgbClr val="008B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188" y="6542551"/>
            <a:ext cx="8660765" cy="0"/>
          </a:xfrm>
          <a:custGeom>
            <a:avLst/>
            <a:gdLst/>
            <a:ahLst/>
            <a:cxnLst/>
            <a:rect l="l" t="t" r="r" b="b"/>
            <a:pathLst>
              <a:path w="8660765">
                <a:moveTo>
                  <a:pt x="0" y="0"/>
                </a:moveTo>
                <a:lnTo>
                  <a:pt x="8660352" y="1"/>
                </a:lnTo>
              </a:path>
            </a:pathLst>
          </a:custGeom>
          <a:ln w="38100">
            <a:solidFill>
              <a:srgbClr val="006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533" y="4135628"/>
            <a:ext cx="8712835" cy="26720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349375">
              <a:lnSpc>
                <a:spcPct val="100000"/>
              </a:lnSpc>
              <a:spcBef>
                <a:spcPts val="720"/>
              </a:spcBef>
            </a:pPr>
            <a:r>
              <a:rPr sz="3525" spc="22" baseline="1182" dirty="0">
                <a:solidFill>
                  <a:srgbClr val="C00000"/>
                </a:solidFill>
                <a:latin typeface="Calibri"/>
                <a:cs typeface="Calibri"/>
              </a:rPr>
              <a:t>100M</a:t>
            </a:r>
            <a:r>
              <a:rPr sz="3525" spc="-7" baseline="118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5" dirty="0">
                <a:latin typeface="Calibri"/>
                <a:cs typeface="Calibri"/>
              </a:rPr>
              <a:t> 100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matching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nucleotides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(i.e.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gaps)</a:t>
            </a:r>
            <a:endParaRPr sz="24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625"/>
              </a:spcBef>
            </a:pPr>
            <a:r>
              <a:rPr sz="3525" spc="22" baseline="1182" dirty="0">
                <a:solidFill>
                  <a:srgbClr val="C00000"/>
                </a:solidFill>
                <a:latin typeface="Calibri"/>
                <a:cs typeface="Calibri"/>
              </a:rPr>
              <a:t>63M-3I-34M</a:t>
            </a:r>
            <a:r>
              <a:rPr sz="3525" spc="-22" baseline="118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63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matching</a:t>
            </a:r>
            <a:r>
              <a:rPr sz="2400" spc="-15" dirty="0">
                <a:latin typeface="Calibri"/>
                <a:cs typeface="Calibri"/>
              </a:rPr>
              <a:t> nucleotides</a:t>
            </a:r>
            <a:endParaRPr sz="2400">
              <a:latin typeface="Calibri"/>
              <a:cs typeface="Calibri"/>
            </a:endParaRPr>
          </a:p>
          <a:p>
            <a:pPr marL="2519045" marR="5080" indent="166370">
              <a:lnSpc>
                <a:spcPct val="100800"/>
              </a:lnSpc>
            </a:pPr>
            <a:r>
              <a:rPr sz="2400" dirty="0">
                <a:latin typeface="Calibri"/>
                <a:cs typeface="Calibri"/>
              </a:rPr>
              <a:t>3</a:t>
            </a:r>
            <a:r>
              <a:rPr sz="2400" spc="-15" dirty="0">
                <a:latin typeface="Calibri"/>
                <a:cs typeface="Calibri"/>
              </a:rPr>
              <a:t> nucleotides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reference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(3bp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insertion)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34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matching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nucleotides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ts val="1935"/>
              </a:lnSpc>
              <a:spcBef>
                <a:spcPts val="390"/>
              </a:spcBef>
            </a:pPr>
            <a:r>
              <a:rPr sz="1700" spc="-5" dirty="0">
                <a:solidFill>
                  <a:srgbClr val="008B02"/>
                </a:solidFill>
                <a:latin typeface="Gill Sans"/>
                <a:cs typeface="Gill Sans"/>
              </a:rPr>
              <a:t>Aligned</a:t>
            </a:r>
            <a:r>
              <a:rPr sz="1700" spc="-55" dirty="0">
                <a:solidFill>
                  <a:srgbClr val="008B02"/>
                </a:solidFill>
                <a:latin typeface="Gill Sans"/>
                <a:cs typeface="Gill Sans"/>
              </a:rPr>
              <a:t> </a:t>
            </a:r>
            <a:r>
              <a:rPr sz="1700" spc="-5" dirty="0">
                <a:solidFill>
                  <a:srgbClr val="008B02"/>
                </a:solidFill>
                <a:latin typeface="Gill Sans"/>
                <a:cs typeface="Gill Sans"/>
              </a:rPr>
              <a:t>Read</a:t>
            </a:r>
            <a:endParaRPr sz="1700">
              <a:latin typeface="Gill Sans"/>
              <a:cs typeface="Gill Sans"/>
            </a:endParaRPr>
          </a:p>
          <a:p>
            <a:pPr marL="713105">
              <a:lnSpc>
                <a:spcPts val="1095"/>
              </a:lnSpc>
            </a:pPr>
            <a:r>
              <a:rPr sz="1000" spc="-15" dirty="0">
                <a:solidFill>
                  <a:srgbClr val="008B02"/>
                </a:solidFill>
                <a:latin typeface="Courier"/>
                <a:cs typeface="Courier"/>
              </a:rPr>
              <a:t>TGCAGGATGGATGTGTTCCTCCTCAGCTGCTTATTTTAACTCCAC</a:t>
            </a:r>
            <a:r>
              <a:rPr sz="1000" b="1" spc="-15" dirty="0">
                <a:solidFill>
                  <a:srgbClr val="E32400"/>
                </a:solidFill>
                <a:latin typeface="Courier"/>
                <a:cs typeface="Courier"/>
              </a:rPr>
              <a:t>TGC</a:t>
            </a:r>
            <a:r>
              <a:rPr sz="1000" spc="-15" dirty="0">
                <a:solidFill>
                  <a:srgbClr val="008B02"/>
                </a:solidFill>
                <a:latin typeface="Courier"/>
                <a:cs typeface="Courier"/>
              </a:rPr>
              <a:t>ACAACATGTTTTGTGTTATATTCTTTCGCTGTGTAGTCTGTAAGC</a:t>
            </a:r>
            <a:endParaRPr sz="10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</a:pPr>
            <a:r>
              <a:rPr sz="1000" spc="-15" dirty="0">
                <a:solidFill>
                  <a:srgbClr val="006FAC"/>
                </a:solidFill>
                <a:latin typeface="Courier"/>
                <a:cs typeface="Courier"/>
              </a:rPr>
              <a:t>TGCAGGGACTGCAGGATGGATGTGTTCCTCCTCAGCTGCTTATTTTAACTCCAC---ACAACATGTTTTGTGTTATATTCTTTCGCTGTGTAGTCTGTAAGCAGAGTATGATACTG</a:t>
            </a:r>
            <a:endParaRPr sz="100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700" spc="-15" dirty="0">
                <a:solidFill>
                  <a:srgbClr val="006FAC"/>
                </a:solidFill>
                <a:latin typeface="Gill Sans"/>
                <a:cs typeface="Gill Sans"/>
              </a:rPr>
              <a:t>Reference</a:t>
            </a:r>
            <a:endParaRPr sz="170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5516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1189</Words>
  <Application>Microsoft Macintosh PowerPoint</Application>
  <PresentationFormat>On-screen Show (4:3)</PresentationFormat>
  <Paragraphs>361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Arial-BoldItalicMT</vt:lpstr>
      <vt:lpstr>Calibri</vt:lpstr>
      <vt:lpstr>Calibri Light</vt:lpstr>
      <vt:lpstr>Courier</vt:lpstr>
      <vt:lpstr>Gill Sans</vt:lpstr>
      <vt:lpstr>Helvetica-Light</vt:lpstr>
      <vt:lpstr>Menlo</vt:lpstr>
      <vt:lpstr>Times New Roman</vt:lpstr>
      <vt:lpstr>Office Theme</vt:lpstr>
      <vt:lpstr>PowerPoint Presentation</vt:lpstr>
      <vt:lpstr>HiSat2</vt:lpstr>
      <vt:lpstr>HiSat2</vt:lpstr>
      <vt:lpstr>Example of code using hisat2</vt:lpstr>
      <vt:lpstr>Alignments files  (BAM &amp; SAMtools)</vt:lpstr>
      <vt:lpstr>Read alignments files:  the BAM/SAM format</vt:lpstr>
      <vt:lpstr>SAM alignment section</vt:lpstr>
      <vt:lpstr>SAM flags</vt:lpstr>
      <vt:lpstr>‘CIGAR strings’  (Alignments)</vt:lpstr>
      <vt:lpstr>The SAMtools program</vt:lpstr>
      <vt:lpstr>PowerPoint Presentation</vt:lpstr>
      <vt:lpstr>Using STAR to align reads</vt:lpstr>
      <vt:lpstr>STAR genome index (database)</vt:lpstr>
      <vt:lpstr>Using STAR to align reads</vt:lpstr>
      <vt:lpstr>Assessing read alignments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Princess Rodriguez Ramirez</dc:creator>
  <cp:lastModifiedBy>Princess Rodriguez Ramirez</cp:lastModifiedBy>
  <cp:revision>2</cp:revision>
  <dcterms:created xsi:type="dcterms:W3CDTF">2023-02-20T16:21:22Z</dcterms:created>
  <dcterms:modified xsi:type="dcterms:W3CDTF">2023-02-20T17:38:18Z</dcterms:modified>
</cp:coreProperties>
</file>