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697" r:id="rId3"/>
    <p:sldId id="696" r:id="rId4"/>
    <p:sldId id="269" r:id="rId5"/>
    <p:sldId id="273" r:id="rId6"/>
    <p:sldId id="274" r:id="rId7"/>
    <p:sldId id="698" r:id="rId8"/>
    <p:sldId id="703" r:id="rId9"/>
    <p:sldId id="699" r:id="rId10"/>
    <p:sldId id="692" r:id="rId11"/>
    <p:sldId id="688" r:id="rId12"/>
    <p:sldId id="690" r:id="rId13"/>
    <p:sldId id="693" r:id="rId14"/>
    <p:sldId id="691" r:id="rId15"/>
    <p:sldId id="694" r:id="rId16"/>
    <p:sldId id="702" r:id="rId17"/>
    <p:sldId id="704" r:id="rId18"/>
    <p:sldId id="667" r:id="rId19"/>
    <p:sldId id="674" r:id="rId20"/>
    <p:sldId id="675" r:id="rId21"/>
    <p:sldId id="676" r:id="rId22"/>
    <p:sldId id="608" r:id="rId23"/>
    <p:sldId id="626" r:id="rId24"/>
    <p:sldId id="627" r:id="rId25"/>
    <p:sldId id="677" r:id="rId26"/>
    <p:sldId id="628" r:id="rId27"/>
    <p:sldId id="629" r:id="rId28"/>
    <p:sldId id="630" r:id="rId29"/>
    <p:sldId id="679" r:id="rId30"/>
    <p:sldId id="680" r:id="rId31"/>
    <p:sldId id="681" r:id="rId32"/>
    <p:sldId id="682" r:id="rId33"/>
    <p:sldId id="689" r:id="rId34"/>
    <p:sldId id="306" r:id="rId35"/>
    <p:sldId id="307" r:id="rId36"/>
    <p:sldId id="308" r:id="rId37"/>
    <p:sldId id="309" r:id="rId38"/>
    <p:sldId id="686" r:id="rId39"/>
    <p:sldId id="685" r:id="rId40"/>
    <p:sldId id="257" r:id="rId41"/>
    <p:sldId id="258" r:id="rId42"/>
    <p:sldId id="259" r:id="rId43"/>
    <p:sldId id="261" r:id="rId44"/>
    <p:sldId id="262" r:id="rId45"/>
    <p:sldId id="263" r:id="rId46"/>
    <p:sldId id="264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4"/>
    <p:restoredTop sz="94692"/>
  </p:normalViewPr>
  <p:slideViewPr>
    <p:cSldViewPr snapToGrid="0" snapToObjects="1">
      <p:cViewPr varScale="1">
        <p:scale>
          <a:sx n="150" d="100"/>
          <a:sy n="150" d="100"/>
        </p:scale>
        <p:origin x="19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9508F-0845-DE41-B47B-5B70D4607DC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52043-CEC2-C247-8DFE-F7237CBE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3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13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272" y="254694"/>
            <a:ext cx="8719457" cy="634774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26571" y="391836"/>
            <a:ext cx="8490981" cy="6073783"/>
          </a:xfrm>
          <a:custGeom>
            <a:avLst/>
            <a:gdLst/>
            <a:ahLst/>
            <a:cxnLst/>
            <a:rect l="l" t="t" r="r" b="b"/>
            <a:pathLst>
              <a:path w="18668365" h="11129645">
                <a:moveTo>
                  <a:pt x="0" y="0"/>
                </a:moveTo>
                <a:lnTo>
                  <a:pt x="18668094" y="0"/>
                </a:lnTo>
                <a:lnTo>
                  <a:pt x="18668094" y="11129056"/>
                </a:lnTo>
                <a:lnTo>
                  <a:pt x="0" y="111290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19" name="bg object 19"/>
          <p:cNvSpPr/>
          <p:nvPr/>
        </p:nvSpPr>
        <p:spPr>
          <a:xfrm>
            <a:off x="435429" y="522448"/>
            <a:ext cx="8273212" cy="5407389"/>
          </a:xfrm>
          <a:custGeom>
            <a:avLst/>
            <a:gdLst/>
            <a:ahLst/>
            <a:cxnLst/>
            <a:rect l="l" t="t" r="r" b="b"/>
            <a:pathLst>
              <a:path w="18189575" h="9908540">
                <a:moveTo>
                  <a:pt x="0" y="0"/>
                </a:moveTo>
                <a:lnTo>
                  <a:pt x="18189425" y="0"/>
                </a:lnTo>
                <a:lnTo>
                  <a:pt x="18189425" y="9908450"/>
                </a:lnTo>
                <a:lnTo>
                  <a:pt x="0" y="9908450"/>
                </a:lnTo>
                <a:lnTo>
                  <a:pt x="0" y="0"/>
                </a:lnTo>
                <a:close/>
              </a:path>
            </a:pathLst>
          </a:custGeom>
          <a:solidFill>
            <a:srgbClr val="3B424F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674" y="1482018"/>
            <a:ext cx="111110" cy="15128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674" y="1984874"/>
            <a:ext cx="111110" cy="15128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674" y="2487731"/>
            <a:ext cx="111110" cy="15128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674" y="3277934"/>
            <a:ext cx="111110" cy="15128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674" y="4068137"/>
            <a:ext cx="111110" cy="151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46" b="1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3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6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8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7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5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64E0B-B4AF-AB40-890D-4C93C1735E26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6FBD-7609-6740-9BD4-883EBFBC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9141714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386113-201B-A244-B552-7A77A702F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281" y="1014574"/>
            <a:ext cx="7294297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</a:rPr>
              <a:t>Course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EB85D-366D-8D4C-90A7-72FB0BAE3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81" y="3640633"/>
            <a:ext cx="7294297" cy="2487212"/>
          </a:xfrm>
        </p:spPr>
        <p:txBody>
          <a:bodyPr anchor="ctr">
            <a:normAutofit/>
          </a:bodyPr>
          <a:lstStyle/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2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nges over sunrays">
            <a:extLst>
              <a:ext uri="{FF2B5EF4-FFF2-40B4-BE49-F238E27FC236}">
                <a16:creationId xmlns:a16="http://schemas.microsoft.com/office/drawing/2014/main" id="{51B15D07-B445-036A-62C3-5F186B45C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9" r="9084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0DDCA-6B7C-934F-A56E-608D3362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Green Mountain Trail</a:t>
            </a:r>
          </a:p>
        </p:txBody>
      </p:sp>
    </p:spTree>
    <p:extLst>
      <p:ext uri="{BB962C8B-B14F-4D97-AF65-F5344CB8AC3E}">
        <p14:creationId xmlns:p14="http://schemas.microsoft.com/office/powerpoint/2010/main" val="11546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3AB-6173-8842-93F6-CE872DF6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317750" cy="1325563"/>
          </a:xfrm>
        </p:spPr>
        <p:txBody>
          <a:bodyPr/>
          <a:lstStyle/>
          <a:p>
            <a:r>
              <a:rPr lang="en-US" dirty="0"/>
              <a:t>Green Path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2AB9125-1F1B-3141-9BA2-5DE3DE885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1" t="1307" r="640"/>
          <a:stretch/>
        </p:blipFill>
        <p:spPr>
          <a:xfrm>
            <a:off x="3640666" y="152400"/>
            <a:ext cx="5156201" cy="6671250"/>
          </a:xfrm>
        </p:spPr>
      </p:pic>
    </p:spTree>
    <p:extLst>
      <p:ext uri="{BB962C8B-B14F-4D97-AF65-F5344CB8AC3E}">
        <p14:creationId xmlns:p14="http://schemas.microsoft.com/office/powerpoint/2010/main" val="137638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 headlights along cabot trail">
            <a:extLst>
              <a:ext uri="{FF2B5EF4-FFF2-40B4-BE49-F238E27FC236}">
                <a16:creationId xmlns:a16="http://schemas.microsoft.com/office/drawing/2014/main" id="{6071D68D-DE72-C333-5CA1-212FC06C4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D3611-CD05-1040-BB3F-CBD45DE2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Blue Sky Trail</a:t>
            </a:r>
          </a:p>
        </p:txBody>
      </p:sp>
    </p:spTree>
    <p:extLst>
      <p:ext uri="{BB962C8B-B14F-4D97-AF65-F5344CB8AC3E}">
        <p14:creationId xmlns:p14="http://schemas.microsoft.com/office/powerpoint/2010/main" val="291057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6231-933A-BE4D-A99C-8C24FD7E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12F7-301A-CA46-9968-D3FC6C5F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ndscape of mountain and starry night">
            <a:extLst>
              <a:ext uri="{FF2B5EF4-FFF2-40B4-BE49-F238E27FC236}">
                <a16:creationId xmlns:a16="http://schemas.microsoft.com/office/drawing/2014/main" id="{8DECD9D8-58EE-CD31-0EA5-FD88367D5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" r="7965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B1364-5053-384C-BB7B-220D06EB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Black Diamond Trail</a:t>
            </a:r>
          </a:p>
        </p:txBody>
      </p:sp>
    </p:spTree>
    <p:extLst>
      <p:ext uri="{BB962C8B-B14F-4D97-AF65-F5344CB8AC3E}">
        <p14:creationId xmlns:p14="http://schemas.microsoft.com/office/powerpoint/2010/main" val="274078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0522-9295-534B-BA0F-BC7E3ED1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4341-4897-6D42-8858-586F3B90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k in rural forest road">
            <a:extLst>
              <a:ext uri="{FF2B5EF4-FFF2-40B4-BE49-F238E27FC236}">
                <a16:creationId xmlns:a16="http://schemas.microsoft.com/office/drawing/2014/main" id="{131A99F0-0761-CF78-18A7-14ACACF8F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610" r="12722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E8ECE8-0A44-6441-8A79-B084757D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64267"/>
            <a:ext cx="7886700" cy="390789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You’re taking this course (</a:t>
            </a:r>
            <a:r>
              <a:rPr lang="en-US" b="1" i="1" dirty="0"/>
              <a:t>or any course</a:t>
            </a:r>
            <a:r>
              <a:rPr lang="en-US" b="1" dirty="0"/>
              <a:t>) with a specific goal in mind. </a:t>
            </a:r>
          </a:p>
          <a:p>
            <a:pPr algn="ctr"/>
            <a:r>
              <a:rPr lang="en-US" b="1" dirty="0"/>
              <a:t>Please have a </a:t>
            </a:r>
            <a:r>
              <a:rPr lang="en-US" b="1" u="sng" dirty="0"/>
              <a:t>Goal with the Final Project</a:t>
            </a:r>
          </a:p>
          <a:p>
            <a:pPr algn="ctr"/>
            <a:r>
              <a:rPr lang="en-US" b="1" dirty="0"/>
              <a:t>This will instill a sense of purpose</a:t>
            </a:r>
            <a:endParaRPr lang="en-US" b="1" u="sng" dirty="0"/>
          </a:p>
          <a:p>
            <a:pPr algn="ctr"/>
            <a:r>
              <a:rPr lang="en-US" b="1" dirty="0"/>
              <a:t>I do not want you to lose sight of this</a:t>
            </a:r>
          </a:p>
          <a:p>
            <a:pPr algn="ctr"/>
            <a:r>
              <a:rPr lang="en-US" b="1" dirty="0"/>
              <a:t>This should be your compass forward. </a:t>
            </a:r>
          </a:p>
          <a:p>
            <a:pPr algn="ctr"/>
            <a:endParaRPr lang="en-US" b="1" dirty="0"/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64275666-0972-DF48-81E7-1DE741A3518E}"/>
              </a:ext>
            </a:extLst>
          </p:cNvPr>
          <p:cNvSpPr/>
          <p:nvPr/>
        </p:nvSpPr>
        <p:spPr>
          <a:xfrm>
            <a:off x="1075267" y="1117600"/>
            <a:ext cx="524933" cy="567266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60E41150-5412-7A45-868B-BD97B4686510}"/>
              </a:ext>
            </a:extLst>
          </p:cNvPr>
          <p:cNvSpPr/>
          <p:nvPr/>
        </p:nvSpPr>
        <p:spPr>
          <a:xfrm rot="2565891">
            <a:off x="7543800" y="1418168"/>
            <a:ext cx="524933" cy="567266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5BC0-7C57-E24A-BC73-55AEF060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2: Guideline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321C-96E9-A64D-AE78-CD6360B0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0D15-A29B-CC4D-9A6D-67F2C274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data from GEO: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D66A-83BF-0B43-A3EE-C5B51BD7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33586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Collect SRR Numbers using RUN SELECTOR </a:t>
            </a:r>
          </a:p>
          <a:p>
            <a:pPr marL="457200" indent="-457200">
              <a:buAutoNum type="arabicPeriod"/>
            </a:pPr>
            <a:r>
              <a:rPr lang="en-US" sz="2800" dirty="0"/>
              <a:t>Download SRA-</a:t>
            </a:r>
            <a:r>
              <a:rPr lang="en-US" sz="2800" dirty="0" err="1"/>
              <a:t>ToolKit</a:t>
            </a:r>
            <a:r>
              <a:rPr lang="en-US" sz="2800" dirty="0"/>
              <a:t> and set up</a:t>
            </a:r>
          </a:p>
          <a:p>
            <a:pPr marL="457200" lvl="1" indent="0">
              <a:buNone/>
            </a:pPr>
            <a:r>
              <a:rPr lang="en-US" sz="2600" i="1" dirty="0">
                <a:solidFill>
                  <a:srgbClr val="C00000"/>
                </a:solidFill>
              </a:rPr>
              <a:t>Note: Once this is done, you do not need to do this again! </a:t>
            </a:r>
          </a:p>
          <a:p>
            <a:pPr marL="457200" indent="-457200">
              <a:buAutoNum type="arabicPeriod"/>
            </a:pPr>
            <a:r>
              <a:rPr lang="en-US" sz="2800" dirty="0"/>
              <a:t>Run </a:t>
            </a:r>
            <a:r>
              <a:rPr lang="en-US" sz="2800" dirty="0" err="1"/>
              <a:t>sra_fqdump.sh</a:t>
            </a:r>
            <a:r>
              <a:rPr lang="en-US" sz="2800" dirty="0"/>
              <a:t> script using output from step #1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But…in order to run this script we need to submit a job using SLURM!  </a:t>
            </a:r>
          </a:p>
        </p:txBody>
      </p:sp>
    </p:spTree>
    <p:extLst>
      <p:ext uri="{BB962C8B-B14F-4D97-AF65-F5344CB8AC3E}">
        <p14:creationId xmlns:p14="http://schemas.microsoft.com/office/powerpoint/2010/main" val="123141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FDC6-0C88-7549-9007-8230A6F8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1301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to Job Submission: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31F8-6ADE-7E41-88EA-ED262585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98600"/>
            <a:ext cx="7633742" cy="4761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dirty="0">
                <a:solidFill>
                  <a:srgbClr val="0451A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 in to VACC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451A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2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Write job script 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451A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32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Submit Job 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451A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32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 job and wait for it to run 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451A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32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Retrieve your output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45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88EC-490A-5548-82BC-9BA34DC6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D02-9203-BE42-8A1A-5B2363F7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in Grading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55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FDC6-0C88-7549-9007-8230A6F8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1301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to Job Submission: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31F8-6ADE-7E41-88EA-ED262585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98600"/>
            <a:ext cx="7633742" cy="4761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dirty="0">
                <a:solidFill>
                  <a:srgbClr val="0451A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 in to VACC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Write job script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Submit Job 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451A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32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 job and wait for it to run! 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451A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32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Retrieve your output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E3C7C-BE1E-4546-8C00-DC8BC4E6A053}"/>
              </a:ext>
            </a:extLst>
          </p:cNvPr>
          <p:cNvSpPr txBox="1"/>
          <p:nvPr/>
        </p:nvSpPr>
        <p:spPr>
          <a:xfrm>
            <a:off x="6527800" y="1498600"/>
            <a:ext cx="2414042" cy="1569660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Requires an understanding of SLURM directives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0DF756-BB5C-1C45-BFF9-0159E44AAF47}"/>
              </a:ext>
            </a:extLst>
          </p:cNvPr>
          <p:cNvCxnSpPr>
            <a:stCxn id="4" idx="1"/>
          </p:cNvCxnSpPr>
          <p:nvPr/>
        </p:nvCxnSpPr>
        <p:spPr>
          <a:xfrm flipH="1">
            <a:off x="5778500" y="2283430"/>
            <a:ext cx="749300" cy="1422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727FE5-DE0B-2943-ACA3-CCF7F5CB1213}"/>
              </a:ext>
            </a:extLst>
          </p:cNvPr>
          <p:cNvCxnSpPr>
            <a:cxnSpLocks/>
          </p:cNvCxnSpPr>
          <p:nvPr/>
        </p:nvCxnSpPr>
        <p:spPr>
          <a:xfrm flipH="1">
            <a:off x="4483100" y="2499330"/>
            <a:ext cx="2044700" cy="5689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6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078-C36D-A046-BF38-6D08CF27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are SLURM Directives?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2A5F-314F-3241-AE42-9F84B34E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990641"/>
            <a:ext cx="7633742" cy="4484974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top of the job script will always be several lines that start with #SBATCH. </a:t>
            </a:r>
          </a:p>
          <a:p>
            <a:r>
              <a:rPr lang="en-US" sz="28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en-US" sz="28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directives provide the job setup information used by </a:t>
            </a:r>
            <a:r>
              <a:rPr lang="en-US" sz="2800" b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en-US" sz="28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is then followed by the commands to be executed in the script.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5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1143000" y="1649847"/>
            <a:ext cx="6858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#!/bin/bash</a:t>
            </a:r>
          </a:p>
          <a:p>
            <a:r>
              <a:rPr lang="en-US" sz="2800" dirty="0"/>
              <a:t>#SBATCH --partition=</a:t>
            </a:r>
            <a:r>
              <a:rPr lang="en-US" sz="2800" dirty="0" err="1"/>
              <a:t>bluemoon</a:t>
            </a:r>
            <a:endParaRPr lang="en-US" sz="2800" dirty="0"/>
          </a:p>
          <a:p>
            <a:r>
              <a:rPr lang="en-US" sz="2800" dirty="0"/>
              <a:t>#SBATCH --nodes=1</a:t>
            </a:r>
          </a:p>
          <a:p>
            <a:r>
              <a:rPr lang="en-US" sz="2800" dirty="0"/>
              <a:t>#SBATCH --</a:t>
            </a:r>
            <a:r>
              <a:rPr lang="en-US" sz="2800" dirty="0" err="1"/>
              <a:t>ntasks</a:t>
            </a:r>
            <a:r>
              <a:rPr lang="en-US" sz="2800" dirty="0"/>
              <a:t>=4</a:t>
            </a:r>
          </a:p>
          <a:p>
            <a:r>
              <a:rPr lang="en-US" sz="2800" dirty="0"/>
              <a:t>#SBATCH --mem=50G</a:t>
            </a:r>
          </a:p>
          <a:p>
            <a:r>
              <a:rPr lang="en-US" sz="2800" dirty="0"/>
              <a:t>#SBATCH --time=30:00:00</a:t>
            </a:r>
          </a:p>
          <a:p>
            <a:r>
              <a:rPr lang="en-US" sz="2800" dirty="0"/>
              <a:t>#SBATCH --job-name=</a:t>
            </a:r>
            <a:r>
              <a:rPr lang="en-US" sz="2800" dirty="0" err="1"/>
              <a:t>RNAseq</a:t>
            </a:r>
            <a:endParaRPr lang="en-US" sz="2800" dirty="0"/>
          </a:p>
          <a:p>
            <a:r>
              <a:rPr lang="en-US" sz="2800" dirty="0"/>
              <a:t># %x=job-name %j=</a:t>
            </a:r>
            <a:r>
              <a:rPr lang="en-US" sz="2800" dirty="0" err="1"/>
              <a:t>jobid</a:t>
            </a:r>
            <a:endParaRPr lang="en-US" sz="2800" dirty="0"/>
          </a:p>
          <a:p>
            <a:r>
              <a:rPr lang="en-US" sz="2800" dirty="0"/>
              <a:t>#SBATCH --output=%x_%</a:t>
            </a:r>
            <a:r>
              <a:rPr lang="en-US" sz="2800" dirty="0" err="1"/>
              <a:t>j.out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E370E1-845A-F44B-AF1D-23219DDD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267462"/>
          </a:xfrm>
        </p:spPr>
        <p:txBody>
          <a:bodyPr>
            <a:normAutofit/>
          </a:bodyPr>
          <a:lstStyle/>
          <a:p>
            <a:r>
              <a:rPr lang="en-US" dirty="0"/>
              <a:t>Common SLURM Directives</a:t>
            </a:r>
          </a:p>
        </p:txBody>
      </p:sp>
    </p:spTree>
    <p:extLst>
      <p:ext uri="{BB962C8B-B14F-4D97-AF65-F5344CB8AC3E}">
        <p14:creationId xmlns:p14="http://schemas.microsoft.com/office/powerpoint/2010/main" val="2107564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938758" y="1710035"/>
            <a:ext cx="6858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#!/bin/bash</a:t>
            </a:r>
          </a:p>
          <a:p>
            <a:r>
              <a:rPr lang="en-US" sz="2800" dirty="0"/>
              <a:t>#SBATCH --partition=</a:t>
            </a:r>
            <a:r>
              <a:rPr lang="en-US" sz="2800" dirty="0" err="1"/>
              <a:t>bluemoon</a:t>
            </a:r>
            <a:endParaRPr lang="en-US" sz="2800" dirty="0"/>
          </a:p>
          <a:p>
            <a:r>
              <a:rPr lang="en-US" sz="2800" dirty="0"/>
              <a:t>#SBATCH --nodes=1</a:t>
            </a:r>
          </a:p>
          <a:p>
            <a:r>
              <a:rPr lang="en-US" sz="2800" dirty="0"/>
              <a:t>#SBATCH --</a:t>
            </a:r>
            <a:r>
              <a:rPr lang="en-US" sz="2800" dirty="0" err="1"/>
              <a:t>ntasks</a:t>
            </a:r>
            <a:r>
              <a:rPr lang="en-US" sz="2800" dirty="0"/>
              <a:t>=2</a:t>
            </a:r>
          </a:p>
          <a:p>
            <a:r>
              <a:rPr lang="en-US" sz="2800" dirty="0"/>
              <a:t>#SBATCH --mem=50G</a:t>
            </a:r>
          </a:p>
          <a:p>
            <a:r>
              <a:rPr lang="en-US" sz="2800" dirty="0"/>
              <a:t>#SBATCH --time=30:00:00</a:t>
            </a:r>
          </a:p>
          <a:p>
            <a:r>
              <a:rPr lang="en-US" sz="2800" dirty="0"/>
              <a:t>#SBATCH --job-name=</a:t>
            </a:r>
            <a:r>
              <a:rPr lang="en-US" sz="2800" dirty="0" err="1"/>
              <a:t>RNAseq</a:t>
            </a:r>
            <a:endParaRPr lang="en-US" sz="2800" dirty="0"/>
          </a:p>
          <a:p>
            <a:r>
              <a:rPr lang="en-US" sz="2800" dirty="0"/>
              <a:t># %x=job-name %j=</a:t>
            </a:r>
            <a:r>
              <a:rPr lang="en-US" sz="2800" dirty="0" err="1"/>
              <a:t>jobid</a:t>
            </a:r>
            <a:endParaRPr lang="en-US" sz="2800" dirty="0"/>
          </a:p>
          <a:p>
            <a:r>
              <a:rPr lang="en-US" sz="2800" dirty="0"/>
              <a:t>#SBATCH --output=%x_%</a:t>
            </a:r>
            <a:r>
              <a:rPr lang="en-US" sz="2800" dirty="0" err="1"/>
              <a:t>j.out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41615"/>
          </a:xfrm>
        </p:spPr>
        <p:txBody>
          <a:bodyPr>
            <a:normAutofit/>
          </a:bodyPr>
          <a:lstStyle/>
          <a:p>
            <a:r>
              <a:rPr lang="en-US" dirty="0"/>
              <a:t>Common SLURM Directives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4" y="1710035"/>
            <a:ext cx="2878185" cy="18158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shebang = used to tell the </a:t>
            </a:r>
            <a:r>
              <a:rPr lang="en-US" sz="2800" dirty="0" err="1"/>
              <a:t>linux</a:t>
            </a:r>
            <a:r>
              <a:rPr lang="en-US" sz="2800" dirty="0"/>
              <a:t> OS which interpreter to 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 flipV="1">
            <a:off x="2806700" y="2070100"/>
            <a:ext cx="3141615" cy="101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29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1035050" y="1536174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=2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9" y="320711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Common SLURM Directives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6291215" y="1397675"/>
            <a:ext cx="2714920" cy="37856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 = default is </a:t>
            </a:r>
            <a:r>
              <a:rPr lang="en-US" sz="2400" dirty="0" err="1"/>
              <a:t>bluemoon</a:t>
            </a:r>
            <a:r>
              <a:rPr lang="en-US" sz="2400" dirty="0"/>
              <a:t> if not specified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Other partitions are available. </a:t>
            </a:r>
          </a:p>
          <a:p>
            <a:pPr algn="ctr"/>
            <a:r>
              <a:rPr lang="en-US" sz="2400" dirty="0"/>
              <a:t>This is important  to know as some jobs will take longer to run!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>
            <a:off x="5270501" y="2235200"/>
            <a:ext cx="1020714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5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0CFFF41-0295-C941-9AC2-102FAF9AD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3"/>
          <a:stretch/>
        </p:blipFill>
        <p:spPr>
          <a:xfrm>
            <a:off x="710618" y="892056"/>
            <a:ext cx="8166682" cy="4773613"/>
          </a:xfrm>
        </p:spPr>
      </p:pic>
    </p:spTree>
    <p:extLst>
      <p:ext uri="{BB962C8B-B14F-4D97-AF65-F5344CB8AC3E}">
        <p14:creationId xmlns:p14="http://schemas.microsoft.com/office/powerpoint/2010/main" val="2067965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=2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SLURM Directives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1515897"/>
            <a:ext cx="2714920" cy="470898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Node:</a:t>
            </a:r>
            <a:r>
              <a:rPr lang="en-US" sz="2000" dirty="0"/>
              <a:t> A “node” is a server in the cluster. Each node has is configured with a certain number of cores (CPUs).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Task:</a:t>
            </a:r>
            <a:r>
              <a:rPr lang="en-US" sz="2000" dirty="0"/>
              <a:t> A “task” is a process sent to a core. By default, 1 core is assigned per 1 task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/>
              <a:t>Recommend that you begin with 1 node and 2 processes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05B00-CC4E-F548-B4B9-64B5C04798C7}"/>
              </a:ext>
            </a:extLst>
          </p:cNvPr>
          <p:cNvCxnSpPr>
            <a:cxnSpLocks/>
          </p:cNvCxnSpPr>
          <p:nvPr/>
        </p:nvCxnSpPr>
        <p:spPr>
          <a:xfrm flipH="1">
            <a:off x="3624017" y="3129768"/>
            <a:ext cx="23242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3624017" y="3289955"/>
            <a:ext cx="2324298" cy="2545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234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=2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9" y="205014"/>
            <a:ext cx="7633742" cy="1492132"/>
          </a:xfrm>
        </p:spPr>
        <p:txBody>
          <a:bodyPr>
            <a:noAutofit/>
          </a:bodyPr>
          <a:lstStyle/>
          <a:p>
            <a:r>
              <a:rPr lang="en-US" dirty="0"/>
              <a:t>Common SLURM Directives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948315" y="2666190"/>
            <a:ext cx="2714920" cy="22467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your job requires more than 1G of memory – need to specify this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3855563" y="3704734"/>
            <a:ext cx="2092752" cy="1696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07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7CB9E-5070-6D43-B6A9-BF74C06C6574}"/>
              </a:ext>
            </a:extLst>
          </p:cNvPr>
          <p:cNvSpPr txBox="1"/>
          <p:nvPr/>
        </p:nvSpPr>
        <p:spPr>
          <a:xfrm>
            <a:off x="628650" y="2179305"/>
            <a:ext cx="685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#!/bin/bash</a:t>
            </a:r>
          </a:p>
          <a:p>
            <a:r>
              <a:rPr lang="en-US" sz="2400" dirty="0"/>
              <a:t>#SBATCH --partition=</a:t>
            </a:r>
            <a:r>
              <a:rPr lang="en-US" sz="2400" dirty="0" err="1"/>
              <a:t>bluemoon</a:t>
            </a:r>
            <a:endParaRPr lang="en-US" sz="2400" dirty="0"/>
          </a:p>
          <a:p>
            <a:r>
              <a:rPr lang="en-US" sz="2400" dirty="0"/>
              <a:t>#SBATCH --nodes=1</a:t>
            </a:r>
          </a:p>
          <a:p>
            <a:r>
              <a:rPr lang="en-US" sz="2400" dirty="0"/>
              <a:t>#SBATCH --</a:t>
            </a:r>
            <a:r>
              <a:rPr lang="en-US" sz="2400" dirty="0" err="1"/>
              <a:t>ntasks</a:t>
            </a:r>
            <a:r>
              <a:rPr lang="en-US" sz="2400" dirty="0"/>
              <a:t>=2</a:t>
            </a:r>
          </a:p>
          <a:p>
            <a:r>
              <a:rPr lang="en-US" sz="2400" dirty="0"/>
              <a:t>#SBATCH --mem=50G</a:t>
            </a:r>
          </a:p>
          <a:p>
            <a:r>
              <a:rPr lang="en-US" sz="2400" dirty="0"/>
              <a:t>#SBATCH --time=30:00:00</a:t>
            </a:r>
          </a:p>
          <a:p>
            <a:r>
              <a:rPr lang="en-US" sz="2400" dirty="0"/>
              <a:t>#SBATCH --job-name=</a:t>
            </a:r>
            <a:r>
              <a:rPr lang="en-US" sz="2400" dirty="0" err="1"/>
              <a:t>RNAseq</a:t>
            </a:r>
            <a:endParaRPr lang="en-US" sz="2400" dirty="0"/>
          </a:p>
          <a:p>
            <a:r>
              <a:rPr lang="en-US" sz="2400" dirty="0"/>
              <a:t># %x=job-name %j=</a:t>
            </a:r>
            <a:r>
              <a:rPr lang="en-US" sz="2400" dirty="0" err="1"/>
              <a:t>jobid</a:t>
            </a:r>
            <a:endParaRPr lang="en-US" sz="2400" dirty="0"/>
          </a:p>
          <a:p>
            <a:r>
              <a:rPr lang="en-US" sz="2400" dirty="0"/>
              <a:t>#SBATCH --output=%x_%</a:t>
            </a:r>
            <a:r>
              <a:rPr lang="en-US" sz="2400" dirty="0" err="1"/>
              <a:t>j.out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B00D5-98D3-A545-9257-7F5477D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SLURM Directives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E8-965C-2145-9BED-78301787FE98}"/>
              </a:ext>
            </a:extLst>
          </p:cNvPr>
          <p:cNvSpPr txBox="1"/>
          <p:nvPr/>
        </p:nvSpPr>
        <p:spPr>
          <a:xfrm>
            <a:off x="5872899" y="3258706"/>
            <a:ext cx="2714920" cy="18158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Walltime</a:t>
            </a:r>
            <a:r>
              <a:rPr lang="en-US" sz="2800" dirty="0"/>
              <a:t> is the maximum amount of time your job will run.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BC379-3610-4544-80B5-487135F07777}"/>
              </a:ext>
            </a:extLst>
          </p:cNvPr>
          <p:cNvCxnSpPr>
            <a:cxnSpLocks/>
          </p:cNvCxnSpPr>
          <p:nvPr/>
        </p:nvCxnSpPr>
        <p:spPr>
          <a:xfrm flipH="1">
            <a:off x="4317477" y="4166647"/>
            <a:ext cx="1555422" cy="659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8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5BBA3A-C0DF-B141-AE38-30F76BE12204}"/>
              </a:ext>
            </a:extLst>
          </p:cNvPr>
          <p:cNvSpPr/>
          <p:nvPr/>
        </p:nvSpPr>
        <p:spPr>
          <a:xfrm>
            <a:off x="748779" y="4028935"/>
            <a:ext cx="8013700" cy="1117600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80D15-A29B-CC4D-9A6D-67F2C274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data from GEO: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D66A-83BF-0B43-A3EE-C5B51BD7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33586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Collect SRR Numbers using RUN SELECTOR </a:t>
            </a:r>
          </a:p>
          <a:p>
            <a:pPr marL="457200" indent="-457200">
              <a:buAutoNum type="arabicPeriod"/>
            </a:pPr>
            <a:r>
              <a:rPr lang="en-US" sz="2800" dirty="0"/>
              <a:t>Download SRA-</a:t>
            </a:r>
            <a:r>
              <a:rPr lang="en-US" sz="2800" dirty="0" err="1"/>
              <a:t>ToolKit</a:t>
            </a:r>
            <a:r>
              <a:rPr lang="en-US" sz="2800" dirty="0"/>
              <a:t> and set up</a:t>
            </a:r>
          </a:p>
          <a:p>
            <a:pPr marL="457200" lvl="1" indent="0">
              <a:buNone/>
            </a:pPr>
            <a:r>
              <a:rPr lang="en-US" sz="2600" i="1" dirty="0">
                <a:solidFill>
                  <a:srgbClr val="C00000"/>
                </a:solidFill>
              </a:rPr>
              <a:t>Note: Once this is done, you do not need to do this again! </a:t>
            </a:r>
          </a:p>
          <a:p>
            <a:pPr marL="457200" indent="-457200">
              <a:buAutoNum type="arabicPeriod"/>
            </a:pPr>
            <a:r>
              <a:rPr lang="en-US" sz="2800" dirty="0"/>
              <a:t>Run </a:t>
            </a:r>
            <a:r>
              <a:rPr lang="en-US" sz="2800" dirty="0" err="1"/>
              <a:t>sra_fqdump.sh</a:t>
            </a:r>
            <a:r>
              <a:rPr lang="en-US" sz="2800" dirty="0"/>
              <a:t> script using output from step #1 </a:t>
            </a:r>
          </a:p>
        </p:txBody>
      </p:sp>
    </p:spTree>
    <p:extLst>
      <p:ext uri="{BB962C8B-B14F-4D97-AF65-F5344CB8AC3E}">
        <p14:creationId xmlns:p14="http://schemas.microsoft.com/office/powerpoint/2010/main" val="369196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CD5B-0626-1A47-8382-5605E739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Final Grade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70E8-7BE3-AF46-A206-44C64171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55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FEB6-31CF-324F-9CDB-E955EF87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Scripts used to download SRR files from GEO: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471C-66C4-3B4A-B7B0-2C956754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377"/>
            <a:ext cx="7886700" cy="412158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on VACC: </a:t>
            </a:r>
          </a:p>
          <a:p>
            <a:pPr marL="0" indent="0">
              <a:buNone/>
            </a:pPr>
            <a:endParaRPr lang="en-US" sz="3200" b="1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cp -r /gpfs1/cl/mmg232/ 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course_materials</a:t>
            </a:r>
            <a:r>
              <a:rPr lang="en-US" sz="2400" b="0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2400" b="0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download_from_SRA</a:t>
            </a:r>
            <a:r>
              <a:rPr lang="en-US" sz="2400" b="0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5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4C76-BCF8-CD48-990F-05617BD2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script use </a:t>
            </a:r>
            <a:r>
              <a:rPr lang="en-US" dirty="0" err="1"/>
              <a:t>sbatch</a:t>
            </a:r>
            <a:r>
              <a:rPr lang="en-US" dirty="0"/>
              <a:t> command: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C861-69EE-684B-B288-3194623A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12021"/>
            <a:ext cx="7886700" cy="4064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sbatch</a:t>
            </a:r>
            <a:r>
              <a:rPr lang="en-US" sz="4000" b="1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0" b="1" dirty="0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sra_fqdump.sh</a:t>
            </a:r>
            <a:endParaRPr lang="en-US" sz="4000" b="1" dirty="0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2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0BB3-B5D4-714C-8A24-550371B7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commands: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EE73-CE2A-9A41-AAC4-7A6DD697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7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F0B4-E8BE-5848-A245-F1FAEF6B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F3B-9DAA-FA4D-BBA6-E6689864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063088"/>
            <a:ext cx="3872389" cy="102576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 spc="-30" dirty="0"/>
              <a:t>What</a:t>
            </a:r>
            <a:r>
              <a:rPr sz="3300" spc="-19" dirty="0"/>
              <a:t> </a:t>
            </a:r>
            <a:r>
              <a:rPr sz="3300" spc="-49" dirty="0"/>
              <a:t>we</a:t>
            </a:r>
            <a:r>
              <a:rPr sz="3300" spc="-23" dirty="0"/>
              <a:t> </a:t>
            </a:r>
            <a:r>
              <a:rPr sz="3300" spc="-38" dirty="0"/>
              <a:t>know</a:t>
            </a:r>
            <a:r>
              <a:rPr sz="3300" spc="-19" dirty="0"/>
              <a:t> </a:t>
            </a:r>
            <a:r>
              <a:rPr sz="3300" spc="-30" dirty="0"/>
              <a:t>already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6897053" cy="172896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How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8" dirty="0">
                <a:latin typeface="Calibri"/>
                <a:cs typeface="Calibri"/>
              </a:rPr>
              <a:t>run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programs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8"/>
              </a:spcBef>
              <a:buFont typeface="Arial"/>
              <a:buChar char="•"/>
            </a:pPr>
            <a:endParaRPr sz="2438">
              <a:latin typeface="Calibri"/>
              <a:cs typeface="Calibri"/>
            </a:endParaRPr>
          </a:p>
          <a:p>
            <a:pPr marL="180975" indent="-171926"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How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-4" dirty="0">
                <a:latin typeface="Calibri"/>
                <a:cs typeface="Calibri"/>
              </a:rPr>
              <a:t> modify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options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for</a:t>
            </a:r>
            <a:r>
              <a:rPr sz="2100" spc="-4" dirty="0">
                <a:latin typeface="Calibri"/>
                <a:cs typeface="Calibri"/>
              </a:rPr>
              <a:t> a </a:t>
            </a:r>
            <a:r>
              <a:rPr sz="2100" spc="-19" dirty="0">
                <a:latin typeface="Calibri"/>
                <a:cs typeface="Calibri"/>
              </a:rPr>
              <a:t>program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using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switches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8"/>
              </a:spcBef>
              <a:buFont typeface="Arial"/>
              <a:buChar char="•"/>
            </a:pPr>
            <a:endParaRPr sz="2438">
              <a:latin typeface="Calibri"/>
              <a:cs typeface="Calibri"/>
            </a:endParaRPr>
          </a:p>
          <a:p>
            <a:pPr marL="180975" indent="-171926"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How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supply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data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programs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using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file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paths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and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wildcards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452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063088"/>
            <a:ext cx="3513773" cy="102576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 spc="-30" dirty="0"/>
              <a:t>What</a:t>
            </a:r>
            <a:r>
              <a:rPr sz="3300" spc="-15" dirty="0"/>
              <a:t> </a:t>
            </a:r>
            <a:r>
              <a:rPr sz="3300" spc="-19" dirty="0"/>
              <a:t>else </a:t>
            </a:r>
            <a:r>
              <a:rPr sz="3300" spc="-23" dirty="0"/>
              <a:t>can</a:t>
            </a:r>
            <a:r>
              <a:rPr sz="3300" spc="-15" dirty="0"/>
              <a:t> </a:t>
            </a:r>
            <a:r>
              <a:rPr sz="3300" spc="-49" dirty="0"/>
              <a:t>we</a:t>
            </a:r>
            <a:r>
              <a:rPr sz="3300" spc="-4" dirty="0"/>
              <a:t> </a:t>
            </a:r>
            <a:r>
              <a:rPr sz="3300" spc="-19" dirty="0"/>
              <a:t>do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358414" cy="225789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926">
              <a:spcBef>
                <a:spcPts val="58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9" dirty="0">
                <a:latin typeface="Calibri"/>
                <a:cs typeface="Calibri"/>
              </a:rPr>
              <a:t>Record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-8" dirty="0">
                <a:latin typeface="Calibri"/>
                <a:cs typeface="Calibri"/>
              </a:rPr>
              <a:t> output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of</a:t>
            </a:r>
            <a:r>
              <a:rPr sz="2100" spc="-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programs</a:t>
            </a:r>
            <a:endParaRPr sz="210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Check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for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errors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in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programs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which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are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running</a:t>
            </a:r>
            <a:endParaRPr sz="210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Link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programs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together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into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small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pipelines</a:t>
            </a:r>
            <a:endParaRPr sz="210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Automate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running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spc="-15" dirty="0">
                <a:latin typeface="Calibri"/>
                <a:cs typeface="Calibri"/>
              </a:rPr>
              <a:t>programs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over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batches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spc="-8" dirty="0">
                <a:latin typeface="Calibri"/>
                <a:cs typeface="Calibri"/>
              </a:rPr>
              <a:t>files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4"/>
              </a:spcBef>
              <a:buFont typeface="Arial"/>
              <a:buChar char="•"/>
            </a:pPr>
            <a:endParaRPr sz="2438">
              <a:latin typeface="Calibri"/>
              <a:cs typeface="Calibri"/>
            </a:endParaRPr>
          </a:p>
          <a:p>
            <a:pPr marL="180975" indent="-171926"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All of these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are</a:t>
            </a:r>
            <a:r>
              <a:rPr sz="2100" spc="-8" dirty="0">
                <a:latin typeface="Calibri"/>
                <a:cs typeface="Calibri"/>
              </a:rPr>
              <a:t> possible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with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some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simple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BASH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scripting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251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704" y="1314507"/>
            <a:ext cx="5739765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34" dirty="0">
                <a:latin typeface="Calibri"/>
                <a:cs typeface="Calibri"/>
              </a:rPr>
              <a:t>Recording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9" dirty="0">
                <a:latin typeface="Calibri"/>
                <a:cs typeface="Calibri"/>
              </a:rPr>
              <a:t>the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19" dirty="0">
                <a:latin typeface="Calibri"/>
                <a:cs typeface="Calibri"/>
              </a:rPr>
              <a:t>output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spc="-23" dirty="0">
                <a:latin typeface="Calibri"/>
                <a:cs typeface="Calibri"/>
              </a:rPr>
              <a:t>of</a:t>
            </a:r>
            <a:r>
              <a:rPr sz="3300" spc="4" dirty="0">
                <a:latin typeface="Calibri"/>
                <a:cs typeface="Calibri"/>
              </a:rPr>
              <a:t> </a:t>
            </a:r>
            <a:r>
              <a:rPr sz="3300" spc="-34" dirty="0">
                <a:latin typeface="Calibri"/>
                <a:cs typeface="Calibri"/>
              </a:rPr>
              <a:t>programs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889081" cy="1268135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926">
              <a:spcBef>
                <a:spcPts val="289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Three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data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streams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exist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for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all</a:t>
            </a:r>
            <a:r>
              <a:rPr sz="2100" spc="-19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Linux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programs</a:t>
            </a:r>
            <a:endParaRPr sz="210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  <a:tab pos="1381125" algn="l"/>
              </a:tabLst>
            </a:pPr>
            <a:r>
              <a:rPr spc="-8" dirty="0">
                <a:latin typeface="Calibri"/>
                <a:cs typeface="Calibri"/>
              </a:rPr>
              <a:t>STDIN	(Standard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Input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way</a:t>
            </a:r>
            <a:r>
              <a:rPr spc="-11" dirty="0">
                <a:latin typeface="Calibri"/>
                <a:cs typeface="Calibri"/>
              </a:rPr>
              <a:t> to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send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data into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program)</a:t>
            </a:r>
            <a:endParaRPr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pc="-8" dirty="0">
                <a:latin typeface="Calibri"/>
                <a:cs typeface="Calibri"/>
              </a:rPr>
              <a:t>STDOUT</a:t>
            </a:r>
            <a:r>
              <a:rPr spc="323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(Standard</a:t>
            </a:r>
            <a:r>
              <a:rPr spc="-23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Output </a:t>
            </a:r>
            <a:r>
              <a:rPr dirty="0">
                <a:latin typeface="Calibri"/>
                <a:cs typeface="Calibri"/>
              </a:rPr>
              <a:t>-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way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to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send </a:t>
            </a:r>
            <a:r>
              <a:rPr spc="-8" dirty="0">
                <a:latin typeface="Calibri"/>
                <a:cs typeface="Calibri"/>
              </a:rPr>
              <a:t>expected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data </a:t>
            </a:r>
            <a:r>
              <a:rPr spc="-4" dirty="0">
                <a:latin typeface="Calibri"/>
                <a:cs typeface="Calibri"/>
              </a:rPr>
              <a:t>out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of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program)</a:t>
            </a:r>
            <a:endParaRPr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  <a:tab pos="1381125" algn="l"/>
              </a:tabLst>
            </a:pPr>
            <a:r>
              <a:rPr spc="-8" dirty="0">
                <a:latin typeface="Calibri"/>
                <a:cs typeface="Calibri"/>
              </a:rPr>
              <a:t>STDERR	(Standard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Error</a:t>
            </a:r>
            <a:r>
              <a:rPr dirty="0">
                <a:latin typeface="Calibri"/>
                <a:cs typeface="Calibri"/>
              </a:rPr>
              <a:t> -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23" dirty="0">
                <a:latin typeface="Calibri"/>
                <a:cs typeface="Calibri"/>
              </a:rPr>
              <a:t>way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4" dirty="0">
                <a:latin typeface="Calibri"/>
                <a:cs typeface="Calibri"/>
              </a:rPr>
              <a:t>send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errors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or warnings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out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of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program)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705" y="5031791"/>
            <a:ext cx="7637621" cy="63559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926">
              <a:lnSpc>
                <a:spcPts val="2273"/>
              </a:lnSpc>
              <a:spcBef>
                <a:spcPts val="356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By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default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STDOUT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and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STDERR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are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connected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your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shell,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so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when </a:t>
            </a:r>
            <a:r>
              <a:rPr sz="2100" spc="-46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you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see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text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coming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from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program,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it's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coming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from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these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streams.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0556" y="3885152"/>
            <a:ext cx="1600676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spc="-4" dirty="0">
                <a:latin typeface="Calibri"/>
                <a:cs typeface="Calibri"/>
              </a:rPr>
              <a:t>p</a:t>
            </a:r>
            <a:r>
              <a:rPr sz="3600" spc="-60" dirty="0">
                <a:latin typeface="Calibri"/>
                <a:cs typeface="Calibri"/>
              </a:rPr>
              <a:t>r</a:t>
            </a:r>
            <a:r>
              <a:rPr sz="3600" spc="-4" dirty="0">
                <a:latin typeface="Calibri"/>
                <a:cs typeface="Calibri"/>
              </a:rPr>
              <a:t>og</a:t>
            </a:r>
            <a:r>
              <a:rPr sz="3600" spc="-83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am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17446" y="3965066"/>
            <a:ext cx="1025366" cy="472440"/>
            <a:chOff x="3223260" y="4143755"/>
            <a:chExt cx="1367155" cy="629920"/>
          </a:xfrm>
        </p:grpSpPr>
        <p:sp>
          <p:nvSpPr>
            <p:cNvPr id="7" name="object 7"/>
            <p:cNvSpPr/>
            <p:nvPr/>
          </p:nvSpPr>
          <p:spPr>
            <a:xfrm>
              <a:off x="3229356" y="4149851"/>
              <a:ext cx="1355090" cy="617220"/>
            </a:xfrm>
            <a:custGeom>
              <a:avLst/>
              <a:gdLst/>
              <a:ahLst/>
              <a:cxnLst/>
              <a:rect l="l" t="t" r="r" b="b"/>
              <a:pathLst>
                <a:path w="1355089" h="617220">
                  <a:moveTo>
                    <a:pt x="1046226" y="0"/>
                  </a:moveTo>
                  <a:lnTo>
                    <a:pt x="1046226" y="154305"/>
                  </a:lnTo>
                  <a:lnTo>
                    <a:pt x="0" y="154305"/>
                  </a:lnTo>
                  <a:lnTo>
                    <a:pt x="0" y="462915"/>
                  </a:lnTo>
                  <a:lnTo>
                    <a:pt x="1046226" y="462915"/>
                  </a:lnTo>
                  <a:lnTo>
                    <a:pt x="1046226" y="617220"/>
                  </a:lnTo>
                  <a:lnTo>
                    <a:pt x="1354835" y="308610"/>
                  </a:lnTo>
                  <a:lnTo>
                    <a:pt x="104622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3229356" y="4149851"/>
              <a:ext cx="1355090" cy="617220"/>
            </a:xfrm>
            <a:custGeom>
              <a:avLst/>
              <a:gdLst/>
              <a:ahLst/>
              <a:cxnLst/>
              <a:rect l="l" t="t" r="r" b="b"/>
              <a:pathLst>
                <a:path w="1355089" h="617220">
                  <a:moveTo>
                    <a:pt x="0" y="154305"/>
                  </a:moveTo>
                  <a:lnTo>
                    <a:pt x="1046226" y="154305"/>
                  </a:lnTo>
                  <a:lnTo>
                    <a:pt x="1046226" y="0"/>
                  </a:lnTo>
                  <a:lnTo>
                    <a:pt x="1354835" y="308610"/>
                  </a:lnTo>
                  <a:lnTo>
                    <a:pt x="1046226" y="617220"/>
                  </a:lnTo>
                  <a:lnTo>
                    <a:pt x="1046226" y="462915"/>
                  </a:lnTo>
                  <a:lnTo>
                    <a:pt x="0" y="462915"/>
                  </a:lnTo>
                  <a:lnTo>
                    <a:pt x="0" y="15430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557266" y="4257675"/>
            <a:ext cx="1026795" cy="472440"/>
            <a:chOff x="7409688" y="4533900"/>
            <a:chExt cx="1369060" cy="629920"/>
          </a:xfrm>
        </p:grpSpPr>
        <p:sp>
          <p:nvSpPr>
            <p:cNvPr id="10" name="object 10"/>
            <p:cNvSpPr/>
            <p:nvPr/>
          </p:nvSpPr>
          <p:spPr>
            <a:xfrm>
              <a:off x="7415784" y="4539995"/>
              <a:ext cx="1356360" cy="617220"/>
            </a:xfrm>
            <a:custGeom>
              <a:avLst/>
              <a:gdLst/>
              <a:ahLst/>
              <a:cxnLst/>
              <a:rect l="l" t="t" r="r" b="b"/>
              <a:pathLst>
                <a:path w="1356359" h="617220">
                  <a:moveTo>
                    <a:pt x="1047750" y="0"/>
                  </a:moveTo>
                  <a:lnTo>
                    <a:pt x="1047750" y="154304"/>
                  </a:lnTo>
                  <a:lnTo>
                    <a:pt x="0" y="154304"/>
                  </a:lnTo>
                  <a:lnTo>
                    <a:pt x="0" y="462914"/>
                  </a:lnTo>
                  <a:lnTo>
                    <a:pt x="1047750" y="462914"/>
                  </a:lnTo>
                  <a:lnTo>
                    <a:pt x="1047750" y="617219"/>
                  </a:lnTo>
                  <a:lnTo>
                    <a:pt x="1356360" y="308609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5784" y="4539995"/>
              <a:ext cx="1356360" cy="617220"/>
            </a:xfrm>
            <a:custGeom>
              <a:avLst/>
              <a:gdLst/>
              <a:ahLst/>
              <a:cxnLst/>
              <a:rect l="l" t="t" r="r" b="b"/>
              <a:pathLst>
                <a:path w="1356359" h="617220">
                  <a:moveTo>
                    <a:pt x="0" y="154304"/>
                  </a:moveTo>
                  <a:lnTo>
                    <a:pt x="1047750" y="154304"/>
                  </a:lnTo>
                  <a:lnTo>
                    <a:pt x="1047750" y="0"/>
                  </a:lnTo>
                  <a:lnTo>
                    <a:pt x="1356360" y="308609"/>
                  </a:lnTo>
                  <a:lnTo>
                    <a:pt x="1047750" y="617219"/>
                  </a:lnTo>
                  <a:lnTo>
                    <a:pt x="1047750" y="462914"/>
                  </a:lnTo>
                  <a:lnTo>
                    <a:pt x="0" y="462914"/>
                  </a:lnTo>
                  <a:lnTo>
                    <a:pt x="0" y="154304"/>
                  </a:lnTo>
                  <a:close/>
                </a:path>
              </a:pathLst>
            </a:custGeom>
            <a:ln w="1219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557266" y="3672458"/>
            <a:ext cx="1026795" cy="472440"/>
            <a:chOff x="7409688" y="3753611"/>
            <a:chExt cx="1369060" cy="629920"/>
          </a:xfrm>
        </p:grpSpPr>
        <p:sp>
          <p:nvSpPr>
            <p:cNvPr id="13" name="object 13"/>
            <p:cNvSpPr/>
            <p:nvPr/>
          </p:nvSpPr>
          <p:spPr>
            <a:xfrm>
              <a:off x="7415784" y="3759707"/>
              <a:ext cx="1356360" cy="617220"/>
            </a:xfrm>
            <a:custGeom>
              <a:avLst/>
              <a:gdLst/>
              <a:ahLst/>
              <a:cxnLst/>
              <a:rect l="l" t="t" r="r" b="b"/>
              <a:pathLst>
                <a:path w="1356359" h="617220">
                  <a:moveTo>
                    <a:pt x="1047750" y="0"/>
                  </a:moveTo>
                  <a:lnTo>
                    <a:pt x="1047750" y="154305"/>
                  </a:lnTo>
                  <a:lnTo>
                    <a:pt x="0" y="154305"/>
                  </a:lnTo>
                  <a:lnTo>
                    <a:pt x="0" y="462915"/>
                  </a:lnTo>
                  <a:lnTo>
                    <a:pt x="1047750" y="462915"/>
                  </a:lnTo>
                  <a:lnTo>
                    <a:pt x="1047750" y="617220"/>
                  </a:lnTo>
                  <a:lnTo>
                    <a:pt x="1356360" y="308610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415784" y="3759707"/>
              <a:ext cx="1356360" cy="617220"/>
            </a:xfrm>
            <a:custGeom>
              <a:avLst/>
              <a:gdLst/>
              <a:ahLst/>
              <a:cxnLst/>
              <a:rect l="l" t="t" r="r" b="b"/>
              <a:pathLst>
                <a:path w="1356359" h="617220">
                  <a:moveTo>
                    <a:pt x="0" y="154305"/>
                  </a:moveTo>
                  <a:lnTo>
                    <a:pt x="1047750" y="154305"/>
                  </a:lnTo>
                  <a:lnTo>
                    <a:pt x="1047750" y="0"/>
                  </a:lnTo>
                  <a:lnTo>
                    <a:pt x="1356360" y="308610"/>
                  </a:lnTo>
                  <a:lnTo>
                    <a:pt x="1047750" y="617220"/>
                  </a:lnTo>
                  <a:lnTo>
                    <a:pt x="1047750" y="462915"/>
                  </a:lnTo>
                  <a:lnTo>
                    <a:pt x="0" y="462915"/>
                  </a:lnTo>
                  <a:lnTo>
                    <a:pt x="0" y="15430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11008" y="3865969"/>
            <a:ext cx="114014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spc="-30" dirty="0">
                <a:latin typeface="Calibri"/>
                <a:cs typeface="Calibri"/>
              </a:rPr>
              <a:t>S</a:t>
            </a:r>
            <a:r>
              <a:rPr sz="3600" spc="-4" dirty="0">
                <a:latin typeface="Calibri"/>
                <a:cs typeface="Calibri"/>
              </a:rPr>
              <a:t>TDIN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4175" y="3497295"/>
            <a:ext cx="1548765" cy="121732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12000"/>
              </a:lnSpc>
              <a:spcBef>
                <a:spcPts val="75"/>
              </a:spcBef>
            </a:pPr>
            <a:r>
              <a:rPr sz="3600" spc="-26" dirty="0">
                <a:latin typeface="Calibri"/>
                <a:cs typeface="Calibri"/>
              </a:rPr>
              <a:t>S</a:t>
            </a:r>
            <a:r>
              <a:rPr sz="3600" spc="-4" dirty="0">
                <a:latin typeface="Calibri"/>
                <a:cs typeface="Calibri"/>
              </a:rPr>
              <a:t>TDOUT  </a:t>
            </a:r>
            <a:r>
              <a:rPr sz="3600" spc="-8" dirty="0">
                <a:latin typeface="Calibri"/>
                <a:cs typeface="Calibri"/>
              </a:rPr>
              <a:t>STDERR</a:t>
            </a:r>
            <a:endParaRPr sz="3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635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83" y="1072698"/>
            <a:ext cx="4918234" cy="102576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 spc="-30" dirty="0"/>
              <a:t>Redirecting</a:t>
            </a:r>
            <a:r>
              <a:rPr sz="3300" spc="-19" dirty="0"/>
              <a:t> </a:t>
            </a:r>
            <a:r>
              <a:rPr sz="3300" spc="-38" dirty="0"/>
              <a:t>standard </a:t>
            </a:r>
            <a:r>
              <a:rPr sz="3300" spc="-34" dirty="0"/>
              <a:t>streams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651224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53" dirty="0">
                <a:latin typeface="Calibri"/>
                <a:cs typeface="Calibri"/>
              </a:rPr>
              <a:t>You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can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redirect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using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arrows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at</a:t>
            </a:r>
            <a:r>
              <a:rPr sz="2100" spc="-4" dirty="0">
                <a:latin typeface="Calibri"/>
                <a:cs typeface="Calibri"/>
              </a:rPr>
              <a:t> the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end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of </a:t>
            </a:r>
            <a:r>
              <a:rPr sz="2100" spc="-11" dirty="0">
                <a:latin typeface="Calibri"/>
                <a:cs typeface="Calibri"/>
              </a:rPr>
              <a:t>your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command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795" y="2523840"/>
            <a:ext cx="1423988" cy="91114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indent="-171450">
              <a:spcBef>
                <a:spcPts val="225"/>
              </a:spcBef>
              <a:buFont typeface="Arial"/>
              <a:buChar char="•"/>
              <a:tabLst>
                <a:tab pos="180975" algn="l"/>
                <a:tab pos="591026" algn="l"/>
              </a:tabLst>
            </a:pPr>
            <a:r>
              <a:rPr dirty="0">
                <a:latin typeface="Courier New"/>
                <a:cs typeface="Courier New"/>
              </a:rPr>
              <a:t>&gt;	</a:t>
            </a:r>
            <a:r>
              <a:rPr spc="-4" dirty="0">
                <a:latin typeface="Courier New"/>
                <a:cs typeface="Courier New"/>
              </a:rPr>
              <a:t>[file]</a:t>
            </a:r>
            <a:endParaRPr>
              <a:latin typeface="Courier New"/>
              <a:cs typeface="Courier New"/>
            </a:endParaRPr>
          </a:p>
          <a:p>
            <a:pPr marL="180975" indent="-171450">
              <a:spcBef>
                <a:spcPts val="153"/>
              </a:spcBef>
              <a:buFont typeface="Arial"/>
              <a:buChar char="•"/>
              <a:tabLst>
                <a:tab pos="180975" algn="l"/>
              </a:tabLst>
            </a:pPr>
            <a:r>
              <a:rPr spc="-4" dirty="0">
                <a:latin typeface="Courier New"/>
                <a:cs typeface="Courier New"/>
              </a:rPr>
              <a:t>2&gt;</a:t>
            </a:r>
            <a:r>
              <a:rPr spc="-79" dirty="0">
                <a:latin typeface="Courier New"/>
                <a:cs typeface="Courier New"/>
              </a:rPr>
              <a:t> </a:t>
            </a:r>
            <a:r>
              <a:rPr spc="-4" dirty="0">
                <a:latin typeface="Courier New"/>
                <a:cs typeface="Courier New"/>
              </a:rPr>
              <a:t>[file]</a:t>
            </a:r>
            <a:endParaRPr>
              <a:latin typeface="Courier New"/>
              <a:cs typeface="Courier New"/>
            </a:endParaRPr>
          </a:p>
          <a:p>
            <a:pPr marL="180975" indent="-171450">
              <a:spcBef>
                <a:spcPts val="161"/>
              </a:spcBef>
              <a:buFont typeface="Arial"/>
              <a:buChar char="•"/>
              <a:tabLst>
                <a:tab pos="180975" algn="l"/>
              </a:tabLst>
            </a:pPr>
            <a:r>
              <a:rPr spc="-4" dirty="0">
                <a:latin typeface="Courier New"/>
                <a:cs typeface="Courier New"/>
              </a:rPr>
              <a:t>2&gt;&amp;1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006" y="2523840"/>
            <a:ext cx="2564606" cy="9049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873443">
              <a:lnSpc>
                <a:spcPct val="107100"/>
              </a:lnSpc>
              <a:spcBef>
                <a:spcPts val="75"/>
              </a:spcBef>
            </a:pPr>
            <a:r>
              <a:rPr spc="-8" dirty="0">
                <a:latin typeface="Calibri"/>
                <a:cs typeface="Calibri"/>
              </a:rPr>
              <a:t>Redirects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STDOUT </a:t>
            </a:r>
            <a:r>
              <a:rPr spc="-394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Redirects</a:t>
            </a:r>
            <a:r>
              <a:rPr spc="-41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STDERR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161"/>
              </a:spcBef>
            </a:pPr>
            <a:r>
              <a:rPr spc="-4" dirty="0">
                <a:latin typeface="Calibri"/>
                <a:cs typeface="Calibri"/>
              </a:rPr>
              <a:t>Sends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STDERR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into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STDOUT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983" y="3792570"/>
            <a:ext cx="5162550" cy="50847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dirty="0">
                <a:latin typeface="Courier New"/>
                <a:cs typeface="Courier New"/>
              </a:rPr>
              <a:t>$</a:t>
            </a:r>
            <a:r>
              <a:rPr sz="1500" spc="-4" dirty="0">
                <a:latin typeface="Courier New"/>
                <a:cs typeface="Courier New"/>
              </a:rPr>
              <a:t> find </a:t>
            </a:r>
            <a:r>
              <a:rPr sz="1500" dirty="0">
                <a:latin typeface="Courier New"/>
                <a:cs typeface="Courier New"/>
              </a:rPr>
              <a:t>. </a:t>
            </a:r>
            <a:r>
              <a:rPr sz="1500" spc="-4" dirty="0">
                <a:latin typeface="Courier New"/>
                <a:cs typeface="Courier New"/>
              </a:rPr>
              <a:t>-print</a:t>
            </a:r>
            <a:r>
              <a:rPr sz="1500" dirty="0">
                <a:latin typeface="Courier New"/>
                <a:cs typeface="Courier New"/>
              </a:rPr>
              <a:t> &gt;</a:t>
            </a:r>
            <a:r>
              <a:rPr sz="1500" spc="-4" dirty="0">
                <a:latin typeface="Courier New"/>
                <a:cs typeface="Courier New"/>
              </a:rPr>
              <a:t> file_list.txt 2&gt;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errors.txt</a:t>
            </a:r>
            <a:endParaRPr sz="1500">
              <a:latin typeface="Courier New"/>
              <a:cs typeface="Courier New"/>
            </a:endParaRPr>
          </a:p>
          <a:p>
            <a:pPr marL="9525">
              <a:spcBef>
                <a:spcPts val="1073"/>
              </a:spcBef>
            </a:pPr>
            <a:r>
              <a:rPr sz="825" dirty="0">
                <a:latin typeface="Courier New"/>
                <a:cs typeface="Courier New"/>
              </a:rPr>
              <a:t>$</a:t>
            </a:r>
            <a:r>
              <a:rPr sz="825" spc="-49" dirty="0">
                <a:latin typeface="Courier New"/>
                <a:cs typeface="Courier New"/>
              </a:rPr>
              <a:t> </a:t>
            </a:r>
            <a:r>
              <a:rPr sz="825" spc="-4" dirty="0">
                <a:latin typeface="Courier New"/>
                <a:cs typeface="Courier New"/>
              </a:rPr>
              <a:t>ls</a:t>
            </a:r>
            <a:endParaRPr sz="82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983" y="4279488"/>
            <a:ext cx="8228171" cy="16959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6715" algn="l"/>
                <a:tab pos="954881" algn="l"/>
                <a:tab pos="1649730" algn="l"/>
                <a:tab pos="2344579" algn="l"/>
                <a:tab pos="3269456" algn="l"/>
                <a:tab pos="4403408" algn="l"/>
                <a:tab pos="5569268" algn="l"/>
                <a:tab pos="6009323" algn="l"/>
                <a:tab pos="6640354" algn="l"/>
                <a:tab pos="7145179" algn="l"/>
                <a:tab pos="7840028" algn="l"/>
              </a:tabLst>
            </a:pPr>
            <a:r>
              <a:rPr sz="825" spc="-4" dirty="0">
                <a:solidFill>
                  <a:srgbClr val="7E7E7E"/>
                </a:solidFill>
                <a:latin typeface="Courier New"/>
                <a:cs typeface="Courier New"/>
              </a:rPr>
              <a:t>Data	</a:t>
            </a:r>
            <a:r>
              <a:rPr sz="825" dirty="0">
                <a:solidFill>
                  <a:srgbClr val="7E7E7E"/>
                </a:solidFill>
                <a:latin typeface="Courier New"/>
                <a:cs typeface="Courier New"/>
              </a:rPr>
              <a:t>Desktop	Documents	Downloads	</a:t>
            </a:r>
            <a:r>
              <a:rPr sz="1050" b="1" spc="-4" dirty="0">
                <a:latin typeface="Courier New"/>
                <a:cs typeface="Courier New"/>
              </a:rPr>
              <a:t>errors.txt	</a:t>
            </a:r>
            <a:r>
              <a:rPr sz="825" spc="-4" dirty="0">
                <a:solidFill>
                  <a:srgbClr val="7E7E7E"/>
                </a:solidFill>
                <a:latin typeface="Courier New"/>
                <a:cs typeface="Courier New"/>
              </a:rPr>
              <a:t>examples.desktop	</a:t>
            </a:r>
            <a:r>
              <a:rPr sz="1050" b="1" spc="-4" dirty="0">
                <a:latin typeface="Courier New"/>
                <a:cs typeface="Courier New"/>
              </a:rPr>
              <a:t>file_list.txt	</a:t>
            </a:r>
            <a:r>
              <a:rPr sz="825" spc="-4" dirty="0">
                <a:solidFill>
                  <a:srgbClr val="7E7E7E"/>
                </a:solidFill>
                <a:latin typeface="Courier New"/>
                <a:cs typeface="Courier New"/>
              </a:rPr>
              <a:t>Music	</a:t>
            </a:r>
            <a:r>
              <a:rPr sz="825" dirty="0">
                <a:solidFill>
                  <a:srgbClr val="7E7E7E"/>
                </a:solidFill>
                <a:latin typeface="Courier New"/>
                <a:cs typeface="Courier New"/>
              </a:rPr>
              <a:t>Pictures	Public	Templates	</a:t>
            </a:r>
            <a:r>
              <a:rPr sz="825" spc="-4" dirty="0">
                <a:solidFill>
                  <a:srgbClr val="7E7E7E"/>
                </a:solidFill>
                <a:latin typeface="Courier New"/>
                <a:cs typeface="Courier New"/>
              </a:rPr>
              <a:t>Videos</a:t>
            </a:r>
            <a:endParaRPr sz="825">
              <a:latin typeface="Courier New"/>
              <a:cs typeface="Courier New"/>
            </a:endParaRPr>
          </a:p>
          <a:p>
            <a:pPr marL="9525">
              <a:spcBef>
                <a:spcPts val="1020"/>
              </a:spcBef>
            </a:pPr>
            <a:r>
              <a:rPr sz="825" dirty="0">
                <a:latin typeface="Courier New"/>
                <a:cs typeface="Courier New"/>
              </a:rPr>
              <a:t>$</a:t>
            </a:r>
            <a:r>
              <a:rPr sz="825" spc="-11" dirty="0">
                <a:latin typeface="Courier New"/>
                <a:cs typeface="Courier New"/>
              </a:rPr>
              <a:t> </a:t>
            </a:r>
            <a:r>
              <a:rPr sz="825" spc="-4" dirty="0">
                <a:latin typeface="Courier New"/>
                <a:cs typeface="Courier New"/>
              </a:rPr>
              <a:t>head file_list.txt</a:t>
            </a:r>
            <a:endParaRPr sz="825">
              <a:latin typeface="Courier New"/>
              <a:cs typeface="Courier New"/>
            </a:endParaRPr>
          </a:p>
          <a:p>
            <a:pPr marL="9525"/>
            <a:r>
              <a:rPr sz="825" dirty="0">
                <a:latin typeface="Courier New"/>
                <a:cs typeface="Courier New"/>
              </a:rPr>
              <a:t>.</a:t>
            </a:r>
            <a:endParaRPr sz="825">
              <a:latin typeface="Courier New"/>
              <a:cs typeface="Courier New"/>
            </a:endParaRPr>
          </a:p>
          <a:p>
            <a:pPr marL="9525"/>
            <a:r>
              <a:rPr sz="825" spc="-4" dirty="0">
                <a:latin typeface="Courier New"/>
                <a:cs typeface="Courier New"/>
              </a:rPr>
              <a:t>./Downloads</a:t>
            </a:r>
            <a:endParaRPr sz="825">
              <a:latin typeface="Courier New"/>
              <a:cs typeface="Courier New"/>
            </a:endParaRPr>
          </a:p>
          <a:p>
            <a:pPr marL="9525"/>
            <a:r>
              <a:rPr sz="825" spc="-4" dirty="0">
                <a:latin typeface="Courier New"/>
                <a:cs typeface="Courier New"/>
              </a:rPr>
              <a:t>./Pictures</a:t>
            </a:r>
            <a:endParaRPr sz="825">
              <a:latin typeface="Courier New"/>
              <a:cs typeface="Courier New"/>
            </a:endParaRPr>
          </a:p>
          <a:p>
            <a:pPr marL="9525"/>
            <a:r>
              <a:rPr sz="825" spc="-4" dirty="0">
                <a:latin typeface="Courier New"/>
                <a:cs typeface="Courier New"/>
              </a:rPr>
              <a:t>./Public</a:t>
            </a:r>
            <a:endParaRPr sz="825">
              <a:latin typeface="Courier New"/>
              <a:cs typeface="Courier New"/>
            </a:endParaRPr>
          </a:p>
          <a:p>
            <a:pPr marL="9525"/>
            <a:r>
              <a:rPr sz="825" spc="-4" dirty="0">
                <a:latin typeface="Courier New"/>
                <a:cs typeface="Courier New"/>
              </a:rPr>
              <a:t>./Music</a:t>
            </a:r>
            <a:endParaRPr sz="825">
              <a:latin typeface="Courier New"/>
              <a:cs typeface="Courier New"/>
            </a:endParaRPr>
          </a:p>
          <a:p>
            <a:pPr marL="9525"/>
            <a:r>
              <a:rPr sz="825" spc="-4" dirty="0">
                <a:latin typeface="Courier New"/>
                <a:cs typeface="Courier New"/>
              </a:rPr>
              <a:t>./.bash_logout</a:t>
            </a:r>
            <a:endParaRPr sz="825">
              <a:latin typeface="Courier New"/>
              <a:cs typeface="Courier New"/>
            </a:endParaRPr>
          </a:p>
          <a:p>
            <a:pPr marL="9525"/>
            <a:r>
              <a:rPr sz="825" dirty="0">
                <a:latin typeface="Courier New"/>
                <a:cs typeface="Courier New"/>
              </a:rPr>
              <a:t>./.local</a:t>
            </a:r>
            <a:endParaRPr sz="825">
              <a:latin typeface="Courier New"/>
              <a:cs typeface="Courier New"/>
            </a:endParaRPr>
          </a:p>
          <a:p>
            <a:pPr marL="9525">
              <a:spcBef>
                <a:spcPts val="4"/>
              </a:spcBef>
            </a:pPr>
            <a:r>
              <a:rPr sz="825" spc="-4" dirty="0">
                <a:latin typeface="Courier New"/>
                <a:cs typeface="Courier New"/>
              </a:rPr>
              <a:t>./.local/share</a:t>
            </a:r>
            <a:endParaRPr sz="825">
              <a:latin typeface="Courier New"/>
              <a:cs typeface="Courier New"/>
            </a:endParaRPr>
          </a:p>
          <a:p>
            <a:pPr marL="9525"/>
            <a:r>
              <a:rPr sz="825" spc="-4" dirty="0">
                <a:latin typeface="Courier New"/>
                <a:cs typeface="Courier New"/>
              </a:rPr>
              <a:t>./.local/share/icc</a:t>
            </a:r>
            <a:endParaRPr sz="825">
              <a:latin typeface="Courier New"/>
              <a:cs typeface="Courier New"/>
            </a:endParaRPr>
          </a:p>
          <a:p>
            <a:pPr marL="9525"/>
            <a:r>
              <a:rPr sz="825" spc="-4" dirty="0">
                <a:latin typeface="Courier New"/>
                <a:cs typeface="Courier New"/>
              </a:rPr>
              <a:t>./.local/share/icc/edid-33d524c378824a7b78c6c679234da6b1.icc</a:t>
            </a:r>
            <a:endParaRPr sz="825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8580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29F0-87E6-3B41-88DB-F36A8669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download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4716-2867-EF4E-9F4D-098820E4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1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977" y="1440382"/>
            <a:ext cx="6462694" cy="49359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A3E77E-6748-C344-AF22-D1FAEE2C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life-cycle</a:t>
            </a:r>
          </a:p>
        </p:txBody>
      </p:sp>
    </p:spTree>
    <p:extLst>
      <p:ext uri="{BB962C8B-B14F-4D97-AF65-F5344CB8AC3E}">
        <p14:creationId xmlns:p14="http://schemas.microsoft.com/office/powerpoint/2010/main" val="130257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3" y="1317003"/>
            <a:ext cx="2047029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 spc="-23" dirty="0"/>
              <a:t>Shell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758589" cy="316583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926">
              <a:spcBef>
                <a:spcPts val="58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shell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is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command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line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interpreter,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used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-4" dirty="0">
                <a:latin typeface="Calibri"/>
                <a:cs typeface="Calibri"/>
              </a:rPr>
              <a:t> launch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software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in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Linux</a:t>
            </a:r>
            <a:endParaRPr sz="210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There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are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many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different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shells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available:</a:t>
            </a:r>
            <a:endParaRPr sz="210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pc="-8" dirty="0">
                <a:latin typeface="Calibri"/>
                <a:cs typeface="Calibri"/>
              </a:rPr>
              <a:t>BASH</a:t>
            </a:r>
            <a:endParaRPr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pc="-4" dirty="0">
                <a:latin typeface="Calibri"/>
                <a:cs typeface="Calibri"/>
              </a:rPr>
              <a:t>CSH</a:t>
            </a:r>
            <a:endParaRPr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pc="-4" dirty="0">
                <a:latin typeface="Calibri"/>
                <a:cs typeface="Calibri"/>
              </a:rPr>
              <a:t>ZSH</a:t>
            </a:r>
            <a:r>
              <a:rPr spc="-34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etc.</a:t>
            </a:r>
            <a:endParaRPr>
              <a:latin typeface="Calibri"/>
              <a:cs typeface="Calibri"/>
            </a:endParaRPr>
          </a:p>
          <a:p>
            <a:pPr marL="180975" indent="-171926">
              <a:spcBef>
                <a:spcPts val="472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Most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software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will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work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same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in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all </a:t>
            </a:r>
            <a:r>
              <a:rPr sz="2100" spc="-8" dirty="0">
                <a:latin typeface="Calibri"/>
                <a:cs typeface="Calibri"/>
              </a:rPr>
              <a:t>shells</a:t>
            </a:r>
            <a:endParaRPr sz="210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" dirty="0">
                <a:latin typeface="Calibri"/>
                <a:cs typeface="Calibri"/>
              </a:rPr>
              <a:t>Some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functions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and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automation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are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different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between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shells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4"/>
              </a:spcBef>
              <a:buFont typeface="Arial"/>
              <a:buChar char="•"/>
            </a:pPr>
            <a:endParaRPr sz="2438">
              <a:latin typeface="Calibri"/>
              <a:cs typeface="Calibri"/>
            </a:endParaRPr>
          </a:p>
          <a:p>
            <a:pPr marL="180975" indent="-171926">
              <a:buFont typeface="Arial"/>
              <a:buChar char="•"/>
              <a:tabLst>
                <a:tab pos="181451" algn="l"/>
              </a:tabLst>
            </a:pPr>
            <a:r>
              <a:rPr sz="2100" spc="-45" dirty="0">
                <a:latin typeface="Calibri"/>
                <a:cs typeface="Calibri"/>
              </a:rPr>
              <a:t>We</a:t>
            </a:r>
            <a:r>
              <a:rPr sz="2100" spc="-4" dirty="0">
                <a:latin typeface="Calibri"/>
                <a:cs typeface="Calibri"/>
              </a:rPr>
              <a:t> will use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-8" dirty="0">
                <a:latin typeface="Calibri"/>
                <a:cs typeface="Calibri"/>
              </a:rPr>
              <a:t> most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popular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shell,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BASH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5967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703" y="931635"/>
            <a:ext cx="6953270" cy="621969"/>
          </a:xfrm>
          <a:prstGeom prst="rect">
            <a:avLst/>
          </a:prstGeom>
        </p:spPr>
        <p:txBody>
          <a:bodyPr vert="horz" wrap="square" lIns="0" tIns="6354" rIns="0" bIns="0" rtlCol="0" anchor="ctr">
            <a:spAutoFit/>
          </a:bodyPr>
          <a:lstStyle/>
          <a:p>
            <a:pPr marL="5776">
              <a:lnSpc>
                <a:spcPct val="100000"/>
              </a:lnSpc>
              <a:spcBef>
                <a:spcPts val="50"/>
              </a:spcBef>
            </a:pPr>
            <a:r>
              <a:rPr sz="4000" spc="2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4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2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sz="40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2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187" y="2169800"/>
            <a:ext cx="7414265" cy="3459740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16461">
              <a:spcBef>
                <a:spcPts val="55"/>
              </a:spcBef>
            </a:pP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sz="2800" b="1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b="1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b="1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much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6" marR="808923" indent="10686">
              <a:lnSpc>
                <a:spcPct val="104700"/>
              </a:lnSpc>
              <a:spcBef>
                <a:spcPts val="1371"/>
              </a:spcBef>
            </a:pP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800" b="1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b="1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</a:t>
            </a:r>
            <a:r>
              <a:rPr sz="2800" b="1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performing.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2800" spc="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4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data files will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461">
              <a:spcBef>
                <a:spcPts val="1467"/>
              </a:spcBef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best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z="2800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sz="2800" b="1"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1410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29" y="2372724"/>
            <a:ext cx="4817207" cy="3140615"/>
          </a:xfrm>
          <a:custGeom>
            <a:avLst/>
            <a:gdLst/>
            <a:ahLst/>
            <a:cxnLst/>
            <a:rect l="l" t="t" r="r" b="b"/>
            <a:pathLst>
              <a:path w="10591165" h="6904990">
                <a:moveTo>
                  <a:pt x="0" y="0"/>
                </a:moveTo>
                <a:lnTo>
                  <a:pt x="10590554" y="0"/>
                </a:lnTo>
                <a:lnTo>
                  <a:pt x="10590554" y="6904801"/>
                </a:lnTo>
                <a:lnTo>
                  <a:pt x="0" y="6904801"/>
                </a:lnTo>
                <a:lnTo>
                  <a:pt x="0" y="0"/>
                </a:lnTo>
                <a:close/>
              </a:path>
            </a:pathLst>
          </a:custGeom>
          <a:solidFill>
            <a:srgbClr val="3B424F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3114" y="2399939"/>
            <a:ext cx="3314700" cy="31133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429" y="1066466"/>
            <a:ext cx="8273212" cy="1137719"/>
          </a:xfrm>
          <a:prstGeom prst="rect">
            <a:avLst/>
          </a:prstGeom>
          <a:solidFill>
            <a:srgbClr val="3B424F"/>
          </a:solidFill>
        </p:spPr>
        <p:txBody>
          <a:bodyPr vert="horz" wrap="square" lIns="0" tIns="289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4139" dirty="0">
              <a:latin typeface="Times New Roman"/>
              <a:cs typeface="Times New Roman"/>
            </a:endParaRPr>
          </a:p>
          <a:p>
            <a:pPr marL="179344">
              <a:lnSpc>
                <a:spcPct val="100000"/>
              </a:lnSpc>
            </a:pPr>
            <a:r>
              <a:rPr sz="3252" spc="2" dirty="0">
                <a:solidFill>
                  <a:srgbClr val="FFBC00"/>
                </a:solidFill>
                <a:latin typeface="HelveticaNeue-Light"/>
                <a:cs typeface="HelveticaNeue-Light"/>
              </a:rPr>
              <a:t>Data</a:t>
            </a:r>
            <a:r>
              <a:rPr sz="3252" spc="-7" dirty="0">
                <a:solidFill>
                  <a:srgbClr val="FFBC00"/>
                </a:solidFill>
                <a:latin typeface="HelveticaNeue-Light"/>
                <a:cs typeface="HelveticaNeue-Light"/>
              </a:rPr>
              <a:t> </a:t>
            </a:r>
            <a:r>
              <a:rPr sz="3252" dirty="0">
                <a:solidFill>
                  <a:srgbClr val="FFBC00"/>
                </a:solidFill>
                <a:latin typeface="HelveticaNeue-Light"/>
                <a:cs typeface="HelveticaNeue-Light"/>
              </a:rPr>
              <a:t>types:</a:t>
            </a:r>
            <a:r>
              <a:rPr sz="3252" spc="-7" dirty="0">
                <a:solidFill>
                  <a:srgbClr val="FFBC00"/>
                </a:solidFill>
                <a:latin typeface="HelveticaNeue-Light"/>
                <a:cs typeface="HelveticaNeue-Light"/>
              </a:rPr>
              <a:t> </a:t>
            </a:r>
            <a:r>
              <a:rPr sz="3252" spc="2" dirty="0">
                <a:solidFill>
                  <a:srgbClr val="FFBC00"/>
                </a:solidFill>
                <a:latin typeface="HelveticaNeue-Light"/>
                <a:cs typeface="HelveticaNeue-Light"/>
              </a:rPr>
              <a:t>Raw</a:t>
            </a:r>
            <a:r>
              <a:rPr sz="3252" spc="-7" dirty="0">
                <a:solidFill>
                  <a:srgbClr val="FFBC00"/>
                </a:solidFill>
                <a:latin typeface="HelveticaNeue-Light"/>
                <a:cs typeface="HelveticaNeue-Light"/>
              </a:rPr>
              <a:t> </a:t>
            </a:r>
            <a:r>
              <a:rPr sz="3252" spc="2" dirty="0">
                <a:solidFill>
                  <a:srgbClr val="FFBC00"/>
                </a:solidFill>
                <a:latin typeface="HelveticaNeue-Light"/>
                <a:cs typeface="HelveticaNeue-Light"/>
              </a:rPr>
              <a:t>data</a:t>
            </a:r>
            <a:endParaRPr sz="3252" dirty="0">
              <a:latin typeface="HelveticaNeue-Light"/>
              <a:cs typeface="HelveticaNeue-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521" y="2859349"/>
            <a:ext cx="111110" cy="1260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521" y="3757420"/>
            <a:ext cx="111110" cy="1260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521" y="4655492"/>
            <a:ext cx="111110" cy="1260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5429" y="2372724"/>
            <a:ext cx="4817207" cy="2729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19">
              <a:latin typeface="Times New Roman"/>
              <a:cs typeface="Times New Roman"/>
            </a:endParaRPr>
          </a:p>
          <a:p>
            <a:pPr marL="424244" marR="337894" algn="just">
              <a:lnSpc>
                <a:spcPct val="101600"/>
              </a:lnSpc>
              <a:spcBef>
                <a:spcPts val="1260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For 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NGS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experiments, these </a:t>
            </a:r>
            <a:r>
              <a:rPr sz="1546" spc="-14" dirty="0">
                <a:solidFill>
                  <a:srgbClr val="FFFFFF"/>
                </a:solidFill>
                <a:latin typeface="HelveticaNeue-Light"/>
                <a:cs typeface="HelveticaNeue-Light"/>
              </a:rPr>
              <a:t>are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the </a:t>
            </a:r>
            <a:r>
              <a:rPr sz="1546" spc="-20" dirty="0">
                <a:solidFill>
                  <a:srgbClr val="FFFFFF"/>
                </a:solidFill>
                <a:latin typeface="HelveticaNeue-Light"/>
                <a:cs typeface="HelveticaNeue-Light"/>
              </a:rPr>
              <a:t>FASTQ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files </a:t>
            </a:r>
            <a:r>
              <a:rPr sz="1546" spc="-42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you obtain </a:t>
            </a:r>
            <a:r>
              <a:rPr sz="1546" spc="-11" dirty="0">
                <a:solidFill>
                  <a:srgbClr val="FFFFFF"/>
                </a:solidFill>
                <a:latin typeface="HelveticaNeue-Light"/>
                <a:cs typeface="HelveticaNeue-Light"/>
              </a:rPr>
              <a:t>from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your sequencing facility (can be </a:t>
            </a:r>
            <a:r>
              <a:rPr sz="1546" spc="-42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anything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you start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your analysis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with)</a:t>
            </a:r>
            <a:endParaRPr sz="1546">
              <a:latin typeface="HelveticaNeue-Light"/>
              <a:cs typeface="HelveticaNeue-Light"/>
            </a:endParaRPr>
          </a:p>
          <a:p>
            <a:pPr marL="424244" marR="439839" algn="just">
              <a:lnSpc>
                <a:spcPct val="101600"/>
              </a:lnSpc>
              <a:spcBef>
                <a:spcPts val="1414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This data should never be 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directly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modified (i.e. </a:t>
            </a:r>
            <a:r>
              <a:rPr sz="1546" spc="-42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always keep a copy of this 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stored somewhere, </a:t>
            </a:r>
            <a:r>
              <a:rPr sz="1546" spc="-42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untouched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11" dirty="0">
                <a:solidFill>
                  <a:srgbClr val="FFFFFF"/>
                </a:solidFill>
                <a:latin typeface="HelveticaNeue-Light"/>
                <a:cs typeface="HelveticaNeue-Light"/>
              </a:rPr>
              <a:t>from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 its original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state)</a:t>
            </a:r>
            <a:endParaRPr sz="1546">
              <a:latin typeface="HelveticaNeue-Light"/>
              <a:cs typeface="HelveticaNeue-Light"/>
            </a:endParaRPr>
          </a:p>
          <a:p>
            <a:pPr marL="424244" marR="497599" algn="just">
              <a:lnSpc>
                <a:spcPct val="101600"/>
              </a:lnSpc>
              <a:spcBef>
                <a:spcPts val="1414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Consider 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creating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a 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read-only directory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for this </a:t>
            </a:r>
            <a:r>
              <a:rPr sz="1546" spc="-42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data</a:t>
            </a:r>
            <a:endParaRPr sz="1546">
              <a:latin typeface="HelveticaNeue-Light"/>
              <a:cs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3544432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0786" y="5303049"/>
            <a:ext cx="3837534" cy="506874"/>
          </a:xfrm>
          <a:prstGeom prst="rect">
            <a:avLst/>
          </a:prstGeom>
        </p:spPr>
        <p:txBody>
          <a:bodyPr vert="horz" wrap="square" lIns="0" tIns="6354" rIns="0" bIns="0" rtlCol="0">
            <a:spAutoFit/>
          </a:bodyPr>
          <a:lstStyle/>
          <a:p>
            <a:pPr marL="5776">
              <a:spcBef>
                <a:spcPts val="50"/>
              </a:spcBef>
            </a:pPr>
            <a:r>
              <a:rPr sz="3252" spc="2" dirty="0">
                <a:solidFill>
                  <a:srgbClr val="53585F"/>
                </a:solidFill>
                <a:latin typeface="HelveticaNeue-Light"/>
                <a:cs typeface="HelveticaNeue-Light"/>
              </a:rPr>
              <a:t>Data</a:t>
            </a:r>
            <a:r>
              <a:rPr sz="3252" spc="-16" dirty="0">
                <a:solidFill>
                  <a:srgbClr val="53585F"/>
                </a:solidFill>
                <a:latin typeface="HelveticaNeue-Light"/>
                <a:cs typeface="HelveticaNeue-Light"/>
              </a:rPr>
              <a:t> </a:t>
            </a:r>
            <a:r>
              <a:rPr sz="3252" dirty="0">
                <a:solidFill>
                  <a:srgbClr val="53585F"/>
                </a:solidFill>
                <a:latin typeface="HelveticaNeue-Light"/>
                <a:cs typeface="HelveticaNeue-Light"/>
              </a:rPr>
              <a:t>types:</a:t>
            </a:r>
            <a:r>
              <a:rPr sz="3252" spc="-14" dirty="0">
                <a:solidFill>
                  <a:srgbClr val="53585F"/>
                </a:solidFill>
                <a:latin typeface="HelveticaNeue-Light"/>
                <a:cs typeface="HelveticaNeue-Light"/>
              </a:rPr>
              <a:t> </a:t>
            </a:r>
            <a:r>
              <a:rPr sz="3252" spc="2" dirty="0">
                <a:solidFill>
                  <a:srgbClr val="53585F"/>
                </a:solidFill>
                <a:latin typeface="HelveticaNeue-Light"/>
                <a:cs typeface="HelveticaNeue-Light"/>
              </a:rPr>
              <a:t>Metadata</a:t>
            </a:r>
            <a:endParaRPr sz="3252">
              <a:latin typeface="HelveticaNeue-Light"/>
              <a:cs typeface="HelveticaNeue-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158" y="1550368"/>
            <a:ext cx="3587128" cy="2713684"/>
          </a:xfrm>
          <a:prstGeom prst="rect">
            <a:avLst/>
          </a:prstGeom>
        </p:spPr>
        <p:txBody>
          <a:bodyPr vert="horz" wrap="square" lIns="0" tIns="5199" rIns="0" bIns="0" rtlCol="0" anchor="ctr">
            <a:spAutoFit/>
          </a:bodyPr>
          <a:lstStyle/>
          <a:p>
            <a:pPr marL="5776">
              <a:lnSpc>
                <a:spcPct val="100000"/>
              </a:lnSpc>
              <a:spcBef>
                <a:spcPts val="41"/>
              </a:spcBef>
            </a:pPr>
            <a:r>
              <a:rPr spc="-2" dirty="0"/>
              <a:t>Metadata</a:t>
            </a:r>
            <a:r>
              <a:rPr spc="-9" dirty="0"/>
              <a:t> </a:t>
            </a:r>
            <a:r>
              <a:rPr spc="-2" dirty="0"/>
              <a:t>is</a:t>
            </a:r>
            <a:r>
              <a:rPr spc="-9" dirty="0"/>
              <a:t> </a:t>
            </a:r>
            <a:r>
              <a:rPr spc="-2" dirty="0"/>
              <a:t>information</a:t>
            </a:r>
            <a:r>
              <a:rPr spc="-7" dirty="0"/>
              <a:t> </a:t>
            </a:r>
            <a:r>
              <a:rPr spc="-2" dirty="0"/>
              <a:t>about</a:t>
            </a:r>
            <a:r>
              <a:rPr spc="-9" dirty="0"/>
              <a:t> </a:t>
            </a:r>
            <a:r>
              <a:rPr spc="-2" dirty="0"/>
              <a:t>your</a:t>
            </a:r>
            <a:r>
              <a:rPr spc="-7" dirty="0"/>
              <a:t> </a:t>
            </a:r>
            <a:r>
              <a:rPr spc="-2" dirty="0"/>
              <a:t>data.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2079495" y="1550368"/>
            <a:ext cx="8663911" cy="4578304"/>
          </a:xfrm>
          <a:prstGeom prst="rect">
            <a:avLst/>
          </a:prstGeom>
        </p:spPr>
        <p:txBody>
          <a:bodyPr vert="horz" wrap="square" lIns="0" tIns="107441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846"/>
              </a:spcBef>
            </a:pPr>
            <a:r>
              <a:rPr spc="-2" dirty="0"/>
              <a:t>Ask</a:t>
            </a:r>
            <a:r>
              <a:rPr spc="-20" dirty="0"/>
              <a:t> </a:t>
            </a:r>
            <a:r>
              <a:rPr spc="-2" dirty="0"/>
              <a:t>yourself:</a:t>
            </a:r>
          </a:p>
          <a:p>
            <a:pPr marL="234215" marR="258763">
              <a:lnSpc>
                <a:spcPct val="143200"/>
              </a:lnSpc>
            </a:pPr>
            <a:r>
              <a:rPr spc="-2" dirty="0"/>
              <a:t>What type of information do you have about your the data you have generated? </a:t>
            </a:r>
            <a:r>
              <a:rPr spc="-425" dirty="0"/>
              <a:t> </a:t>
            </a:r>
            <a:r>
              <a:rPr spc="-2" dirty="0"/>
              <a:t>What</a:t>
            </a:r>
            <a:r>
              <a:rPr spc="-5" dirty="0"/>
              <a:t> </a:t>
            </a:r>
            <a:r>
              <a:rPr spc="-2" dirty="0"/>
              <a:t>information is it important to keep</a:t>
            </a:r>
            <a:r>
              <a:rPr spc="-5" dirty="0"/>
              <a:t> </a:t>
            </a:r>
            <a:r>
              <a:rPr spc="-2" dirty="0"/>
              <a:t>track of?</a:t>
            </a:r>
          </a:p>
          <a:p>
            <a:pPr marL="234215" marR="2310">
              <a:lnSpc>
                <a:spcPts val="1842"/>
              </a:lnSpc>
              <a:spcBef>
                <a:spcPts val="875"/>
              </a:spcBef>
            </a:pPr>
            <a:r>
              <a:rPr spc="-20" dirty="0"/>
              <a:t>Would</a:t>
            </a:r>
            <a:r>
              <a:rPr spc="-2" dirty="0"/>
              <a:t> a new </a:t>
            </a:r>
            <a:r>
              <a:rPr spc="-7" dirty="0"/>
              <a:t>project</a:t>
            </a:r>
            <a:r>
              <a:rPr spc="-2" dirty="0"/>
              <a:t> member be able to step in and follow how data </a:t>
            </a:r>
            <a:r>
              <a:rPr spc="-11" dirty="0"/>
              <a:t>were</a:t>
            </a:r>
            <a:r>
              <a:rPr spc="-2" dirty="0"/>
              <a:t> </a:t>
            </a:r>
            <a:r>
              <a:rPr spc="-7" dirty="0"/>
              <a:t>created, </a:t>
            </a:r>
            <a:r>
              <a:rPr spc="-423" dirty="0"/>
              <a:t> </a:t>
            </a:r>
            <a:r>
              <a:rPr spc="-7" dirty="0"/>
              <a:t>stored</a:t>
            </a:r>
            <a:r>
              <a:rPr spc="-5" dirty="0"/>
              <a:t> </a:t>
            </a:r>
            <a:r>
              <a:rPr spc="-2" dirty="0"/>
              <a:t>and analyzed?</a:t>
            </a:r>
          </a:p>
          <a:p>
            <a:pPr marL="5776">
              <a:lnSpc>
                <a:spcPct val="100000"/>
              </a:lnSpc>
              <a:spcBef>
                <a:spcPts val="741"/>
              </a:spcBef>
            </a:pPr>
            <a:r>
              <a:rPr spc="-2" dirty="0"/>
              <a:t>Documenting</a:t>
            </a:r>
            <a:r>
              <a:rPr spc="-7" dirty="0"/>
              <a:t> </a:t>
            </a:r>
            <a:r>
              <a:rPr spc="-2" dirty="0"/>
              <a:t>your</a:t>
            </a:r>
            <a:r>
              <a:rPr spc="-5" dirty="0"/>
              <a:t> </a:t>
            </a:r>
            <a:r>
              <a:rPr spc="-2" dirty="0"/>
              <a:t>metadata</a:t>
            </a:r>
            <a:r>
              <a:rPr spc="-5" dirty="0"/>
              <a:t> </a:t>
            </a:r>
            <a:r>
              <a:rPr spc="-2" dirty="0"/>
              <a:t>is</a:t>
            </a:r>
            <a:r>
              <a:rPr spc="-7" dirty="0"/>
              <a:t> </a:t>
            </a:r>
            <a:r>
              <a:rPr spc="-2" dirty="0"/>
              <a:t>key</a:t>
            </a:r>
            <a:r>
              <a:rPr spc="-5" dirty="0"/>
              <a:t> </a:t>
            </a:r>
            <a:r>
              <a:rPr spc="-2" dirty="0"/>
              <a:t>to</a:t>
            </a:r>
            <a:r>
              <a:rPr spc="-5" dirty="0"/>
              <a:t> </a:t>
            </a:r>
            <a:r>
              <a:rPr spc="-7" dirty="0"/>
              <a:t>reproducible </a:t>
            </a:r>
            <a:r>
              <a:rPr spc="-2" dirty="0"/>
              <a:t>science!</a:t>
            </a:r>
          </a:p>
          <a:p>
            <a:pPr marL="234215">
              <a:lnSpc>
                <a:spcPct val="100000"/>
              </a:lnSpc>
              <a:spcBef>
                <a:spcPts val="802"/>
              </a:spcBef>
            </a:pPr>
            <a:r>
              <a:rPr spc="-5" dirty="0"/>
              <a:t>CSV</a:t>
            </a:r>
            <a:r>
              <a:rPr spc="-7" dirty="0"/>
              <a:t> </a:t>
            </a:r>
            <a:r>
              <a:rPr spc="-2" dirty="0"/>
              <a:t>file,</a:t>
            </a:r>
            <a:r>
              <a:rPr spc="-5" dirty="0"/>
              <a:t> </a:t>
            </a:r>
            <a:r>
              <a:rPr spc="-2" dirty="0"/>
              <a:t>Excel</a:t>
            </a:r>
            <a:r>
              <a:rPr spc="-7" dirty="0"/>
              <a:t> </a:t>
            </a:r>
            <a:r>
              <a:rPr spc="-5" dirty="0"/>
              <a:t>spreadheet, README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299" y="-38946"/>
            <a:ext cx="8044543" cy="15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00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29" y="1006567"/>
            <a:ext cx="8273212" cy="4506727"/>
          </a:xfrm>
          <a:custGeom>
            <a:avLst/>
            <a:gdLst/>
            <a:ahLst/>
            <a:cxnLst/>
            <a:rect l="l" t="t" r="r" b="b"/>
            <a:pathLst>
              <a:path w="18189575" h="9908540">
                <a:moveTo>
                  <a:pt x="0" y="0"/>
                </a:moveTo>
                <a:lnTo>
                  <a:pt x="18189425" y="0"/>
                </a:lnTo>
                <a:lnTo>
                  <a:pt x="18189425" y="9908450"/>
                </a:lnTo>
                <a:lnTo>
                  <a:pt x="0" y="9908450"/>
                </a:lnTo>
                <a:lnTo>
                  <a:pt x="0" y="0"/>
                </a:lnTo>
                <a:close/>
              </a:path>
            </a:pathLst>
          </a:custGeom>
          <a:solidFill>
            <a:srgbClr val="3B424F"/>
          </a:solidFill>
        </p:spPr>
        <p:txBody>
          <a:bodyPr wrap="square" lIns="0" tIns="0" rIns="0" bIns="0" rtlCol="0"/>
          <a:lstStyle/>
          <a:p>
            <a:endParaRPr sz="819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795" y="1757927"/>
            <a:ext cx="4355964" cy="506874"/>
          </a:xfrm>
          <a:prstGeom prst="rect">
            <a:avLst/>
          </a:prstGeom>
        </p:spPr>
        <p:txBody>
          <a:bodyPr vert="horz" wrap="square" lIns="0" tIns="6354" rIns="0" bIns="0" rtlCol="0" anchor="ctr">
            <a:spAutoFit/>
          </a:bodyPr>
          <a:lstStyle/>
          <a:p>
            <a:pPr marL="5776">
              <a:lnSpc>
                <a:spcPct val="100000"/>
              </a:lnSpc>
              <a:spcBef>
                <a:spcPts val="50"/>
              </a:spcBef>
            </a:pPr>
            <a:r>
              <a:rPr sz="3252" dirty="0">
                <a:solidFill>
                  <a:srgbClr val="FFBC00"/>
                </a:solidFill>
                <a:latin typeface="HelveticaNeue-Light"/>
                <a:cs typeface="HelveticaNeue-Light"/>
              </a:rPr>
              <a:t>File</a:t>
            </a:r>
            <a:r>
              <a:rPr sz="3252" spc="-18" dirty="0">
                <a:solidFill>
                  <a:srgbClr val="FFBC00"/>
                </a:solidFill>
                <a:latin typeface="HelveticaNeue-Light"/>
                <a:cs typeface="HelveticaNeue-Light"/>
              </a:rPr>
              <a:t> </a:t>
            </a:r>
            <a:r>
              <a:rPr sz="3252" spc="2" dirty="0">
                <a:solidFill>
                  <a:srgbClr val="FFBC00"/>
                </a:solidFill>
                <a:latin typeface="HelveticaNeue-Light"/>
                <a:cs typeface="HelveticaNeue-Light"/>
              </a:rPr>
              <a:t>Naming</a:t>
            </a:r>
            <a:r>
              <a:rPr sz="3252" spc="-16" dirty="0">
                <a:solidFill>
                  <a:srgbClr val="FFBC00"/>
                </a:solidFill>
                <a:latin typeface="HelveticaNeue-Light"/>
                <a:cs typeface="HelveticaNeue-Light"/>
              </a:rPr>
              <a:t> </a:t>
            </a:r>
            <a:r>
              <a:rPr sz="3252" spc="2" dirty="0">
                <a:solidFill>
                  <a:srgbClr val="FFBC00"/>
                </a:solidFill>
                <a:latin typeface="HelveticaNeue-Light"/>
                <a:cs typeface="HelveticaNeue-Light"/>
              </a:rPr>
              <a:t>conventions</a:t>
            </a:r>
            <a:endParaRPr sz="3252">
              <a:latin typeface="HelveticaNeue-Light"/>
              <a:cs typeface="HelveticaNeue-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7050" y="2592256"/>
            <a:ext cx="327520" cy="2283112"/>
            <a:chOff x="1664459" y="4443650"/>
            <a:chExt cx="720090" cy="5019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4459" y="4443650"/>
              <a:ext cx="244287" cy="2772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0224" y="5894210"/>
              <a:ext cx="244287" cy="2772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4459" y="7341320"/>
              <a:ext cx="244287" cy="2772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0224" y="8265345"/>
              <a:ext cx="244287" cy="2772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4459" y="9185918"/>
              <a:ext cx="244287" cy="27721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46724" y="2530234"/>
            <a:ext cx="7468274" cy="2353384"/>
          </a:xfrm>
          <a:prstGeom prst="rect">
            <a:avLst/>
          </a:prstGeom>
        </p:spPr>
        <p:txBody>
          <a:bodyPr vert="horz" wrap="square" lIns="0" tIns="1444" rIns="0" bIns="0" rtlCol="0">
            <a:spAutoFit/>
          </a:bodyPr>
          <a:lstStyle/>
          <a:p>
            <a:pPr marL="5776" marR="2310">
              <a:lnSpc>
                <a:spcPct val="101600"/>
              </a:lnSpc>
              <a:spcBef>
                <a:spcPts val="11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Should be </a:t>
            </a:r>
            <a:r>
              <a:rPr sz="1546" b="1" spc="-2" dirty="0">
                <a:solidFill>
                  <a:srgbClr val="FFFFFF"/>
                </a:solidFill>
                <a:latin typeface="Helvetica Neue"/>
                <a:cs typeface="Helvetica Neue"/>
              </a:rPr>
              <a:t>descriptive and </a:t>
            </a:r>
            <a:r>
              <a:rPr sz="1546" b="1" spc="-7" dirty="0">
                <a:solidFill>
                  <a:srgbClr val="FFFFFF"/>
                </a:solidFill>
                <a:latin typeface="Helvetica Neue"/>
                <a:cs typeface="Helvetica Neue"/>
              </a:rPr>
              <a:t>provide </a:t>
            </a:r>
            <a:r>
              <a:rPr sz="1546" b="1" spc="-2" dirty="0">
                <a:solidFill>
                  <a:srgbClr val="FFFFFF"/>
                </a:solidFill>
                <a:latin typeface="Helvetica Neue"/>
                <a:cs typeface="Helvetica Neue"/>
              </a:rPr>
              <a:t>contextual information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. Consider including some </a:t>
            </a:r>
            <a:r>
              <a:rPr sz="1546" spc="-42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combination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of the following:</a:t>
            </a:r>
            <a:endParaRPr sz="1546">
              <a:latin typeface="HelveticaNeue-Light"/>
              <a:cs typeface="HelveticaNeue-Light"/>
            </a:endParaRPr>
          </a:p>
          <a:p>
            <a:pPr marL="201581" marR="262517" indent="5198">
              <a:lnSpc>
                <a:spcPct val="101600"/>
              </a:lnSpc>
              <a:spcBef>
                <a:spcPts val="1414"/>
              </a:spcBef>
            </a:pP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Project/experiment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name/acronym,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 Lab name/location,</a:t>
            </a:r>
            <a:r>
              <a:rPr sz="1546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Date or date</a:t>
            </a:r>
            <a:r>
              <a:rPr sz="1546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range, </a:t>
            </a:r>
            <a:r>
              <a:rPr sz="1546" spc="-45" dirty="0">
                <a:solidFill>
                  <a:srgbClr val="FFFFFF"/>
                </a:solidFill>
                <a:latin typeface="HelveticaNeue-Light"/>
                <a:cs typeface="HelveticaNeue-Light"/>
              </a:rPr>
              <a:t>Type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 of </a:t>
            </a:r>
            <a:r>
              <a:rPr sz="1546" spc="-423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data,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Experimental conditions, </a:t>
            </a:r>
            <a:r>
              <a:rPr sz="1546" spc="-16" dirty="0">
                <a:solidFill>
                  <a:srgbClr val="FFFFFF"/>
                </a:solidFill>
                <a:latin typeface="HelveticaNeue-Light"/>
                <a:cs typeface="HelveticaNeue-Light"/>
              </a:rPr>
              <a:t>Version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 number</a:t>
            </a:r>
            <a:endParaRPr sz="1546">
              <a:latin typeface="HelveticaNeue-Light"/>
              <a:cs typeface="HelveticaNeue-Light"/>
            </a:endParaRPr>
          </a:p>
          <a:p>
            <a:pPr marL="5776">
              <a:spcBef>
                <a:spcPts val="1444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Consider</a:t>
            </a:r>
            <a:r>
              <a:rPr sz="1546" spc="-11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b="1" spc="-2" dirty="0">
                <a:solidFill>
                  <a:srgbClr val="FFFFFF"/>
                </a:solidFill>
                <a:latin typeface="Helvetica Neue"/>
                <a:cs typeface="Helvetica Neue"/>
              </a:rPr>
              <a:t>length</a:t>
            </a:r>
            <a:r>
              <a:rPr sz="1546" b="1" spc="-9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of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filename</a:t>
            </a:r>
            <a:endParaRPr sz="1546">
              <a:latin typeface="HelveticaNeue-Light"/>
              <a:cs typeface="HelveticaNeue-Light"/>
            </a:endParaRPr>
          </a:p>
          <a:p>
            <a:pPr marL="5776" marR="1872855" indent="206779">
              <a:lnSpc>
                <a:spcPct val="177800"/>
              </a:lnSpc>
              <a:spcBef>
                <a:spcPts val="43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not too long (40-50 characters); limits 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differ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by operating system </a:t>
            </a:r>
            <a:r>
              <a:rPr sz="1546" spc="-42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Use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naming conventions </a:t>
            </a:r>
            <a:r>
              <a:rPr sz="1546" b="1" spc="-2" dirty="0">
                <a:solidFill>
                  <a:srgbClr val="FFFFFF"/>
                </a:solidFill>
                <a:latin typeface="Helvetica Neue"/>
                <a:cs typeface="Helvetica Neue"/>
              </a:rPr>
              <a:t>consistently</a:t>
            </a:r>
            <a:endParaRPr sz="1546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65610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52" y="1746463"/>
            <a:ext cx="3188847" cy="2637189"/>
          </a:xfrm>
          <a:prstGeom prst="rect">
            <a:avLst/>
          </a:prstGeom>
        </p:spPr>
        <p:txBody>
          <a:bodyPr vert="horz" wrap="square" lIns="0" tIns="5199" rIns="0" bIns="0" rtlCol="0">
            <a:spAutoFit/>
          </a:bodyPr>
          <a:lstStyle/>
          <a:p>
            <a:pPr marL="5776">
              <a:spcBef>
                <a:spcPts val="41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Dates: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YYYYMMDD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e.g,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20161101</a:t>
            </a:r>
            <a:endParaRPr sz="1546">
              <a:latin typeface="HelveticaNeue-Light"/>
              <a:cs typeface="HelveticaNeue-Light"/>
            </a:endParaRPr>
          </a:p>
          <a:p>
            <a:pPr marL="5776">
              <a:spcBef>
                <a:spcPts val="1444"/>
              </a:spcBef>
            </a:pPr>
            <a:r>
              <a:rPr sz="1546" spc="2" dirty="0">
                <a:solidFill>
                  <a:srgbClr val="FFFFFF"/>
                </a:solidFill>
                <a:latin typeface="HelveticaNeue-Light"/>
                <a:cs typeface="HelveticaNeue-Light"/>
              </a:rPr>
              <a:t>Times: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use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24-hour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military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time</a:t>
            </a:r>
            <a:endParaRPr sz="1546">
              <a:latin typeface="HelveticaNeue-Light"/>
              <a:cs typeface="HelveticaNeue-Light"/>
            </a:endParaRPr>
          </a:p>
          <a:p>
            <a:pPr marL="5776" marR="2310">
              <a:lnSpc>
                <a:spcPct val="101600"/>
              </a:lnSpc>
              <a:spcBef>
                <a:spcPts val="1414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Sequential numbering: use leading </a:t>
            </a:r>
            <a:r>
              <a:rPr sz="1546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zeros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(e.g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001,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002,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…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010,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020,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etc)</a:t>
            </a:r>
            <a:endParaRPr sz="1546">
              <a:latin typeface="HelveticaNeue-Light"/>
              <a:cs typeface="HelveticaNeue-Light"/>
            </a:endParaRPr>
          </a:p>
          <a:p>
            <a:pPr marL="5776" marR="518970">
              <a:lnSpc>
                <a:spcPct val="101600"/>
              </a:lnSpc>
              <a:spcBef>
                <a:spcPts val="1414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Names: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dirty="0">
                <a:solidFill>
                  <a:srgbClr val="FFFFFF"/>
                </a:solidFill>
                <a:latin typeface="HelveticaNeue-Light"/>
                <a:cs typeface="HelveticaNeue-Light"/>
              </a:rPr>
              <a:t>surname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then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given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(i.e </a:t>
            </a:r>
            <a:r>
              <a:rPr sz="1546" spc="-423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Smith_Bob)</a:t>
            </a:r>
            <a:endParaRPr sz="1546">
              <a:latin typeface="HelveticaNeue-Light"/>
              <a:cs typeface="HelveticaNeue-Light"/>
            </a:endParaRPr>
          </a:p>
          <a:p>
            <a:pPr marL="5776" marR="177900">
              <a:lnSpc>
                <a:spcPct val="101600"/>
              </a:lnSpc>
              <a:spcBef>
                <a:spcPts val="1414"/>
              </a:spcBef>
            </a:pPr>
            <a:r>
              <a:rPr sz="1546" spc="-11" dirty="0">
                <a:solidFill>
                  <a:srgbClr val="FFFFFF"/>
                </a:solidFill>
                <a:latin typeface="HelveticaNeue-Light"/>
                <a:cs typeface="HelveticaNeue-Light"/>
              </a:rPr>
              <a:t>Versioning: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use numbers to indicate </a:t>
            </a:r>
            <a:r>
              <a:rPr sz="1546" spc="-42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updated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versions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(e.g.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v1,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v2)</a:t>
            </a:r>
            <a:endParaRPr sz="1546">
              <a:latin typeface="HelveticaNeue-Light"/>
              <a:cs typeface="HelveticaNeue-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20324" y="1806310"/>
            <a:ext cx="332719" cy="3359250"/>
            <a:chOff x="10817879" y="2715660"/>
            <a:chExt cx="731520" cy="73856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7879" y="2715660"/>
              <a:ext cx="244287" cy="2772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7879" y="5216706"/>
              <a:ext cx="244287" cy="2772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7879" y="6138144"/>
              <a:ext cx="244287" cy="2772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4959" y="7059582"/>
              <a:ext cx="244287" cy="2772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4959" y="7981020"/>
              <a:ext cx="244287" cy="2772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4959" y="8902458"/>
              <a:ext cx="244287" cy="2772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4959" y="9823896"/>
              <a:ext cx="244287" cy="27721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1795" y="1241638"/>
            <a:ext cx="643777" cy="374763"/>
          </a:xfrm>
          <a:prstGeom prst="rect">
            <a:avLst/>
          </a:prstGeom>
        </p:spPr>
        <p:txBody>
          <a:bodyPr vert="horz" wrap="square" lIns="0" tIns="7220" rIns="0" bIns="0" rtlCol="0" anchor="ctr">
            <a:spAutoFit/>
          </a:bodyPr>
          <a:lstStyle/>
          <a:p>
            <a:pPr marL="5776">
              <a:lnSpc>
                <a:spcPct val="100000"/>
              </a:lnSpc>
              <a:spcBef>
                <a:spcPts val="57"/>
              </a:spcBef>
            </a:pPr>
            <a:r>
              <a:rPr sz="2388" b="0" spc="7" dirty="0">
                <a:solidFill>
                  <a:srgbClr val="FFBC00"/>
                </a:solidFill>
                <a:latin typeface="HelveticaNeue-Light"/>
                <a:cs typeface="HelveticaNeue-Light"/>
              </a:rPr>
              <a:t>DO</a:t>
            </a:r>
            <a:r>
              <a:rPr sz="2388" b="0" spc="-266" dirty="0">
                <a:solidFill>
                  <a:srgbClr val="FFBC00"/>
                </a:solidFill>
                <a:latin typeface="HelveticaNeue-Light"/>
                <a:cs typeface="HelveticaNeue-Light"/>
              </a:rPr>
              <a:t>’</a:t>
            </a:r>
            <a:r>
              <a:rPr sz="2388" b="0" spc="5" dirty="0">
                <a:solidFill>
                  <a:srgbClr val="FFBC00"/>
                </a:solidFill>
                <a:latin typeface="HelveticaNeue-Light"/>
                <a:cs typeface="HelveticaNeue-Light"/>
              </a:rPr>
              <a:t>s</a:t>
            </a:r>
            <a:endParaRPr sz="2388">
              <a:latin typeface="HelveticaNeue-Light"/>
              <a:cs typeface="HelveticaNeue-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3938" y="1240276"/>
            <a:ext cx="3496439" cy="3959334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76">
              <a:spcBef>
                <a:spcPts val="57"/>
              </a:spcBef>
            </a:pPr>
            <a:r>
              <a:rPr sz="2388" spc="-39" dirty="0">
                <a:solidFill>
                  <a:srgbClr val="FFBC00"/>
                </a:solidFill>
                <a:latin typeface="HelveticaNeue-Light"/>
                <a:cs typeface="HelveticaNeue-Light"/>
              </a:rPr>
              <a:t>DONT’s</a:t>
            </a:r>
            <a:endParaRPr sz="2388">
              <a:latin typeface="HelveticaNeue-Light"/>
              <a:cs typeface="HelveticaNeue-Light"/>
            </a:endParaRPr>
          </a:p>
          <a:p>
            <a:pPr marL="321432" marR="2310">
              <a:lnSpc>
                <a:spcPct val="101600"/>
              </a:lnSpc>
              <a:spcBef>
                <a:spcPts val="1076"/>
              </a:spcBef>
              <a:tabLst>
                <a:tab pos="1221327" algn="l"/>
              </a:tabLst>
            </a:pP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Avoid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special characters, these </a:t>
            </a:r>
            <a:r>
              <a:rPr sz="1546" spc="-14" dirty="0">
                <a:solidFill>
                  <a:srgbClr val="FFFFFF"/>
                </a:solidFill>
                <a:latin typeface="HelveticaNeue-Light"/>
                <a:cs typeface="HelveticaNeue-Light"/>
              </a:rPr>
              <a:t>are </a:t>
            </a:r>
            <a:r>
              <a:rPr sz="1546" spc="-11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sometimes used in specific tasks for </a:t>
            </a:r>
            <a:r>
              <a:rPr sz="1546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some 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OS	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i.e.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~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! 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@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#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$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%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^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&amp;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* (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)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`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;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:</a:t>
            </a:r>
            <a:endParaRPr sz="1546">
              <a:latin typeface="HelveticaNeue-Light"/>
              <a:cs typeface="HelveticaNeue-Light"/>
            </a:endParaRPr>
          </a:p>
          <a:p>
            <a:pPr marL="321432">
              <a:spcBef>
                <a:spcPts val="30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&lt;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&gt;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?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.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,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[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]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{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}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’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”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|</a:t>
            </a:r>
            <a:endParaRPr sz="1546">
              <a:latin typeface="HelveticaNeue-Light"/>
              <a:cs typeface="HelveticaNeue-Light"/>
            </a:endParaRPr>
          </a:p>
          <a:p>
            <a:pPr marL="321432" marR="652683">
              <a:lnSpc>
                <a:spcPct val="177800"/>
              </a:lnSpc>
            </a:pP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Don’t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use carriage returns </a:t>
            </a:r>
            <a:r>
              <a:rPr sz="1546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Don’t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use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spaces.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Instead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try:</a:t>
            </a:r>
            <a:endParaRPr sz="1546">
              <a:latin typeface="HelveticaNeue-Light"/>
              <a:cs typeface="HelveticaNeue-Light"/>
            </a:endParaRPr>
          </a:p>
          <a:p>
            <a:pPr marL="544384" marR="218909">
              <a:lnSpc>
                <a:spcPct val="177800"/>
              </a:lnSpc>
            </a:pP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Underscores</a:t>
            </a:r>
            <a:r>
              <a:rPr sz="1546" spc="-18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(e.g.</a:t>
            </a:r>
            <a:r>
              <a:rPr sz="1546" spc="-16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file_name.xxx) </a:t>
            </a:r>
            <a:r>
              <a:rPr sz="1546" spc="-423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Dashes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(e.g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file-name.xxx)</a:t>
            </a:r>
            <a:endParaRPr sz="1546">
              <a:latin typeface="HelveticaNeue-Light"/>
              <a:cs typeface="HelveticaNeue-Light"/>
            </a:endParaRPr>
          </a:p>
          <a:p>
            <a:pPr marL="544384" marR="207935">
              <a:lnSpc>
                <a:spcPct val="177800"/>
              </a:lnSpc>
              <a:spcBef>
                <a:spcPts val="2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No</a:t>
            </a:r>
            <a:r>
              <a:rPr sz="1546" spc="-11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separation</a:t>
            </a:r>
            <a:r>
              <a:rPr sz="1546" spc="-11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(e.g.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filename.xxx) </a:t>
            </a:r>
            <a:r>
              <a:rPr sz="1546" spc="-423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Camel-case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(e.g.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fileName.xxx)</a:t>
            </a:r>
            <a:endParaRPr sz="1546">
              <a:latin typeface="HelveticaNeue-Light"/>
              <a:cs typeface="HelveticaNeue-Light"/>
            </a:endParaRPr>
          </a:p>
        </p:txBody>
      </p:sp>
    </p:spTree>
    <p:extLst>
      <p:ext uri="{BB962C8B-B14F-4D97-AF65-F5344CB8AC3E}">
        <p14:creationId xmlns:p14="http://schemas.microsoft.com/office/powerpoint/2010/main" val="4169203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5619" y="5135227"/>
            <a:ext cx="3797388" cy="506874"/>
          </a:xfrm>
          <a:prstGeom prst="rect">
            <a:avLst/>
          </a:prstGeom>
        </p:spPr>
        <p:txBody>
          <a:bodyPr vert="horz" wrap="square" lIns="0" tIns="6354" rIns="0" bIns="0" rtlCol="0">
            <a:spAutoFit/>
          </a:bodyPr>
          <a:lstStyle/>
          <a:p>
            <a:pPr marL="5776">
              <a:spcBef>
                <a:spcPts val="50"/>
              </a:spcBef>
            </a:pPr>
            <a:r>
              <a:rPr sz="3252" spc="2" dirty="0">
                <a:solidFill>
                  <a:srgbClr val="3B424F"/>
                </a:solidFill>
                <a:latin typeface="HelveticaNeue-Light"/>
                <a:cs typeface="HelveticaNeue-Light"/>
              </a:rPr>
              <a:t>Be</a:t>
            </a:r>
            <a:r>
              <a:rPr sz="3252" spc="-7" dirty="0">
                <a:solidFill>
                  <a:srgbClr val="3B424F"/>
                </a:solidFill>
                <a:latin typeface="HelveticaNeue-Light"/>
                <a:cs typeface="HelveticaNeue-Light"/>
              </a:rPr>
              <a:t> careful </a:t>
            </a:r>
            <a:r>
              <a:rPr sz="3252" dirty="0">
                <a:solidFill>
                  <a:srgbClr val="3B424F"/>
                </a:solidFill>
                <a:latin typeface="HelveticaNeue-Light"/>
                <a:cs typeface="HelveticaNeue-Light"/>
              </a:rPr>
              <a:t>with</a:t>
            </a:r>
            <a:r>
              <a:rPr sz="3252" spc="-7" dirty="0">
                <a:solidFill>
                  <a:srgbClr val="3B424F"/>
                </a:solidFill>
                <a:latin typeface="HelveticaNeue-Light"/>
                <a:cs typeface="HelveticaNeue-Light"/>
              </a:rPr>
              <a:t> </a:t>
            </a:r>
            <a:r>
              <a:rPr sz="3252" dirty="0">
                <a:solidFill>
                  <a:srgbClr val="3B424F"/>
                </a:solidFill>
                <a:latin typeface="HelveticaNeue-Light"/>
                <a:cs typeface="HelveticaNeue-Light"/>
              </a:rPr>
              <a:t>Excel!</a:t>
            </a:r>
            <a:endParaRPr sz="3252">
              <a:latin typeface="HelveticaNeue-Light"/>
              <a:cs typeface="HelveticaNeue-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4784" y="1041190"/>
            <a:ext cx="6534523" cy="4080142"/>
            <a:chOff x="2868712" y="1033460"/>
            <a:chExt cx="14366875" cy="8970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8712" y="1033460"/>
              <a:ext cx="14366677" cy="89701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1348" y="1148805"/>
              <a:ext cx="13881402" cy="8496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2976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5429" y="2372724"/>
            <a:ext cx="4817207" cy="3140615"/>
            <a:chOff x="957338" y="3960985"/>
            <a:chExt cx="10591165" cy="6904990"/>
          </a:xfrm>
        </p:grpSpPr>
        <p:sp>
          <p:nvSpPr>
            <p:cNvPr id="3" name="object 3"/>
            <p:cNvSpPr/>
            <p:nvPr/>
          </p:nvSpPr>
          <p:spPr>
            <a:xfrm>
              <a:off x="957338" y="3960985"/>
              <a:ext cx="10591165" cy="6904990"/>
            </a:xfrm>
            <a:custGeom>
              <a:avLst/>
              <a:gdLst/>
              <a:ahLst/>
              <a:cxnLst/>
              <a:rect l="l" t="t" r="r" b="b"/>
              <a:pathLst>
                <a:path w="10591165" h="6904990">
                  <a:moveTo>
                    <a:pt x="0" y="0"/>
                  </a:moveTo>
                  <a:lnTo>
                    <a:pt x="10590554" y="0"/>
                  </a:lnTo>
                  <a:lnTo>
                    <a:pt x="10590554" y="6904801"/>
                  </a:lnTo>
                  <a:lnTo>
                    <a:pt x="0" y="69048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424F"/>
            </a:solidFill>
          </p:spPr>
          <p:txBody>
            <a:bodyPr wrap="square" lIns="0" tIns="0" rIns="0" bIns="0" rtlCol="0"/>
            <a:lstStyle/>
            <a:p>
              <a:endParaRPr sz="819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024" y="5365952"/>
              <a:ext cx="244287" cy="2772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024" y="6287390"/>
              <a:ext cx="244287" cy="2772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024" y="7208828"/>
              <a:ext cx="244287" cy="2772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024" y="8656802"/>
              <a:ext cx="244287" cy="27721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5429" y="1066466"/>
            <a:ext cx="8273212" cy="1137719"/>
          </a:xfrm>
          <a:prstGeom prst="rect">
            <a:avLst/>
          </a:prstGeom>
          <a:solidFill>
            <a:srgbClr val="3B424F"/>
          </a:solidFill>
        </p:spPr>
        <p:txBody>
          <a:bodyPr vert="horz" wrap="square" lIns="0" tIns="289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4139">
              <a:latin typeface="Times New Roman"/>
              <a:cs typeface="Times New Roman"/>
            </a:endParaRPr>
          </a:p>
          <a:p>
            <a:pPr marL="179344">
              <a:lnSpc>
                <a:spcPct val="100000"/>
              </a:lnSpc>
            </a:pPr>
            <a:r>
              <a:rPr sz="3252" spc="2" dirty="0">
                <a:solidFill>
                  <a:srgbClr val="FFBC00"/>
                </a:solidFill>
                <a:latin typeface="HelveticaNeue-Light"/>
                <a:cs typeface="HelveticaNeue-Light"/>
              </a:rPr>
              <a:t>Data</a:t>
            </a:r>
            <a:r>
              <a:rPr sz="3252" spc="-7" dirty="0">
                <a:solidFill>
                  <a:srgbClr val="FFBC00"/>
                </a:solidFill>
                <a:latin typeface="HelveticaNeue-Light"/>
                <a:cs typeface="HelveticaNeue-Light"/>
              </a:rPr>
              <a:t> </a:t>
            </a:r>
            <a:r>
              <a:rPr sz="3252" spc="-5" dirty="0">
                <a:solidFill>
                  <a:srgbClr val="FFBC00"/>
                </a:solidFill>
                <a:latin typeface="HelveticaNeue-Light"/>
                <a:cs typeface="HelveticaNeue-Light"/>
              </a:rPr>
              <a:t>compression</a:t>
            </a:r>
            <a:r>
              <a:rPr sz="3252" spc="-7" dirty="0">
                <a:solidFill>
                  <a:srgbClr val="FFBC00"/>
                </a:solidFill>
                <a:latin typeface="HelveticaNeue-Light"/>
                <a:cs typeface="HelveticaNeue-Light"/>
              </a:rPr>
              <a:t> </a:t>
            </a:r>
            <a:r>
              <a:rPr sz="3252" spc="2" dirty="0">
                <a:solidFill>
                  <a:srgbClr val="FFBC00"/>
                </a:solidFill>
                <a:latin typeface="HelveticaNeue-Light"/>
                <a:cs typeface="HelveticaNeue-Light"/>
              </a:rPr>
              <a:t>methods</a:t>
            </a:r>
            <a:endParaRPr sz="3252">
              <a:latin typeface="HelveticaNeue-Light"/>
              <a:cs typeface="HelveticaNeue-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429" y="2372725"/>
            <a:ext cx="4817207" cy="2566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19">
              <a:latin typeface="Times New Roman"/>
              <a:cs typeface="Times New Roman"/>
            </a:endParaRPr>
          </a:p>
          <a:p>
            <a:pPr marL="424244" marR="2370743">
              <a:lnSpc>
                <a:spcPct val="177800"/>
              </a:lnSpc>
              <a:spcBef>
                <a:spcPts val="1046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zip:</a:t>
            </a:r>
            <a:r>
              <a:rPr sz="1546" spc="-9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18" dirty="0">
                <a:solidFill>
                  <a:srgbClr val="FFFFFF"/>
                </a:solidFill>
                <a:latin typeface="HelveticaNeue-Light"/>
                <a:cs typeface="HelveticaNeue-Light"/>
              </a:rPr>
              <a:t>DEFLATE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coding </a:t>
            </a:r>
            <a:r>
              <a:rPr sz="1546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gzip:</a:t>
            </a:r>
            <a:r>
              <a:rPr sz="1546" spc="-20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Lempel-Ziv</a:t>
            </a:r>
            <a:r>
              <a:rPr sz="1546" spc="-18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coding</a:t>
            </a:r>
            <a:endParaRPr sz="1546">
              <a:latin typeface="HelveticaNeue-Light"/>
              <a:cs typeface="HelveticaNeue-Light"/>
            </a:endParaRPr>
          </a:p>
          <a:p>
            <a:pPr marL="424244" marR="476228">
              <a:lnSpc>
                <a:spcPct val="101600"/>
              </a:lnSpc>
              <a:spcBef>
                <a:spcPts val="1414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bzip2: 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Burrows-Wheeler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block sorting text and </a:t>
            </a:r>
            <a:r>
              <a:rPr sz="1546" spc="-428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Huffman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coding</a:t>
            </a:r>
            <a:endParaRPr sz="1546">
              <a:latin typeface="HelveticaNeue-Light"/>
              <a:cs typeface="HelveticaNeue-Light"/>
            </a:endParaRPr>
          </a:p>
          <a:p>
            <a:pPr marL="424244" marR="687339">
              <a:lnSpc>
                <a:spcPct val="101600"/>
              </a:lnSpc>
              <a:spcBef>
                <a:spcPts val="1414"/>
              </a:spcBef>
            </a:pP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tar: 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archival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0" dirty="0">
                <a:solidFill>
                  <a:srgbClr val="FFFFFF"/>
                </a:solidFill>
                <a:latin typeface="HelveticaNeue-Light"/>
                <a:cs typeface="HelveticaNeue-Light"/>
              </a:rPr>
              <a:t>utility,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preserving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hierarchy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 and </a:t>
            </a:r>
            <a:r>
              <a:rPr sz="1546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permissions,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often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used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with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gzip</a:t>
            </a:r>
            <a:r>
              <a:rPr sz="1546" spc="-7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and</a:t>
            </a:r>
            <a:r>
              <a:rPr sz="1546" spc="-5" dirty="0">
                <a:solidFill>
                  <a:srgbClr val="FFFFFF"/>
                </a:solidFill>
                <a:latin typeface="HelveticaNeue-Light"/>
                <a:cs typeface="HelveticaNeue-Light"/>
              </a:rPr>
              <a:t> </a:t>
            </a:r>
            <a:r>
              <a:rPr sz="1546" spc="-2" dirty="0">
                <a:solidFill>
                  <a:srgbClr val="FFFFFF"/>
                </a:solidFill>
                <a:latin typeface="HelveticaNeue-Light"/>
                <a:cs typeface="HelveticaNeue-Light"/>
              </a:rPr>
              <a:t>bzip2</a:t>
            </a:r>
            <a:endParaRPr sz="1546">
              <a:latin typeface="HelveticaNeue-Light"/>
              <a:cs typeface="HelveticaNeue-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68815" y="2585466"/>
            <a:ext cx="1197442" cy="735044"/>
            <a:chOff x="13782685" y="4428721"/>
            <a:chExt cx="2632710" cy="1616075"/>
          </a:xfrm>
        </p:grpSpPr>
        <p:sp>
          <p:nvSpPr>
            <p:cNvPr id="11" name="object 11"/>
            <p:cNvSpPr/>
            <p:nvPr/>
          </p:nvSpPr>
          <p:spPr>
            <a:xfrm>
              <a:off x="13794751" y="4440785"/>
              <a:ext cx="2608580" cy="1591945"/>
            </a:xfrm>
            <a:custGeom>
              <a:avLst/>
              <a:gdLst/>
              <a:ahLst/>
              <a:cxnLst/>
              <a:rect l="l" t="t" r="r" b="b"/>
              <a:pathLst>
                <a:path w="2608580" h="1591945">
                  <a:moveTo>
                    <a:pt x="2608519" y="0"/>
                  </a:moveTo>
                  <a:lnTo>
                    <a:pt x="0" y="0"/>
                  </a:lnTo>
                  <a:lnTo>
                    <a:pt x="326189" y="1591361"/>
                  </a:lnTo>
                  <a:lnTo>
                    <a:pt x="2282330" y="1591361"/>
                  </a:lnTo>
                  <a:lnTo>
                    <a:pt x="2608519" y="0"/>
                  </a:lnTo>
                  <a:close/>
                </a:path>
              </a:pathLst>
            </a:custGeom>
            <a:solidFill>
              <a:srgbClr val="B78123"/>
            </a:solidFill>
          </p:spPr>
          <p:txBody>
            <a:bodyPr wrap="square" lIns="0" tIns="0" rIns="0" bIns="0" rtlCol="0"/>
            <a:lstStyle/>
            <a:p>
              <a:endParaRPr sz="819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94750" y="4440786"/>
              <a:ext cx="2608580" cy="1591945"/>
            </a:xfrm>
            <a:custGeom>
              <a:avLst/>
              <a:gdLst/>
              <a:ahLst/>
              <a:cxnLst/>
              <a:rect l="l" t="t" r="r" b="b"/>
              <a:pathLst>
                <a:path w="2608580" h="1591945">
                  <a:moveTo>
                    <a:pt x="2608519" y="0"/>
                  </a:moveTo>
                  <a:lnTo>
                    <a:pt x="2282333" y="1591362"/>
                  </a:lnTo>
                  <a:lnTo>
                    <a:pt x="326185" y="1591362"/>
                  </a:lnTo>
                  <a:lnTo>
                    <a:pt x="0" y="0"/>
                  </a:lnTo>
                  <a:lnTo>
                    <a:pt x="2608519" y="0"/>
                  </a:lnTo>
                  <a:close/>
                </a:path>
              </a:pathLst>
            </a:custGeom>
            <a:ln w="239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19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78052" y="2862248"/>
            <a:ext cx="378064" cy="26950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76">
              <a:spcBef>
                <a:spcPts val="55"/>
              </a:spcBef>
            </a:pPr>
            <a:r>
              <a:rPr sz="1706" spc="2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6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706" spc="2" dirty="0">
                <a:solidFill>
                  <a:srgbClr val="FFFFFF"/>
                </a:solidFill>
                <a:latin typeface="Trebuchet MS"/>
                <a:cs typeface="Trebuchet MS"/>
              </a:rPr>
              <a:t>ip</a:t>
            </a:r>
            <a:endParaRPr sz="1706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17166" y="3309313"/>
            <a:ext cx="900825" cy="2154299"/>
            <a:chOff x="14108853" y="6020180"/>
            <a:chExt cx="1980564" cy="4736465"/>
          </a:xfrm>
        </p:grpSpPr>
        <p:sp>
          <p:nvSpPr>
            <p:cNvPr id="15" name="object 15"/>
            <p:cNvSpPr/>
            <p:nvPr/>
          </p:nvSpPr>
          <p:spPr>
            <a:xfrm>
              <a:off x="14120821" y="6032147"/>
              <a:ext cx="1956435" cy="1591945"/>
            </a:xfrm>
            <a:custGeom>
              <a:avLst/>
              <a:gdLst/>
              <a:ahLst/>
              <a:cxnLst/>
              <a:rect l="l" t="t" r="r" b="b"/>
              <a:pathLst>
                <a:path w="1956434" h="1591945">
                  <a:moveTo>
                    <a:pt x="1956380" y="0"/>
                  </a:moveTo>
                  <a:lnTo>
                    <a:pt x="0" y="0"/>
                  </a:lnTo>
                  <a:lnTo>
                    <a:pt x="326057" y="1591362"/>
                  </a:lnTo>
                  <a:lnTo>
                    <a:pt x="1630322" y="1591362"/>
                  </a:lnTo>
                  <a:lnTo>
                    <a:pt x="1956380" y="0"/>
                  </a:lnTo>
                  <a:close/>
                </a:path>
              </a:pathLst>
            </a:custGeom>
            <a:solidFill>
              <a:srgbClr val="B78123"/>
            </a:solidFill>
          </p:spPr>
          <p:txBody>
            <a:bodyPr wrap="square" lIns="0" tIns="0" rIns="0" bIns="0" rtlCol="0"/>
            <a:lstStyle/>
            <a:p>
              <a:endParaRPr sz="819"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20820" y="6032147"/>
              <a:ext cx="1956435" cy="1591945"/>
            </a:xfrm>
            <a:custGeom>
              <a:avLst/>
              <a:gdLst/>
              <a:ahLst/>
              <a:cxnLst/>
              <a:rect l="l" t="t" r="r" b="b"/>
              <a:pathLst>
                <a:path w="1956434" h="1591945">
                  <a:moveTo>
                    <a:pt x="1956388" y="0"/>
                  </a:moveTo>
                  <a:lnTo>
                    <a:pt x="1630324" y="1591362"/>
                  </a:lnTo>
                  <a:lnTo>
                    <a:pt x="326064" y="1591362"/>
                  </a:lnTo>
                  <a:lnTo>
                    <a:pt x="0" y="0"/>
                  </a:lnTo>
                  <a:lnTo>
                    <a:pt x="1956388" y="0"/>
                  </a:lnTo>
                  <a:close/>
                </a:path>
              </a:pathLst>
            </a:custGeom>
            <a:ln w="239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19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46878" y="7561765"/>
              <a:ext cx="1304290" cy="3183255"/>
            </a:xfrm>
            <a:custGeom>
              <a:avLst/>
              <a:gdLst/>
              <a:ahLst/>
              <a:cxnLst/>
              <a:rect l="l" t="t" r="r" b="b"/>
              <a:pathLst>
                <a:path w="1304290" h="3183254">
                  <a:moveTo>
                    <a:pt x="1304265" y="0"/>
                  </a:moveTo>
                  <a:lnTo>
                    <a:pt x="0" y="0"/>
                  </a:lnTo>
                  <a:lnTo>
                    <a:pt x="652126" y="3182724"/>
                  </a:lnTo>
                  <a:lnTo>
                    <a:pt x="1304265" y="0"/>
                  </a:lnTo>
                  <a:close/>
                </a:path>
              </a:pathLst>
            </a:custGeom>
            <a:solidFill>
              <a:srgbClr val="B78123"/>
            </a:solidFill>
          </p:spPr>
          <p:txBody>
            <a:bodyPr wrap="square" lIns="0" tIns="0" rIns="0" bIns="0" rtlCol="0"/>
            <a:lstStyle/>
            <a:p>
              <a:endParaRPr sz="819"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46877" y="7561765"/>
              <a:ext cx="1304290" cy="3183255"/>
            </a:xfrm>
            <a:custGeom>
              <a:avLst/>
              <a:gdLst/>
              <a:ahLst/>
              <a:cxnLst/>
              <a:rect l="l" t="t" r="r" b="b"/>
              <a:pathLst>
                <a:path w="1304290" h="3183254">
                  <a:moveTo>
                    <a:pt x="1304259" y="0"/>
                  </a:moveTo>
                  <a:lnTo>
                    <a:pt x="652129" y="3182724"/>
                  </a:lnTo>
                  <a:lnTo>
                    <a:pt x="0" y="0"/>
                  </a:lnTo>
                  <a:lnTo>
                    <a:pt x="1304259" y="0"/>
                  </a:lnTo>
                  <a:close/>
                </a:path>
              </a:pathLst>
            </a:custGeom>
            <a:ln w="239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19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05266" y="4212077"/>
            <a:ext cx="325499" cy="203178"/>
          </a:xfrm>
          <a:prstGeom prst="rect">
            <a:avLst/>
          </a:prstGeom>
        </p:spPr>
        <p:txBody>
          <a:bodyPr vert="horz" wrap="square" lIns="0" tIns="7220" rIns="0" bIns="0" rtlCol="0">
            <a:spAutoFit/>
          </a:bodyPr>
          <a:lstStyle/>
          <a:p>
            <a:pPr marL="5776">
              <a:spcBef>
                <a:spcPts val="57"/>
              </a:spcBef>
            </a:pPr>
            <a:r>
              <a:rPr sz="1273" spc="5" dirty="0">
                <a:solidFill>
                  <a:srgbClr val="FFFFFF"/>
                </a:solidFill>
                <a:latin typeface="Trebuchet MS"/>
                <a:cs typeface="Trebuchet MS"/>
              </a:rPr>
              <a:t>.b</a:t>
            </a:r>
            <a:r>
              <a:rPr sz="1273" spc="2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273" spc="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73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16153" y="3455520"/>
            <a:ext cx="304126" cy="26950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76">
              <a:spcBef>
                <a:spcPts val="55"/>
              </a:spcBef>
            </a:pPr>
            <a:r>
              <a:rPr sz="1706" spc="2" dirty="0">
                <a:solidFill>
                  <a:srgbClr val="FFFFFF"/>
                </a:solidFill>
                <a:latin typeface="Trebuchet MS"/>
                <a:cs typeface="Trebuchet MS"/>
              </a:rPr>
              <a:t>.gz</a:t>
            </a:r>
            <a:endParaRPr sz="1706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805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17003"/>
            <a:ext cx="5052696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 spc="-23" dirty="0"/>
              <a:t>Running</a:t>
            </a:r>
            <a:r>
              <a:rPr sz="3300" spc="-53" dirty="0"/>
              <a:t> </a:t>
            </a:r>
            <a:r>
              <a:rPr sz="3300" spc="-34" dirty="0"/>
              <a:t>programs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099334" cy="194684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926">
              <a:spcBef>
                <a:spcPts val="58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30" dirty="0">
                <a:latin typeface="Calibri"/>
                <a:cs typeface="Calibri"/>
              </a:rPr>
              <a:t>Type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 name of the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program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you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want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to</a:t>
            </a:r>
            <a:r>
              <a:rPr sz="2100" spc="-4" dirty="0">
                <a:latin typeface="Calibri"/>
                <a:cs typeface="Calibri"/>
              </a:rPr>
              <a:t> run</a:t>
            </a:r>
            <a:endParaRPr sz="2100" dirty="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Add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on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any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options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program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needs</a:t>
            </a:r>
            <a:endParaRPr sz="21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11" dirty="0">
                <a:latin typeface="Calibri"/>
                <a:cs typeface="Calibri"/>
              </a:rPr>
              <a:t>Press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return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-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program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will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run</a:t>
            </a:r>
            <a:endParaRPr sz="21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When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program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ends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control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will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return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 </a:t>
            </a:r>
            <a:r>
              <a:rPr sz="2100" spc="-8" dirty="0">
                <a:latin typeface="Calibri"/>
                <a:cs typeface="Calibri"/>
              </a:rPr>
              <a:t>shell</a:t>
            </a:r>
            <a:endParaRPr sz="21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4" dirty="0">
                <a:latin typeface="Calibri"/>
                <a:cs typeface="Calibri"/>
              </a:rPr>
              <a:t>Run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the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next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program!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21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3" y="1317003"/>
            <a:ext cx="4908763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 spc="-23" dirty="0"/>
              <a:t>Running</a:t>
            </a:r>
            <a:r>
              <a:rPr sz="3300" spc="-53" dirty="0"/>
              <a:t> </a:t>
            </a:r>
            <a:r>
              <a:rPr sz="3300" spc="-34" dirty="0"/>
              <a:t>programs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084993" y="2025968"/>
            <a:ext cx="316944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>
                <a:solidFill>
                  <a:srgbClr val="2D75B6"/>
                </a:solidFill>
                <a:latin typeface="Courier New"/>
                <a:cs typeface="Courier New"/>
              </a:rPr>
              <a:t>student@ip1-2-3-4:~$</a:t>
            </a:r>
            <a:r>
              <a:rPr spc="-23" dirty="0">
                <a:solidFill>
                  <a:srgbClr val="2D75B6"/>
                </a:solidFill>
                <a:latin typeface="Courier New"/>
                <a:cs typeface="Courier New"/>
              </a:rPr>
              <a:t> </a:t>
            </a:r>
            <a:r>
              <a:rPr b="1" spc="-4" dirty="0">
                <a:latin typeface="Courier New"/>
                <a:cs typeface="Courier New"/>
              </a:rPr>
              <a:t>ls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993" y="2300287"/>
            <a:ext cx="7412831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  <a:tabLst>
                <a:tab pos="1241584" algn="l"/>
                <a:tab pos="1378744" algn="l"/>
                <a:tab pos="2473166" algn="l"/>
                <a:tab pos="2747963" algn="l"/>
                <a:tab pos="4253865" algn="l"/>
                <a:tab pos="6717030" algn="l"/>
              </a:tabLst>
            </a:pPr>
            <a:r>
              <a:rPr spc="-4" dirty="0">
                <a:solidFill>
                  <a:srgbClr val="538235"/>
                </a:solidFill>
                <a:latin typeface="Courier New"/>
                <a:cs typeface="Courier New"/>
              </a:rPr>
              <a:t>Deskto</a:t>
            </a:r>
            <a:r>
              <a:rPr dirty="0">
                <a:solidFill>
                  <a:srgbClr val="538235"/>
                </a:solidFill>
                <a:latin typeface="Courier New"/>
                <a:cs typeface="Courier New"/>
              </a:rPr>
              <a:t>p	</a:t>
            </a:r>
            <a:r>
              <a:rPr spc="-4" dirty="0">
                <a:solidFill>
                  <a:srgbClr val="538235"/>
                </a:solidFill>
                <a:latin typeface="Courier New"/>
                <a:cs typeface="Courier New"/>
              </a:rPr>
              <a:t>Docum</a:t>
            </a:r>
            <a:r>
              <a:rPr spc="-11" dirty="0">
                <a:solidFill>
                  <a:srgbClr val="538235"/>
                </a:solidFill>
                <a:latin typeface="Courier New"/>
                <a:cs typeface="Courier New"/>
              </a:rPr>
              <a:t>en</a:t>
            </a:r>
            <a:r>
              <a:rPr spc="-4" dirty="0">
                <a:solidFill>
                  <a:srgbClr val="538235"/>
                </a:solidFill>
                <a:latin typeface="Courier New"/>
                <a:cs typeface="Courier New"/>
              </a:rPr>
              <a:t>t</a:t>
            </a:r>
            <a:r>
              <a:rPr dirty="0">
                <a:solidFill>
                  <a:srgbClr val="538235"/>
                </a:solidFill>
                <a:latin typeface="Courier New"/>
                <a:cs typeface="Courier New"/>
              </a:rPr>
              <a:t>s	</a:t>
            </a:r>
            <a:r>
              <a:rPr spc="-4" dirty="0">
                <a:solidFill>
                  <a:srgbClr val="538235"/>
                </a:solidFill>
                <a:latin typeface="Courier New"/>
                <a:cs typeface="Courier New"/>
              </a:rPr>
              <a:t>Do</a:t>
            </a:r>
            <a:r>
              <a:rPr spc="-11" dirty="0">
                <a:solidFill>
                  <a:srgbClr val="538235"/>
                </a:solidFill>
                <a:latin typeface="Courier New"/>
                <a:cs typeface="Courier New"/>
              </a:rPr>
              <a:t>wn</a:t>
            </a:r>
            <a:r>
              <a:rPr spc="-4" dirty="0">
                <a:solidFill>
                  <a:srgbClr val="538235"/>
                </a:solidFill>
                <a:latin typeface="Courier New"/>
                <a:cs typeface="Courier New"/>
              </a:rPr>
              <a:t>load</a:t>
            </a:r>
            <a:r>
              <a:rPr dirty="0">
                <a:solidFill>
                  <a:srgbClr val="538235"/>
                </a:solidFill>
                <a:latin typeface="Courier New"/>
                <a:cs typeface="Courier New"/>
              </a:rPr>
              <a:t>s	</a:t>
            </a:r>
            <a:r>
              <a:rPr spc="-11" dirty="0">
                <a:solidFill>
                  <a:srgbClr val="538235"/>
                </a:solidFill>
                <a:latin typeface="Courier New"/>
                <a:cs typeface="Courier New"/>
              </a:rPr>
              <a:t>e</a:t>
            </a:r>
            <a:r>
              <a:rPr spc="-4" dirty="0">
                <a:solidFill>
                  <a:srgbClr val="538235"/>
                </a:solidFill>
                <a:latin typeface="Courier New"/>
                <a:cs typeface="Courier New"/>
              </a:rPr>
              <a:t>xample</a:t>
            </a:r>
            <a:r>
              <a:rPr spc="-11" dirty="0">
                <a:solidFill>
                  <a:srgbClr val="538235"/>
                </a:solidFill>
                <a:latin typeface="Courier New"/>
                <a:cs typeface="Courier New"/>
              </a:rPr>
              <a:t>s.</a:t>
            </a:r>
            <a:r>
              <a:rPr spc="-4" dirty="0">
                <a:solidFill>
                  <a:srgbClr val="538235"/>
                </a:solidFill>
                <a:latin typeface="Courier New"/>
                <a:cs typeface="Courier New"/>
              </a:rPr>
              <a:t>deskto</a:t>
            </a:r>
            <a:r>
              <a:rPr dirty="0">
                <a:solidFill>
                  <a:srgbClr val="538235"/>
                </a:solidFill>
                <a:latin typeface="Courier New"/>
                <a:cs typeface="Courier New"/>
              </a:rPr>
              <a:t>p	</a:t>
            </a:r>
            <a:r>
              <a:rPr spc="-4" dirty="0">
                <a:solidFill>
                  <a:srgbClr val="538235"/>
                </a:solidFill>
                <a:latin typeface="Courier New"/>
                <a:cs typeface="Courier New"/>
              </a:rPr>
              <a:t>Music  Pictures		</a:t>
            </a:r>
            <a:r>
              <a:rPr spc="-8" dirty="0">
                <a:solidFill>
                  <a:srgbClr val="538235"/>
                </a:solidFill>
                <a:latin typeface="Courier New"/>
                <a:cs typeface="Courier New"/>
              </a:rPr>
              <a:t>Public	Templates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5560" y="2574379"/>
            <a:ext cx="83962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>
                <a:solidFill>
                  <a:srgbClr val="538235"/>
                </a:solidFill>
                <a:latin typeface="Courier New"/>
                <a:cs typeface="Courier New"/>
              </a:rPr>
              <a:t>V</a:t>
            </a:r>
            <a:r>
              <a:rPr spc="-11" dirty="0">
                <a:solidFill>
                  <a:srgbClr val="538235"/>
                </a:solidFill>
                <a:latin typeface="Courier New"/>
                <a:cs typeface="Courier New"/>
              </a:rPr>
              <a:t>id</a:t>
            </a:r>
            <a:r>
              <a:rPr spc="-4" dirty="0">
                <a:solidFill>
                  <a:srgbClr val="538235"/>
                </a:solidFill>
                <a:latin typeface="Courier New"/>
                <a:cs typeface="Courier New"/>
              </a:rPr>
              <a:t>eos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993" y="3123439"/>
            <a:ext cx="275796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>
                <a:solidFill>
                  <a:srgbClr val="2D75B6"/>
                </a:solidFill>
                <a:latin typeface="Courier New"/>
                <a:cs typeface="Courier New"/>
              </a:rPr>
              <a:t>student@ip1-2-3-4:~$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0699" y="4432553"/>
            <a:ext cx="171450" cy="171450"/>
            <a:chOff x="1360932" y="4767071"/>
            <a:chExt cx="228600" cy="228600"/>
          </a:xfrm>
        </p:grpSpPr>
        <p:sp>
          <p:nvSpPr>
            <p:cNvPr id="8" name="object 8"/>
            <p:cNvSpPr/>
            <p:nvPr/>
          </p:nvSpPr>
          <p:spPr>
            <a:xfrm>
              <a:off x="1367028" y="477316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216408" y="0"/>
                  </a:moveTo>
                  <a:lnTo>
                    <a:pt x="0" y="0"/>
                  </a:lnTo>
                  <a:lnTo>
                    <a:pt x="0" y="216407"/>
                  </a:lnTo>
                  <a:lnTo>
                    <a:pt x="216408" y="216407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1367028" y="477316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216407"/>
                  </a:moveTo>
                  <a:lnTo>
                    <a:pt x="216408" y="216407"/>
                  </a:lnTo>
                  <a:lnTo>
                    <a:pt x="216408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47298" y="4393786"/>
            <a:ext cx="4963954" cy="869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alibri"/>
                <a:cs typeface="Calibri"/>
              </a:rPr>
              <a:t>Command</a:t>
            </a:r>
            <a:r>
              <a:rPr sz="1350" spc="4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prompt</a:t>
            </a:r>
            <a:r>
              <a:rPr sz="1350" spc="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- </a:t>
            </a:r>
            <a:r>
              <a:rPr sz="1350" spc="-8" dirty="0">
                <a:latin typeface="Calibri"/>
                <a:cs typeface="Calibri"/>
              </a:rPr>
              <a:t>you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can't</a:t>
            </a:r>
            <a:r>
              <a:rPr sz="1350" spc="4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enter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4" dirty="0">
                <a:latin typeface="Calibri"/>
                <a:cs typeface="Calibri"/>
              </a:rPr>
              <a:t> command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unless</a:t>
            </a:r>
            <a:r>
              <a:rPr sz="1350" spc="-11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you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can</a:t>
            </a:r>
            <a:r>
              <a:rPr sz="1350" spc="11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see</a:t>
            </a:r>
            <a:r>
              <a:rPr sz="1350" spc="-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this</a:t>
            </a:r>
            <a:endParaRPr sz="1350">
              <a:latin typeface="Calibri"/>
              <a:cs typeface="Calibri"/>
            </a:endParaRPr>
          </a:p>
          <a:p>
            <a:pPr marL="9525" marR="692944">
              <a:lnSpc>
                <a:spcPts val="2738"/>
              </a:lnSpc>
            </a:pPr>
            <a:r>
              <a:rPr sz="1350" spc="-4" dirty="0">
                <a:latin typeface="Calibri"/>
                <a:cs typeface="Calibri"/>
              </a:rPr>
              <a:t>The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command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we're</a:t>
            </a:r>
            <a:r>
              <a:rPr sz="1350" spc="11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going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to</a:t>
            </a:r>
            <a:r>
              <a:rPr sz="1350" spc="-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run (</a:t>
            </a:r>
            <a:r>
              <a:rPr sz="1350" dirty="0">
                <a:latin typeface="Courier New"/>
                <a:cs typeface="Courier New"/>
              </a:rPr>
              <a:t>ls</a:t>
            </a:r>
            <a:r>
              <a:rPr sz="1350" spc="-495" dirty="0">
                <a:latin typeface="Courier New"/>
                <a:cs typeface="Courier New"/>
              </a:rPr>
              <a:t> </a:t>
            </a:r>
            <a:r>
              <a:rPr sz="1350" spc="-4" dirty="0">
                <a:latin typeface="Calibri"/>
                <a:cs typeface="Calibri"/>
              </a:rPr>
              <a:t>in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this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case,</a:t>
            </a:r>
            <a:r>
              <a:rPr sz="1350" spc="4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to</a:t>
            </a:r>
            <a:r>
              <a:rPr sz="1350" spc="-4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list</a:t>
            </a:r>
            <a:r>
              <a:rPr sz="1350" spc="4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files) </a:t>
            </a:r>
            <a:r>
              <a:rPr sz="1350" spc="-293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The output</a:t>
            </a:r>
            <a:r>
              <a:rPr sz="1350" spc="4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of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4" dirty="0">
                <a:latin typeface="Calibri"/>
                <a:cs typeface="Calibri"/>
              </a:rPr>
              <a:t> command</a:t>
            </a:r>
            <a:r>
              <a:rPr sz="1350" spc="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- </a:t>
            </a:r>
            <a:r>
              <a:rPr sz="1350" spc="-8" dirty="0">
                <a:latin typeface="Calibri"/>
                <a:cs typeface="Calibri"/>
              </a:rPr>
              <a:t>just</a:t>
            </a:r>
            <a:r>
              <a:rPr sz="1350" spc="-4" dirty="0">
                <a:latin typeface="Calibri"/>
                <a:cs typeface="Calibri"/>
              </a:rPr>
              <a:t> </a:t>
            </a:r>
            <a:r>
              <a:rPr sz="1350" spc="-11" dirty="0">
                <a:latin typeface="Calibri"/>
                <a:cs typeface="Calibri"/>
              </a:rPr>
              <a:t>text</a:t>
            </a:r>
            <a:r>
              <a:rPr sz="1350" spc="-4" dirty="0">
                <a:latin typeface="Calibri"/>
                <a:cs typeface="Calibri"/>
              </a:rPr>
              <a:t> in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this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case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0699" y="4766309"/>
            <a:ext cx="171450" cy="171450"/>
            <a:chOff x="1360932" y="5212079"/>
            <a:chExt cx="228600" cy="228600"/>
          </a:xfrm>
        </p:grpSpPr>
        <p:sp>
          <p:nvSpPr>
            <p:cNvPr id="12" name="object 12"/>
            <p:cNvSpPr/>
            <p:nvPr/>
          </p:nvSpPr>
          <p:spPr>
            <a:xfrm>
              <a:off x="1367028" y="5218175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216408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16408" y="21640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7028" y="5218175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216408"/>
                  </a:moveTo>
                  <a:lnTo>
                    <a:pt x="216408" y="216408"/>
                  </a:lnTo>
                  <a:lnTo>
                    <a:pt x="216408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20699" y="5106924"/>
            <a:ext cx="171450" cy="171450"/>
            <a:chOff x="1360932" y="5666232"/>
            <a:chExt cx="228600" cy="228600"/>
          </a:xfrm>
        </p:grpSpPr>
        <p:sp>
          <p:nvSpPr>
            <p:cNvPr id="15" name="object 15"/>
            <p:cNvSpPr/>
            <p:nvPr/>
          </p:nvSpPr>
          <p:spPr>
            <a:xfrm>
              <a:off x="1367028" y="567232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216408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16408" y="21640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7028" y="567232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216408"/>
                  </a:moveTo>
                  <a:lnTo>
                    <a:pt x="216408" y="216408"/>
                  </a:lnTo>
                  <a:lnTo>
                    <a:pt x="216408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12192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85390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2FDA-12BA-DA40-B3D0-383AC0AD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97CF-147B-8547-BC0F-7AB9B41C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0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4935-FAC9-7042-AAC0-F76F3832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57E7-2811-A842-8299-CAB4C8DF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5232-A0AC-0849-9CDD-D05D2355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bioinformatics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681E-E1DA-CE4F-A7F2-3E1C5D6C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1790</Words>
  <Application>Microsoft Macintosh PowerPoint</Application>
  <PresentationFormat>On-screen Show (4:3)</PresentationFormat>
  <Paragraphs>236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Courier New</vt:lpstr>
      <vt:lpstr>Helvetica Neue</vt:lpstr>
      <vt:lpstr>HelveticaNeue-Light</vt:lpstr>
      <vt:lpstr>Menlo</vt:lpstr>
      <vt:lpstr>Times New Roman</vt:lpstr>
      <vt:lpstr>Trebuchet MS</vt:lpstr>
      <vt:lpstr>Office Theme</vt:lpstr>
      <vt:lpstr>Course Recap</vt:lpstr>
      <vt:lpstr>Overview </vt:lpstr>
      <vt:lpstr>Change in Final Grade </vt:lpstr>
      <vt:lpstr>Shell</vt:lpstr>
      <vt:lpstr>Running programs</vt:lpstr>
      <vt:lpstr>Running programs</vt:lpstr>
      <vt:lpstr>Command </vt:lpstr>
      <vt:lpstr>Unit 1 Summary</vt:lpstr>
      <vt:lpstr>Application of bioinformatics </vt:lpstr>
      <vt:lpstr>Green Mountain Trail</vt:lpstr>
      <vt:lpstr>Green Path</vt:lpstr>
      <vt:lpstr>Blue Sky Trail</vt:lpstr>
      <vt:lpstr>PowerPoint Presentation</vt:lpstr>
      <vt:lpstr>Black Diamond Trail</vt:lpstr>
      <vt:lpstr>PowerPoint Presentation</vt:lpstr>
      <vt:lpstr>PowerPoint Presentation</vt:lpstr>
      <vt:lpstr>Unit 2: Guideline</vt:lpstr>
      <vt:lpstr>Downloading data from GEO: </vt:lpstr>
      <vt:lpstr>Basic Steps to Job Submission:</vt:lpstr>
      <vt:lpstr>Basic Steps to Job Submission:</vt:lpstr>
      <vt:lpstr>What are SLURM Directives?</vt:lpstr>
      <vt:lpstr>Common SLURM Directives</vt:lpstr>
      <vt:lpstr>Common SLURM Directives</vt:lpstr>
      <vt:lpstr>Common SLURM Directives</vt:lpstr>
      <vt:lpstr>PowerPoint Presentation</vt:lpstr>
      <vt:lpstr>Common SLURM Directives</vt:lpstr>
      <vt:lpstr>Common SLURM Directives</vt:lpstr>
      <vt:lpstr>Common SLURM Directives</vt:lpstr>
      <vt:lpstr>Downloading data from GEO: </vt:lpstr>
      <vt:lpstr>Scripts used to download SRR files from GEO: </vt:lpstr>
      <vt:lpstr>To run script use sbatch command: </vt:lpstr>
      <vt:lpstr>Other important commands: </vt:lpstr>
      <vt:lpstr>PowerPoint Presentation</vt:lpstr>
      <vt:lpstr>What we know already</vt:lpstr>
      <vt:lpstr>What else can we do</vt:lpstr>
      <vt:lpstr>PowerPoint Presentation</vt:lpstr>
      <vt:lpstr>Redirecting standard streams</vt:lpstr>
      <vt:lpstr>Conda download </vt:lpstr>
      <vt:lpstr>Data life-cycle</vt:lpstr>
      <vt:lpstr>Data management planning</vt:lpstr>
      <vt:lpstr> Data types: Raw data</vt:lpstr>
      <vt:lpstr>Metadata is information about your data.</vt:lpstr>
      <vt:lpstr>File Naming conventions</vt:lpstr>
      <vt:lpstr>DO’s</vt:lpstr>
      <vt:lpstr>PowerPoint Presentation</vt:lpstr>
      <vt:lpstr> Data compression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Recap</dc:title>
  <dc:creator>Princess Rodriguez Ramirez</dc:creator>
  <cp:lastModifiedBy>Princess Rodriguez Ramirez</cp:lastModifiedBy>
  <cp:revision>2</cp:revision>
  <dcterms:created xsi:type="dcterms:W3CDTF">2023-02-12T21:01:26Z</dcterms:created>
  <dcterms:modified xsi:type="dcterms:W3CDTF">2023-02-12T21:18:00Z</dcterms:modified>
</cp:coreProperties>
</file>