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41"/>
  </p:notesMasterIdLst>
  <p:sldIdLst>
    <p:sldId id="256" r:id="rId2"/>
    <p:sldId id="282" r:id="rId3"/>
    <p:sldId id="480" r:id="rId4"/>
    <p:sldId id="279" r:id="rId5"/>
    <p:sldId id="280" r:id="rId6"/>
    <p:sldId id="281" r:id="rId7"/>
    <p:sldId id="484" r:id="rId8"/>
    <p:sldId id="483" r:id="rId9"/>
    <p:sldId id="349543180" r:id="rId10"/>
    <p:sldId id="349543163" r:id="rId11"/>
    <p:sldId id="349543181" r:id="rId12"/>
    <p:sldId id="289" r:id="rId13"/>
    <p:sldId id="486" r:id="rId14"/>
    <p:sldId id="349543178" r:id="rId15"/>
    <p:sldId id="349543170" r:id="rId16"/>
    <p:sldId id="349543182" r:id="rId17"/>
    <p:sldId id="541" r:id="rId18"/>
    <p:sldId id="290" r:id="rId19"/>
    <p:sldId id="542" r:id="rId20"/>
    <p:sldId id="291" r:id="rId21"/>
    <p:sldId id="494" r:id="rId22"/>
    <p:sldId id="292" r:id="rId23"/>
    <p:sldId id="497" r:id="rId24"/>
    <p:sldId id="546" r:id="rId25"/>
    <p:sldId id="545" r:id="rId26"/>
    <p:sldId id="488" r:id="rId27"/>
    <p:sldId id="501" r:id="rId28"/>
    <p:sldId id="502" r:id="rId29"/>
    <p:sldId id="503" r:id="rId30"/>
    <p:sldId id="505" r:id="rId31"/>
    <p:sldId id="506" r:id="rId32"/>
    <p:sldId id="498" r:id="rId33"/>
    <p:sldId id="507" r:id="rId34"/>
    <p:sldId id="508" r:id="rId35"/>
    <p:sldId id="349543179" r:id="rId36"/>
    <p:sldId id="516" r:id="rId37"/>
    <p:sldId id="517" r:id="rId38"/>
    <p:sldId id="481" r:id="rId39"/>
    <p:sldId id="25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78781"/>
  </p:normalViewPr>
  <p:slideViewPr>
    <p:cSldViewPr snapToGrid="0" snapToObjects="1">
      <p:cViewPr varScale="1">
        <p:scale>
          <a:sx n="86" d="100"/>
          <a:sy n="86" d="100"/>
        </p:scale>
        <p:origin x="21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2CCB4-E7B0-4741-8B6C-43FA2B391D95}" type="datetimeFigureOut">
              <a:rPr lang="en-US" smtClean="0"/>
              <a:t>2/16/23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3FA73-A53A-1F46-ACC6-D0BA5FDC7504}" type="slidenum">
              <a:rPr lang="en-US" smtClean="0"/>
              <a:t>‹#›</a:t>
            </a:fld>
            <a:endParaRPr lang="en-US"/>
          </a:p>
        </p:txBody>
      </p:sp>
    </p:spTree>
    <p:extLst>
      <p:ext uri="{BB962C8B-B14F-4D97-AF65-F5344CB8AC3E}">
        <p14:creationId xmlns:p14="http://schemas.microsoft.com/office/powerpoint/2010/main" val="361953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the score the better the base call. The background of the graph divides the y axis into very good quality calls (green), calls of reasonable quality (orange), and calls of poor quality (red). </a:t>
            </a:r>
          </a:p>
        </p:txBody>
      </p:sp>
      <p:sp>
        <p:nvSpPr>
          <p:cNvPr id="4" name="Slide Number Placeholder 3"/>
          <p:cNvSpPr>
            <a:spLocks noGrp="1"/>
          </p:cNvSpPr>
          <p:nvPr>
            <p:ph type="sldNum" sz="quarter" idx="5"/>
          </p:nvPr>
        </p:nvSpPr>
        <p:spPr/>
        <p:txBody>
          <a:bodyPr/>
          <a:lstStyle/>
          <a:p>
            <a:fld id="{5AA3FA73-A53A-1F46-ACC6-D0BA5FDC7504}" type="slidenum">
              <a:rPr lang="en-US" smtClean="0"/>
              <a:t>12</a:t>
            </a:fld>
            <a:endParaRPr lang="en-US"/>
          </a:p>
        </p:txBody>
      </p:sp>
    </p:spTree>
    <p:extLst>
      <p:ext uri="{BB962C8B-B14F-4D97-AF65-F5344CB8AC3E}">
        <p14:creationId xmlns:p14="http://schemas.microsoft.com/office/powerpoint/2010/main" val="174296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will only appear in your analysis results if you're using an Illumina library which retains its original sequence identifiers. The graph allows you to look at the quality scores from each tile across all of your bases to see if there was a loss in quality associated with only one part of the </a:t>
            </a:r>
            <a:r>
              <a:rPr lang="en-US" dirty="0" err="1"/>
              <a:t>flowcell</a:t>
            </a:r>
            <a:r>
              <a:rPr lang="en-US" dirty="0"/>
              <a:t>. </a:t>
            </a:r>
          </a:p>
          <a:p>
            <a:r>
              <a:rPr lang="en-US" dirty="0"/>
              <a:t>The plot shows the deviation from the average quality for each tile. The </a:t>
            </a:r>
            <a:r>
              <a:rPr lang="en-US" dirty="0" err="1"/>
              <a:t>colours</a:t>
            </a:r>
            <a:r>
              <a:rPr lang="en-US" dirty="0"/>
              <a:t> are on a cold to hot scale, with cold </a:t>
            </a:r>
            <a:r>
              <a:rPr lang="en-US" dirty="0" err="1"/>
              <a:t>colours</a:t>
            </a:r>
            <a:r>
              <a:rPr lang="en-US" dirty="0"/>
              <a:t> being positions where the quality was at or above the average for that base in the run, and hotter </a:t>
            </a:r>
            <a:r>
              <a:rPr lang="en-US" dirty="0" err="1"/>
              <a:t>colours</a:t>
            </a:r>
            <a:r>
              <a:rPr lang="en-US" dirty="0"/>
              <a:t> indicate that a tile had worse qualities than other tiles for that base. A good plot should be blue all over. </a:t>
            </a:r>
          </a:p>
          <a:p>
            <a:r>
              <a:rPr lang="en-US" dirty="0"/>
              <a:t>Reasons for seeing warnings or errors on this plot could be transient problems such as bubbles going through the </a:t>
            </a:r>
            <a:r>
              <a:rPr lang="en-US" dirty="0" err="1"/>
              <a:t>flowcell</a:t>
            </a:r>
            <a:r>
              <a:rPr lang="en-US" dirty="0"/>
              <a:t>, or they could be more permanent problems such as smudges on the </a:t>
            </a:r>
            <a:r>
              <a:rPr lang="en-US" dirty="0" err="1"/>
              <a:t>flowcell</a:t>
            </a:r>
            <a:r>
              <a:rPr lang="en-US" dirty="0"/>
              <a:t> or debris inside the </a:t>
            </a:r>
            <a:r>
              <a:rPr lang="en-US" dirty="0" err="1"/>
              <a:t>flowcell</a:t>
            </a:r>
            <a:r>
              <a:rPr lang="en-US" dirty="0"/>
              <a:t> lane. Or </a:t>
            </a:r>
            <a:r>
              <a:rPr lang="en-US" dirty="0" err="1"/>
              <a:t>flowcell</a:t>
            </a:r>
            <a:r>
              <a:rPr lang="en-US" dirty="0"/>
              <a:t> is overloaded. </a:t>
            </a:r>
          </a:p>
          <a:p>
            <a:endParaRPr lang="en-US" dirty="0"/>
          </a:p>
        </p:txBody>
      </p:sp>
      <p:sp>
        <p:nvSpPr>
          <p:cNvPr id="4" name="Slide Number Placeholder 3"/>
          <p:cNvSpPr>
            <a:spLocks noGrp="1"/>
          </p:cNvSpPr>
          <p:nvPr>
            <p:ph type="sldNum" sz="quarter" idx="5"/>
          </p:nvPr>
        </p:nvSpPr>
        <p:spPr/>
        <p:txBody>
          <a:bodyPr/>
          <a:lstStyle/>
          <a:p>
            <a:fld id="{5AA3FA73-A53A-1F46-ACC6-D0BA5FDC7504}" type="slidenum">
              <a:rPr lang="en-US" smtClean="0"/>
              <a:t>26</a:t>
            </a:fld>
            <a:endParaRPr lang="en-US"/>
          </a:p>
        </p:txBody>
      </p:sp>
    </p:spTree>
    <p:extLst>
      <p:ext uri="{BB962C8B-B14F-4D97-AF65-F5344CB8AC3E}">
        <p14:creationId xmlns:p14="http://schemas.microsoft.com/office/powerpoint/2010/main" val="397985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Extreme duplication – the exact same sequence is a significant proportion of the whole library (which might not be duplicated overall).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Normally comes from artificial sequences (primers, adapters, vectors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Can search a database of known sequences to find matches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AA3FA73-A53A-1F46-ACC6-D0BA5FDC7504}" type="slidenum">
              <a:rPr lang="en-US" smtClean="0"/>
              <a:t>30</a:t>
            </a:fld>
            <a:endParaRPr lang="en-US"/>
          </a:p>
        </p:txBody>
      </p:sp>
    </p:spTree>
    <p:extLst>
      <p:ext uri="{BB962C8B-B14F-4D97-AF65-F5344CB8AC3E}">
        <p14:creationId xmlns:p14="http://schemas.microsoft.com/office/powerpoint/2010/main" val="284729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3" y="852059"/>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3" y="3754582"/>
            <a:ext cx="10380572" cy="2244436"/>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2/16/23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4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2/16/23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9208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5"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5"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8"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6" y="6236212"/>
            <a:ext cx="3037459" cy="365125"/>
          </a:xfrm>
        </p:spPr>
        <p:txBody>
          <a:bodyPr/>
          <a:lstStyle/>
          <a:p>
            <a:fld id="{26ADDCAE-6443-42C3-9C19-F95985500186}" type="datetime1">
              <a:rPr lang="en-US" smtClean="0"/>
              <a:t>2/16/23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8"/>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1"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2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6"/>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801" y="2750130"/>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2/16/23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8840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6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3"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3" y="6236212"/>
            <a:ext cx="3037459" cy="365125"/>
          </a:xfrm>
        </p:spPr>
        <p:txBody>
          <a:bodyPr/>
          <a:lstStyle/>
          <a:p>
            <a:fld id="{217A73C3-B243-44D3-809D-EF8FDFBD85D4}" type="datetime1">
              <a:rPr lang="en-US" smtClean="0"/>
              <a:t>2/16/23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8"/>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4"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6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8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6"/>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2" y="2833259"/>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4" y="2833259"/>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3" y="6236212"/>
            <a:ext cx="3037459" cy="365125"/>
          </a:xfrm>
        </p:spPr>
        <p:txBody>
          <a:bodyPr/>
          <a:lstStyle/>
          <a:p>
            <a:fld id="{C9B6D3E3-28E2-4380-A113-67698215C5F8}" type="datetime1">
              <a:rPr lang="en-US" smtClean="0"/>
              <a:t>2/16/23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8"/>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4"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4044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3" y="872840"/>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3" y="2713326"/>
            <a:ext cx="5023424" cy="823912"/>
          </a:xfrm>
        </p:spPr>
        <p:txBody>
          <a:bodyPr anchor="b">
            <a:normAutofit/>
          </a:bodyPr>
          <a:lstStyle>
            <a:lvl1pPr marL="0" indent="0">
              <a:buNone/>
              <a:defRPr sz="2400" b="0" i="1" u="none"/>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3" y="3706095"/>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5"/>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3" y="6236212"/>
            <a:ext cx="3037459" cy="365125"/>
          </a:xfrm>
        </p:spPr>
        <p:txBody>
          <a:bodyPr/>
          <a:lstStyle/>
          <a:p>
            <a:fld id="{A9EFCB61-04AD-47C9-BF79-2BD8B9CEC07A}" type="datetime1">
              <a:rPr lang="en-US" smtClean="0"/>
              <a:t>2/16/23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8"/>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4"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599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2/16/23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950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2/16/23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92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3"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8"/>
            <a:ext cx="4560525" cy="2576945"/>
          </a:xfrm>
        </p:spPr>
        <p:txBody>
          <a:bodyPr>
            <a:normAutofit/>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6" y="6236212"/>
            <a:ext cx="3037459" cy="365125"/>
          </a:xfrm>
        </p:spPr>
        <p:txBody>
          <a:bodyPr/>
          <a:lstStyle/>
          <a:p>
            <a:fld id="{962E767E-8A14-4E70-91B9-2101CBC4D7BD}" type="datetime1">
              <a:rPr lang="en-US" smtClean="0"/>
              <a:t>2/16/23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8"/>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1"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0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5"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5" y="3429000"/>
            <a:ext cx="4556749" cy="2590800"/>
          </a:xfrm>
        </p:spPr>
        <p:txBody>
          <a:bodyPr/>
          <a:lstStyle>
            <a:lvl1pPr marL="0" indent="0">
              <a:buNone/>
              <a:defRPr lang="en-US" sz="2400" kern="1200" dirty="0">
                <a:solidFill>
                  <a:schemeClr val="tx1"/>
                </a:solidFill>
                <a:latin typeface="+mn-lt"/>
                <a:ea typeface="+mn-ea"/>
                <a:cs typeface="+mn-cs"/>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6" y="6236212"/>
            <a:ext cx="3037459" cy="365125"/>
          </a:xfrm>
        </p:spPr>
        <p:txBody>
          <a:bodyPr/>
          <a:lstStyle/>
          <a:p>
            <a:fld id="{01AF0C4B-5A4A-45CA-ABEC-10F107160D33}" type="datetime1">
              <a:rPr lang="en-US" smtClean="0"/>
              <a:t>2/16/23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8"/>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1"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15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6"/>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801" y="2750130"/>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83"/>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2/16/23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20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4"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5174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84" r:id="rId6"/>
    <p:sldLayoutId id="2147483679" r:id="rId7"/>
    <p:sldLayoutId id="2147483680" r:id="rId8"/>
    <p:sldLayoutId id="2147483681" r:id="rId9"/>
    <p:sldLayoutId id="2147483683" r:id="rId10"/>
    <p:sldLayoutId id="2147483682" r:id="rId11"/>
  </p:sldLayoutIdLst>
  <p:hf sldNum="0" hdr="0" ftr="0" dt="0"/>
  <p:txStyles>
    <p:titleStyle>
      <a:lvl1pPr algn="l" defTabSz="914377"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377"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594" indent="0" algn="l" defTabSz="914377"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189" indent="0" algn="l" defTabSz="914377"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783"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377"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77FBDC91-B74F-41CA-A697-314781DE2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tint">
            <a:extLst>
              <a:ext uri="{FF2B5EF4-FFF2-40B4-BE49-F238E27FC236}">
                <a16:creationId xmlns:a16="http://schemas.microsoft.com/office/drawing/2014/main" id="{D09620DB-6964-4BA3-9239-A5174696B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35" name="Rectangle 1034">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71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twork connection abstract against a white background">
            <a:extLst>
              <a:ext uri="{FF2B5EF4-FFF2-40B4-BE49-F238E27FC236}">
                <a16:creationId xmlns:a16="http://schemas.microsoft.com/office/drawing/2014/main" id="{6CD32B12-22DC-8AB3-80F7-DFE133C6C878}"/>
              </a:ext>
            </a:extLst>
          </p:cNvPr>
          <p:cNvPicPr>
            <a:picLocks noChangeAspect="1"/>
          </p:cNvPicPr>
          <p:nvPr/>
        </p:nvPicPr>
        <p:blipFill rotWithShape="1">
          <a:blip r:embed="rId2"/>
          <a:srcRect l="3811" r="51688" b="-2"/>
          <a:stretch/>
        </p:blipFill>
        <p:spPr>
          <a:xfrm>
            <a:off x="20" y="-1"/>
            <a:ext cx="4571978" cy="6857999"/>
          </a:xfrm>
          <a:prstGeom prst="rect">
            <a:avLst/>
          </a:prstGeom>
        </p:spPr>
      </p:pic>
      <p:pic>
        <p:nvPicPr>
          <p:cNvPr id="1026" name="Picture 2" descr="Variant Calling Workflow – Data Wrangling and Processing for Genomics">
            <a:extLst>
              <a:ext uri="{FF2B5EF4-FFF2-40B4-BE49-F238E27FC236}">
                <a16:creationId xmlns:a16="http://schemas.microsoft.com/office/drawing/2014/main" id="{DCCA8B67-0C49-7447-8798-AAC2BEA15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801" b="1"/>
          <a:stretch/>
        </p:blipFill>
        <p:spPr bwMode="auto">
          <a:xfrm>
            <a:off x="4571997" y="2724057"/>
            <a:ext cx="4526089" cy="3505293"/>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7" name="Rectangle 103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0"/>
            <a:ext cx="4572000" cy="2793380"/>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0B291F-2274-464F-B817-0EBECCAE5AE6}"/>
              </a:ext>
            </a:extLst>
          </p:cNvPr>
          <p:cNvSpPr>
            <a:spLocks noGrp="1"/>
          </p:cNvSpPr>
          <p:nvPr>
            <p:ph type="ctrTitle"/>
          </p:nvPr>
        </p:nvSpPr>
        <p:spPr>
          <a:xfrm>
            <a:off x="0" y="0"/>
            <a:ext cx="4571997" cy="6858000"/>
          </a:xfrm>
          <a:solidFill>
            <a:srgbClr val="000000">
              <a:alpha val="26000"/>
            </a:srgbClr>
          </a:solidFill>
        </p:spPr>
        <p:txBody>
          <a:bodyPr anchor="ctr">
            <a:normAutofit/>
          </a:bodyPr>
          <a:lstStyle/>
          <a:p>
            <a:pPr algn="ctr"/>
            <a:r>
              <a:rPr lang="en-US" b="1" dirty="0"/>
              <a:t>FASTQC</a:t>
            </a:r>
          </a:p>
        </p:txBody>
      </p:sp>
      <p:sp>
        <p:nvSpPr>
          <p:cNvPr id="3" name="Subtitle 2">
            <a:extLst>
              <a:ext uri="{FF2B5EF4-FFF2-40B4-BE49-F238E27FC236}">
                <a16:creationId xmlns:a16="http://schemas.microsoft.com/office/drawing/2014/main" id="{A6136A22-2475-9E4C-A895-0924F3FFB224}"/>
              </a:ext>
            </a:extLst>
          </p:cNvPr>
          <p:cNvSpPr>
            <a:spLocks noGrp="1"/>
          </p:cNvSpPr>
          <p:nvPr>
            <p:ph type="subTitle" idx="1"/>
          </p:nvPr>
        </p:nvSpPr>
        <p:spPr>
          <a:xfrm>
            <a:off x="4965305" y="916610"/>
            <a:ext cx="3312570" cy="1519931"/>
          </a:xfrm>
        </p:spPr>
        <p:txBody>
          <a:bodyPr anchor="t">
            <a:normAutofit/>
          </a:bodyPr>
          <a:lstStyle/>
          <a:p>
            <a:r>
              <a:rPr lang="en-US" b="1" dirty="0"/>
              <a:t>February 16</a:t>
            </a:r>
            <a:r>
              <a:rPr lang="en-US" b="1" baseline="30000" dirty="0"/>
              <a:t>th</a:t>
            </a:r>
            <a:r>
              <a:rPr lang="en-US" b="1" dirty="0"/>
              <a:t>, 2023</a:t>
            </a:r>
          </a:p>
        </p:txBody>
      </p:sp>
      <p:cxnSp>
        <p:nvCxnSpPr>
          <p:cNvPr id="1039" name="Straight Connector 1038">
            <a:extLst>
              <a:ext uri="{FF2B5EF4-FFF2-40B4-BE49-F238E27FC236}">
                <a16:creationId xmlns:a16="http://schemas.microsoft.com/office/drawing/2014/main" id="{97AD1F2A-64FE-4A86-8251-15DE3F4A98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116" y="9166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29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15FB-2309-6340-946B-945A7EA90607}"/>
              </a:ext>
            </a:extLst>
          </p:cNvPr>
          <p:cNvSpPr>
            <a:spLocks noGrp="1"/>
          </p:cNvSpPr>
          <p:nvPr>
            <p:ph type="title"/>
          </p:nvPr>
        </p:nvSpPr>
        <p:spPr>
          <a:xfrm>
            <a:off x="0" y="365127"/>
            <a:ext cx="9144000" cy="631720"/>
          </a:xfrm>
        </p:spPr>
        <p:txBody>
          <a:bodyPr>
            <a:normAutofit/>
          </a:bodyPr>
          <a:lstStyle/>
          <a:p>
            <a:pPr algn="ctr"/>
            <a:r>
              <a:rPr lang="en-US" sz="3200" b="1" dirty="0"/>
              <a:t>Architecture of Standard Illumina NGS library</a:t>
            </a:r>
          </a:p>
        </p:txBody>
      </p:sp>
      <p:pic>
        <p:nvPicPr>
          <p:cNvPr id="4098" name="Picture 2">
            <a:extLst>
              <a:ext uri="{FF2B5EF4-FFF2-40B4-BE49-F238E27FC236}">
                <a16:creationId xmlns:a16="http://schemas.microsoft.com/office/drawing/2014/main" id="{61B8832B-C16F-F446-822B-04AA3A9AE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99" y="1590915"/>
            <a:ext cx="7620000" cy="4216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C140DB-07D8-994A-8050-BABBB9ECF2A8}"/>
              </a:ext>
            </a:extLst>
          </p:cNvPr>
          <p:cNvSpPr txBox="1"/>
          <p:nvPr/>
        </p:nvSpPr>
        <p:spPr>
          <a:xfrm>
            <a:off x="504867" y="993820"/>
            <a:ext cx="5750292" cy="369332"/>
          </a:xfrm>
          <a:prstGeom prst="rect">
            <a:avLst/>
          </a:prstGeom>
          <a:solidFill>
            <a:schemeClr val="bg1"/>
          </a:solidFill>
          <a:ln>
            <a:solidFill>
              <a:schemeClr val="accent1">
                <a:lumMod val="75000"/>
              </a:schemeClr>
            </a:solidFill>
          </a:ln>
        </p:spPr>
        <p:txBody>
          <a:bodyPr wrap="none" rtlCol="0">
            <a:spAutoFit/>
          </a:bodyPr>
          <a:lstStyle/>
          <a:p>
            <a:r>
              <a:rPr lang="en-US" dirty="0"/>
              <a:t>P5 and p7 sequences are required to bind the flow cell</a:t>
            </a:r>
          </a:p>
        </p:txBody>
      </p:sp>
      <p:sp>
        <p:nvSpPr>
          <p:cNvPr id="8" name="Content Placeholder 2">
            <a:extLst>
              <a:ext uri="{FF2B5EF4-FFF2-40B4-BE49-F238E27FC236}">
                <a16:creationId xmlns:a16="http://schemas.microsoft.com/office/drawing/2014/main" id="{73873CCE-0F9C-2B4F-BC11-9E54D362C147}"/>
              </a:ext>
            </a:extLst>
          </p:cNvPr>
          <p:cNvSpPr txBox="1">
            <a:spLocks/>
          </p:cNvSpPr>
          <p:nvPr/>
        </p:nvSpPr>
        <p:spPr>
          <a:xfrm>
            <a:off x="194310" y="5205054"/>
            <a:ext cx="10492740" cy="1966080"/>
          </a:xfrm>
          <a:prstGeom prst="rect">
            <a:avLst/>
          </a:prstGeom>
        </p:spPr>
        <p:txBody>
          <a:bodyPr vert="horz" lIns="91440" tIns="45720" rIns="91440" bIns="45720" rtlCol="0">
            <a:normAutofit/>
          </a:bodyPr>
          <a:lstStyle>
            <a:lvl1pPr marL="0" indent="0" algn="l" defTabSz="914377"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594" indent="0" algn="l" defTabSz="914377"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189" indent="0" algn="l" defTabSz="914377"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783"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377"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defRPr/>
            </a:pPr>
            <a:endParaRPr lang="en-US" sz="2400" dirty="0">
              <a:solidFill>
                <a:schemeClr val="tx2"/>
              </a:solidFill>
            </a:endParaRPr>
          </a:p>
          <a:p>
            <a:pPr eaLnBrk="0" hangingPunct="0">
              <a:defRPr/>
            </a:pPr>
            <a:r>
              <a:rPr lang="en-US" sz="2000" dirty="0">
                <a:solidFill>
                  <a:srgbClr val="0070C0"/>
                </a:solidFill>
              </a:rPr>
              <a:t>Adaptors</a:t>
            </a:r>
            <a:r>
              <a:rPr lang="en-US" sz="2000" dirty="0">
                <a:solidFill>
                  <a:schemeClr val="tx2"/>
                </a:solidFill>
              </a:rPr>
              <a:t> </a:t>
            </a:r>
            <a:r>
              <a:rPr lang="en-US" sz="2000" dirty="0"/>
              <a:t>will serve as primer binding sites for amplification and sequencing</a:t>
            </a:r>
            <a:endParaRPr lang="en-US" sz="2000" dirty="0">
              <a:solidFill>
                <a:srgbClr val="0070C0"/>
              </a:solidFill>
            </a:endParaRPr>
          </a:p>
          <a:p>
            <a:pPr eaLnBrk="0" hangingPunct="0">
              <a:defRPr/>
            </a:pPr>
            <a:r>
              <a:rPr lang="en-US" sz="2000" dirty="0">
                <a:solidFill>
                  <a:srgbClr val="0070C0"/>
                </a:solidFill>
              </a:rPr>
              <a:t>Indices</a:t>
            </a:r>
            <a:r>
              <a:rPr lang="en-US" sz="2000" dirty="0"/>
              <a:t> are used to combine many samples into 1 seq. run</a:t>
            </a:r>
          </a:p>
        </p:txBody>
      </p:sp>
      <p:sp>
        <p:nvSpPr>
          <p:cNvPr id="5" name="Right Bracket 4">
            <a:extLst>
              <a:ext uri="{FF2B5EF4-FFF2-40B4-BE49-F238E27FC236}">
                <a16:creationId xmlns:a16="http://schemas.microsoft.com/office/drawing/2014/main" id="{3E69D2CB-9566-C942-A70E-20CFBC57F922}"/>
              </a:ext>
            </a:extLst>
          </p:cNvPr>
          <p:cNvSpPr/>
          <p:nvPr/>
        </p:nvSpPr>
        <p:spPr>
          <a:xfrm>
            <a:off x="8149590" y="1977390"/>
            <a:ext cx="548640" cy="3227664"/>
          </a:xfrm>
          <a:prstGeom prst="rightBracket">
            <a:avLst/>
          </a:prstGeom>
          <a:ln w="381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4518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9E2B-46B9-A843-BE8A-B903858076B3}"/>
              </a:ext>
            </a:extLst>
          </p:cNvPr>
          <p:cNvSpPr>
            <a:spLocks noGrp="1"/>
          </p:cNvSpPr>
          <p:nvPr>
            <p:ph type="title"/>
          </p:nvPr>
        </p:nvSpPr>
        <p:spPr/>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8FD5ACB8-1FA1-CF42-BF55-21B488022A50}"/>
              </a:ext>
            </a:extLst>
          </p:cNvPr>
          <p:cNvPicPr>
            <a:picLocks noGrp="1" noChangeAspect="1"/>
          </p:cNvPicPr>
          <p:nvPr>
            <p:ph idx="1"/>
          </p:nvPr>
        </p:nvPicPr>
        <p:blipFill>
          <a:blip r:embed="rId2"/>
          <a:stretch>
            <a:fillRect/>
          </a:stretch>
        </p:blipFill>
        <p:spPr>
          <a:xfrm>
            <a:off x="1063299" y="362047"/>
            <a:ext cx="5040321" cy="3656132"/>
          </a:xfrm>
        </p:spPr>
      </p:pic>
      <p:sp>
        <p:nvSpPr>
          <p:cNvPr id="6" name="TextBox 5">
            <a:extLst>
              <a:ext uri="{FF2B5EF4-FFF2-40B4-BE49-F238E27FC236}">
                <a16:creationId xmlns:a16="http://schemas.microsoft.com/office/drawing/2014/main" id="{DE52AC35-1F5E-ED42-939A-E5D857C137A7}"/>
              </a:ext>
            </a:extLst>
          </p:cNvPr>
          <p:cNvSpPr txBox="1"/>
          <p:nvPr/>
        </p:nvSpPr>
        <p:spPr>
          <a:xfrm rot="16200000">
            <a:off x="-395500" y="1521332"/>
            <a:ext cx="2108269" cy="507831"/>
          </a:xfrm>
          <a:prstGeom prst="rect">
            <a:avLst/>
          </a:prstGeom>
          <a:noFill/>
        </p:spPr>
        <p:txBody>
          <a:bodyPr wrap="none" rtlCol="0">
            <a:spAutoFit/>
          </a:bodyPr>
          <a:lstStyle/>
          <a:p>
            <a:r>
              <a:rPr lang="en-GB" sz="2700" dirty="0" err="1"/>
              <a:t>Phred</a:t>
            </a:r>
            <a:r>
              <a:rPr lang="en-GB" sz="2700" dirty="0"/>
              <a:t> Score</a:t>
            </a:r>
          </a:p>
        </p:txBody>
      </p:sp>
      <p:sp>
        <p:nvSpPr>
          <p:cNvPr id="7" name="TextBox 6">
            <a:extLst>
              <a:ext uri="{FF2B5EF4-FFF2-40B4-BE49-F238E27FC236}">
                <a16:creationId xmlns:a16="http://schemas.microsoft.com/office/drawing/2014/main" id="{7A2D92DD-2268-1043-886C-338C882EFFB6}"/>
              </a:ext>
            </a:extLst>
          </p:cNvPr>
          <p:cNvSpPr txBox="1"/>
          <p:nvPr/>
        </p:nvSpPr>
        <p:spPr>
          <a:xfrm>
            <a:off x="1952243" y="4119892"/>
            <a:ext cx="3262432" cy="507831"/>
          </a:xfrm>
          <a:prstGeom prst="rect">
            <a:avLst/>
          </a:prstGeom>
          <a:noFill/>
        </p:spPr>
        <p:txBody>
          <a:bodyPr wrap="none" rtlCol="0">
            <a:spAutoFit/>
          </a:bodyPr>
          <a:lstStyle/>
          <a:p>
            <a:r>
              <a:rPr lang="en-GB" sz="2700" dirty="0"/>
              <a:t>Cycles of Chemistry</a:t>
            </a:r>
          </a:p>
        </p:txBody>
      </p:sp>
      <p:sp>
        <p:nvSpPr>
          <p:cNvPr id="8" name="TextBox 7">
            <a:extLst>
              <a:ext uri="{FF2B5EF4-FFF2-40B4-BE49-F238E27FC236}">
                <a16:creationId xmlns:a16="http://schemas.microsoft.com/office/drawing/2014/main" id="{4961CABD-E0C8-0946-9C0A-899C8FA6AB21}"/>
              </a:ext>
            </a:extLst>
          </p:cNvPr>
          <p:cNvSpPr txBox="1"/>
          <p:nvPr/>
        </p:nvSpPr>
        <p:spPr>
          <a:xfrm>
            <a:off x="658635" y="4937760"/>
            <a:ext cx="6946132" cy="1754326"/>
          </a:xfrm>
          <a:prstGeom prst="rect">
            <a:avLst/>
          </a:prstGeom>
          <a:noFill/>
        </p:spPr>
        <p:txBody>
          <a:bodyPr wrap="none" rtlCol="0">
            <a:spAutoFit/>
          </a:bodyPr>
          <a:lstStyle/>
          <a:p>
            <a:r>
              <a:rPr lang="en-US" dirty="0"/>
              <a:t>For each position a </a:t>
            </a:r>
            <a:r>
              <a:rPr lang="en-US" dirty="0" err="1"/>
              <a:t>BoxWhisker</a:t>
            </a:r>
            <a:r>
              <a:rPr lang="en-US" dirty="0"/>
              <a:t> type plot is drawn. </a:t>
            </a:r>
          </a:p>
          <a:p>
            <a:pPr>
              <a:buFont typeface="Arial" panose="020B0604020202020204" pitchFamily="34" charset="0"/>
              <a:buChar char="•"/>
            </a:pPr>
            <a:r>
              <a:rPr lang="en-US" dirty="0"/>
              <a:t>The central red line is the median value</a:t>
            </a:r>
          </a:p>
          <a:p>
            <a:pPr>
              <a:buFont typeface="Arial" panose="020B0604020202020204" pitchFamily="34" charset="0"/>
              <a:buChar char="•"/>
            </a:pPr>
            <a:r>
              <a:rPr lang="en-US" dirty="0"/>
              <a:t>The yellow box represents the inter-quartile range (25-75%)</a:t>
            </a:r>
          </a:p>
          <a:p>
            <a:pPr>
              <a:buFont typeface="Arial" panose="020B0604020202020204" pitchFamily="34" charset="0"/>
              <a:buChar char="•"/>
            </a:pPr>
            <a:r>
              <a:rPr lang="en-US" dirty="0"/>
              <a:t>The upper and lower whiskers represent the 10% and 90% points</a:t>
            </a:r>
          </a:p>
          <a:p>
            <a:pPr>
              <a:buFont typeface="Arial" panose="020B0604020202020204" pitchFamily="34" charset="0"/>
              <a:buChar char="•"/>
            </a:pPr>
            <a:r>
              <a:rPr lang="en-US" dirty="0"/>
              <a:t>The blue line represents the mean quality</a:t>
            </a:r>
          </a:p>
          <a:p>
            <a:endParaRPr lang="en-US" dirty="0"/>
          </a:p>
        </p:txBody>
      </p:sp>
    </p:spTree>
    <p:extLst>
      <p:ext uri="{BB962C8B-B14F-4D97-AF65-F5344CB8AC3E}">
        <p14:creationId xmlns:p14="http://schemas.microsoft.com/office/powerpoint/2010/main" val="314304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3" y="301371"/>
            <a:ext cx="4905377" cy="628377"/>
          </a:xfrm>
          <a:prstGeom prst="rect">
            <a:avLst/>
          </a:prstGeom>
        </p:spPr>
        <p:txBody>
          <a:bodyPr vert="horz" wrap="square" lIns="0" tIns="12700" rIns="0" bIns="0" rtlCol="0" anchor="ctr">
            <a:spAutoFit/>
          </a:bodyPr>
          <a:lstStyle/>
          <a:p>
            <a:pPr marL="12700">
              <a:spcBef>
                <a:spcPts val="100"/>
              </a:spcBef>
            </a:pPr>
            <a:r>
              <a:rPr sz="4000" dirty="0"/>
              <a:t>FastQC</a:t>
            </a:r>
            <a:r>
              <a:rPr sz="4000" spc="-85" dirty="0"/>
              <a:t> </a:t>
            </a:r>
            <a:r>
              <a:rPr sz="4000" spc="-31" dirty="0"/>
              <a:t>Report</a:t>
            </a:r>
          </a:p>
        </p:txBody>
      </p:sp>
      <p:graphicFrame>
        <p:nvGraphicFramePr>
          <p:cNvPr id="6" name="object 6"/>
          <p:cNvGraphicFramePr>
            <a:graphicFrameLocks noGrp="1"/>
          </p:cNvGraphicFramePr>
          <p:nvPr/>
        </p:nvGraphicFramePr>
        <p:xfrm>
          <a:off x="1143001" y="1219200"/>
          <a:ext cx="7272339" cy="4710114"/>
        </p:xfrm>
        <a:graphic>
          <a:graphicData uri="http://schemas.openxmlformats.org/drawingml/2006/table">
            <a:tbl>
              <a:tblPr firstRow="1" bandRow="1">
                <a:tableStyleId>{2D5ABB26-0587-4C30-8999-92F81FD0307C}</a:tableStyleId>
              </a:tblPr>
              <a:tblGrid>
                <a:gridCol w="2018227">
                  <a:extLst>
                    <a:ext uri="{9D8B030D-6E8A-4147-A177-3AD203B41FA5}">
                      <a16:colId xmlns:a16="http://schemas.microsoft.com/office/drawing/2014/main" val="20000"/>
                    </a:ext>
                  </a:extLst>
                </a:gridCol>
                <a:gridCol w="2839285">
                  <a:extLst>
                    <a:ext uri="{9D8B030D-6E8A-4147-A177-3AD203B41FA5}">
                      <a16:colId xmlns:a16="http://schemas.microsoft.com/office/drawing/2014/main" val="20001"/>
                    </a:ext>
                  </a:extLst>
                </a:gridCol>
                <a:gridCol w="2414827">
                  <a:extLst>
                    <a:ext uri="{9D8B030D-6E8A-4147-A177-3AD203B41FA5}">
                      <a16:colId xmlns:a16="http://schemas.microsoft.com/office/drawing/2014/main" val="20002"/>
                    </a:ext>
                  </a:extLst>
                </a:gridCol>
              </a:tblGrid>
              <a:tr h="785019">
                <a:tc>
                  <a:txBody>
                    <a:bodyPr/>
                    <a:lstStyle/>
                    <a:p>
                      <a:pPr marL="66675">
                        <a:lnSpc>
                          <a:spcPts val="1340"/>
                        </a:lnSpc>
                      </a:pPr>
                      <a:endParaRPr lang="en-US" sz="2000" spc="20" dirty="0">
                        <a:latin typeface="Arial" panose="020B0604020202020204" pitchFamily="34" charset="0"/>
                        <a:cs typeface="Arial" panose="020B0604020202020204" pitchFamily="34" charset="0"/>
                      </a:endParaRPr>
                    </a:p>
                    <a:p>
                      <a:pPr marL="66675">
                        <a:lnSpc>
                          <a:spcPts val="1340"/>
                        </a:lnSpc>
                      </a:pPr>
                      <a:r>
                        <a:rPr sz="2000" spc="20" dirty="0">
                          <a:latin typeface="Arial" panose="020B0604020202020204" pitchFamily="34" charset="0"/>
                          <a:cs typeface="Arial" panose="020B0604020202020204" pitchFamily="34" charset="0"/>
                        </a:rPr>
                        <a:t>PHRED</a:t>
                      </a:r>
                      <a:r>
                        <a:rPr sz="2000" spc="-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Quality</a:t>
                      </a:r>
                      <a:r>
                        <a:rPr sz="2000" spc="-1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Score</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340"/>
                        </a:lnSpc>
                      </a:pPr>
                      <a:endParaRPr lang="en-US" sz="2000" spc="-25" dirty="0">
                        <a:latin typeface="Arial" panose="020B0604020202020204" pitchFamily="34" charset="0"/>
                        <a:cs typeface="Arial" panose="020B0604020202020204" pitchFamily="34" charset="0"/>
                      </a:endParaRPr>
                    </a:p>
                    <a:p>
                      <a:pPr marL="66675">
                        <a:lnSpc>
                          <a:spcPts val="1340"/>
                        </a:lnSpc>
                      </a:pPr>
                      <a:r>
                        <a:rPr sz="2000" spc="-25" dirty="0">
                          <a:latin typeface="Arial" panose="020B0604020202020204" pitchFamily="34" charset="0"/>
                          <a:cs typeface="Arial" panose="020B0604020202020204" pitchFamily="34" charset="0"/>
                        </a:rPr>
                        <a:t>Probability</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of</a:t>
                      </a:r>
                      <a:r>
                        <a:rPr sz="2000" spc="-15" dirty="0">
                          <a:latin typeface="Arial" panose="020B0604020202020204" pitchFamily="34" charset="0"/>
                          <a:cs typeface="Arial" panose="020B0604020202020204" pitchFamily="34" charset="0"/>
                        </a:rPr>
                        <a:t> incorrect </a:t>
                      </a:r>
                      <a:r>
                        <a:rPr sz="2000" spc="-30" dirty="0">
                          <a:latin typeface="Arial" panose="020B0604020202020204" pitchFamily="34" charset="0"/>
                          <a:cs typeface="Arial" panose="020B0604020202020204" pitchFamily="34" charset="0"/>
                        </a:rPr>
                        <a:t>base</a:t>
                      </a:r>
                      <a:r>
                        <a:rPr sz="2000" spc="-15" dirty="0">
                          <a:latin typeface="Arial" panose="020B0604020202020204" pitchFamily="34" charset="0"/>
                          <a:cs typeface="Arial" panose="020B0604020202020204" pitchFamily="34" charset="0"/>
                        </a:rPr>
                        <a:t> </a:t>
                      </a:r>
                      <a:r>
                        <a:rPr sz="2000" spc="-50" dirty="0">
                          <a:latin typeface="Arial" panose="020B0604020202020204" pitchFamily="34" charset="0"/>
                          <a:cs typeface="Arial" panose="020B0604020202020204" pitchFamily="34" charset="0"/>
                        </a:rPr>
                        <a:t>call</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40"/>
                        </a:lnSpc>
                      </a:pPr>
                      <a:endParaRPr lang="en-US" sz="2000" spc="-5" dirty="0">
                        <a:latin typeface="Arial" panose="020B0604020202020204" pitchFamily="34" charset="0"/>
                        <a:cs typeface="Arial" panose="020B0604020202020204" pitchFamily="34" charset="0"/>
                      </a:endParaRPr>
                    </a:p>
                    <a:p>
                      <a:pPr marL="69850">
                        <a:lnSpc>
                          <a:spcPts val="1340"/>
                        </a:lnSpc>
                      </a:pPr>
                      <a:r>
                        <a:rPr sz="2000" spc="-5" dirty="0">
                          <a:latin typeface="Arial" panose="020B0604020202020204" pitchFamily="34" charset="0"/>
                          <a:cs typeface="Arial" panose="020B0604020202020204" pitchFamily="34" charset="0"/>
                        </a:rPr>
                        <a:t>B</a:t>
                      </a:r>
                      <a:r>
                        <a:rPr sz="2000" dirty="0">
                          <a:latin typeface="Arial" panose="020B0604020202020204" pitchFamily="34" charset="0"/>
                          <a:cs typeface="Arial" panose="020B0604020202020204" pitchFamily="34" charset="0"/>
                        </a:rPr>
                        <a:t>a</a:t>
                      </a:r>
                      <a:r>
                        <a:rPr sz="2000" spc="-5" dirty="0">
                          <a:latin typeface="Arial" panose="020B0604020202020204" pitchFamily="34" charset="0"/>
                          <a:cs typeface="Arial" panose="020B0604020202020204" pitchFamily="34" charset="0"/>
                        </a:rPr>
                        <a:t>s</a:t>
                      </a:r>
                      <a:r>
                        <a:rPr sz="2000" dirty="0">
                          <a:latin typeface="Arial" panose="020B0604020202020204" pitchFamily="34" charset="0"/>
                          <a:cs typeface="Arial" panose="020B0604020202020204" pitchFamily="34" charset="0"/>
                        </a:rPr>
                        <a:t>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call</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acc</a:t>
                      </a:r>
                      <a:r>
                        <a:rPr sz="2000" spc="-5" dirty="0">
                          <a:latin typeface="Arial" panose="020B0604020202020204" pitchFamily="34" charset="0"/>
                          <a:cs typeface="Arial" panose="020B0604020202020204" pitchFamily="34" charset="0"/>
                        </a:rPr>
                        <a:t>u</a:t>
                      </a:r>
                      <a:r>
                        <a:rPr sz="2000" dirty="0">
                          <a:latin typeface="Arial" panose="020B0604020202020204" pitchFamily="34" charset="0"/>
                          <a:cs typeface="Arial" panose="020B0604020202020204" pitchFamily="34" charset="0"/>
                        </a:rPr>
                        <a:t>racy</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85019">
                <a:tc>
                  <a:txBody>
                    <a:bodyPr/>
                    <a:lstStyle/>
                    <a:p>
                      <a:pPr marL="66675">
                        <a:lnSpc>
                          <a:spcPts val="1320"/>
                        </a:lnSpc>
                      </a:pPr>
                      <a:endParaRPr lang="en-US" sz="2000" spc="-45" dirty="0">
                        <a:latin typeface="Arial" panose="020B0604020202020204" pitchFamily="34" charset="0"/>
                        <a:cs typeface="Arial" panose="020B0604020202020204" pitchFamily="34" charset="0"/>
                      </a:endParaRPr>
                    </a:p>
                    <a:p>
                      <a:pPr marL="66675">
                        <a:lnSpc>
                          <a:spcPts val="1320"/>
                        </a:lnSpc>
                      </a:pPr>
                      <a:r>
                        <a:rPr sz="2000" spc="-45" dirty="0">
                          <a:latin typeface="Arial" panose="020B0604020202020204" pitchFamily="34" charset="0"/>
                          <a:cs typeface="Arial" panose="020B0604020202020204" pitchFamily="34" charset="0"/>
                        </a:rPr>
                        <a:t>10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chemeClr val="accent2">
                        <a:lumMod val="60000"/>
                        <a:lumOff val="40000"/>
                      </a:schemeClr>
                    </a:solidFill>
                  </a:tcPr>
                </a:tc>
                <a:tc>
                  <a:txBody>
                    <a:bodyPr/>
                    <a:lstStyle/>
                    <a:p>
                      <a:pPr marL="66675">
                        <a:lnSpc>
                          <a:spcPts val="1320"/>
                        </a:lnSpc>
                      </a:pPr>
                      <a:endParaRPr lang="en-US" sz="2000" spc="-40" dirty="0">
                        <a:latin typeface="Arial" panose="020B0604020202020204" pitchFamily="34" charset="0"/>
                        <a:cs typeface="Arial" panose="020B0604020202020204" pitchFamily="34" charset="0"/>
                      </a:endParaRPr>
                    </a:p>
                    <a:p>
                      <a:pPr marL="66675">
                        <a:lnSpc>
                          <a:spcPts val="1320"/>
                        </a:lnSpc>
                      </a:pPr>
                      <a:r>
                        <a:rPr sz="2000" spc="-40" dirty="0">
                          <a:latin typeface="Arial" panose="020B0604020202020204" pitchFamily="34" charset="0"/>
                          <a:cs typeface="Arial" panose="020B0604020202020204" pitchFamily="34" charset="0"/>
                        </a:rPr>
                        <a:t>1</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chemeClr val="accent2">
                        <a:lumMod val="60000"/>
                        <a:lumOff val="40000"/>
                      </a:schemeClr>
                    </a:solidFill>
                  </a:tcPr>
                </a:tc>
                <a:tc>
                  <a:txBody>
                    <a:bodyPr/>
                    <a:lstStyle/>
                    <a:p>
                      <a:pPr marL="69850">
                        <a:lnSpc>
                          <a:spcPts val="1320"/>
                        </a:lnSpc>
                      </a:pPr>
                      <a:br>
                        <a:rPr lang="en-US" sz="2000" spc="-5" dirty="0">
                          <a:latin typeface="Arial" panose="020B0604020202020204" pitchFamily="34" charset="0"/>
                          <a:cs typeface="Arial" panose="020B0604020202020204" pitchFamily="34" charset="0"/>
                        </a:rPr>
                      </a:br>
                      <a:r>
                        <a:rPr sz="2000" spc="-5" dirty="0">
                          <a:latin typeface="Arial" panose="020B0604020202020204" pitchFamily="34" charset="0"/>
                          <a:cs typeface="Arial" panose="020B0604020202020204" pitchFamily="34" charset="0"/>
                        </a:rPr>
                        <a:t>9</a:t>
                      </a:r>
                      <a:r>
                        <a:rPr sz="2000" dirty="0">
                          <a:latin typeface="Arial" panose="020B0604020202020204" pitchFamily="34" charset="0"/>
                          <a:cs typeface="Arial" panose="020B0604020202020204" pitchFamily="34" charset="0"/>
                        </a:rPr>
                        <a:t>0</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chemeClr val="accent2">
                        <a:lumMod val="60000"/>
                        <a:lumOff val="40000"/>
                      </a:schemeClr>
                    </a:solidFill>
                  </a:tcPr>
                </a:tc>
                <a:extLst>
                  <a:ext uri="{0D108BD9-81ED-4DB2-BD59-A6C34878D82A}">
                    <a16:rowId xmlns:a16="http://schemas.microsoft.com/office/drawing/2014/main" val="10001"/>
                  </a:ext>
                </a:extLst>
              </a:tr>
              <a:tr h="785019">
                <a:tc>
                  <a:txBody>
                    <a:bodyPr/>
                    <a:lstStyle/>
                    <a:p>
                      <a:pPr marL="66675">
                        <a:lnSpc>
                          <a:spcPts val="1295"/>
                        </a:lnSpc>
                      </a:pPr>
                      <a:endParaRPr lang="en-US" sz="2000" spc="-45" dirty="0">
                        <a:latin typeface="Arial" panose="020B0604020202020204" pitchFamily="34" charset="0"/>
                        <a:cs typeface="Arial" panose="020B0604020202020204" pitchFamily="34" charset="0"/>
                      </a:endParaRPr>
                    </a:p>
                    <a:p>
                      <a:pPr marL="66675">
                        <a:lnSpc>
                          <a:spcPts val="1295"/>
                        </a:lnSpc>
                      </a:pPr>
                      <a:r>
                        <a:rPr sz="2000" spc="-45" dirty="0">
                          <a:latin typeface="Arial" panose="020B0604020202020204" pitchFamily="34" charset="0"/>
                          <a:cs typeface="Arial" panose="020B0604020202020204" pitchFamily="34" charset="0"/>
                        </a:rPr>
                        <a:t>20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49A"/>
                    </a:solidFill>
                  </a:tcPr>
                </a:tc>
                <a:tc>
                  <a:txBody>
                    <a:bodyPr/>
                    <a:lstStyle/>
                    <a:p>
                      <a:pPr marL="66675">
                        <a:lnSpc>
                          <a:spcPts val="1295"/>
                        </a:lnSpc>
                      </a:pPr>
                      <a:endParaRPr lang="en-US" sz="2000" spc="-40" dirty="0">
                        <a:latin typeface="Arial" panose="020B0604020202020204" pitchFamily="34" charset="0"/>
                        <a:cs typeface="Arial" panose="020B0604020202020204" pitchFamily="34" charset="0"/>
                      </a:endParaRPr>
                    </a:p>
                    <a:p>
                      <a:pPr marL="66675">
                        <a:lnSpc>
                          <a:spcPts val="1295"/>
                        </a:lnSpc>
                      </a:pPr>
                      <a:r>
                        <a:rPr sz="2000" spc="-40" dirty="0">
                          <a:latin typeface="Arial" panose="020B0604020202020204" pitchFamily="34" charset="0"/>
                          <a:cs typeface="Arial" panose="020B0604020202020204" pitchFamily="34" charset="0"/>
                        </a:rPr>
                        <a:t>1</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49A"/>
                    </a:solidFill>
                  </a:tcPr>
                </a:tc>
                <a:tc>
                  <a:txBody>
                    <a:bodyPr/>
                    <a:lstStyle/>
                    <a:p>
                      <a:pPr marL="69850">
                        <a:lnSpc>
                          <a:spcPts val="1295"/>
                        </a:lnSpc>
                      </a:pPr>
                      <a:br>
                        <a:rPr lang="en-US" sz="2000" spc="-5" dirty="0">
                          <a:latin typeface="Arial" panose="020B0604020202020204" pitchFamily="34" charset="0"/>
                          <a:cs typeface="Arial" panose="020B0604020202020204" pitchFamily="34" charset="0"/>
                        </a:rPr>
                      </a:br>
                      <a:r>
                        <a:rPr sz="2000" spc="-5" dirty="0">
                          <a:latin typeface="Arial" panose="020B0604020202020204" pitchFamily="34" charset="0"/>
                          <a:cs typeface="Arial" panose="020B0604020202020204" pitchFamily="34" charset="0"/>
                        </a:rPr>
                        <a:t>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49A"/>
                    </a:solidFill>
                  </a:tcPr>
                </a:tc>
                <a:extLst>
                  <a:ext uri="{0D108BD9-81ED-4DB2-BD59-A6C34878D82A}">
                    <a16:rowId xmlns:a16="http://schemas.microsoft.com/office/drawing/2014/main" val="10002"/>
                  </a:ext>
                </a:extLst>
              </a:tr>
              <a:tr h="785019">
                <a:tc>
                  <a:txBody>
                    <a:bodyPr/>
                    <a:lstStyle/>
                    <a:p>
                      <a:pPr marL="66675">
                        <a:lnSpc>
                          <a:spcPts val="1295"/>
                        </a:lnSpc>
                      </a:pPr>
                      <a:endParaRPr lang="en-US" sz="2000" spc="-45" dirty="0">
                        <a:latin typeface="Arial" panose="020B0604020202020204" pitchFamily="34" charset="0"/>
                        <a:cs typeface="Arial" panose="020B0604020202020204" pitchFamily="34" charset="0"/>
                      </a:endParaRPr>
                    </a:p>
                    <a:p>
                      <a:pPr marL="66675">
                        <a:lnSpc>
                          <a:spcPts val="1295"/>
                        </a:lnSpc>
                      </a:pPr>
                      <a:r>
                        <a:rPr sz="2000" spc="-45" dirty="0">
                          <a:latin typeface="Arial" panose="020B0604020202020204" pitchFamily="34" charset="0"/>
                          <a:cs typeface="Arial" panose="020B0604020202020204" pitchFamily="34" charset="0"/>
                        </a:rPr>
                        <a:t>30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6675">
                        <a:lnSpc>
                          <a:spcPts val="1295"/>
                        </a:lnSpc>
                      </a:pPr>
                      <a:endParaRPr lang="en-US" sz="2000" spc="-40" dirty="0">
                        <a:latin typeface="Arial" panose="020B0604020202020204" pitchFamily="34" charset="0"/>
                        <a:cs typeface="Arial" panose="020B0604020202020204" pitchFamily="34" charset="0"/>
                      </a:endParaRPr>
                    </a:p>
                    <a:p>
                      <a:pPr marL="66675">
                        <a:lnSpc>
                          <a:spcPts val="1295"/>
                        </a:lnSpc>
                      </a:pPr>
                      <a:r>
                        <a:rPr sz="2000" spc="-40" dirty="0">
                          <a:latin typeface="Arial" panose="020B0604020202020204" pitchFamily="34" charset="0"/>
                          <a:cs typeface="Arial" panose="020B0604020202020204" pitchFamily="34" charset="0"/>
                        </a:rPr>
                        <a:t>1</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9850">
                        <a:lnSpc>
                          <a:spcPts val="1295"/>
                        </a:lnSpc>
                      </a:pPr>
                      <a:endParaRPr lang="en-US" sz="2000" spc="-5" dirty="0">
                        <a:latin typeface="Arial" panose="020B0604020202020204" pitchFamily="34" charset="0"/>
                        <a:cs typeface="Arial" panose="020B0604020202020204" pitchFamily="34" charset="0"/>
                      </a:endParaRPr>
                    </a:p>
                    <a:p>
                      <a:pPr marL="69850">
                        <a:lnSpc>
                          <a:spcPts val="1295"/>
                        </a:lnSpc>
                      </a:pPr>
                      <a:r>
                        <a:rPr sz="2000" spc="-5" dirty="0">
                          <a:latin typeface="Arial" panose="020B0604020202020204" pitchFamily="34" charset="0"/>
                          <a:cs typeface="Arial" panose="020B0604020202020204" pitchFamily="34" charset="0"/>
                        </a:rPr>
                        <a:t>99.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extLst>
                  <a:ext uri="{0D108BD9-81ED-4DB2-BD59-A6C34878D82A}">
                    <a16:rowId xmlns:a16="http://schemas.microsoft.com/office/drawing/2014/main" val="10003"/>
                  </a:ext>
                </a:extLst>
              </a:tr>
              <a:tr h="785019">
                <a:tc>
                  <a:txBody>
                    <a:bodyPr/>
                    <a:lstStyle/>
                    <a:p>
                      <a:pPr marL="66675">
                        <a:lnSpc>
                          <a:spcPts val="1320"/>
                        </a:lnSpc>
                      </a:pPr>
                      <a:endParaRPr lang="en-US" sz="2000" spc="-45" dirty="0">
                        <a:latin typeface="Arial" panose="020B0604020202020204" pitchFamily="34" charset="0"/>
                        <a:cs typeface="Arial" panose="020B0604020202020204" pitchFamily="34" charset="0"/>
                      </a:endParaRPr>
                    </a:p>
                    <a:p>
                      <a:pPr marL="66675">
                        <a:lnSpc>
                          <a:spcPts val="1320"/>
                        </a:lnSpc>
                      </a:pPr>
                      <a:r>
                        <a:rPr sz="2000" spc="-45" dirty="0">
                          <a:latin typeface="Arial" panose="020B0604020202020204" pitchFamily="34" charset="0"/>
                          <a:cs typeface="Arial" panose="020B0604020202020204" pitchFamily="34" charset="0"/>
                        </a:rPr>
                        <a:t>40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6675">
                        <a:lnSpc>
                          <a:spcPts val="1320"/>
                        </a:lnSpc>
                      </a:pPr>
                      <a:endParaRPr lang="en-US" sz="2000" spc="-40" dirty="0">
                        <a:latin typeface="Arial" panose="020B0604020202020204" pitchFamily="34" charset="0"/>
                        <a:cs typeface="Arial" panose="020B0604020202020204" pitchFamily="34" charset="0"/>
                      </a:endParaRPr>
                    </a:p>
                    <a:p>
                      <a:pPr marL="66675">
                        <a:lnSpc>
                          <a:spcPts val="1320"/>
                        </a:lnSpc>
                      </a:pPr>
                      <a:r>
                        <a:rPr sz="2000" spc="-40" dirty="0">
                          <a:latin typeface="Arial" panose="020B0604020202020204" pitchFamily="34" charset="0"/>
                          <a:cs typeface="Arial" panose="020B0604020202020204" pitchFamily="34" charset="0"/>
                        </a:rPr>
                        <a:t>1</a:t>
                      </a:r>
                      <a:r>
                        <a:rPr sz="2000" spc="-3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9850">
                        <a:lnSpc>
                          <a:spcPts val="1320"/>
                        </a:lnSpc>
                      </a:pPr>
                      <a:endParaRPr lang="en-US" sz="2000" spc="-5" dirty="0">
                        <a:latin typeface="Arial" panose="020B0604020202020204" pitchFamily="34" charset="0"/>
                        <a:cs typeface="Arial" panose="020B0604020202020204" pitchFamily="34" charset="0"/>
                      </a:endParaRPr>
                    </a:p>
                    <a:p>
                      <a:pPr marL="69850">
                        <a:lnSpc>
                          <a:spcPts val="1320"/>
                        </a:lnSpc>
                      </a:pPr>
                      <a:r>
                        <a:rPr sz="2000" spc="-5" dirty="0">
                          <a:latin typeface="Arial" panose="020B0604020202020204" pitchFamily="34" charset="0"/>
                          <a:cs typeface="Arial" panose="020B0604020202020204" pitchFamily="34" charset="0"/>
                        </a:rPr>
                        <a:t>99.9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extLst>
                  <a:ext uri="{0D108BD9-81ED-4DB2-BD59-A6C34878D82A}">
                    <a16:rowId xmlns:a16="http://schemas.microsoft.com/office/drawing/2014/main" val="10004"/>
                  </a:ext>
                </a:extLst>
              </a:tr>
              <a:tr h="785019">
                <a:tc>
                  <a:txBody>
                    <a:bodyPr/>
                    <a:lstStyle/>
                    <a:p>
                      <a:pPr marL="66675">
                        <a:lnSpc>
                          <a:spcPts val="1295"/>
                        </a:lnSpc>
                      </a:pPr>
                      <a:endParaRPr lang="en-US" sz="2000" spc="-45" dirty="0">
                        <a:latin typeface="Arial" panose="020B0604020202020204" pitchFamily="34" charset="0"/>
                        <a:cs typeface="Arial" panose="020B0604020202020204" pitchFamily="34" charset="0"/>
                      </a:endParaRPr>
                    </a:p>
                    <a:p>
                      <a:pPr marL="66675">
                        <a:lnSpc>
                          <a:spcPts val="1295"/>
                        </a:lnSpc>
                      </a:pPr>
                      <a:r>
                        <a:rPr sz="2000" spc="-45" dirty="0">
                          <a:latin typeface="Arial" panose="020B0604020202020204" pitchFamily="34" charset="0"/>
                          <a:cs typeface="Arial" panose="020B0604020202020204" pitchFamily="34" charset="0"/>
                        </a:rPr>
                        <a:t>50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6675">
                        <a:lnSpc>
                          <a:spcPts val="1295"/>
                        </a:lnSpc>
                      </a:pPr>
                      <a:endParaRPr lang="en-US" sz="2000" spc="-40" dirty="0">
                        <a:latin typeface="Arial" panose="020B0604020202020204" pitchFamily="34" charset="0"/>
                        <a:cs typeface="Arial" panose="020B0604020202020204" pitchFamily="34" charset="0"/>
                      </a:endParaRPr>
                    </a:p>
                    <a:p>
                      <a:pPr marL="66675">
                        <a:lnSpc>
                          <a:spcPts val="1295"/>
                        </a:lnSpc>
                      </a:pPr>
                      <a:r>
                        <a:rPr sz="2000" spc="-40" dirty="0">
                          <a:latin typeface="Arial" panose="020B0604020202020204" pitchFamily="34" charset="0"/>
                          <a:cs typeface="Arial" panose="020B0604020202020204" pitchFamily="34" charset="0"/>
                        </a:rPr>
                        <a:t>1</a:t>
                      </a:r>
                      <a:r>
                        <a:rPr sz="2000" spc="-3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100000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9850">
                        <a:lnSpc>
                          <a:spcPts val="1295"/>
                        </a:lnSpc>
                      </a:pPr>
                      <a:endParaRPr lang="en-US" sz="2000" spc="-5" dirty="0">
                        <a:latin typeface="Arial" panose="020B0604020202020204" pitchFamily="34" charset="0"/>
                        <a:cs typeface="Arial" panose="020B0604020202020204" pitchFamily="34" charset="0"/>
                      </a:endParaRPr>
                    </a:p>
                    <a:p>
                      <a:pPr marL="69850">
                        <a:lnSpc>
                          <a:spcPts val="1295"/>
                        </a:lnSpc>
                      </a:pPr>
                      <a:r>
                        <a:rPr sz="2000" spc="-5" dirty="0">
                          <a:latin typeface="Arial" panose="020B0604020202020204" pitchFamily="34" charset="0"/>
                          <a:cs typeface="Arial" panose="020B0604020202020204" pitchFamily="34" charset="0"/>
                        </a:rPr>
                        <a:t>99.99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3668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691" y="443225"/>
            <a:ext cx="10380573" cy="478324"/>
          </a:xfrm>
        </p:spPr>
        <p:txBody>
          <a:bodyPr>
            <a:normAutofit fontScale="90000"/>
          </a:bodyPr>
          <a:lstStyle/>
          <a:p>
            <a:r>
              <a:rPr lang="en-GB" dirty="0"/>
              <a:t>Base Call Qualities – Per Cycle</a:t>
            </a:r>
          </a:p>
        </p:txBody>
      </p:sp>
      <p:grpSp>
        <p:nvGrpSpPr>
          <p:cNvPr id="3" name="Group 2"/>
          <p:cNvGrpSpPr/>
          <p:nvPr/>
        </p:nvGrpSpPr>
        <p:grpSpPr>
          <a:xfrm>
            <a:off x="53859" y="1808778"/>
            <a:ext cx="4284508" cy="2980392"/>
            <a:chOff x="71807" y="1268700"/>
            <a:chExt cx="4479822" cy="2784268"/>
          </a:xfrm>
        </p:grpSpPr>
        <p:pic>
          <p:nvPicPr>
            <p:cNvPr id="9" name="Picture 8" descr="C:\Users\andrewss\Desktop\sier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270" y="1268700"/>
              <a:ext cx="3712359" cy="27842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16200000">
              <a:off x="-456543" y="2322280"/>
              <a:ext cx="1733808" cy="677108"/>
            </a:xfrm>
            <a:prstGeom prst="rect">
              <a:avLst/>
            </a:prstGeom>
            <a:noFill/>
          </p:spPr>
          <p:txBody>
            <a:bodyPr wrap="none" rtlCol="0">
              <a:spAutoFit/>
            </a:bodyPr>
            <a:lstStyle/>
            <a:p>
              <a:r>
                <a:rPr lang="en-GB" sz="2700" dirty="0"/>
                <a:t>Read 1</a:t>
              </a:r>
            </a:p>
          </p:txBody>
        </p:sp>
      </p:grpSp>
      <p:pic>
        <p:nvPicPr>
          <p:cNvPr id="14" name="Picture 13">
            <a:extLst>
              <a:ext uri="{FF2B5EF4-FFF2-40B4-BE49-F238E27FC236}">
                <a16:creationId xmlns:a16="http://schemas.microsoft.com/office/drawing/2014/main" id="{B9027A6F-0A02-6A49-AC17-82B11C147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340" y="1795780"/>
            <a:ext cx="4083801" cy="2816414"/>
          </a:xfrm>
          <a:prstGeom prst="rect">
            <a:avLst/>
          </a:prstGeom>
        </p:spPr>
      </p:pic>
      <p:sp>
        <p:nvSpPr>
          <p:cNvPr id="4" name="TextBox 3">
            <a:extLst>
              <a:ext uri="{FF2B5EF4-FFF2-40B4-BE49-F238E27FC236}">
                <a16:creationId xmlns:a16="http://schemas.microsoft.com/office/drawing/2014/main" id="{EFD0020D-A0D4-D347-A26A-0D3273C2BB28}"/>
              </a:ext>
            </a:extLst>
          </p:cNvPr>
          <p:cNvSpPr txBox="1"/>
          <p:nvPr/>
        </p:nvSpPr>
        <p:spPr>
          <a:xfrm rot="16200000">
            <a:off x="4004769" y="3167390"/>
            <a:ext cx="1345240" cy="523220"/>
          </a:xfrm>
          <a:prstGeom prst="rect">
            <a:avLst/>
          </a:prstGeom>
          <a:noFill/>
        </p:spPr>
        <p:txBody>
          <a:bodyPr wrap="none" rtlCol="0">
            <a:spAutoFit/>
          </a:bodyPr>
          <a:lstStyle/>
          <a:p>
            <a:r>
              <a:rPr lang="en-US" sz="2800" dirty="0"/>
              <a:t>Read 2</a:t>
            </a:r>
          </a:p>
        </p:txBody>
      </p:sp>
      <p:sp>
        <p:nvSpPr>
          <p:cNvPr id="5" name="TextBox 4">
            <a:extLst>
              <a:ext uri="{FF2B5EF4-FFF2-40B4-BE49-F238E27FC236}">
                <a16:creationId xmlns:a16="http://schemas.microsoft.com/office/drawing/2014/main" id="{C14A8779-6BA8-0147-8C99-29C90B370D68}"/>
              </a:ext>
            </a:extLst>
          </p:cNvPr>
          <p:cNvSpPr txBox="1"/>
          <p:nvPr/>
        </p:nvSpPr>
        <p:spPr>
          <a:xfrm>
            <a:off x="1385462" y="5281069"/>
            <a:ext cx="6583854" cy="369332"/>
          </a:xfrm>
          <a:prstGeom prst="rect">
            <a:avLst/>
          </a:prstGeom>
          <a:noFill/>
        </p:spPr>
        <p:txBody>
          <a:bodyPr wrap="none" rtlCol="0">
            <a:spAutoFit/>
          </a:bodyPr>
          <a:lstStyle/>
          <a:p>
            <a:r>
              <a:rPr lang="en-US" dirty="0"/>
              <a:t>The quality of base call tend to degrade as the run progresses </a:t>
            </a:r>
          </a:p>
        </p:txBody>
      </p:sp>
    </p:spTree>
    <p:extLst>
      <p:ext uri="{BB962C8B-B14F-4D97-AF65-F5344CB8AC3E}">
        <p14:creationId xmlns:p14="http://schemas.microsoft.com/office/powerpoint/2010/main" val="335049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8DE007-5759-0F4F-BF14-4A6A012CA201}"/>
              </a:ext>
            </a:extLst>
          </p:cNvPr>
          <p:cNvSpPr/>
          <p:nvPr/>
        </p:nvSpPr>
        <p:spPr>
          <a:xfrm>
            <a:off x="1538868" y="96644"/>
            <a:ext cx="5620215" cy="4014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739E28-04FF-FD49-AEF6-E4F7A3B3C0F3}"/>
              </a:ext>
            </a:extLst>
          </p:cNvPr>
          <p:cNvSpPr>
            <a:spLocks noGrp="1"/>
          </p:cNvSpPr>
          <p:nvPr>
            <p:ph idx="1"/>
          </p:nvPr>
        </p:nvSpPr>
        <p:spPr>
          <a:xfrm>
            <a:off x="529427" y="4296937"/>
            <a:ext cx="8398983" cy="2378926"/>
          </a:xfrm>
        </p:spPr>
        <p:txBody>
          <a:bodyPr>
            <a:normAutofit fontScale="92500" lnSpcReduction="20000"/>
          </a:bodyPr>
          <a:lstStyle/>
          <a:p>
            <a:r>
              <a:rPr lang="en-US" sz="2400" dirty="0"/>
              <a:t>Then sequencing begins! </a:t>
            </a:r>
          </a:p>
          <a:p>
            <a:pPr lvl="1"/>
            <a:r>
              <a:rPr lang="en-US" sz="2000" dirty="0"/>
              <a:t>Have fluorescent-labeled nucleotides </a:t>
            </a:r>
          </a:p>
          <a:p>
            <a:pPr lvl="1"/>
            <a:r>
              <a:rPr lang="en-US" sz="2000" dirty="0"/>
              <a:t>Each dNTP has a corresponding color </a:t>
            </a:r>
          </a:p>
          <a:p>
            <a:pPr lvl="1"/>
            <a:r>
              <a:rPr lang="en-US" sz="2000" dirty="0"/>
              <a:t>During each </a:t>
            </a:r>
            <a:r>
              <a:rPr lang="en-US" sz="2000" b="1" dirty="0"/>
              <a:t>cycle</a:t>
            </a:r>
            <a:r>
              <a:rPr lang="en-US" sz="2000" dirty="0"/>
              <a:t>, a labeled dNTP is added to the growing chain</a:t>
            </a:r>
          </a:p>
          <a:p>
            <a:pPr lvl="1"/>
            <a:r>
              <a:rPr lang="en-US" sz="2000" dirty="0"/>
              <a:t>An image is then taken </a:t>
            </a:r>
          </a:p>
          <a:p>
            <a:pPr lvl="1"/>
            <a:r>
              <a:rPr lang="en-US" sz="2000" dirty="0"/>
              <a:t>Then the fluorescent dye is cleaved to allow for the next nucleotide to be incorporated in the next </a:t>
            </a:r>
            <a:r>
              <a:rPr lang="en-US" sz="2000" b="1" dirty="0"/>
              <a:t>cycle </a:t>
            </a:r>
          </a:p>
        </p:txBody>
      </p:sp>
      <p:pic>
        <p:nvPicPr>
          <p:cNvPr id="4" name="Graphic 3">
            <a:extLst>
              <a:ext uri="{FF2B5EF4-FFF2-40B4-BE49-F238E27FC236}">
                <a16:creationId xmlns:a16="http://schemas.microsoft.com/office/drawing/2014/main" id="{37295F00-0D37-4B43-859C-F3577319D6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1171" y="119838"/>
            <a:ext cx="5508702" cy="3825907"/>
          </a:xfrm>
          <a:prstGeom prst="rect">
            <a:avLst/>
          </a:prstGeom>
        </p:spPr>
      </p:pic>
    </p:spTree>
    <p:extLst>
      <p:ext uri="{BB962C8B-B14F-4D97-AF65-F5344CB8AC3E}">
        <p14:creationId xmlns:p14="http://schemas.microsoft.com/office/powerpoint/2010/main" val="272798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7FE5E-530E-534C-9B91-AA36A8B5A451}"/>
              </a:ext>
            </a:extLst>
          </p:cNvPr>
          <p:cNvSpPr>
            <a:spLocks noGrp="1"/>
          </p:cNvSpPr>
          <p:nvPr>
            <p:ph idx="1"/>
          </p:nvPr>
        </p:nvSpPr>
        <p:spPr>
          <a:xfrm>
            <a:off x="231410" y="394064"/>
            <a:ext cx="4392629" cy="5924290"/>
          </a:xfrm>
        </p:spPr>
        <p:txBody>
          <a:bodyPr>
            <a:normAutofit/>
          </a:bodyPr>
          <a:lstStyle/>
          <a:p>
            <a:pPr marL="0" indent="0">
              <a:buNone/>
            </a:pPr>
            <a:r>
              <a:rPr lang="en-US" sz="2400" b="1" dirty="0">
                <a:solidFill>
                  <a:srgbClr val="FF0000"/>
                </a:solidFill>
              </a:rPr>
              <a:t>Problem</a:t>
            </a:r>
          </a:p>
          <a:p>
            <a:r>
              <a:rPr lang="en-US" sz="2400" dirty="0"/>
              <a:t>As the chain grows, signal quality deteriorates </a:t>
            </a:r>
          </a:p>
          <a:p>
            <a:r>
              <a:rPr lang="en-US" sz="2400" dirty="0"/>
              <a:t>At each cycle, accumulates noise </a:t>
            </a:r>
          </a:p>
          <a:p>
            <a:pPr marL="0" indent="0">
              <a:buNone/>
            </a:pPr>
            <a:r>
              <a:rPr lang="en-US" sz="2400" b="1" dirty="0">
                <a:solidFill>
                  <a:schemeClr val="accent6">
                    <a:lumMod val="75000"/>
                  </a:schemeClr>
                </a:solidFill>
              </a:rPr>
              <a:t>Solution</a:t>
            </a:r>
          </a:p>
          <a:p>
            <a:r>
              <a:rPr lang="en-US" sz="2400" dirty="0"/>
              <a:t>Sequence only (up to 300bp)</a:t>
            </a:r>
          </a:p>
          <a:p>
            <a:r>
              <a:rPr lang="en-US" sz="2400" dirty="0"/>
              <a:t>Enables robust base-calling across the genome including in repetitive sequence regions </a:t>
            </a:r>
          </a:p>
        </p:txBody>
      </p:sp>
      <p:pic>
        <p:nvPicPr>
          <p:cNvPr id="4" name="object 3">
            <a:extLst>
              <a:ext uri="{FF2B5EF4-FFF2-40B4-BE49-F238E27FC236}">
                <a16:creationId xmlns:a16="http://schemas.microsoft.com/office/drawing/2014/main" id="{389CDF6F-01D0-334E-BEFF-71BCA8910FE7}"/>
              </a:ext>
            </a:extLst>
          </p:cNvPr>
          <p:cNvPicPr/>
          <p:nvPr/>
        </p:nvPicPr>
        <p:blipFill>
          <a:blip r:embed="rId2" cstate="print"/>
          <a:stretch>
            <a:fillRect/>
          </a:stretch>
        </p:blipFill>
        <p:spPr>
          <a:xfrm>
            <a:off x="4677869" y="1779198"/>
            <a:ext cx="4234721" cy="2950199"/>
          </a:xfrm>
          <a:prstGeom prst="rect">
            <a:avLst/>
          </a:prstGeom>
        </p:spPr>
      </p:pic>
    </p:spTree>
    <p:extLst>
      <p:ext uri="{BB962C8B-B14F-4D97-AF65-F5344CB8AC3E}">
        <p14:creationId xmlns:p14="http://schemas.microsoft.com/office/powerpoint/2010/main" val="24333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E4BE-F17B-AB4E-9174-A214687AF2DB}"/>
              </a:ext>
            </a:extLst>
          </p:cNvPr>
          <p:cNvSpPr>
            <a:spLocks noGrp="1"/>
          </p:cNvSpPr>
          <p:nvPr>
            <p:ph type="title"/>
          </p:nvPr>
        </p:nvSpPr>
        <p:spPr>
          <a:xfrm>
            <a:off x="761802" y="858986"/>
            <a:ext cx="7902514" cy="1432273"/>
          </a:xfrm>
        </p:spPr>
        <p:txBody>
          <a:bodyPr/>
          <a:lstStyle/>
          <a:p>
            <a:r>
              <a:rPr lang="en-US" dirty="0"/>
              <a:t>Trimming  </a:t>
            </a:r>
          </a:p>
        </p:txBody>
      </p:sp>
      <p:sp>
        <p:nvSpPr>
          <p:cNvPr id="3" name="Content Placeholder 2">
            <a:extLst>
              <a:ext uri="{FF2B5EF4-FFF2-40B4-BE49-F238E27FC236}">
                <a16:creationId xmlns:a16="http://schemas.microsoft.com/office/drawing/2014/main" id="{0CF82130-9B24-E742-B552-A60BD0E0109B}"/>
              </a:ext>
            </a:extLst>
          </p:cNvPr>
          <p:cNvSpPr>
            <a:spLocks noGrp="1"/>
          </p:cNvSpPr>
          <p:nvPr>
            <p:ph idx="1"/>
          </p:nvPr>
        </p:nvSpPr>
        <p:spPr>
          <a:xfrm>
            <a:off x="761802" y="2750130"/>
            <a:ext cx="8142356" cy="3261789"/>
          </a:xfrm>
        </p:spPr>
        <p:txBody>
          <a:bodyPr>
            <a:normAutofit/>
          </a:bodyPr>
          <a:lstStyle/>
          <a:p>
            <a:r>
              <a:rPr lang="en-US" sz="2800" dirty="0"/>
              <a:t>If the quality of the library falls to a low level then the most common remedy is to perform quality trimming where reads are truncated based on their average quality.</a:t>
            </a:r>
          </a:p>
          <a:p>
            <a:r>
              <a:rPr lang="en-US" sz="2800" dirty="0"/>
              <a:t>Trimming must be performed on all samples - Before committing to any action, check in </a:t>
            </a:r>
          </a:p>
        </p:txBody>
      </p:sp>
    </p:spTree>
    <p:extLst>
      <p:ext uri="{BB962C8B-B14F-4D97-AF65-F5344CB8AC3E}">
        <p14:creationId xmlns:p14="http://schemas.microsoft.com/office/powerpoint/2010/main" val="425319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0E3D-5D56-2D4F-8457-F1F7515111BF}"/>
              </a:ext>
            </a:extLst>
          </p:cNvPr>
          <p:cNvSpPr>
            <a:spLocks noGrp="1"/>
          </p:cNvSpPr>
          <p:nvPr>
            <p:ph type="title"/>
          </p:nvPr>
        </p:nvSpPr>
        <p:spPr>
          <a:xfrm>
            <a:off x="384727" y="556736"/>
            <a:ext cx="8374549" cy="738664"/>
          </a:xfrm>
        </p:spPr>
        <p:txBody>
          <a:bodyPr>
            <a:normAutofit fontScale="90000"/>
          </a:bodyPr>
          <a:lstStyle/>
          <a:p>
            <a:pPr algn="ctr"/>
            <a:r>
              <a:rPr lang="en-US" sz="2400" dirty="0"/>
              <a:t>Is it a subset of the sequences that have low scores or is it the majority of them?</a:t>
            </a:r>
          </a:p>
        </p:txBody>
      </p:sp>
      <p:pic>
        <p:nvPicPr>
          <p:cNvPr id="5" name="Picture 4" descr="Chart&#10;&#10;Description automatically generated">
            <a:extLst>
              <a:ext uri="{FF2B5EF4-FFF2-40B4-BE49-F238E27FC236}">
                <a16:creationId xmlns:a16="http://schemas.microsoft.com/office/drawing/2014/main" id="{46A5B8D7-E1C2-B042-AB47-5680E80C3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03833"/>
            <a:ext cx="7162800" cy="5060377"/>
          </a:xfrm>
          <a:prstGeom prst="rect">
            <a:avLst/>
          </a:prstGeom>
        </p:spPr>
      </p:pic>
      <p:sp>
        <p:nvSpPr>
          <p:cNvPr id="6" name="Title 1">
            <a:extLst>
              <a:ext uri="{FF2B5EF4-FFF2-40B4-BE49-F238E27FC236}">
                <a16:creationId xmlns:a16="http://schemas.microsoft.com/office/drawing/2014/main" id="{2691CD0C-6C87-8140-944F-27FF1ED27405}"/>
              </a:ext>
            </a:extLst>
          </p:cNvPr>
          <p:cNvSpPr txBox="1">
            <a:spLocks/>
          </p:cNvSpPr>
          <p:nvPr/>
        </p:nvSpPr>
        <p:spPr>
          <a:xfrm>
            <a:off x="384727" y="115550"/>
            <a:ext cx="8374549" cy="369332"/>
          </a:xfrm>
          <a:prstGeom prst="rect">
            <a:avLst/>
          </a:prstGeom>
        </p:spPr>
        <p:txBody>
          <a:bodyPr wrap="square" lIns="0" tIns="0" rIns="0" bIns="0">
            <a:spAutoFit/>
          </a:bodyPr>
          <a:lstStyle>
            <a:lvl1pPr>
              <a:defRPr sz="2800" b="0" i="0">
                <a:solidFill>
                  <a:schemeClr val="tx1"/>
                </a:solidFill>
                <a:latin typeface="Arial"/>
                <a:ea typeface="+mj-ea"/>
                <a:cs typeface="Arial"/>
              </a:defRPr>
            </a:lvl1pPr>
          </a:lstStyle>
          <a:p>
            <a:pPr algn="ctr" defTabSz="914377"/>
            <a:r>
              <a:rPr lang="en-US" sz="2400" b="1" kern="0" dirty="0"/>
              <a:t>Per Sequence Quality Score</a:t>
            </a:r>
          </a:p>
        </p:txBody>
      </p:sp>
      <p:sp>
        <p:nvSpPr>
          <p:cNvPr id="4" name="TextBox 3">
            <a:extLst>
              <a:ext uri="{FF2B5EF4-FFF2-40B4-BE49-F238E27FC236}">
                <a16:creationId xmlns:a16="http://schemas.microsoft.com/office/drawing/2014/main" id="{311C72CF-A1FA-D342-BFDC-EAF889C0D67B}"/>
              </a:ext>
            </a:extLst>
          </p:cNvPr>
          <p:cNvSpPr txBox="1"/>
          <p:nvPr/>
        </p:nvSpPr>
        <p:spPr>
          <a:xfrm rot="16200000">
            <a:off x="-474017" y="3299038"/>
            <a:ext cx="2624436" cy="523220"/>
          </a:xfrm>
          <a:prstGeom prst="rect">
            <a:avLst/>
          </a:prstGeom>
          <a:noFill/>
        </p:spPr>
        <p:txBody>
          <a:bodyPr wrap="none" rtlCol="0">
            <a:spAutoFit/>
          </a:bodyPr>
          <a:lstStyle/>
          <a:p>
            <a:r>
              <a:rPr lang="en-US" sz="2800" dirty="0"/>
              <a:t># of sequences</a:t>
            </a:r>
          </a:p>
        </p:txBody>
      </p:sp>
      <p:sp>
        <p:nvSpPr>
          <p:cNvPr id="7" name="TextBox 6">
            <a:extLst>
              <a:ext uri="{FF2B5EF4-FFF2-40B4-BE49-F238E27FC236}">
                <a16:creationId xmlns:a16="http://schemas.microsoft.com/office/drawing/2014/main" id="{44A074F3-9F30-8844-A10F-0B608320AF19}"/>
              </a:ext>
            </a:extLst>
          </p:cNvPr>
          <p:cNvSpPr txBox="1"/>
          <p:nvPr/>
        </p:nvSpPr>
        <p:spPr>
          <a:xfrm>
            <a:off x="3695747" y="6282526"/>
            <a:ext cx="2124299" cy="523220"/>
          </a:xfrm>
          <a:prstGeom prst="rect">
            <a:avLst/>
          </a:prstGeom>
          <a:noFill/>
        </p:spPr>
        <p:txBody>
          <a:bodyPr wrap="none" rtlCol="0">
            <a:spAutoFit/>
          </a:bodyPr>
          <a:lstStyle/>
          <a:p>
            <a:r>
              <a:rPr lang="en-US" sz="2800" dirty="0" err="1"/>
              <a:t>Phred</a:t>
            </a:r>
            <a:r>
              <a:rPr lang="en-US" sz="2800" dirty="0"/>
              <a:t> score</a:t>
            </a:r>
          </a:p>
        </p:txBody>
      </p:sp>
    </p:spTree>
    <p:extLst>
      <p:ext uri="{BB962C8B-B14F-4D97-AF65-F5344CB8AC3E}">
        <p14:creationId xmlns:p14="http://schemas.microsoft.com/office/powerpoint/2010/main" val="303400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06" y="175910"/>
            <a:ext cx="8297128" cy="566822"/>
          </a:xfrm>
          <a:prstGeom prst="rect">
            <a:avLst/>
          </a:prstGeom>
        </p:spPr>
        <p:txBody>
          <a:bodyPr vert="horz" wrap="square" lIns="0" tIns="12700" rIns="0" bIns="0" rtlCol="0" anchor="ctr">
            <a:spAutoFit/>
          </a:bodyPr>
          <a:lstStyle/>
          <a:p>
            <a:pPr marL="12700">
              <a:spcBef>
                <a:spcPts val="100"/>
              </a:spcBef>
            </a:pPr>
            <a:r>
              <a:rPr sz="3600" spc="-45" dirty="0"/>
              <a:t>FastQC:</a:t>
            </a:r>
            <a:r>
              <a:rPr sz="3600" spc="-15" dirty="0"/>
              <a:t> </a:t>
            </a:r>
            <a:r>
              <a:rPr sz="3600" spc="-51" dirty="0"/>
              <a:t>per-read</a:t>
            </a:r>
            <a:r>
              <a:rPr sz="3600" spc="-5" dirty="0"/>
              <a:t> </a:t>
            </a:r>
            <a:r>
              <a:rPr sz="3600" spc="-31" dirty="0"/>
              <a:t>mean</a:t>
            </a:r>
            <a:r>
              <a:rPr sz="3600" spc="-11" dirty="0"/>
              <a:t> </a:t>
            </a:r>
            <a:r>
              <a:rPr sz="3600" spc="-25" dirty="0"/>
              <a:t>base</a:t>
            </a:r>
            <a:r>
              <a:rPr sz="3600" spc="-11" dirty="0"/>
              <a:t> </a:t>
            </a:r>
            <a:r>
              <a:rPr sz="3600" spc="-31" dirty="0"/>
              <a:t>qualities</a:t>
            </a:r>
          </a:p>
        </p:txBody>
      </p:sp>
      <p:pic>
        <p:nvPicPr>
          <p:cNvPr id="3" name="object 3"/>
          <p:cNvPicPr/>
          <p:nvPr/>
        </p:nvPicPr>
        <p:blipFill>
          <a:blip r:embed="rId2" cstate="print"/>
          <a:stretch>
            <a:fillRect/>
          </a:stretch>
        </p:blipFill>
        <p:spPr>
          <a:xfrm>
            <a:off x="283506" y="944764"/>
            <a:ext cx="4753190" cy="3567275"/>
          </a:xfrm>
          <a:prstGeom prst="rect">
            <a:avLst/>
          </a:prstGeom>
        </p:spPr>
      </p:pic>
      <p:pic>
        <p:nvPicPr>
          <p:cNvPr id="4" name="object 4"/>
          <p:cNvPicPr/>
          <p:nvPr/>
        </p:nvPicPr>
        <p:blipFill>
          <a:blip r:embed="rId3" cstate="print"/>
          <a:stretch>
            <a:fillRect/>
          </a:stretch>
        </p:blipFill>
        <p:spPr>
          <a:xfrm>
            <a:off x="5036697" y="3177915"/>
            <a:ext cx="3892034" cy="3217215"/>
          </a:xfrm>
          <a:prstGeom prst="rect">
            <a:avLst/>
          </a:prstGeom>
        </p:spPr>
      </p:pic>
      <p:sp>
        <p:nvSpPr>
          <p:cNvPr id="5" name="object 5"/>
          <p:cNvSpPr txBox="1"/>
          <p:nvPr/>
        </p:nvSpPr>
        <p:spPr>
          <a:xfrm>
            <a:off x="7071282" y="3294380"/>
            <a:ext cx="667385" cy="382156"/>
          </a:xfrm>
          <a:prstGeom prst="rect">
            <a:avLst/>
          </a:prstGeom>
        </p:spPr>
        <p:txBody>
          <a:bodyPr vert="horz" wrap="square" lIns="0" tIns="12700" rIns="0" bIns="0" rtlCol="0">
            <a:spAutoFit/>
          </a:bodyPr>
          <a:lstStyle/>
          <a:p>
            <a:pPr marL="12700">
              <a:spcBef>
                <a:spcPts val="100"/>
              </a:spcBef>
            </a:pPr>
            <a:r>
              <a:rPr sz="2400" spc="-15" dirty="0">
                <a:latin typeface="Calibri"/>
                <a:cs typeface="Calibri"/>
              </a:rPr>
              <a:t>(</a:t>
            </a:r>
            <a:r>
              <a:rPr sz="2400" spc="-20" dirty="0">
                <a:latin typeface="Calibri"/>
                <a:cs typeface="Calibri"/>
              </a:rPr>
              <a:t>b</a:t>
            </a:r>
            <a:r>
              <a:rPr sz="2400" spc="-25" dirty="0">
                <a:latin typeface="Calibri"/>
                <a:cs typeface="Calibri"/>
              </a:rPr>
              <a:t>a</a:t>
            </a:r>
            <a:r>
              <a:rPr sz="2400" spc="-20" dirty="0">
                <a:latin typeface="Calibri"/>
                <a:cs typeface="Calibri"/>
              </a:rPr>
              <a:t>d</a:t>
            </a:r>
            <a:r>
              <a:rPr sz="2400" spc="-15" dirty="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147832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istogram&#10;&#10;Description automatically generated">
            <a:extLst>
              <a:ext uri="{FF2B5EF4-FFF2-40B4-BE49-F238E27FC236}">
                <a16:creationId xmlns:a16="http://schemas.microsoft.com/office/drawing/2014/main" id="{9D864290-272D-BA46-8FB4-641008133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764232"/>
            <a:ext cx="7848600" cy="5655472"/>
          </a:xfrm>
          <a:prstGeom prst="rect">
            <a:avLst/>
          </a:prstGeom>
        </p:spPr>
      </p:pic>
      <p:sp>
        <p:nvSpPr>
          <p:cNvPr id="6" name="Title 1">
            <a:extLst>
              <a:ext uri="{FF2B5EF4-FFF2-40B4-BE49-F238E27FC236}">
                <a16:creationId xmlns:a16="http://schemas.microsoft.com/office/drawing/2014/main" id="{5EA397B9-8085-3C4B-B7EE-496E72F7AA14}"/>
              </a:ext>
            </a:extLst>
          </p:cNvPr>
          <p:cNvSpPr txBox="1">
            <a:spLocks/>
          </p:cNvSpPr>
          <p:nvPr/>
        </p:nvSpPr>
        <p:spPr>
          <a:xfrm>
            <a:off x="384727" y="115550"/>
            <a:ext cx="8374549" cy="369332"/>
          </a:xfrm>
          <a:prstGeom prst="rect">
            <a:avLst/>
          </a:prstGeom>
        </p:spPr>
        <p:txBody>
          <a:bodyPr wrap="square" lIns="0" tIns="0" rIns="0" bIns="0">
            <a:spAutoFit/>
          </a:bodyPr>
          <a:lstStyle>
            <a:lvl1pPr>
              <a:defRPr sz="2800" b="0" i="0">
                <a:solidFill>
                  <a:schemeClr val="tx1"/>
                </a:solidFill>
                <a:latin typeface="Arial"/>
                <a:ea typeface="+mj-ea"/>
                <a:cs typeface="Arial"/>
              </a:defRPr>
            </a:lvl1pPr>
          </a:lstStyle>
          <a:p>
            <a:pPr algn="ctr" defTabSz="914377"/>
            <a:r>
              <a:rPr lang="en-US" sz="2400" b="1" kern="0" dirty="0"/>
              <a:t>Per Base Sequence content</a:t>
            </a:r>
          </a:p>
        </p:txBody>
      </p:sp>
      <p:sp>
        <p:nvSpPr>
          <p:cNvPr id="7" name="TextBox 6">
            <a:extLst>
              <a:ext uri="{FF2B5EF4-FFF2-40B4-BE49-F238E27FC236}">
                <a16:creationId xmlns:a16="http://schemas.microsoft.com/office/drawing/2014/main" id="{820036E5-9D9D-AD43-A462-D7F0798C8DA9}"/>
              </a:ext>
            </a:extLst>
          </p:cNvPr>
          <p:cNvSpPr txBox="1"/>
          <p:nvPr/>
        </p:nvSpPr>
        <p:spPr>
          <a:xfrm>
            <a:off x="2040018" y="1567721"/>
            <a:ext cx="5063963" cy="830997"/>
          </a:xfrm>
          <a:prstGeom prst="rect">
            <a:avLst/>
          </a:prstGeom>
          <a:noFill/>
        </p:spPr>
        <p:txBody>
          <a:bodyPr wrap="square" rtlCol="0">
            <a:spAutoFit/>
          </a:bodyPr>
          <a:lstStyle/>
          <a:p>
            <a:r>
              <a:rPr lang="en-US" sz="2400" b="1" dirty="0"/>
              <a:t>What is the proportion of each base in the file?</a:t>
            </a:r>
          </a:p>
        </p:txBody>
      </p:sp>
      <p:sp>
        <p:nvSpPr>
          <p:cNvPr id="8" name="TextBox 7">
            <a:extLst>
              <a:ext uri="{FF2B5EF4-FFF2-40B4-BE49-F238E27FC236}">
                <a16:creationId xmlns:a16="http://schemas.microsoft.com/office/drawing/2014/main" id="{7CEEC62F-C5B9-B94F-9559-AED079616301}"/>
              </a:ext>
            </a:extLst>
          </p:cNvPr>
          <p:cNvSpPr txBox="1"/>
          <p:nvPr/>
        </p:nvSpPr>
        <p:spPr>
          <a:xfrm>
            <a:off x="228602" y="6168393"/>
            <a:ext cx="8530673" cy="369332"/>
          </a:xfrm>
          <a:prstGeom prst="rect">
            <a:avLst/>
          </a:prstGeom>
          <a:noFill/>
        </p:spPr>
        <p:txBody>
          <a:bodyPr wrap="square" rtlCol="0">
            <a:spAutoFit/>
          </a:bodyPr>
          <a:lstStyle/>
          <a:p>
            <a:r>
              <a:rPr lang="en-US" dirty="0"/>
              <a:t>If there are 4 bases out of 100% what is the gold standard?</a:t>
            </a:r>
          </a:p>
        </p:txBody>
      </p:sp>
      <p:sp>
        <p:nvSpPr>
          <p:cNvPr id="2" name="TextBox 1">
            <a:extLst>
              <a:ext uri="{FF2B5EF4-FFF2-40B4-BE49-F238E27FC236}">
                <a16:creationId xmlns:a16="http://schemas.microsoft.com/office/drawing/2014/main" id="{53D9F0E2-59EC-6E4B-A888-627BA65E6175}"/>
              </a:ext>
            </a:extLst>
          </p:cNvPr>
          <p:cNvSpPr txBox="1"/>
          <p:nvPr/>
        </p:nvSpPr>
        <p:spPr>
          <a:xfrm rot="16200000">
            <a:off x="-484288" y="3136614"/>
            <a:ext cx="2279791" cy="584775"/>
          </a:xfrm>
          <a:prstGeom prst="rect">
            <a:avLst/>
          </a:prstGeom>
          <a:noFill/>
        </p:spPr>
        <p:txBody>
          <a:bodyPr wrap="none" rtlCol="0">
            <a:spAutoFit/>
          </a:bodyPr>
          <a:lstStyle/>
          <a:p>
            <a:r>
              <a:rPr lang="en-US" sz="3200" dirty="0"/>
              <a:t>Percentage</a:t>
            </a:r>
          </a:p>
        </p:txBody>
      </p:sp>
    </p:spTree>
    <p:extLst>
      <p:ext uri="{BB962C8B-B14F-4D97-AF65-F5344CB8AC3E}">
        <p14:creationId xmlns:p14="http://schemas.microsoft.com/office/powerpoint/2010/main" val="80750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154" y="510633"/>
            <a:ext cx="6367775" cy="689932"/>
          </a:xfrm>
          <a:prstGeom prst="rect">
            <a:avLst/>
          </a:prstGeom>
        </p:spPr>
        <p:txBody>
          <a:bodyPr vert="horz" wrap="square" lIns="0" tIns="12700" rIns="0" bIns="0" rtlCol="0" anchor="ctr">
            <a:spAutoFit/>
          </a:bodyPr>
          <a:lstStyle/>
          <a:p>
            <a:pPr marL="12700">
              <a:spcBef>
                <a:spcPts val="100"/>
              </a:spcBef>
            </a:pPr>
            <a:r>
              <a:rPr spc="-75" dirty="0"/>
              <a:t> </a:t>
            </a:r>
            <a:r>
              <a:rPr dirty="0"/>
              <a:t>Workflow</a:t>
            </a:r>
          </a:p>
        </p:txBody>
      </p:sp>
      <p:grpSp>
        <p:nvGrpSpPr>
          <p:cNvPr id="3" name="object 3"/>
          <p:cNvGrpSpPr/>
          <p:nvPr/>
        </p:nvGrpSpPr>
        <p:grpSpPr>
          <a:xfrm>
            <a:off x="675071" y="2676081"/>
            <a:ext cx="4266565" cy="2117091"/>
            <a:chOff x="675068" y="2676080"/>
            <a:chExt cx="4266565" cy="2117090"/>
          </a:xfrm>
        </p:grpSpPr>
        <p:sp>
          <p:nvSpPr>
            <p:cNvPr id="4" name="object 4"/>
            <p:cNvSpPr/>
            <p:nvPr/>
          </p:nvSpPr>
          <p:spPr>
            <a:xfrm>
              <a:off x="4170426" y="3678808"/>
              <a:ext cx="770890" cy="111760"/>
            </a:xfrm>
            <a:custGeom>
              <a:avLst/>
              <a:gdLst/>
              <a:ahLst/>
              <a:cxnLst/>
              <a:rect l="l" t="t" r="r" b="b"/>
              <a:pathLst>
                <a:path w="770889" h="111760">
                  <a:moveTo>
                    <a:pt x="731538" y="55753"/>
                  </a:moveTo>
                  <a:lnTo>
                    <a:pt x="669925" y="91694"/>
                  </a:lnTo>
                  <a:lnTo>
                    <a:pt x="665226" y="94361"/>
                  </a:lnTo>
                  <a:lnTo>
                    <a:pt x="663575" y="100457"/>
                  </a:lnTo>
                  <a:lnTo>
                    <a:pt x="666369" y="105156"/>
                  </a:lnTo>
                  <a:lnTo>
                    <a:pt x="669036" y="109982"/>
                  </a:lnTo>
                  <a:lnTo>
                    <a:pt x="675132" y="111506"/>
                  </a:lnTo>
                  <a:lnTo>
                    <a:pt x="679831" y="108712"/>
                  </a:lnTo>
                  <a:lnTo>
                    <a:pt x="753754" y="65659"/>
                  </a:lnTo>
                  <a:lnTo>
                    <a:pt x="751077" y="65659"/>
                  </a:lnTo>
                  <a:lnTo>
                    <a:pt x="751077" y="64262"/>
                  </a:lnTo>
                  <a:lnTo>
                    <a:pt x="746125" y="64262"/>
                  </a:lnTo>
                  <a:lnTo>
                    <a:pt x="731538" y="55753"/>
                  </a:lnTo>
                  <a:close/>
                </a:path>
                <a:path w="770889" h="111760">
                  <a:moveTo>
                    <a:pt x="714556" y="45847"/>
                  </a:moveTo>
                  <a:lnTo>
                    <a:pt x="0" y="45847"/>
                  </a:lnTo>
                  <a:lnTo>
                    <a:pt x="0" y="65659"/>
                  </a:lnTo>
                  <a:lnTo>
                    <a:pt x="714556" y="65659"/>
                  </a:lnTo>
                  <a:lnTo>
                    <a:pt x="731538" y="55753"/>
                  </a:lnTo>
                  <a:lnTo>
                    <a:pt x="714556" y="45847"/>
                  </a:lnTo>
                  <a:close/>
                </a:path>
                <a:path w="770889" h="111760">
                  <a:moveTo>
                    <a:pt x="753754" y="45847"/>
                  </a:moveTo>
                  <a:lnTo>
                    <a:pt x="751077" y="45847"/>
                  </a:lnTo>
                  <a:lnTo>
                    <a:pt x="751077" y="65659"/>
                  </a:lnTo>
                  <a:lnTo>
                    <a:pt x="753754" y="65659"/>
                  </a:lnTo>
                  <a:lnTo>
                    <a:pt x="770763" y="55753"/>
                  </a:lnTo>
                  <a:lnTo>
                    <a:pt x="753754" y="45847"/>
                  </a:lnTo>
                  <a:close/>
                </a:path>
                <a:path w="770889" h="111760">
                  <a:moveTo>
                    <a:pt x="746125" y="47244"/>
                  </a:moveTo>
                  <a:lnTo>
                    <a:pt x="731538" y="55753"/>
                  </a:lnTo>
                  <a:lnTo>
                    <a:pt x="746125" y="64262"/>
                  </a:lnTo>
                  <a:lnTo>
                    <a:pt x="746125" y="47244"/>
                  </a:lnTo>
                  <a:close/>
                </a:path>
                <a:path w="770889" h="111760">
                  <a:moveTo>
                    <a:pt x="751077" y="47244"/>
                  </a:moveTo>
                  <a:lnTo>
                    <a:pt x="746125" y="47244"/>
                  </a:lnTo>
                  <a:lnTo>
                    <a:pt x="746125" y="64262"/>
                  </a:lnTo>
                  <a:lnTo>
                    <a:pt x="751077" y="64262"/>
                  </a:lnTo>
                  <a:lnTo>
                    <a:pt x="751077" y="47244"/>
                  </a:lnTo>
                  <a:close/>
                </a:path>
                <a:path w="770889" h="111760">
                  <a:moveTo>
                    <a:pt x="675132" y="0"/>
                  </a:moveTo>
                  <a:lnTo>
                    <a:pt x="669036" y="1524"/>
                  </a:lnTo>
                  <a:lnTo>
                    <a:pt x="666369" y="6350"/>
                  </a:lnTo>
                  <a:lnTo>
                    <a:pt x="663575" y="11049"/>
                  </a:lnTo>
                  <a:lnTo>
                    <a:pt x="665226" y="17145"/>
                  </a:lnTo>
                  <a:lnTo>
                    <a:pt x="669925" y="19812"/>
                  </a:lnTo>
                  <a:lnTo>
                    <a:pt x="731538" y="55753"/>
                  </a:lnTo>
                  <a:lnTo>
                    <a:pt x="746125" y="47244"/>
                  </a:lnTo>
                  <a:lnTo>
                    <a:pt x="751077" y="47244"/>
                  </a:lnTo>
                  <a:lnTo>
                    <a:pt x="751077" y="45847"/>
                  </a:lnTo>
                  <a:lnTo>
                    <a:pt x="753754" y="45847"/>
                  </a:lnTo>
                  <a:lnTo>
                    <a:pt x="679831" y="2794"/>
                  </a:lnTo>
                  <a:lnTo>
                    <a:pt x="675132" y="0"/>
                  </a:lnTo>
                  <a:close/>
                </a:path>
              </a:pathLst>
            </a:custGeom>
            <a:solidFill>
              <a:srgbClr val="000000"/>
            </a:solidFill>
          </p:spPr>
          <p:txBody>
            <a:bodyPr wrap="square" lIns="0" tIns="0" rIns="0" bIns="0" rtlCol="0"/>
            <a:lstStyle/>
            <a:p>
              <a:endParaRPr/>
            </a:p>
          </p:txBody>
        </p:sp>
        <p:sp>
          <p:nvSpPr>
            <p:cNvPr id="5" name="object 5"/>
            <p:cNvSpPr/>
            <p:nvPr/>
          </p:nvSpPr>
          <p:spPr>
            <a:xfrm>
              <a:off x="688085" y="2689097"/>
              <a:ext cx="3484245" cy="2091055"/>
            </a:xfrm>
            <a:custGeom>
              <a:avLst/>
              <a:gdLst/>
              <a:ahLst/>
              <a:cxnLst/>
              <a:rect l="l" t="t" r="r" b="b"/>
              <a:pathLst>
                <a:path w="3484245" h="2091054">
                  <a:moveTo>
                    <a:pt x="3483864" y="0"/>
                  </a:moveTo>
                  <a:lnTo>
                    <a:pt x="0" y="0"/>
                  </a:lnTo>
                  <a:lnTo>
                    <a:pt x="0" y="2090927"/>
                  </a:lnTo>
                  <a:lnTo>
                    <a:pt x="3483864" y="2090927"/>
                  </a:lnTo>
                  <a:lnTo>
                    <a:pt x="3483864" y="0"/>
                  </a:lnTo>
                  <a:close/>
                </a:path>
              </a:pathLst>
            </a:custGeom>
            <a:solidFill>
              <a:srgbClr val="FF0000"/>
            </a:solidFill>
          </p:spPr>
          <p:txBody>
            <a:bodyPr wrap="square" lIns="0" tIns="0" rIns="0" bIns="0" rtlCol="0"/>
            <a:lstStyle/>
            <a:p>
              <a:endParaRPr/>
            </a:p>
          </p:txBody>
        </p:sp>
        <p:sp>
          <p:nvSpPr>
            <p:cNvPr id="6" name="object 6"/>
            <p:cNvSpPr/>
            <p:nvPr/>
          </p:nvSpPr>
          <p:spPr>
            <a:xfrm>
              <a:off x="688085" y="2689097"/>
              <a:ext cx="3484245" cy="2091055"/>
            </a:xfrm>
            <a:custGeom>
              <a:avLst/>
              <a:gdLst/>
              <a:ahLst/>
              <a:cxnLst/>
              <a:rect l="l" t="t" r="r" b="b"/>
              <a:pathLst>
                <a:path w="3484245" h="2091054">
                  <a:moveTo>
                    <a:pt x="0" y="2090927"/>
                  </a:moveTo>
                  <a:lnTo>
                    <a:pt x="3483864" y="2090927"/>
                  </a:lnTo>
                  <a:lnTo>
                    <a:pt x="3483864" y="0"/>
                  </a:lnTo>
                  <a:lnTo>
                    <a:pt x="0" y="0"/>
                  </a:lnTo>
                  <a:lnTo>
                    <a:pt x="0" y="2090927"/>
                  </a:lnTo>
                  <a:close/>
                </a:path>
              </a:pathLst>
            </a:custGeom>
            <a:ln w="25908">
              <a:solidFill>
                <a:srgbClr val="FFFFFF"/>
              </a:solidFill>
            </a:ln>
          </p:spPr>
          <p:txBody>
            <a:bodyPr wrap="square" lIns="0" tIns="0" rIns="0" bIns="0" rtlCol="0"/>
            <a:lstStyle/>
            <a:p>
              <a:endParaRPr/>
            </a:p>
          </p:txBody>
        </p:sp>
      </p:grpSp>
      <p:sp>
        <p:nvSpPr>
          <p:cNvPr id="7" name="object 7"/>
          <p:cNvSpPr txBox="1"/>
          <p:nvPr/>
        </p:nvSpPr>
        <p:spPr>
          <a:xfrm>
            <a:off x="688089" y="2689099"/>
            <a:ext cx="3484245" cy="1356782"/>
          </a:xfrm>
          <a:prstGeom prst="rect">
            <a:avLst/>
          </a:prstGeom>
        </p:spPr>
        <p:txBody>
          <a:bodyPr vert="horz" wrap="square" lIns="0" tIns="0" rIns="0" bIns="0" rtlCol="0">
            <a:spAutoFit/>
          </a:bodyPr>
          <a:lstStyle/>
          <a:p>
            <a:pPr>
              <a:lnSpc>
                <a:spcPct val="100000"/>
              </a:lnSpc>
            </a:pPr>
            <a:endParaRPr sz="3600" dirty="0">
              <a:latin typeface="Arial" panose="020B0604020202020204" pitchFamily="34" charset="0"/>
              <a:cs typeface="Arial" panose="020B0604020202020204" pitchFamily="34" charset="0"/>
            </a:endParaRPr>
          </a:p>
          <a:p>
            <a:pPr marL="995655">
              <a:spcBef>
                <a:spcPts val="2851"/>
              </a:spcBef>
            </a:pPr>
            <a:r>
              <a:rPr sz="2800" spc="-5" dirty="0">
                <a:solidFill>
                  <a:srgbClr val="FFFFFF"/>
                </a:solidFill>
                <a:latin typeface="Arial" panose="020B0604020202020204" pitchFamily="34" charset="0"/>
                <a:cs typeface="Arial" panose="020B0604020202020204" pitchFamily="34" charset="0"/>
              </a:rPr>
              <a:t>Raw</a:t>
            </a:r>
            <a:r>
              <a:rPr sz="2800" spc="-51" dirty="0">
                <a:solidFill>
                  <a:srgbClr val="FFFFFF"/>
                </a:solidFill>
                <a:latin typeface="Arial" panose="020B0604020202020204" pitchFamily="34" charset="0"/>
                <a:cs typeface="Arial" panose="020B0604020202020204" pitchFamily="34" charset="0"/>
              </a:rPr>
              <a:t> </a:t>
            </a:r>
            <a:r>
              <a:rPr sz="2800" dirty="0">
                <a:solidFill>
                  <a:srgbClr val="FFFFFF"/>
                </a:solidFill>
                <a:latin typeface="Arial" panose="020B0604020202020204" pitchFamily="34" charset="0"/>
                <a:cs typeface="Arial" panose="020B0604020202020204" pitchFamily="34" charset="0"/>
              </a:rPr>
              <a:t>Reads</a:t>
            </a:r>
            <a:endParaRPr lang="en-US" sz="2800" dirty="0">
              <a:latin typeface="Arial" panose="020B0604020202020204" pitchFamily="34" charset="0"/>
              <a:cs typeface="Arial" panose="020B0604020202020204" pitchFamily="34" charset="0"/>
            </a:endParaRPr>
          </a:p>
        </p:txBody>
      </p:sp>
      <p:grpSp>
        <p:nvGrpSpPr>
          <p:cNvPr id="8" name="object 8"/>
          <p:cNvGrpSpPr/>
          <p:nvPr/>
        </p:nvGrpSpPr>
        <p:grpSpPr>
          <a:xfrm>
            <a:off x="4960623" y="2676145"/>
            <a:ext cx="3510279" cy="2117091"/>
            <a:chOff x="4960620" y="2676144"/>
            <a:chExt cx="3510279" cy="2117090"/>
          </a:xfrm>
          <a:solidFill>
            <a:srgbClr val="0070C0"/>
          </a:solidFill>
        </p:grpSpPr>
        <p:sp>
          <p:nvSpPr>
            <p:cNvPr id="9" name="object 9"/>
            <p:cNvSpPr/>
            <p:nvPr/>
          </p:nvSpPr>
          <p:spPr>
            <a:xfrm>
              <a:off x="4973574" y="2689098"/>
              <a:ext cx="3484245" cy="2091055"/>
            </a:xfrm>
            <a:custGeom>
              <a:avLst/>
              <a:gdLst/>
              <a:ahLst/>
              <a:cxnLst/>
              <a:rect l="l" t="t" r="r" b="b"/>
              <a:pathLst>
                <a:path w="3484245" h="2091054">
                  <a:moveTo>
                    <a:pt x="3483864" y="0"/>
                  </a:moveTo>
                  <a:lnTo>
                    <a:pt x="0" y="0"/>
                  </a:lnTo>
                  <a:lnTo>
                    <a:pt x="0" y="2090927"/>
                  </a:lnTo>
                  <a:lnTo>
                    <a:pt x="3483864" y="2090927"/>
                  </a:lnTo>
                  <a:lnTo>
                    <a:pt x="3483864" y="0"/>
                  </a:lnTo>
                  <a:close/>
                </a:path>
              </a:pathLst>
            </a:custGeom>
            <a:grpFill/>
          </p:spPr>
          <p:txBody>
            <a:bodyPr wrap="square" lIns="0" tIns="0" rIns="0" bIns="0" rtlCol="0"/>
            <a:lstStyle/>
            <a:p>
              <a:endParaRPr>
                <a:solidFill>
                  <a:schemeClr val="accent1">
                    <a:lumMod val="75000"/>
                  </a:schemeClr>
                </a:solidFill>
              </a:endParaRPr>
            </a:p>
          </p:txBody>
        </p:sp>
        <p:sp>
          <p:nvSpPr>
            <p:cNvPr id="10" name="object 10"/>
            <p:cNvSpPr/>
            <p:nvPr/>
          </p:nvSpPr>
          <p:spPr>
            <a:xfrm>
              <a:off x="4973574" y="2689098"/>
              <a:ext cx="3484245" cy="2091055"/>
            </a:xfrm>
            <a:custGeom>
              <a:avLst/>
              <a:gdLst/>
              <a:ahLst/>
              <a:cxnLst/>
              <a:rect l="l" t="t" r="r" b="b"/>
              <a:pathLst>
                <a:path w="3484245" h="2091054">
                  <a:moveTo>
                    <a:pt x="0" y="2090927"/>
                  </a:moveTo>
                  <a:lnTo>
                    <a:pt x="3483864" y="2090927"/>
                  </a:lnTo>
                  <a:lnTo>
                    <a:pt x="3483864" y="0"/>
                  </a:lnTo>
                  <a:lnTo>
                    <a:pt x="0" y="0"/>
                  </a:lnTo>
                  <a:lnTo>
                    <a:pt x="0" y="2090927"/>
                  </a:lnTo>
                  <a:close/>
                </a:path>
              </a:pathLst>
            </a:custGeom>
            <a:grpFill/>
            <a:ln w="25908">
              <a:solidFill>
                <a:srgbClr val="FFFFFF"/>
              </a:solidFill>
            </a:ln>
          </p:spPr>
          <p:txBody>
            <a:bodyPr wrap="square" lIns="0" tIns="0" rIns="0" bIns="0" rtlCol="0"/>
            <a:lstStyle/>
            <a:p>
              <a:endParaRPr>
                <a:solidFill>
                  <a:schemeClr val="accent1">
                    <a:lumMod val="75000"/>
                  </a:schemeClr>
                </a:solidFill>
              </a:endParaRPr>
            </a:p>
          </p:txBody>
        </p:sp>
      </p:grpSp>
      <p:sp>
        <p:nvSpPr>
          <p:cNvPr id="11" name="object 11"/>
          <p:cNvSpPr txBox="1"/>
          <p:nvPr/>
        </p:nvSpPr>
        <p:spPr>
          <a:xfrm>
            <a:off x="4973576" y="2689099"/>
            <a:ext cx="3484245" cy="1365438"/>
          </a:xfrm>
          <a:prstGeom prst="rect">
            <a:avLst/>
          </a:prstGeom>
        </p:spPr>
        <p:txBody>
          <a:bodyPr vert="horz" wrap="square" lIns="0" tIns="6985" rIns="0" bIns="0" rtlCol="0">
            <a:spAutoFit/>
          </a:bodyPr>
          <a:lstStyle/>
          <a:p>
            <a:pPr>
              <a:spcBef>
                <a:spcPts val="55"/>
              </a:spcBef>
            </a:pPr>
            <a:endParaRPr sz="3200" dirty="0">
              <a:latin typeface="Arial" panose="020B0604020202020204" pitchFamily="34" charset="0"/>
              <a:cs typeface="Arial" panose="020B0604020202020204" pitchFamily="34" charset="0"/>
            </a:endParaRPr>
          </a:p>
          <a:p>
            <a:pPr marL="172081" marR="165731" indent="2540" algn="ctr">
              <a:lnSpc>
                <a:spcPct val="104400"/>
              </a:lnSpc>
            </a:pPr>
            <a:r>
              <a:rPr sz="2800" spc="-5" dirty="0">
                <a:solidFill>
                  <a:srgbClr val="FFFFFF"/>
                </a:solidFill>
                <a:latin typeface="Arial" panose="020B0604020202020204" pitchFamily="34" charset="0"/>
                <a:cs typeface="Arial" panose="020B0604020202020204" pitchFamily="34" charset="0"/>
              </a:rPr>
              <a:t>Quality</a:t>
            </a:r>
            <a:r>
              <a:rPr sz="2800" dirty="0">
                <a:solidFill>
                  <a:srgbClr val="FFFFFF"/>
                </a:solidFill>
                <a:latin typeface="Arial" panose="020B0604020202020204" pitchFamily="34" charset="0"/>
                <a:cs typeface="Arial" panose="020B0604020202020204" pitchFamily="34" charset="0"/>
              </a:rPr>
              <a:t> </a:t>
            </a:r>
            <a:r>
              <a:rPr sz="2800" spc="-5" dirty="0">
                <a:solidFill>
                  <a:srgbClr val="FFFFFF"/>
                </a:solidFill>
                <a:latin typeface="Arial" panose="020B0604020202020204" pitchFamily="34" charset="0"/>
                <a:cs typeface="Arial" panose="020B0604020202020204" pitchFamily="34" charset="0"/>
              </a:rPr>
              <a:t>control </a:t>
            </a:r>
            <a:r>
              <a:rPr sz="2800" dirty="0">
                <a:solidFill>
                  <a:srgbClr val="FFFFFF"/>
                </a:solidFill>
                <a:latin typeface="Arial" panose="020B0604020202020204" pitchFamily="34" charset="0"/>
                <a:cs typeface="Arial" panose="020B0604020202020204" pitchFamily="34" charset="0"/>
              </a:rPr>
              <a:t> </a:t>
            </a:r>
            <a:r>
              <a:rPr sz="2800" spc="-5" dirty="0">
                <a:solidFill>
                  <a:srgbClr val="FFFFFF"/>
                </a:solidFill>
                <a:latin typeface="Arial" panose="020B0604020202020204" pitchFamily="34" charset="0"/>
                <a:cs typeface="Arial" panose="020B0604020202020204" pitchFamily="34" charset="0"/>
              </a:rPr>
              <a:t>(</a:t>
            </a:r>
            <a:r>
              <a:rPr sz="2800" dirty="0">
                <a:solidFill>
                  <a:srgbClr val="FFFFFF"/>
                </a:solidFill>
                <a:latin typeface="Arial" panose="020B0604020202020204" pitchFamily="34" charset="0"/>
                <a:cs typeface="Arial" panose="020B0604020202020204" pitchFamily="34" charset="0"/>
              </a:rPr>
              <a:t>FASTQC)</a:t>
            </a:r>
            <a:endParaRP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484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615" y="1017081"/>
            <a:ext cx="4551188" cy="3180166"/>
          </a:xfrm>
          <a:prstGeom prst="rect">
            <a:avLst/>
          </a:prstGeom>
        </p:spPr>
      </p:pic>
      <p:sp>
        <p:nvSpPr>
          <p:cNvPr id="3" name="object 3"/>
          <p:cNvSpPr txBox="1">
            <a:spLocks noGrp="1"/>
          </p:cNvSpPr>
          <p:nvPr>
            <p:ph type="title"/>
          </p:nvPr>
        </p:nvSpPr>
        <p:spPr>
          <a:xfrm>
            <a:off x="320615" y="166848"/>
            <a:ext cx="9076690" cy="628377"/>
          </a:xfrm>
          <a:prstGeom prst="rect">
            <a:avLst/>
          </a:prstGeom>
        </p:spPr>
        <p:txBody>
          <a:bodyPr vert="horz" wrap="square" lIns="0" tIns="12700" rIns="0" bIns="0" rtlCol="0" anchor="ctr">
            <a:spAutoFit/>
          </a:bodyPr>
          <a:lstStyle/>
          <a:p>
            <a:pPr marL="12700">
              <a:spcBef>
                <a:spcPts val="100"/>
              </a:spcBef>
            </a:pPr>
            <a:r>
              <a:rPr sz="4000" spc="-45" dirty="0"/>
              <a:t>FastQC:</a:t>
            </a:r>
            <a:r>
              <a:rPr sz="4000" spc="-25" dirty="0"/>
              <a:t> </a:t>
            </a:r>
            <a:r>
              <a:rPr sz="4000" spc="-45" dirty="0"/>
              <a:t>%ACGT</a:t>
            </a:r>
            <a:r>
              <a:rPr sz="4000" spc="-15" dirty="0"/>
              <a:t> </a:t>
            </a:r>
            <a:r>
              <a:rPr sz="4000" spc="-45" dirty="0"/>
              <a:t>over</a:t>
            </a:r>
            <a:r>
              <a:rPr sz="4000" spc="-20" dirty="0"/>
              <a:t> </a:t>
            </a:r>
            <a:r>
              <a:rPr sz="4000" spc="-45" dirty="0"/>
              <a:t>read</a:t>
            </a:r>
            <a:r>
              <a:rPr sz="4000" spc="-11" dirty="0"/>
              <a:t> </a:t>
            </a:r>
            <a:r>
              <a:rPr sz="4000" spc="-40" dirty="0"/>
              <a:t>length</a:t>
            </a:r>
          </a:p>
        </p:txBody>
      </p:sp>
      <p:pic>
        <p:nvPicPr>
          <p:cNvPr id="4" name="object 4"/>
          <p:cNvPicPr/>
          <p:nvPr/>
        </p:nvPicPr>
        <p:blipFill>
          <a:blip r:embed="rId3" cstate="print"/>
          <a:stretch>
            <a:fillRect/>
          </a:stretch>
        </p:blipFill>
        <p:spPr>
          <a:xfrm>
            <a:off x="4871803" y="2904415"/>
            <a:ext cx="4075516" cy="3180166"/>
          </a:xfrm>
          <a:prstGeom prst="rect">
            <a:avLst/>
          </a:prstGeom>
        </p:spPr>
      </p:pic>
      <p:sp>
        <p:nvSpPr>
          <p:cNvPr id="5" name="object 5"/>
          <p:cNvSpPr txBox="1"/>
          <p:nvPr/>
        </p:nvSpPr>
        <p:spPr>
          <a:xfrm>
            <a:off x="6909561" y="2522259"/>
            <a:ext cx="667385" cy="382156"/>
          </a:xfrm>
          <a:prstGeom prst="rect">
            <a:avLst/>
          </a:prstGeom>
        </p:spPr>
        <p:txBody>
          <a:bodyPr vert="horz" wrap="square" lIns="0" tIns="12700" rIns="0" bIns="0" rtlCol="0">
            <a:spAutoFit/>
          </a:bodyPr>
          <a:lstStyle/>
          <a:p>
            <a:pPr marL="12700">
              <a:spcBef>
                <a:spcPts val="100"/>
              </a:spcBef>
            </a:pPr>
            <a:r>
              <a:rPr sz="2400" spc="-15" dirty="0">
                <a:latin typeface="Calibri"/>
                <a:cs typeface="Calibri"/>
              </a:rPr>
              <a:t>(</a:t>
            </a:r>
            <a:r>
              <a:rPr sz="2400" spc="-20" dirty="0">
                <a:latin typeface="Calibri"/>
                <a:cs typeface="Calibri"/>
              </a:rPr>
              <a:t>b</a:t>
            </a:r>
            <a:r>
              <a:rPr sz="2400" spc="-25" dirty="0">
                <a:latin typeface="Calibri"/>
                <a:cs typeface="Calibri"/>
              </a:rPr>
              <a:t>a</a:t>
            </a:r>
            <a:r>
              <a:rPr sz="2400" spc="-20" dirty="0">
                <a:latin typeface="Calibri"/>
                <a:cs typeface="Calibri"/>
              </a:rPr>
              <a:t>d</a:t>
            </a:r>
            <a:r>
              <a:rPr sz="2400" spc="-15" dirty="0">
                <a:latin typeface="Calibri"/>
                <a:cs typeface="Calibri"/>
              </a:rPr>
              <a:t>)</a:t>
            </a:r>
            <a:endParaRPr sz="2400" dirty="0">
              <a:latin typeface="Calibri"/>
              <a:cs typeface="Calibri"/>
            </a:endParaRPr>
          </a:p>
        </p:txBody>
      </p:sp>
      <p:sp>
        <p:nvSpPr>
          <p:cNvPr id="6" name="TextBox 5">
            <a:extLst>
              <a:ext uri="{FF2B5EF4-FFF2-40B4-BE49-F238E27FC236}">
                <a16:creationId xmlns:a16="http://schemas.microsoft.com/office/drawing/2014/main" id="{223D4B1A-52BD-A944-8AE5-27A73596BFA8}"/>
              </a:ext>
            </a:extLst>
          </p:cNvPr>
          <p:cNvSpPr txBox="1"/>
          <p:nvPr/>
        </p:nvSpPr>
        <p:spPr>
          <a:xfrm>
            <a:off x="924560" y="4789360"/>
            <a:ext cx="3651354" cy="923330"/>
          </a:xfrm>
          <a:prstGeom prst="rect">
            <a:avLst/>
          </a:prstGeom>
          <a:noFill/>
        </p:spPr>
        <p:txBody>
          <a:bodyPr wrap="square" rtlCol="0">
            <a:spAutoFit/>
          </a:bodyPr>
          <a:lstStyle/>
          <a:p>
            <a:pPr algn="ctr"/>
            <a:r>
              <a:rPr lang="en-US" dirty="0"/>
              <a:t>If there is a strong preference, this indicates an overrepresented sequence</a:t>
            </a:r>
          </a:p>
        </p:txBody>
      </p:sp>
    </p:spTree>
    <p:extLst>
      <p:ext uri="{BB962C8B-B14F-4D97-AF65-F5344CB8AC3E}">
        <p14:creationId xmlns:p14="http://schemas.microsoft.com/office/powerpoint/2010/main" val="271079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98" y="131562"/>
            <a:ext cx="10380573" cy="1432273"/>
          </a:xfrm>
        </p:spPr>
        <p:txBody>
          <a:bodyPr/>
          <a:lstStyle/>
          <a:p>
            <a:r>
              <a:rPr lang="en-GB" dirty="0"/>
              <a:t>Library Base Composition</a:t>
            </a:r>
          </a:p>
        </p:txBody>
      </p:sp>
      <p:sp>
        <p:nvSpPr>
          <p:cNvPr id="5" name="Content Placeholder 4"/>
          <p:cNvSpPr>
            <a:spLocks noGrp="1"/>
          </p:cNvSpPr>
          <p:nvPr>
            <p:ph idx="1"/>
          </p:nvPr>
        </p:nvSpPr>
        <p:spPr>
          <a:xfrm>
            <a:off x="6430780" y="2057401"/>
            <a:ext cx="2256023" cy="3394472"/>
          </a:xfrm>
        </p:spPr>
        <p:txBody>
          <a:bodyPr/>
          <a:lstStyle/>
          <a:p>
            <a:r>
              <a:rPr lang="en-GB" dirty="0"/>
              <a:t>Bisulphite treated – C is converted to T</a:t>
            </a:r>
          </a:p>
          <a:p>
            <a:endParaRPr lang="en-GB" dirty="0"/>
          </a:p>
        </p:txBody>
      </p:sp>
      <p:pic>
        <p:nvPicPr>
          <p:cNvPr id="6" name="Picture 2"/>
          <p:cNvPicPr>
            <a:picLocks noChangeAspect="1" noChangeArrowheads="1"/>
          </p:cNvPicPr>
          <p:nvPr/>
        </p:nvPicPr>
        <p:blipFill>
          <a:blip r:embed="rId2" cstate="print"/>
          <a:srcRect/>
          <a:stretch>
            <a:fillRect/>
          </a:stretch>
        </p:blipFill>
        <p:spPr bwMode="auto">
          <a:xfrm>
            <a:off x="457197" y="1563835"/>
            <a:ext cx="5664797" cy="4248599"/>
          </a:xfrm>
          <a:prstGeom prst="rect">
            <a:avLst/>
          </a:prstGeom>
          <a:noFill/>
          <a:ln w="9525">
            <a:noFill/>
            <a:miter lim="800000"/>
            <a:headEnd/>
            <a:tailEnd/>
          </a:ln>
        </p:spPr>
      </p:pic>
    </p:spTree>
    <p:extLst>
      <p:ext uri="{BB962C8B-B14F-4D97-AF65-F5344CB8AC3E}">
        <p14:creationId xmlns:p14="http://schemas.microsoft.com/office/powerpoint/2010/main" val="64273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8044" y="347198"/>
            <a:ext cx="6676930" cy="689932"/>
          </a:xfrm>
          <a:prstGeom prst="rect">
            <a:avLst/>
          </a:prstGeom>
        </p:spPr>
        <p:txBody>
          <a:bodyPr vert="horz" wrap="square" lIns="0" tIns="12700" rIns="0" bIns="0" rtlCol="0" anchor="ctr">
            <a:spAutoFit/>
          </a:bodyPr>
          <a:lstStyle/>
          <a:p>
            <a:pPr marL="12700">
              <a:spcBef>
                <a:spcPts val="100"/>
              </a:spcBef>
            </a:pPr>
            <a:r>
              <a:rPr b="1" spc="-45" dirty="0"/>
              <a:t>FastQC:</a:t>
            </a:r>
            <a:r>
              <a:rPr b="1" spc="-35" dirty="0"/>
              <a:t> </a:t>
            </a:r>
            <a:r>
              <a:rPr b="1" spc="-51" dirty="0"/>
              <a:t>per-read</a:t>
            </a:r>
            <a:r>
              <a:rPr b="1" spc="-31" dirty="0"/>
              <a:t> </a:t>
            </a:r>
            <a:r>
              <a:rPr b="1" spc="-15" dirty="0"/>
              <a:t>%GC</a:t>
            </a:r>
          </a:p>
        </p:txBody>
      </p:sp>
      <p:pic>
        <p:nvPicPr>
          <p:cNvPr id="3" name="object 3"/>
          <p:cNvPicPr/>
          <p:nvPr/>
        </p:nvPicPr>
        <p:blipFill>
          <a:blip r:embed="rId2" cstate="print"/>
          <a:stretch>
            <a:fillRect/>
          </a:stretch>
        </p:blipFill>
        <p:spPr>
          <a:xfrm>
            <a:off x="5066676" y="3429000"/>
            <a:ext cx="4190524" cy="3025622"/>
          </a:xfrm>
          <a:prstGeom prst="rect">
            <a:avLst/>
          </a:prstGeom>
        </p:spPr>
      </p:pic>
      <p:pic>
        <p:nvPicPr>
          <p:cNvPr id="4" name="object 4"/>
          <p:cNvPicPr/>
          <p:nvPr/>
        </p:nvPicPr>
        <p:blipFill>
          <a:blip r:embed="rId3" cstate="print"/>
          <a:stretch>
            <a:fillRect/>
          </a:stretch>
        </p:blipFill>
        <p:spPr>
          <a:xfrm>
            <a:off x="423074" y="1152527"/>
            <a:ext cx="4643602" cy="3449454"/>
          </a:xfrm>
          <a:prstGeom prst="rect">
            <a:avLst/>
          </a:prstGeom>
        </p:spPr>
      </p:pic>
      <p:sp>
        <p:nvSpPr>
          <p:cNvPr id="5" name="object 5"/>
          <p:cNvSpPr txBox="1"/>
          <p:nvPr/>
        </p:nvSpPr>
        <p:spPr>
          <a:xfrm>
            <a:off x="7071282" y="3294380"/>
            <a:ext cx="667385" cy="382156"/>
          </a:xfrm>
          <a:prstGeom prst="rect">
            <a:avLst/>
          </a:prstGeom>
        </p:spPr>
        <p:txBody>
          <a:bodyPr vert="horz" wrap="square" lIns="0" tIns="12700" rIns="0" bIns="0" rtlCol="0">
            <a:spAutoFit/>
          </a:bodyPr>
          <a:lstStyle/>
          <a:p>
            <a:pPr marL="12700">
              <a:spcBef>
                <a:spcPts val="100"/>
              </a:spcBef>
            </a:pPr>
            <a:r>
              <a:rPr sz="2400" spc="-15" dirty="0">
                <a:latin typeface="Calibri"/>
                <a:cs typeface="Calibri"/>
              </a:rPr>
              <a:t>(</a:t>
            </a:r>
            <a:r>
              <a:rPr sz="2400" spc="-20" dirty="0">
                <a:latin typeface="Calibri"/>
                <a:cs typeface="Calibri"/>
              </a:rPr>
              <a:t>b</a:t>
            </a:r>
            <a:r>
              <a:rPr sz="2400" spc="-25" dirty="0">
                <a:latin typeface="Calibri"/>
                <a:cs typeface="Calibri"/>
              </a:rPr>
              <a:t>a</a:t>
            </a:r>
            <a:r>
              <a:rPr sz="2400" spc="-20" dirty="0">
                <a:latin typeface="Calibri"/>
                <a:cs typeface="Calibri"/>
              </a:rPr>
              <a:t>d</a:t>
            </a:r>
            <a:r>
              <a:rPr sz="2400" spc="-15" dirty="0">
                <a:latin typeface="Calibri"/>
                <a:cs typeface="Calibri"/>
              </a:rPr>
              <a:t>)</a:t>
            </a:r>
            <a:endParaRPr sz="2400">
              <a:latin typeface="Calibri"/>
              <a:cs typeface="Calibri"/>
            </a:endParaRPr>
          </a:p>
        </p:txBody>
      </p:sp>
    </p:spTree>
    <p:extLst>
      <p:ext uri="{BB962C8B-B14F-4D97-AF65-F5344CB8AC3E}">
        <p14:creationId xmlns:p14="http://schemas.microsoft.com/office/powerpoint/2010/main" val="10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63" y="543434"/>
            <a:ext cx="10380573" cy="777217"/>
          </a:xfrm>
        </p:spPr>
        <p:txBody>
          <a:bodyPr/>
          <a:lstStyle/>
          <a:p>
            <a:r>
              <a:rPr lang="en-GB" dirty="0"/>
              <a:t>Library GC Content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93" y="1578513"/>
            <a:ext cx="3888537" cy="2913810"/>
          </a:xfrm>
        </p:spPr>
      </p:pic>
      <p:pic>
        <p:nvPicPr>
          <p:cNvPr id="6" name="Picture 5"/>
          <p:cNvPicPr>
            <a:picLocks noChangeAspect="1"/>
          </p:cNvPicPr>
          <p:nvPr/>
        </p:nvPicPr>
        <p:blipFill>
          <a:blip r:embed="rId3"/>
          <a:stretch>
            <a:fillRect/>
          </a:stretch>
        </p:blipFill>
        <p:spPr>
          <a:xfrm>
            <a:off x="4649519" y="1614064"/>
            <a:ext cx="3834222" cy="2875667"/>
          </a:xfrm>
          <a:prstGeom prst="rect">
            <a:avLst/>
          </a:prstGeom>
        </p:spPr>
      </p:pic>
      <p:sp>
        <p:nvSpPr>
          <p:cNvPr id="7" name="TextBox 6"/>
          <p:cNvSpPr txBox="1"/>
          <p:nvPr/>
        </p:nvSpPr>
        <p:spPr>
          <a:xfrm>
            <a:off x="614876" y="4747514"/>
            <a:ext cx="3336170" cy="461665"/>
          </a:xfrm>
          <a:prstGeom prst="rect">
            <a:avLst/>
          </a:prstGeom>
          <a:noFill/>
        </p:spPr>
        <p:txBody>
          <a:bodyPr wrap="none" rtlCol="0">
            <a:spAutoFit/>
          </a:bodyPr>
          <a:lstStyle/>
          <a:p>
            <a:r>
              <a:rPr lang="en-GB" sz="2400" dirty="0"/>
              <a:t>Specific Contamination</a:t>
            </a:r>
          </a:p>
        </p:txBody>
      </p:sp>
      <p:sp>
        <p:nvSpPr>
          <p:cNvPr id="8" name="TextBox 7"/>
          <p:cNvSpPr txBox="1"/>
          <p:nvPr/>
        </p:nvSpPr>
        <p:spPr>
          <a:xfrm>
            <a:off x="4919057" y="4779191"/>
            <a:ext cx="3079689" cy="461665"/>
          </a:xfrm>
          <a:prstGeom prst="rect">
            <a:avLst/>
          </a:prstGeom>
          <a:noFill/>
        </p:spPr>
        <p:txBody>
          <a:bodyPr wrap="none" rtlCol="0">
            <a:spAutoFit/>
          </a:bodyPr>
          <a:lstStyle/>
          <a:p>
            <a:r>
              <a:rPr lang="en-GB" sz="2400" dirty="0"/>
              <a:t>Broad Contamination</a:t>
            </a:r>
          </a:p>
        </p:txBody>
      </p:sp>
    </p:spTree>
    <p:extLst>
      <p:ext uri="{BB962C8B-B14F-4D97-AF65-F5344CB8AC3E}">
        <p14:creationId xmlns:p14="http://schemas.microsoft.com/office/powerpoint/2010/main" val="265512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4DD6-8469-C54B-AC1C-A2B3B9A4BC9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D602697-201A-B443-93A6-6ACEE84D02E6}"/>
              </a:ext>
            </a:extLst>
          </p:cNvPr>
          <p:cNvSpPr>
            <a:spLocks noGrp="1"/>
          </p:cNvSpPr>
          <p:nvPr>
            <p:ph type="body" idx="1"/>
          </p:nvPr>
        </p:nvSpPr>
        <p:spPr/>
        <p:txBody>
          <a:bodyPr/>
          <a:lstStyle/>
          <a:p>
            <a:endParaRPr lang="en-US"/>
          </a:p>
        </p:txBody>
      </p:sp>
      <p:pic>
        <p:nvPicPr>
          <p:cNvPr id="5" name="Picture 4" descr="Chart, line chart&#10;&#10;Description automatically generated">
            <a:extLst>
              <a:ext uri="{FF2B5EF4-FFF2-40B4-BE49-F238E27FC236}">
                <a16:creationId xmlns:a16="http://schemas.microsoft.com/office/drawing/2014/main" id="{BB9B6A9B-902A-D04C-B7E2-EA05191DF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99" y="643991"/>
            <a:ext cx="8229600" cy="5832729"/>
          </a:xfrm>
          <a:prstGeom prst="rect">
            <a:avLst/>
          </a:prstGeom>
        </p:spPr>
      </p:pic>
      <p:sp>
        <p:nvSpPr>
          <p:cNvPr id="6" name="TextBox 5">
            <a:extLst>
              <a:ext uri="{FF2B5EF4-FFF2-40B4-BE49-F238E27FC236}">
                <a16:creationId xmlns:a16="http://schemas.microsoft.com/office/drawing/2014/main" id="{F1D91AB5-FD27-BB44-B155-F9DE6D72AC47}"/>
              </a:ext>
            </a:extLst>
          </p:cNvPr>
          <p:cNvSpPr txBox="1"/>
          <p:nvPr/>
        </p:nvSpPr>
        <p:spPr>
          <a:xfrm>
            <a:off x="152854" y="292057"/>
            <a:ext cx="8811799" cy="523220"/>
          </a:xfrm>
          <a:prstGeom prst="rect">
            <a:avLst/>
          </a:prstGeom>
          <a:noFill/>
        </p:spPr>
        <p:txBody>
          <a:bodyPr wrap="square" rtlCol="0">
            <a:spAutoFit/>
          </a:bodyPr>
          <a:lstStyle/>
          <a:p>
            <a:pPr algn="ctr"/>
            <a:r>
              <a:rPr lang="en-US" sz="2800" dirty="0"/>
              <a:t>What is the average fragment length?</a:t>
            </a:r>
          </a:p>
        </p:txBody>
      </p:sp>
      <p:sp>
        <p:nvSpPr>
          <p:cNvPr id="4" name="TextBox 3">
            <a:extLst>
              <a:ext uri="{FF2B5EF4-FFF2-40B4-BE49-F238E27FC236}">
                <a16:creationId xmlns:a16="http://schemas.microsoft.com/office/drawing/2014/main" id="{1C3B0FDC-71BC-B94C-BC45-E4687A0BA500}"/>
              </a:ext>
            </a:extLst>
          </p:cNvPr>
          <p:cNvSpPr txBox="1"/>
          <p:nvPr/>
        </p:nvSpPr>
        <p:spPr>
          <a:xfrm rot="16200000">
            <a:off x="-1030757" y="3025225"/>
            <a:ext cx="2962671" cy="584775"/>
          </a:xfrm>
          <a:prstGeom prst="rect">
            <a:avLst/>
          </a:prstGeom>
          <a:noFill/>
        </p:spPr>
        <p:txBody>
          <a:bodyPr wrap="none" rtlCol="0">
            <a:spAutoFit/>
          </a:bodyPr>
          <a:lstStyle/>
          <a:p>
            <a:r>
              <a:rPr lang="en-US" sz="3200" dirty="0"/>
              <a:t># of sequences</a:t>
            </a:r>
          </a:p>
        </p:txBody>
      </p:sp>
      <p:sp>
        <p:nvSpPr>
          <p:cNvPr id="7" name="TextBox 6">
            <a:extLst>
              <a:ext uri="{FF2B5EF4-FFF2-40B4-BE49-F238E27FC236}">
                <a16:creationId xmlns:a16="http://schemas.microsoft.com/office/drawing/2014/main" id="{EEF5B93A-9D57-9348-97A3-58B3215CB6C5}"/>
              </a:ext>
            </a:extLst>
          </p:cNvPr>
          <p:cNvSpPr txBox="1"/>
          <p:nvPr/>
        </p:nvSpPr>
        <p:spPr>
          <a:xfrm>
            <a:off x="5569053" y="6366989"/>
            <a:ext cx="2497800" cy="461665"/>
          </a:xfrm>
          <a:prstGeom prst="rect">
            <a:avLst/>
          </a:prstGeom>
          <a:noFill/>
        </p:spPr>
        <p:txBody>
          <a:bodyPr wrap="none" rtlCol="0">
            <a:spAutoFit/>
          </a:bodyPr>
          <a:lstStyle/>
          <a:p>
            <a:r>
              <a:rPr lang="en-US" sz="2400" dirty="0"/>
              <a:t>Sequence length</a:t>
            </a:r>
          </a:p>
        </p:txBody>
      </p:sp>
    </p:spTree>
    <p:extLst>
      <p:ext uri="{BB962C8B-B14F-4D97-AF65-F5344CB8AC3E}">
        <p14:creationId xmlns:p14="http://schemas.microsoft.com/office/powerpoint/2010/main" val="450891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6B7993-E3A4-2946-811F-E0AD5995544F}"/>
              </a:ext>
            </a:extLst>
          </p:cNvPr>
          <p:cNvSpPr>
            <a:spLocks noGrp="1"/>
          </p:cNvSpPr>
          <p:nvPr>
            <p:ph type="body" idx="1"/>
          </p:nvPr>
        </p:nvSpPr>
        <p:spPr/>
        <p:txBody>
          <a:bodyPr/>
          <a:lstStyle/>
          <a:p>
            <a:endParaRPr lang="en-US"/>
          </a:p>
        </p:txBody>
      </p:sp>
      <p:pic>
        <p:nvPicPr>
          <p:cNvPr id="5" name="Picture 4" descr="Background pattern&#10;&#10;Description automatically generated">
            <a:extLst>
              <a:ext uri="{FF2B5EF4-FFF2-40B4-BE49-F238E27FC236}">
                <a16:creationId xmlns:a16="http://schemas.microsoft.com/office/drawing/2014/main" id="{634DCA0C-297C-5D45-947C-A8C2F979F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105" y="1387850"/>
            <a:ext cx="7132196" cy="5056337"/>
          </a:xfrm>
          <a:prstGeom prst="rect">
            <a:avLst/>
          </a:prstGeom>
        </p:spPr>
      </p:pic>
      <p:sp>
        <p:nvSpPr>
          <p:cNvPr id="6" name="TextBox 5">
            <a:extLst>
              <a:ext uri="{FF2B5EF4-FFF2-40B4-BE49-F238E27FC236}">
                <a16:creationId xmlns:a16="http://schemas.microsoft.com/office/drawing/2014/main" id="{98E49A74-6377-6843-A4DA-DB68BEE6BE09}"/>
              </a:ext>
            </a:extLst>
          </p:cNvPr>
          <p:cNvSpPr txBox="1"/>
          <p:nvPr/>
        </p:nvSpPr>
        <p:spPr>
          <a:xfrm>
            <a:off x="152854" y="292062"/>
            <a:ext cx="7806923" cy="1200329"/>
          </a:xfrm>
          <a:prstGeom prst="rect">
            <a:avLst/>
          </a:prstGeom>
          <a:noFill/>
        </p:spPr>
        <p:txBody>
          <a:bodyPr wrap="square" rtlCol="0">
            <a:spAutoFit/>
          </a:bodyPr>
          <a:lstStyle/>
          <a:p>
            <a:r>
              <a:rPr lang="en-US" sz="2400" dirty="0"/>
              <a:t>What is the percentage over each position for which an N was called? </a:t>
            </a:r>
          </a:p>
          <a:p>
            <a:r>
              <a:rPr lang="en-US" sz="2400" dirty="0"/>
              <a:t>N= not enough confidence to call an A,T,C,G</a:t>
            </a:r>
          </a:p>
        </p:txBody>
      </p:sp>
    </p:spTree>
    <p:extLst>
      <p:ext uri="{BB962C8B-B14F-4D97-AF65-F5344CB8AC3E}">
        <p14:creationId xmlns:p14="http://schemas.microsoft.com/office/powerpoint/2010/main" val="262662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93"/>
            <a:ext cx="8229600" cy="857251"/>
          </a:xfrm>
        </p:spPr>
        <p:txBody>
          <a:bodyPr/>
          <a:lstStyle/>
          <a:p>
            <a:r>
              <a:rPr lang="en-GB" dirty="0"/>
              <a:t>Positional Quality</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7268" t="30352" r="49014" b="41188"/>
          <a:stretch/>
        </p:blipFill>
        <p:spPr>
          <a:xfrm>
            <a:off x="457203" y="1754770"/>
            <a:ext cx="1620225" cy="1458203"/>
          </a:xfrm>
          <a:prstGeom prst="rect">
            <a:avLst/>
          </a:prstGeom>
        </p:spPr>
      </p:pic>
      <p:grpSp>
        <p:nvGrpSpPr>
          <p:cNvPr id="88" name="Group 87"/>
          <p:cNvGrpSpPr/>
          <p:nvPr/>
        </p:nvGrpSpPr>
        <p:grpSpPr>
          <a:xfrm>
            <a:off x="518881" y="3306540"/>
            <a:ext cx="1090381" cy="2566687"/>
            <a:chOff x="609600" y="3278288"/>
            <a:chExt cx="1453840" cy="3422249"/>
          </a:xfrm>
        </p:grpSpPr>
        <p:grpSp>
          <p:nvGrpSpPr>
            <p:cNvPr id="87" name="Group 86"/>
            <p:cNvGrpSpPr/>
            <p:nvPr/>
          </p:nvGrpSpPr>
          <p:grpSpPr>
            <a:xfrm>
              <a:off x="609600" y="3645029"/>
              <a:ext cx="1453840" cy="3055508"/>
              <a:chOff x="609600" y="3645029"/>
              <a:chExt cx="1453840" cy="3055508"/>
            </a:xfrm>
          </p:grpSpPr>
          <p:sp>
            <p:nvSpPr>
              <p:cNvPr id="5" name="Rectangle 4"/>
              <p:cNvSpPr/>
              <p:nvPr/>
            </p:nvSpPr>
            <p:spPr>
              <a:xfrm>
                <a:off x="609600" y="3645029"/>
                <a:ext cx="1453840" cy="3055508"/>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 name="Rectangle 5"/>
              <p:cNvSpPr/>
              <p:nvPr/>
            </p:nvSpPr>
            <p:spPr>
              <a:xfrm>
                <a:off x="695250" y="3698580"/>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Rectangle 6"/>
              <p:cNvSpPr/>
              <p:nvPr/>
            </p:nvSpPr>
            <p:spPr>
              <a:xfrm>
                <a:off x="924920" y="3698579"/>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Rectangle 7"/>
              <p:cNvSpPr/>
              <p:nvPr/>
            </p:nvSpPr>
            <p:spPr>
              <a:xfrm>
                <a:off x="1154590" y="3698579"/>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Rectangle 8"/>
              <p:cNvSpPr/>
              <p:nvPr/>
            </p:nvSpPr>
            <p:spPr>
              <a:xfrm>
                <a:off x="1384260" y="3698578"/>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0" name="Rectangle 9"/>
              <p:cNvSpPr/>
              <p:nvPr/>
            </p:nvSpPr>
            <p:spPr>
              <a:xfrm>
                <a:off x="1613930" y="3698579"/>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1" name="Rectangle 10"/>
              <p:cNvSpPr/>
              <p:nvPr/>
            </p:nvSpPr>
            <p:spPr>
              <a:xfrm>
                <a:off x="1843600" y="3698577"/>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grpSp>
        <p:sp>
          <p:nvSpPr>
            <p:cNvPr id="86" name="TextBox 85"/>
            <p:cNvSpPr txBox="1"/>
            <p:nvPr/>
          </p:nvSpPr>
          <p:spPr>
            <a:xfrm>
              <a:off x="1000260" y="3278288"/>
              <a:ext cx="874598" cy="400280"/>
            </a:xfrm>
            <a:prstGeom prst="rect">
              <a:avLst/>
            </a:prstGeom>
            <a:noFill/>
          </p:spPr>
          <p:txBody>
            <a:bodyPr wrap="none" rtlCol="0">
              <a:spAutoFit/>
            </a:bodyPr>
            <a:lstStyle/>
            <a:p>
              <a:r>
                <a:rPr lang="en-GB" sz="1351" dirty="0"/>
                <a:t>Lanes</a:t>
              </a:r>
            </a:p>
          </p:txBody>
        </p:sp>
      </p:grpSp>
      <p:grpSp>
        <p:nvGrpSpPr>
          <p:cNvPr id="135" name="Group 134"/>
          <p:cNvGrpSpPr/>
          <p:nvPr/>
        </p:nvGrpSpPr>
        <p:grpSpPr>
          <a:xfrm>
            <a:off x="2158740" y="3003931"/>
            <a:ext cx="1145281" cy="2869295"/>
            <a:chOff x="2878315" y="2862240"/>
            <a:chExt cx="1527040" cy="3825725"/>
          </a:xfrm>
        </p:grpSpPr>
        <p:grpSp>
          <p:nvGrpSpPr>
            <p:cNvPr id="48" name="Group 47"/>
            <p:cNvGrpSpPr/>
            <p:nvPr/>
          </p:nvGrpSpPr>
          <p:grpSpPr>
            <a:xfrm>
              <a:off x="2878315" y="3632458"/>
              <a:ext cx="543390" cy="3055507"/>
              <a:chOff x="2351480" y="3284981"/>
              <a:chExt cx="543390" cy="3456484"/>
            </a:xfrm>
            <a:solidFill>
              <a:schemeClr val="bg1">
                <a:lumMod val="75000"/>
              </a:schemeClr>
            </a:solidFill>
          </p:grpSpPr>
          <p:sp>
            <p:nvSpPr>
              <p:cNvPr id="12" name="Rectangle 11"/>
              <p:cNvSpPr/>
              <p:nvPr/>
            </p:nvSpPr>
            <p:spPr>
              <a:xfrm>
                <a:off x="235148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Rectangle 12"/>
              <p:cNvSpPr/>
              <p:nvPr/>
            </p:nvSpPr>
            <p:spPr>
              <a:xfrm>
                <a:off x="253261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271374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Rectangle 14"/>
              <p:cNvSpPr/>
              <p:nvPr/>
            </p:nvSpPr>
            <p:spPr>
              <a:xfrm>
                <a:off x="235148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6" name="Rectangle 15"/>
              <p:cNvSpPr/>
              <p:nvPr/>
            </p:nvSpPr>
            <p:spPr>
              <a:xfrm>
                <a:off x="253261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p:cNvSpPr/>
              <p:nvPr/>
            </p:nvSpPr>
            <p:spPr>
              <a:xfrm>
                <a:off x="271374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p:cNvSpPr/>
              <p:nvPr/>
            </p:nvSpPr>
            <p:spPr>
              <a:xfrm>
                <a:off x="235148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9" name="Rectangle 18"/>
              <p:cNvSpPr/>
              <p:nvPr/>
            </p:nvSpPr>
            <p:spPr>
              <a:xfrm>
                <a:off x="253261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0" name="Rectangle 19"/>
              <p:cNvSpPr/>
              <p:nvPr/>
            </p:nvSpPr>
            <p:spPr>
              <a:xfrm>
                <a:off x="271374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p:cNvSpPr/>
              <p:nvPr/>
            </p:nvSpPr>
            <p:spPr>
              <a:xfrm>
                <a:off x="235148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2" name="Rectangle 21"/>
              <p:cNvSpPr/>
              <p:nvPr/>
            </p:nvSpPr>
            <p:spPr>
              <a:xfrm>
                <a:off x="253261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3" name="Rectangle 22"/>
              <p:cNvSpPr/>
              <p:nvPr/>
            </p:nvSpPr>
            <p:spPr>
              <a:xfrm>
                <a:off x="271374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Rectangle 23"/>
              <p:cNvSpPr/>
              <p:nvPr/>
            </p:nvSpPr>
            <p:spPr>
              <a:xfrm>
                <a:off x="235148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5" name="Rectangle 24"/>
              <p:cNvSpPr/>
              <p:nvPr/>
            </p:nvSpPr>
            <p:spPr>
              <a:xfrm>
                <a:off x="253261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6" name="Rectangle 25"/>
              <p:cNvSpPr/>
              <p:nvPr/>
            </p:nvSpPr>
            <p:spPr>
              <a:xfrm>
                <a:off x="271374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7" name="Rectangle 26"/>
              <p:cNvSpPr/>
              <p:nvPr/>
            </p:nvSpPr>
            <p:spPr>
              <a:xfrm>
                <a:off x="235148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8" name="Rectangle 27"/>
              <p:cNvSpPr/>
              <p:nvPr/>
            </p:nvSpPr>
            <p:spPr>
              <a:xfrm>
                <a:off x="253261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9" name="Rectangle 28"/>
              <p:cNvSpPr/>
              <p:nvPr/>
            </p:nvSpPr>
            <p:spPr>
              <a:xfrm>
                <a:off x="271374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0" name="Rectangle 29"/>
              <p:cNvSpPr/>
              <p:nvPr/>
            </p:nvSpPr>
            <p:spPr>
              <a:xfrm>
                <a:off x="235148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1" name="Rectangle 30"/>
              <p:cNvSpPr/>
              <p:nvPr/>
            </p:nvSpPr>
            <p:spPr>
              <a:xfrm>
                <a:off x="253261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2" name="Rectangle 31"/>
              <p:cNvSpPr/>
              <p:nvPr/>
            </p:nvSpPr>
            <p:spPr>
              <a:xfrm>
                <a:off x="271374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3" name="Rectangle 32"/>
              <p:cNvSpPr/>
              <p:nvPr/>
            </p:nvSpPr>
            <p:spPr>
              <a:xfrm>
                <a:off x="235148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4" name="Rectangle 33"/>
              <p:cNvSpPr/>
              <p:nvPr/>
            </p:nvSpPr>
            <p:spPr>
              <a:xfrm>
                <a:off x="253261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5" name="Rectangle 34"/>
              <p:cNvSpPr/>
              <p:nvPr/>
            </p:nvSpPr>
            <p:spPr>
              <a:xfrm>
                <a:off x="271374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6" name="Rectangle 35"/>
              <p:cNvSpPr/>
              <p:nvPr/>
            </p:nvSpPr>
            <p:spPr>
              <a:xfrm>
                <a:off x="235148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7" name="Rectangle 36"/>
              <p:cNvSpPr/>
              <p:nvPr/>
            </p:nvSpPr>
            <p:spPr>
              <a:xfrm>
                <a:off x="253261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8" name="Rectangle 37"/>
              <p:cNvSpPr/>
              <p:nvPr/>
            </p:nvSpPr>
            <p:spPr>
              <a:xfrm>
                <a:off x="271374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9" name="Rectangle 38"/>
              <p:cNvSpPr/>
              <p:nvPr/>
            </p:nvSpPr>
            <p:spPr>
              <a:xfrm>
                <a:off x="235148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0" name="Rectangle 39"/>
              <p:cNvSpPr/>
              <p:nvPr/>
            </p:nvSpPr>
            <p:spPr>
              <a:xfrm>
                <a:off x="253261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1" name="Rectangle 40"/>
              <p:cNvSpPr/>
              <p:nvPr/>
            </p:nvSpPr>
            <p:spPr>
              <a:xfrm>
                <a:off x="271374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2" name="Rectangle 41"/>
              <p:cNvSpPr/>
              <p:nvPr/>
            </p:nvSpPr>
            <p:spPr>
              <a:xfrm>
                <a:off x="235148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3" name="Rectangle 42"/>
              <p:cNvSpPr/>
              <p:nvPr/>
            </p:nvSpPr>
            <p:spPr>
              <a:xfrm>
                <a:off x="253261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4" name="Rectangle 43"/>
              <p:cNvSpPr/>
              <p:nvPr/>
            </p:nvSpPr>
            <p:spPr>
              <a:xfrm>
                <a:off x="271374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5" name="Rectangle 44"/>
              <p:cNvSpPr/>
              <p:nvPr/>
            </p:nvSpPr>
            <p:spPr>
              <a:xfrm>
                <a:off x="235148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6" name="Rectangle 45"/>
              <p:cNvSpPr/>
              <p:nvPr/>
            </p:nvSpPr>
            <p:spPr>
              <a:xfrm>
                <a:off x="253261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7" name="Rectangle 46"/>
              <p:cNvSpPr/>
              <p:nvPr/>
            </p:nvSpPr>
            <p:spPr>
              <a:xfrm>
                <a:off x="271374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grpSp>
        <p:grpSp>
          <p:nvGrpSpPr>
            <p:cNvPr id="49" name="Group 48"/>
            <p:cNvGrpSpPr/>
            <p:nvPr/>
          </p:nvGrpSpPr>
          <p:grpSpPr>
            <a:xfrm>
              <a:off x="3576355" y="3632458"/>
              <a:ext cx="543390" cy="3055507"/>
              <a:chOff x="2351480" y="3284981"/>
              <a:chExt cx="543390" cy="3456484"/>
            </a:xfrm>
            <a:solidFill>
              <a:schemeClr val="bg1">
                <a:lumMod val="75000"/>
              </a:schemeClr>
            </a:solidFill>
          </p:grpSpPr>
          <p:sp>
            <p:nvSpPr>
              <p:cNvPr id="50" name="Rectangle 49"/>
              <p:cNvSpPr/>
              <p:nvPr/>
            </p:nvSpPr>
            <p:spPr>
              <a:xfrm>
                <a:off x="235148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1" name="Rectangle 50"/>
              <p:cNvSpPr/>
              <p:nvPr/>
            </p:nvSpPr>
            <p:spPr>
              <a:xfrm>
                <a:off x="253261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2" name="Rectangle 51"/>
              <p:cNvSpPr/>
              <p:nvPr/>
            </p:nvSpPr>
            <p:spPr>
              <a:xfrm>
                <a:off x="271374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3" name="Rectangle 52"/>
              <p:cNvSpPr/>
              <p:nvPr/>
            </p:nvSpPr>
            <p:spPr>
              <a:xfrm>
                <a:off x="235148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4" name="Rectangle 53"/>
              <p:cNvSpPr/>
              <p:nvPr/>
            </p:nvSpPr>
            <p:spPr>
              <a:xfrm>
                <a:off x="253261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5" name="Rectangle 54"/>
              <p:cNvSpPr/>
              <p:nvPr/>
            </p:nvSpPr>
            <p:spPr>
              <a:xfrm>
                <a:off x="271374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6" name="Rectangle 55"/>
              <p:cNvSpPr/>
              <p:nvPr/>
            </p:nvSpPr>
            <p:spPr>
              <a:xfrm>
                <a:off x="235148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7" name="Rectangle 56"/>
              <p:cNvSpPr/>
              <p:nvPr/>
            </p:nvSpPr>
            <p:spPr>
              <a:xfrm>
                <a:off x="253261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8" name="Rectangle 57"/>
              <p:cNvSpPr/>
              <p:nvPr/>
            </p:nvSpPr>
            <p:spPr>
              <a:xfrm>
                <a:off x="271374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9" name="Rectangle 58"/>
              <p:cNvSpPr/>
              <p:nvPr/>
            </p:nvSpPr>
            <p:spPr>
              <a:xfrm>
                <a:off x="235148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0" name="Rectangle 59"/>
              <p:cNvSpPr/>
              <p:nvPr/>
            </p:nvSpPr>
            <p:spPr>
              <a:xfrm>
                <a:off x="253261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1" name="Rectangle 60"/>
              <p:cNvSpPr/>
              <p:nvPr/>
            </p:nvSpPr>
            <p:spPr>
              <a:xfrm>
                <a:off x="271374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2" name="Rectangle 61"/>
              <p:cNvSpPr/>
              <p:nvPr/>
            </p:nvSpPr>
            <p:spPr>
              <a:xfrm>
                <a:off x="235148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3" name="Rectangle 62"/>
              <p:cNvSpPr/>
              <p:nvPr/>
            </p:nvSpPr>
            <p:spPr>
              <a:xfrm>
                <a:off x="253261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4" name="Rectangle 63"/>
              <p:cNvSpPr/>
              <p:nvPr/>
            </p:nvSpPr>
            <p:spPr>
              <a:xfrm>
                <a:off x="271374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5" name="Rectangle 64"/>
              <p:cNvSpPr/>
              <p:nvPr/>
            </p:nvSpPr>
            <p:spPr>
              <a:xfrm>
                <a:off x="235148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6" name="Rectangle 65"/>
              <p:cNvSpPr/>
              <p:nvPr/>
            </p:nvSpPr>
            <p:spPr>
              <a:xfrm>
                <a:off x="253261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7" name="Rectangle 66"/>
              <p:cNvSpPr/>
              <p:nvPr/>
            </p:nvSpPr>
            <p:spPr>
              <a:xfrm>
                <a:off x="271374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8" name="Rectangle 67"/>
              <p:cNvSpPr/>
              <p:nvPr/>
            </p:nvSpPr>
            <p:spPr>
              <a:xfrm>
                <a:off x="235148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9" name="Rectangle 68"/>
              <p:cNvSpPr/>
              <p:nvPr/>
            </p:nvSpPr>
            <p:spPr>
              <a:xfrm>
                <a:off x="253261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0" name="Rectangle 69"/>
              <p:cNvSpPr/>
              <p:nvPr/>
            </p:nvSpPr>
            <p:spPr>
              <a:xfrm>
                <a:off x="271374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1" name="Rectangle 70"/>
              <p:cNvSpPr/>
              <p:nvPr/>
            </p:nvSpPr>
            <p:spPr>
              <a:xfrm>
                <a:off x="235148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2" name="Rectangle 71"/>
              <p:cNvSpPr/>
              <p:nvPr/>
            </p:nvSpPr>
            <p:spPr>
              <a:xfrm>
                <a:off x="253261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3" name="Rectangle 72"/>
              <p:cNvSpPr/>
              <p:nvPr/>
            </p:nvSpPr>
            <p:spPr>
              <a:xfrm>
                <a:off x="271374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4" name="Rectangle 73"/>
              <p:cNvSpPr/>
              <p:nvPr/>
            </p:nvSpPr>
            <p:spPr>
              <a:xfrm>
                <a:off x="235148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5" name="Rectangle 74"/>
              <p:cNvSpPr/>
              <p:nvPr/>
            </p:nvSpPr>
            <p:spPr>
              <a:xfrm>
                <a:off x="253261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6" name="Rectangle 75"/>
              <p:cNvSpPr/>
              <p:nvPr/>
            </p:nvSpPr>
            <p:spPr>
              <a:xfrm>
                <a:off x="271374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7" name="Rectangle 76"/>
              <p:cNvSpPr/>
              <p:nvPr/>
            </p:nvSpPr>
            <p:spPr>
              <a:xfrm>
                <a:off x="235148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8" name="Rectangle 77"/>
              <p:cNvSpPr/>
              <p:nvPr/>
            </p:nvSpPr>
            <p:spPr>
              <a:xfrm>
                <a:off x="253261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9" name="Rectangle 78"/>
              <p:cNvSpPr/>
              <p:nvPr/>
            </p:nvSpPr>
            <p:spPr>
              <a:xfrm>
                <a:off x="271374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0" name="Rectangle 79"/>
              <p:cNvSpPr/>
              <p:nvPr/>
            </p:nvSpPr>
            <p:spPr>
              <a:xfrm>
                <a:off x="235148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1" name="Rectangle 80"/>
              <p:cNvSpPr/>
              <p:nvPr/>
            </p:nvSpPr>
            <p:spPr>
              <a:xfrm>
                <a:off x="253261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2" name="Rectangle 81"/>
              <p:cNvSpPr/>
              <p:nvPr/>
            </p:nvSpPr>
            <p:spPr>
              <a:xfrm>
                <a:off x="271374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3" name="Rectangle 82"/>
              <p:cNvSpPr/>
              <p:nvPr/>
            </p:nvSpPr>
            <p:spPr>
              <a:xfrm>
                <a:off x="235148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4" name="Rectangle 83"/>
              <p:cNvSpPr/>
              <p:nvPr/>
            </p:nvSpPr>
            <p:spPr>
              <a:xfrm>
                <a:off x="253261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5" name="Rectangle 84"/>
              <p:cNvSpPr/>
              <p:nvPr/>
            </p:nvSpPr>
            <p:spPr>
              <a:xfrm>
                <a:off x="271374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grpSp>
        <p:sp>
          <p:nvSpPr>
            <p:cNvPr id="89" name="TextBox 88"/>
            <p:cNvSpPr txBox="1"/>
            <p:nvPr/>
          </p:nvSpPr>
          <p:spPr>
            <a:xfrm>
              <a:off x="3150011" y="2862240"/>
              <a:ext cx="724985" cy="400280"/>
            </a:xfrm>
            <a:prstGeom prst="rect">
              <a:avLst/>
            </a:prstGeom>
            <a:noFill/>
          </p:spPr>
          <p:txBody>
            <a:bodyPr wrap="none" rtlCol="0">
              <a:spAutoFit/>
            </a:bodyPr>
            <a:lstStyle/>
            <a:p>
              <a:r>
                <a:rPr lang="en-GB" sz="1351" dirty="0"/>
                <a:t>Tiles</a:t>
              </a:r>
            </a:p>
          </p:txBody>
        </p:sp>
        <p:sp>
          <p:nvSpPr>
            <p:cNvPr id="90" name="TextBox 89"/>
            <p:cNvSpPr txBox="1"/>
            <p:nvPr/>
          </p:nvSpPr>
          <p:spPr>
            <a:xfrm>
              <a:off x="2878315" y="3244179"/>
              <a:ext cx="618203" cy="400280"/>
            </a:xfrm>
            <a:prstGeom prst="rect">
              <a:avLst/>
            </a:prstGeom>
            <a:noFill/>
          </p:spPr>
          <p:txBody>
            <a:bodyPr wrap="none" rtlCol="0">
              <a:spAutoFit/>
            </a:bodyPr>
            <a:lstStyle/>
            <a:p>
              <a:r>
                <a:rPr lang="en-GB" sz="1351" dirty="0"/>
                <a:t>Top</a:t>
              </a:r>
            </a:p>
          </p:txBody>
        </p:sp>
        <p:sp>
          <p:nvSpPr>
            <p:cNvPr id="128" name="TextBox 127"/>
            <p:cNvSpPr txBox="1"/>
            <p:nvPr/>
          </p:nvSpPr>
          <p:spPr>
            <a:xfrm>
              <a:off x="3428165" y="3244179"/>
              <a:ext cx="977190" cy="400280"/>
            </a:xfrm>
            <a:prstGeom prst="rect">
              <a:avLst/>
            </a:prstGeom>
            <a:noFill/>
          </p:spPr>
          <p:txBody>
            <a:bodyPr wrap="none" rtlCol="0">
              <a:spAutoFit/>
            </a:bodyPr>
            <a:lstStyle/>
            <a:p>
              <a:r>
                <a:rPr lang="en-GB" sz="1351" dirty="0"/>
                <a:t>Bottom</a:t>
              </a:r>
            </a:p>
          </p:txBody>
        </p:sp>
      </p:grpSp>
      <p:grpSp>
        <p:nvGrpSpPr>
          <p:cNvPr id="132" name="Group 131"/>
          <p:cNvGrpSpPr/>
          <p:nvPr/>
        </p:nvGrpSpPr>
        <p:grpSpPr>
          <a:xfrm>
            <a:off x="3277132" y="1704367"/>
            <a:ext cx="5130628" cy="2705648"/>
            <a:chOff x="4369509" y="1129489"/>
            <a:chExt cx="6840837" cy="3607530"/>
          </a:xfrm>
        </p:grpSpPr>
        <p:pic>
          <p:nvPicPr>
            <p:cNvPr id="130" name="Picture 129" descr="C:\Users\andrewss\Desktop\inde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9509" y="1129489"/>
              <a:ext cx="4810040" cy="3607530"/>
            </a:xfrm>
            <a:prstGeom prst="rect">
              <a:avLst/>
            </a:prstGeom>
            <a:noFill/>
            <a:extLst>
              <a:ext uri="{909E8E84-426E-40DD-AFC4-6F175D3DCCD1}">
                <a14:hiddenFill xmlns:a14="http://schemas.microsoft.com/office/drawing/2010/main">
                  <a:solidFill>
                    <a:srgbClr val="FFFFFF"/>
                  </a:solidFill>
                </a14:hiddenFill>
              </a:ext>
            </a:extLst>
          </p:spPr>
        </p:pic>
        <p:sp>
          <p:nvSpPr>
            <p:cNvPr id="131" name="TextBox 130"/>
            <p:cNvSpPr txBox="1"/>
            <p:nvPr/>
          </p:nvSpPr>
          <p:spPr>
            <a:xfrm>
              <a:off x="8976401" y="1242193"/>
              <a:ext cx="2233945" cy="400280"/>
            </a:xfrm>
            <a:prstGeom prst="rect">
              <a:avLst/>
            </a:prstGeom>
            <a:noFill/>
          </p:spPr>
          <p:txBody>
            <a:bodyPr wrap="none" rtlCol="0">
              <a:spAutoFit/>
            </a:bodyPr>
            <a:lstStyle/>
            <a:p>
              <a:r>
                <a:rPr lang="en-GB" sz="1351" dirty="0"/>
                <a:t>Random Patterning</a:t>
              </a:r>
            </a:p>
          </p:txBody>
        </p:sp>
      </p:grpSp>
      <p:grpSp>
        <p:nvGrpSpPr>
          <p:cNvPr id="134" name="Group 133"/>
          <p:cNvGrpSpPr/>
          <p:nvPr/>
        </p:nvGrpSpPr>
        <p:grpSpPr>
          <a:xfrm>
            <a:off x="4105634" y="3321364"/>
            <a:ext cx="5038366" cy="2621120"/>
            <a:chOff x="5474180" y="3285485"/>
            <a:chExt cx="6717820" cy="3494826"/>
          </a:xfrm>
        </p:grpSpPr>
        <p:pic>
          <p:nvPicPr>
            <p:cNvPr id="129" name="Picture 128" descr="C:\Users\andrewss\Desktop\consistent_tile_f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6614" y="3285485"/>
              <a:ext cx="4805386" cy="3494826"/>
            </a:xfrm>
            <a:prstGeom prst="rect">
              <a:avLst/>
            </a:prstGeom>
            <a:noFill/>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5474180" y="6041635"/>
              <a:ext cx="1938992" cy="677450"/>
            </a:xfrm>
            <a:prstGeom prst="rect">
              <a:avLst/>
            </a:prstGeom>
            <a:noFill/>
          </p:spPr>
          <p:txBody>
            <a:bodyPr wrap="none" rtlCol="0">
              <a:spAutoFit/>
            </a:bodyPr>
            <a:lstStyle/>
            <a:p>
              <a:pPr algn="r"/>
              <a:r>
                <a:rPr lang="en-GB" sz="1351" dirty="0"/>
                <a:t>Position Specific</a:t>
              </a:r>
            </a:p>
            <a:p>
              <a:pPr algn="r"/>
              <a:r>
                <a:rPr lang="en-GB" sz="1351" dirty="0"/>
                <a:t>Patterning</a:t>
              </a:r>
            </a:p>
          </p:txBody>
        </p:sp>
      </p:grpSp>
    </p:spTree>
    <p:extLst>
      <p:ext uri="{BB962C8B-B14F-4D97-AF65-F5344CB8AC3E}">
        <p14:creationId xmlns:p14="http://schemas.microsoft.com/office/powerpoint/2010/main" val="242270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858987"/>
            <a:ext cx="10380573" cy="774942"/>
          </a:xfrm>
        </p:spPr>
        <p:txBody>
          <a:bodyPr/>
          <a:lstStyle/>
          <a:p>
            <a:r>
              <a:rPr lang="en-GB" dirty="0"/>
              <a:t>Duplication</a:t>
            </a:r>
          </a:p>
        </p:txBody>
      </p:sp>
      <p:sp>
        <p:nvSpPr>
          <p:cNvPr id="3" name="Content Placeholder 2"/>
          <p:cNvSpPr>
            <a:spLocks noGrp="1"/>
          </p:cNvSpPr>
          <p:nvPr>
            <p:ph idx="1"/>
          </p:nvPr>
        </p:nvSpPr>
        <p:spPr>
          <a:xfrm>
            <a:off x="457203" y="2057402"/>
            <a:ext cx="8543415" cy="3693923"/>
          </a:xfrm>
        </p:spPr>
        <p:txBody>
          <a:bodyPr>
            <a:normAutofit fontScale="92500" lnSpcReduction="20000"/>
          </a:bodyPr>
          <a:lstStyle/>
          <a:p>
            <a:r>
              <a:rPr lang="en-GB" dirty="0"/>
              <a:t>The exact same sequence appears more than once in your library</a:t>
            </a:r>
          </a:p>
          <a:p>
            <a:endParaRPr lang="en-GB" dirty="0"/>
          </a:p>
          <a:p>
            <a:pPr lvl="1"/>
            <a:r>
              <a:rPr lang="en-GB" dirty="0"/>
              <a:t>The sequences come from different biological molecules and the duplication is coincidental</a:t>
            </a:r>
          </a:p>
          <a:p>
            <a:pPr lvl="2"/>
            <a:r>
              <a:rPr lang="en-GB" dirty="0"/>
              <a:t>Deep sequencing</a:t>
            </a:r>
          </a:p>
          <a:p>
            <a:pPr lvl="2"/>
            <a:r>
              <a:rPr lang="en-GB" dirty="0"/>
              <a:t>Highly present sequences (repeats for example)</a:t>
            </a:r>
          </a:p>
          <a:p>
            <a:pPr lvl="2"/>
            <a:r>
              <a:rPr lang="en-GB" dirty="0"/>
              <a:t>Restricted diversity libraries (amplicon sequencing, restricted libraries)</a:t>
            </a:r>
          </a:p>
          <a:p>
            <a:pPr lvl="1"/>
            <a:endParaRPr lang="en-GB" dirty="0"/>
          </a:p>
          <a:p>
            <a:pPr lvl="1"/>
            <a:r>
              <a:rPr lang="en-GB" dirty="0"/>
              <a:t>The sequences come from the same biological and the duplication is technical</a:t>
            </a:r>
          </a:p>
          <a:p>
            <a:pPr lvl="2"/>
            <a:r>
              <a:rPr lang="en-GB" dirty="0"/>
              <a:t>PCR duplicates</a:t>
            </a:r>
          </a:p>
        </p:txBody>
      </p:sp>
    </p:spTree>
    <p:extLst>
      <p:ext uri="{BB962C8B-B14F-4D97-AF65-F5344CB8AC3E}">
        <p14:creationId xmlns:p14="http://schemas.microsoft.com/office/powerpoint/2010/main" val="364678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Duplication</a:t>
            </a:r>
          </a:p>
        </p:txBody>
      </p:sp>
      <p:sp>
        <p:nvSpPr>
          <p:cNvPr id="3" name="Content Placeholder 2"/>
          <p:cNvSpPr>
            <a:spLocks noGrp="1"/>
          </p:cNvSpPr>
          <p:nvPr>
            <p:ph idx="1"/>
          </p:nvPr>
        </p:nvSpPr>
        <p:spPr>
          <a:xfrm>
            <a:off x="5436120" y="2057401"/>
            <a:ext cx="3250680" cy="3394472"/>
          </a:xfrm>
        </p:spPr>
        <p:txBody>
          <a:bodyPr/>
          <a:lstStyle/>
          <a:p>
            <a:r>
              <a:rPr lang="en-GB" dirty="0"/>
              <a:t>Most sequences are unique</a:t>
            </a:r>
          </a:p>
          <a:p>
            <a:endParaRPr lang="en-GB" dirty="0"/>
          </a:p>
          <a:p>
            <a:r>
              <a:rPr lang="en-GB" dirty="0"/>
              <a:t>High diversity (or low coverage)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1" y="1920479"/>
            <a:ext cx="5022699" cy="3767024"/>
          </a:xfrm>
          <a:prstGeom prst="rect">
            <a:avLst/>
          </a:prstGeom>
        </p:spPr>
      </p:pic>
    </p:spTree>
    <p:extLst>
      <p:ext uri="{BB962C8B-B14F-4D97-AF65-F5344CB8AC3E}">
        <p14:creationId xmlns:p14="http://schemas.microsoft.com/office/powerpoint/2010/main" val="81812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1" y="1944404"/>
            <a:ext cx="5022699" cy="3767024"/>
          </a:xfrm>
          <a:prstGeom prst="rect">
            <a:avLst/>
          </a:prstGeom>
        </p:spPr>
      </p:pic>
      <p:sp>
        <p:nvSpPr>
          <p:cNvPr id="2" name="Title 1"/>
          <p:cNvSpPr>
            <a:spLocks noGrp="1"/>
          </p:cNvSpPr>
          <p:nvPr>
            <p:ph type="title"/>
          </p:nvPr>
        </p:nvSpPr>
        <p:spPr/>
        <p:txBody>
          <a:bodyPr/>
          <a:lstStyle/>
          <a:p>
            <a:r>
              <a:rPr lang="en-GB" dirty="0"/>
              <a:t>Duplication</a:t>
            </a:r>
          </a:p>
        </p:txBody>
      </p:sp>
      <p:sp>
        <p:nvSpPr>
          <p:cNvPr id="3" name="Content Placeholder 2"/>
          <p:cNvSpPr>
            <a:spLocks noGrp="1"/>
          </p:cNvSpPr>
          <p:nvPr>
            <p:ph idx="1"/>
          </p:nvPr>
        </p:nvSpPr>
        <p:spPr>
          <a:xfrm>
            <a:off x="5436120" y="2057401"/>
            <a:ext cx="3250680" cy="3394472"/>
          </a:xfrm>
        </p:spPr>
        <p:txBody>
          <a:bodyPr/>
          <a:lstStyle/>
          <a:p>
            <a:r>
              <a:rPr lang="en-GB" dirty="0"/>
              <a:t>Most sequences are present many times</a:t>
            </a:r>
          </a:p>
          <a:p>
            <a:endParaRPr lang="en-GB" dirty="0"/>
          </a:p>
          <a:p>
            <a:r>
              <a:rPr lang="en-GB" dirty="0"/>
              <a:t>Highly duplicated (low diversity)</a:t>
            </a:r>
          </a:p>
        </p:txBody>
      </p:sp>
    </p:spTree>
    <p:extLst>
      <p:ext uri="{BB962C8B-B14F-4D97-AF65-F5344CB8AC3E}">
        <p14:creationId xmlns:p14="http://schemas.microsoft.com/office/powerpoint/2010/main" val="258760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FastQC</a:t>
            </a:r>
            <a:endParaRPr lang="en-GB" dirty="0"/>
          </a:p>
        </p:txBody>
      </p:sp>
      <p:sp>
        <p:nvSpPr>
          <p:cNvPr id="7" name="Content Placeholder 6"/>
          <p:cNvSpPr>
            <a:spLocks noGrp="1"/>
          </p:cNvSpPr>
          <p:nvPr>
            <p:ph idx="1"/>
          </p:nvPr>
        </p:nvSpPr>
        <p:spPr>
          <a:xfrm>
            <a:off x="5166082" y="2057401"/>
            <a:ext cx="4435117" cy="3394472"/>
          </a:xfrm>
        </p:spPr>
        <p:txBody>
          <a:bodyPr>
            <a:normAutofit/>
          </a:bodyPr>
          <a:lstStyle/>
          <a:p>
            <a:r>
              <a:rPr lang="en-GB" dirty="0"/>
              <a:t>Reads raw </a:t>
            </a:r>
            <a:r>
              <a:rPr lang="en-GB" dirty="0" err="1"/>
              <a:t>fastq</a:t>
            </a:r>
            <a:r>
              <a:rPr lang="en-GB" dirty="0"/>
              <a:t> files as input</a:t>
            </a:r>
          </a:p>
          <a:p>
            <a:endParaRPr lang="en-GB" dirty="0"/>
          </a:p>
          <a:p>
            <a:r>
              <a:rPr lang="en-GB" dirty="0"/>
              <a:t>Performs multiple checks</a:t>
            </a:r>
          </a:p>
          <a:p>
            <a:pPr lvl="1"/>
            <a:r>
              <a:rPr lang="en-GB" dirty="0"/>
              <a:t>Pass/warn/fail</a:t>
            </a:r>
          </a:p>
          <a:p>
            <a:pPr lvl="1"/>
            <a:r>
              <a:rPr lang="en-GB" dirty="0"/>
              <a:t>Compares to genomic library</a:t>
            </a:r>
          </a:p>
          <a:p>
            <a:endParaRPr lang="en-GB" dirty="0"/>
          </a:p>
          <a:p>
            <a:r>
              <a:rPr lang="en-GB" dirty="0"/>
              <a:t>HTML Report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96" y="2186827"/>
            <a:ext cx="4896509" cy="3360728"/>
          </a:xfrm>
          <a:prstGeom prst="rect">
            <a:avLst/>
          </a:prstGeom>
        </p:spPr>
      </p:pic>
      <p:sp>
        <p:nvSpPr>
          <p:cNvPr id="6" name="Rectangle 5"/>
          <p:cNvSpPr/>
          <p:nvPr/>
        </p:nvSpPr>
        <p:spPr>
          <a:xfrm>
            <a:off x="143388" y="5643308"/>
            <a:ext cx="4599401" cy="300210"/>
          </a:xfrm>
          <a:prstGeom prst="rect">
            <a:avLst/>
          </a:prstGeom>
        </p:spPr>
        <p:txBody>
          <a:bodyPr wrap="none">
            <a:spAutoFit/>
          </a:bodyPr>
          <a:lstStyle/>
          <a:p>
            <a:r>
              <a:rPr lang="en-GB" sz="1351" dirty="0"/>
              <a:t>http://www.bioinformatics.babraham.ac.uk/projects/fastqc/</a:t>
            </a:r>
          </a:p>
        </p:txBody>
      </p:sp>
    </p:spTree>
    <p:extLst>
      <p:ext uri="{BB962C8B-B14F-4D97-AF65-F5344CB8AC3E}">
        <p14:creationId xmlns:p14="http://schemas.microsoft.com/office/powerpoint/2010/main" val="3961697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274370"/>
            <a:ext cx="10380573" cy="1432273"/>
          </a:xfrm>
        </p:spPr>
        <p:txBody>
          <a:bodyPr/>
          <a:lstStyle/>
          <a:p>
            <a:r>
              <a:rPr lang="en-GB" dirty="0"/>
              <a:t>Overrepresented Sequences</a:t>
            </a:r>
          </a:p>
        </p:txBody>
      </p:sp>
      <p:sp>
        <p:nvSpPr>
          <p:cNvPr id="3" name="Content Placeholder 2"/>
          <p:cNvSpPr>
            <a:spLocks noGrp="1"/>
          </p:cNvSpPr>
          <p:nvPr>
            <p:ph idx="1"/>
          </p:nvPr>
        </p:nvSpPr>
        <p:spPr/>
        <p:txBody>
          <a:bodyPr>
            <a:normAutofit lnSpcReduction="10000"/>
          </a:bodyPr>
          <a:lstStyle/>
          <a:p>
            <a:r>
              <a:rPr lang="en-GB" dirty="0" err="1"/>
              <a:t>PolyA</a:t>
            </a:r>
            <a:r>
              <a:rPr lang="en-GB" dirty="0"/>
              <a:t> – Common in RNA-</a:t>
            </a:r>
            <a:r>
              <a:rPr lang="en-GB" dirty="0" err="1"/>
              <a:t>Seq</a:t>
            </a:r>
            <a:endParaRPr lang="en-GB" dirty="0"/>
          </a:p>
          <a:p>
            <a:endParaRPr lang="en-GB" dirty="0"/>
          </a:p>
          <a:p>
            <a:r>
              <a:rPr lang="en-GB" dirty="0" err="1"/>
              <a:t>PolyG</a:t>
            </a:r>
            <a:r>
              <a:rPr lang="en-GB" dirty="0"/>
              <a:t> – Empty space in 2-colour chemistry</a:t>
            </a:r>
          </a:p>
          <a:p>
            <a:endParaRPr lang="en-GB" dirty="0"/>
          </a:p>
          <a:p>
            <a:r>
              <a:rPr lang="en-GB" dirty="0" err="1"/>
              <a:t>PolyN</a:t>
            </a:r>
            <a:r>
              <a:rPr lang="en-GB" dirty="0"/>
              <a:t> – Quality too poor to make any calls</a:t>
            </a:r>
          </a:p>
          <a:p>
            <a:endParaRPr lang="en-GB" dirty="0"/>
          </a:p>
          <a:p>
            <a:r>
              <a:rPr lang="en-GB" dirty="0"/>
              <a:t>Specific sequences – Normally Adapter Dimers</a:t>
            </a:r>
          </a:p>
        </p:txBody>
      </p:sp>
      <p:pic>
        <p:nvPicPr>
          <p:cNvPr id="5" name="Picture 4">
            <a:extLst>
              <a:ext uri="{FF2B5EF4-FFF2-40B4-BE49-F238E27FC236}">
                <a16:creationId xmlns:a16="http://schemas.microsoft.com/office/drawing/2014/main" id="{BF9716DE-801F-2649-B1F2-FD35697DEDA9}"/>
              </a:ext>
            </a:extLst>
          </p:cNvPr>
          <p:cNvPicPr>
            <a:picLocks noChangeAspect="1"/>
          </p:cNvPicPr>
          <p:nvPr/>
        </p:nvPicPr>
        <p:blipFill>
          <a:blip r:embed="rId3"/>
          <a:stretch>
            <a:fillRect/>
          </a:stretch>
        </p:blipFill>
        <p:spPr>
          <a:xfrm>
            <a:off x="552450" y="1430103"/>
            <a:ext cx="8039100" cy="939800"/>
          </a:xfrm>
          <a:prstGeom prst="rect">
            <a:avLst/>
          </a:prstGeom>
        </p:spPr>
      </p:pic>
    </p:spTree>
    <p:extLst>
      <p:ext uri="{BB962C8B-B14F-4D97-AF65-F5344CB8AC3E}">
        <p14:creationId xmlns:p14="http://schemas.microsoft.com/office/powerpoint/2010/main" val="88151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98" y="407482"/>
            <a:ext cx="10380573" cy="1432273"/>
          </a:xfrm>
        </p:spPr>
        <p:txBody>
          <a:bodyPr/>
          <a:lstStyle/>
          <a:p>
            <a:r>
              <a:rPr lang="en-GB" dirty="0"/>
              <a:t>Adapter Dimers</a:t>
            </a:r>
          </a:p>
        </p:txBody>
      </p:sp>
      <p:grpSp>
        <p:nvGrpSpPr>
          <p:cNvPr id="4" name="Group 3"/>
          <p:cNvGrpSpPr/>
          <p:nvPr/>
        </p:nvGrpSpPr>
        <p:grpSpPr>
          <a:xfrm>
            <a:off x="258154" y="1937487"/>
            <a:ext cx="8627699" cy="432060"/>
            <a:chOff x="431425" y="2924930"/>
            <a:chExt cx="7669065" cy="576080"/>
          </a:xfrm>
        </p:grpSpPr>
        <p:sp>
          <p:nvSpPr>
            <p:cNvPr id="5" name="Rectangle 4"/>
            <p:cNvSpPr/>
            <p:nvPr/>
          </p:nvSpPr>
          <p:spPr>
            <a:xfrm>
              <a:off x="2627730" y="2924930"/>
              <a:ext cx="3312460" cy="57608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1" dirty="0"/>
                <a:t>Insert</a:t>
              </a:r>
            </a:p>
          </p:txBody>
        </p:sp>
        <p:sp>
          <p:nvSpPr>
            <p:cNvPr id="6" name="Rectangle 5"/>
            <p:cNvSpPr/>
            <p:nvPr/>
          </p:nvSpPr>
          <p:spPr>
            <a:xfrm>
              <a:off x="5940190"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7" name="Rectangle 6"/>
            <p:cNvSpPr/>
            <p:nvPr/>
          </p:nvSpPr>
          <p:spPr>
            <a:xfrm>
              <a:off x="1532991"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8" name="Rectangle 7"/>
            <p:cNvSpPr/>
            <p:nvPr/>
          </p:nvSpPr>
          <p:spPr>
            <a:xfrm>
              <a:off x="7020340"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sp>
          <p:nvSpPr>
            <p:cNvPr id="9" name="Rectangle 8"/>
            <p:cNvSpPr/>
            <p:nvPr/>
          </p:nvSpPr>
          <p:spPr>
            <a:xfrm>
              <a:off x="431425"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grpSp>
      <p:grpSp>
        <p:nvGrpSpPr>
          <p:cNvPr id="16" name="Group 15"/>
          <p:cNvGrpSpPr/>
          <p:nvPr/>
        </p:nvGrpSpPr>
        <p:grpSpPr>
          <a:xfrm>
            <a:off x="2152303" y="2564882"/>
            <a:ext cx="4879900" cy="432188"/>
            <a:chOff x="2806662" y="2276840"/>
            <a:chExt cx="6506533" cy="576251"/>
          </a:xfrm>
        </p:grpSpPr>
        <p:sp>
          <p:nvSpPr>
            <p:cNvPr id="12" name="Rectangle 11"/>
            <p:cNvSpPr/>
            <p:nvPr/>
          </p:nvSpPr>
          <p:spPr>
            <a:xfrm>
              <a:off x="6072745" y="2277011"/>
              <a:ext cx="1620225"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3" name="Rectangle 12"/>
            <p:cNvSpPr/>
            <p:nvPr/>
          </p:nvSpPr>
          <p:spPr>
            <a:xfrm>
              <a:off x="4439770" y="2276840"/>
              <a:ext cx="1620225"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4" name="Rectangle 13"/>
            <p:cNvSpPr/>
            <p:nvPr/>
          </p:nvSpPr>
          <p:spPr>
            <a:xfrm>
              <a:off x="7692970" y="2277011"/>
              <a:ext cx="1620225"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sp>
          <p:nvSpPr>
            <p:cNvPr id="15" name="Rectangle 14"/>
            <p:cNvSpPr/>
            <p:nvPr/>
          </p:nvSpPr>
          <p:spPr>
            <a:xfrm>
              <a:off x="2806662" y="2276840"/>
              <a:ext cx="1620225"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grpSp>
      <p:pic>
        <p:nvPicPr>
          <p:cNvPr id="17" name="Picture 16"/>
          <p:cNvPicPr>
            <a:picLocks noChangeAspect="1"/>
          </p:cNvPicPr>
          <p:nvPr/>
        </p:nvPicPr>
        <p:blipFill>
          <a:blip r:embed="rId2"/>
          <a:stretch>
            <a:fillRect/>
          </a:stretch>
        </p:blipFill>
        <p:spPr>
          <a:xfrm>
            <a:off x="81220" y="3807056"/>
            <a:ext cx="9022171" cy="1180151"/>
          </a:xfrm>
          <a:prstGeom prst="rect">
            <a:avLst/>
          </a:prstGeom>
        </p:spPr>
      </p:pic>
    </p:spTree>
    <p:extLst>
      <p:ext uri="{BB962C8B-B14F-4D97-AF65-F5344CB8AC3E}">
        <p14:creationId xmlns:p14="http://schemas.microsoft.com/office/powerpoint/2010/main" val="3226499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Barcode Sequences</a:t>
            </a:r>
          </a:p>
        </p:txBody>
      </p:sp>
      <p:grpSp>
        <p:nvGrpSpPr>
          <p:cNvPr id="4" name="Group 3"/>
          <p:cNvGrpSpPr/>
          <p:nvPr/>
        </p:nvGrpSpPr>
        <p:grpSpPr>
          <a:xfrm>
            <a:off x="258154" y="2043188"/>
            <a:ext cx="8627699" cy="648091"/>
            <a:chOff x="431425" y="2924930"/>
            <a:chExt cx="7669065" cy="576080"/>
          </a:xfrm>
        </p:grpSpPr>
        <p:sp>
          <p:nvSpPr>
            <p:cNvPr id="5" name="Rectangle 4"/>
            <p:cNvSpPr/>
            <p:nvPr/>
          </p:nvSpPr>
          <p:spPr>
            <a:xfrm>
              <a:off x="2627730" y="2924930"/>
              <a:ext cx="3312460" cy="57608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1" dirty="0"/>
                <a:t>Insert</a:t>
              </a:r>
            </a:p>
          </p:txBody>
        </p:sp>
        <p:sp>
          <p:nvSpPr>
            <p:cNvPr id="6" name="Rectangle 5"/>
            <p:cNvSpPr/>
            <p:nvPr/>
          </p:nvSpPr>
          <p:spPr>
            <a:xfrm>
              <a:off x="5940190"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7" name="Rectangle 6"/>
            <p:cNvSpPr/>
            <p:nvPr/>
          </p:nvSpPr>
          <p:spPr>
            <a:xfrm>
              <a:off x="1532991"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8" name="Rectangle 7"/>
            <p:cNvSpPr/>
            <p:nvPr/>
          </p:nvSpPr>
          <p:spPr>
            <a:xfrm>
              <a:off x="7020340"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sp>
          <p:nvSpPr>
            <p:cNvPr id="9" name="Rectangle 8"/>
            <p:cNvSpPr/>
            <p:nvPr/>
          </p:nvSpPr>
          <p:spPr>
            <a:xfrm>
              <a:off x="431425"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6" y="2786063"/>
            <a:ext cx="4286251" cy="3214688"/>
          </a:xfrm>
          <a:prstGeom prst="rect">
            <a:avLst/>
          </a:prstGeom>
        </p:spPr>
      </p:pic>
    </p:spTree>
    <p:extLst>
      <p:ext uri="{BB962C8B-B14F-4D97-AF65-F5344CB8AC3E}">
        <p14:creationId xmlns:p14="http://schemas.microsoft.com/office/powerpoint/2010/main" val="313715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Read-through Adapters</a:t>
            </a:r>
          </a:p>
        </p:txBody>
      </p:sp>
      <p:grpSp>
        <p:nvGrpSpPr>
          <p:cNvPr id="4" name="Group 3"/>
          <p:cNvGrpSpPr/>
          <p:nvPr/>
        </p:nvGrpSpPr>
        <p:grpSpPr>
          <a:xfrm>
            <a:off x="1223628" y="2287218"/>
            <a:ext cx="7371732" cy="798564"/>
            <a:chOff x="107504" y="2060848"/>
            <a:chExt cx="8928992" cy="1064752"/>
          </a:xfrm>
        </p:grpSpPr>
        <p:grpSp>
          <p:nvGrpSpPr>
            <p:cNvPr id="5" name="Group 4"/>
            <p:cNvGrpSpPr/>
            <p:nvPr/>
          </p:nvGrpSpPr>
          <p:grpSpPr>
            <a:xfrm>
              <a:off x="107504" y="2621544"/>
              <a:ext cx="8928992" cy="504056"/>
              <a:chOff x="107504" y="2621544"/>
              <a:chExt cx="8928992" cy="504056"/>
            </a:xfrm>
          </p:grpSpPr>
          <p:sp>
            <p:nvSpPr>
              <p:cNvPr id="10" name="Rectangle 9"/>
              <p:cNvSpPr/>
              <p:nvPr/>
            </p:nvSpPr>
            <p:spPr>
              <a:xfrm>
                <a:off x="2087724" y="2621544"/>
                <a:ext cx="49685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Insert</a:t>
                </a:r>
              </a:p>
            </p:txBody>
          </p:sp>
          <p:sp>
            <p:nvSpPr>
              <p:cNvPr id="11" name="Rectangle 10"/>
              <p:cNvSpPr/>
              <p:nvPr/>
            </p:nvSpPr>
            <p:spPr>
              <a:xfrm>
                <a:off x="1115616" y="2621544"/>
                <a:ext cx="972108"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2" name="Rectangle 11"/>
              <p:cNvSpPr/>
              <p:nvPr/>
            </p:nvSpPr>
            <p:spPr>
              <a:xfrm>
                <a:off x="107504" y="2621544"/>
                <a:ext cx="1008112" cy="504056"/>
              </a:xfrm>
              <a:prstGeom prst="rect">
                <a:avLst/>
              </a:prstGeom>
              <a:solidFill>
                <a:schemeClr val="bg1">
                  <a:lumMod val="65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1" dirty="0"/>
              </a:p>
            </p:txBody>
          </p:sp>
          <p:sp>
            <p:nvSpPr>
              <p:cNvPr id="13" name="Rectangle 12"/>
              <p:cNvSpPr/>
              <p:nvPr/>
            </p:nvSpPr>
            <p:spPr>
              <a:xfrm>
                <a:off x="7059211" y="2621544"/>
                <a:ext cx="972108" cy="50405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4" name="Rectangle 13"/>
              <p:cNvSpPr/>
              <p:nvPr/>
            </p:nvSpPr>
            <p:spPr>
              <a:xfrm>
                <a:off x="8028384" y="2621544"/>
                <a:ext cx="1008112" cy="504056"/>
              </a:xfrm>
              <a:prstGeom prst="rect">
                <a:avLst/>
              </a:prstGeom>
              <a:solidFill>
                <a:schemeClr val="bg1">
                  <a:lumMod val="6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1" dirty="0"/>
              </a:p>
            </p:txBody>
          </p:sp>
        </p:grpSp>
        <p:grpSp>
          <p:nvGrpSpPr>
            <p:cNvPr id="6" name="Group 5"/>
            <p:cNvGrpSpPr/>
            <p:nvPr/>
          </p:nvGrpSpPr>
          <p:grpSpPr>
            <a:xfrm>
              <a:off x="1460288" y="2212548"/>
              <a:ext cx="699337" cy="307776"/>
              <a:chOff x="1460288" y="2587956"/>
              <a:chExt cx="699337" cy="307776"/>
            </a:xfrm>
          </p:grpSpPr>
          <p:cxnSp>
            <p:nvCxnSpPr>
              <p:cNvPr id="8" name="Straight Arrow Connector 7"/>
              <p:cNvCxnSpPr/>
              <p:nvPr/>
            </p:nvCxnSpPr>
            <p:spPr>
              <a:xfrm>
                <a:off x="1475656" y="2812286"/>
                <a:ext cx="612068" cy="0"/>
              </a:xfrm>
              <a:prstGeom prst="straightConnector1">
                <a:avLst/>
              </a:prstGeom>
              <a:ln w="254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1460288" y="2587956"/>
                <a:ext cx="699337" cy="307776"/>
              </a:xfrm>
              <a:prstGeom prst="rect">
                <a:avLst/>
              </a:prstGeom>
              <a:noFill/>
            </p:spPr>
            <p:txBody>
              <a:bodyPr wrap="none" rtlCol="0">
                <a:spAutoFit/>
              </a:bodyPr>
              <a:lstStyle/>
              <a:p>
                <a:r>
                  <a:rPr lang="en-GB" sz="900" dirty="0"/>
                  <a:t>Primer</a:t>
                </a:r>
              </a:p>
            </p:txBody>
          </p:sp>
        </p:grpSp>
        <p:sp>
          <p:nvSpPr>
            <p:cNvPr id="7" name="Right Arrow 6"/>
            <p:cNvSpPr/>
            <p:nvPr/>
          </p:nvSpPr>
          <p:spPr>
            <a:xfrm>
              <a:off x="2132280" y="2060848"/>
              <a:ext cx="1791648" cy="49833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351" dirty="0"/>
                <a:t>Read 1</a:t>
              </a:r>
            </a:p>
          </p:txBody>
        </p:sp>
      </p:grpSp>
      <p:grpSp>
        <p:nvGrpSpPr>
          <p:cNvPr id="15" name="Group 14"/>
          <p:cNvGrpSpPr/>
          <p:nvPr/>
        </p:nvGrpSpPr>
        <p:grpSpPr>
          <a:xfrm>
            <a:off x="1223628" y="3969061"/>
            <a:ext cx="7371732" cy="798564"/>
            <a:chOff x="107504" y="2060848"/>
            <a:chExt cx="8928992" cy="1064752"/>
          </a:xfrm>
        </p:grpSpPr>
        <p:grpSp>
          <p:nvGrpSpPr>
            <p:cNvPr id="16" name="Group 15"/>
            <p:cNvGrpSpPr/>
            <p:nvPr/>
          </p:nvGrpSpPr>
          <p:grpSpPr>
            <a:xfrm>
              <a:off x="107504" y="2621544"/>
              <a:ext cx="8928992" cy="504056"/>
              <a:chOff x="107504" y="2621544"/>
              <a:chExt cx="8928992" cy="504056"/>
            </a:xfrm>
          </p:grpSpPr>
          <p:sp>
            <p:nvSpPr>
              <p:cNvPr id="21" name="Rectangle 20"/>
              <p:cNvSpPr/>
              <p:nvPr/>
            </p:nvSpPr>
            <p:spPr>
              <a:xfrm>
                <a:off x="2087724" y="2621544"/>
                <a:ext cx="49685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Insert</a:t>
                </a:r>
              </a:p>
            </p:txBody>
          </p:sp>
          <p:sp>
            <p:nvSpPr>
              <p:cNvPr id="22" name="Rectangle 21"/>
              <p:cNvSpPr/>
              <p:nvPr/>
            </p:nvSpPr>
            <p:spPr>
              <a:xfrm>
                <a:off x="1115616" y="2621544"/>
                <a:ext cx="972108"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23" name="Rectangle 22"/>
              <p:cNvSpPr/>
              <p:nvPr/>
            </p:nvSpPr>
            <p:spPr>
              <a:xfrm>
                <a:off x="107504" y="2621544"/>
                <a:ext cx="1008112" cy="504056"/>
              </a:xfrm>
              <a:prstGeom prst="rect">
                <a:avLst/>
              </a:prstGeom>
              <a:solidFill>
                <a:schemeClr val="bg1">
                  <a:lumMod val="65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1" dirty="0"/>
              </a:p>
            </p:txBody>
          </p:sp>
          <p:sp>
            <p:nvSpPr>
              <p:cNvPr id="24" name="Rectangle 23"/>
              <p:cNvSpPr/>
              <p:nvPr/>
            </p:nvSpPr>
            <p:spPr>
              <a:xfrm>
                <a:off x="7059211" y="2621544"/>
                <a:ext cx="972108" cy="50405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25" name="Rectangle 24"/>
              <p:cNvSpPr/>
              <p:nvPr/>
            </p:nvSpPr>
            <p:spPr>
              <a:xfrm>
                <a:off x="8028384" y="2621544"/>
                <a:ext cx="1008112" cy="504056"/>
              </a:xfrm>
              <a:prstGeom prst="rect">
                <a:avLst/>
              </a:prstGeom>
              <a:solidFill>
                <a:schemeClr val="bg1">
                  <a:lumMod val="6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1" dirty="0"/>
              </a:p>
            </p:txBody>
          </p:sp>
        </p:grpSp>
        <p:grpSp>
          <p:nvGrpSpPr>
            <p:cNvPr id="17" name="Group 16"/>
            <p:cNvGrpSpPr/>
            <p:nvPr/>
          </p:nvGrpSpPr>
          <p:grpSpPr>
            <a:xfrm>
              <a:off x="1460288" y="2212548"/>
              <a:ext cx="699337" cy="307776"/>
              <a:chOff x="1460288" y="2587956"/>
              <a:chExt cx="699337" cy="307776"/>
            </a:xfrm>
          </p:grpSpPr>
          <p:cxnSp>
            <p:nvCxnSpPr>
              <p:cNvPr id="19" name="Straight Arrow Connector 18"/>
              <p:cNvCxnSpPr/>
              <p:nvPr/>
            </p:nvCxnSpPr>
            <p:spPr>
              <a:xfrm>
                <a:off x="1475656" y="2812286"/>
                <a:ext cx="612068" cy="0"/>
              </a:xfrm>
              <a:prstGeom prst="straightConnector1">
                <a:avLst/>
              </a:prstGeom>
              <a:ln w="254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1460288" y="2587956"/>
                <a:ext cx="699337" cy="307776"/>
              </a:xfrm>
              <a:prstGeom prst="rect">
                <a:avLst/>
              </a:prstGeom>
              <a:noFill/>
            </p:spPr>
            <p:txBody>
              <a:bodyPr wrap="none" rtlCol="0">
                <a:spAutoFit/>
              </a:bodyPr>
              <a:lstStyle/>
              <a:p>
                <a:r>
                  <a:rPr lang="en-GB" sz="900" dirty="0"/>
                  <a:t>Primer</a:t>
                </a:r>
              </a:p>
            </p:txBody>
          </p:sp>
        </p:grpSp>
        <p:sp>
          <p:nvSpPr>
            <p:cNvPr id="18" name="Right Arrow 17"/>
            <p:cNvSpPr/>
            <p:nvPr/>
          </p:nvSpPr>
          <p:spPr>
            <a:xfrm>
              <a:off x="2132280" y="2060848"/>
              <a:ext cx="5680080" cy="49833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351" dirty="0"/>
                <a:t>Read 1</a:t>
              </a:r>
            </a:p>
          </p:txBody>
        </p:sp>
      </p:grpSp>
    </p:spTree>
    <p:extLst>
      <p:ext uri="{BB962C8B-B14F-4D97-AF65-F5344CB8AC3E}">
        <p14:creationId xmlns:p14="http://schemas.microsoft.com/office/powerpoint/2010/main" val="1488238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141111"/>
            <a:ext cx="10380573" cy="1432273"/>
          </a:xfrm>
        </p:spPr>
        <p:txBody>
          <a:bodyPr/>
          <a:lstStyle/>
          <a:p>
            <a:r>
              <a:rPr lang="en-GB" dirty="0"/>
              <a:t>Measuring Read-though Adapters</a:t>
            </a:r>
          </a:p>
        </p:txBody>
      </p:sp>
      <p:pic>
        <p:nvPicPr>
          <p:cNvPr id="5" name="Picture 4"/>
          <p:cNvPicPr>
            <a:picLocks noChangeAspect="1"/>
          </p:cNvPicPr>
          <p:nvPr/>
        </p:nvPicPr>
        <p:blipFill>
          <a:blip r:embed="rId2"/>
          <a:stretch>
            <a:fillRect/>
          </a:stretch>
        </p:blipFill>
        <p:spPr>
          <a:xfrm>
            <a:off x="607222" y="1714501"/>
            <a:ext cx="7929563" cy="4286251"/>
          </a:xfrm>
          <a:prstGeom prst="rect">
            <a:avLst/>
          </a:prstGeom>
        </p:spPr>
      </p:pic>
    </p:spTree>
    <p:extLst>
      <p:ext uri="{BB962C8B-B14F-4D97-AF65-F5344CB8AC3E}">
        <p14:creationId xmlns:p14="http://schemas.microsoft.com/office/powerpoint/2010/main" val="2078285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2D1C-718F-7342-AAF0-0B649594CD7C}"/>
              </a:ext>
            </a:extLst>
          </p:cNvPr>
          <p:cNvSpPr>
            <a:spLocks noGrp="1"/>
          </p:cNvSpPr>
          <p:nvPr>
            <p:ph type="title"/>
          </p:nvPr>
        </p:nvSpPr>
        <p:spPr>
          <a:xfrm>
            <a:off x="686850" y="3002580"/>
            <a:ext cx="10380573" cy="1432273"/>
          </a:xfrm>
        </p:spPr>
        <p:txBody>
          <a:bodyPr/>
          <a:lstStyle/>
          <a:p>
            <a:r>
              <a:rPr lang="en-US" dirty="0"/>
              <a:t>Let’s run FASTQC</a:t>
            </a:r>
          </a:p>
        </p:txBody>
      </p:sp>
    </p:spTree>
    <p:extLst>
      <p:ext uri="{BB962C8B-B14F-4D97-AF65-F5344CB8AC3E}">
        <p14:creationId xmlns:p14="http://schemas.microsoft.com/office/powerpoint/2010/main" val="3322935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Aggregated Statistics</a:t>
            </a:r>
          </a:p>
        </p:txBody>
      </p:sp>
      <p:sp>
        <p:nvSpPr>
          <p:cNvPr id="3" name="Content Placeholder 2"/>
          <p:cNvSpPr>
            <a:spLocks noGrp="1"/>
          </p:cNvSpPr>
          <p:nvPr>
            <p:ph idx="1"/>
          </p:nvPr>
        </p:nvSpPr>
        <p:spPr/>
        <p:txBody>
          <a:bodyPr/>
          <a:lstStyle/>
          <a:p>
            <a:r>
              <a:rPr lang="en-GB" dirty="0"/>
              <a:t>Individual QC reports are useful but can be difficult to interpret without context</a:t>
            </a:r>
          </a:p>
          <a:p>
            <a:endParaRPr lang="en-GB" dirty="0"/>
          </a:p>
          <a:p>
            <a:r>
              <a:rPr lang="en-GB" dirty="0"/>
              <a:t>The simplest way to spot a local QC problem is that one sample doesn't look like the rest</a:t>
            </a:r>
          </a:p>
          <a:p>
            <a:endParaRPr lang="en-GB" dirty="0"/>
          </a:p>
          <a:p>
            <a:r>
              <a:rPr lang="en-GB" dirty="0"/>
              <a:t>We can aggregate and plot a range of QC statistics to make this easier</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6311" y="5291614"/>
            <a:ext cx="2237999" cy="594363"/>
          </a:xfrm>
          <a:prstGeom prst="rect">
            <a:avLst/>
          </a:prstGeom>
        </p:spPr>
      </p:pic>
    </p:spTree>
    <p:extLst>
      <p:ext uri="{BB962C8B-B14F-4D97-AF65-F5344CB8AC3E}">
        <p14:creationId xmlns:p14="http://schemas.microsoft.com/office/powerpoint/2010/main" val="593309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431" y="900022"/>
            <a:ext cx="8229600" cy="857251"/>
          </a:xfrm>
        </p:spPr>
        <p:txBody>
          <a:bodyPr/>
          <a:lstStyle/>
          <a:p>
            <a:r>
              <a:rPr lang="en-GB" dirty="0"/>
              <a:t>Aggregated Mapping Stats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46" y="2024808"/>
            <a:ext cx="3421683" cy="3543885"/>
          </a:xfrm>
          <a:prstGeom prst="rect">
            <a:avLst/>
          </a:prstGeom>
        </p:spPr>
      </p:pic>
      <p:sp>
        <p:nvSpPr>
          <p:cNvPr id="5" name="Rounded Rectangle 4"/>
          <p:cNvSpPr/>
          <p:nvPr/>
        </p:nvSpPr>
        <p:spPr>
          <a:xfrm>
            <a:off x="575447" y="4617168"/>
            <a:ext cx="162023" cy="162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1"/>
          </a:p>
        </p:txBody>
      </p:sp>
      <p:grpSp>
        <p:nvGrpSpPr>
          <p:cNvPr id="6" name="Group 5"/>
          <p:cNvGrpSpPr/>
          <p:nvPr/>
        </p:nvGrpSpPr>
        <p:grpSpPr>
          <a:xfrm>
            <a:off x="5112079" y="1920481"/>
            <a:ext cx="3687855" cy="3543885"/>
            <a:chOff x="107380" y="1484730"/>
            <a:chExt cx="3385854" cy="325367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0" y="1484730"/>
              <a:ext cx="3385854" cy="3253674"/>
            </a:xfrm>
            <a:prstGeom prst="rect">
              <a:avLst/>
            </a:prstGeom>
          </p:spPr>
        </p:pic>
        <p:sp>
          <p:nvSpPr>
            <p:cNvPr id="8" name="TextBox 7"/>
            <p:cNvSpPr txBox="1"/>
            <p:nvPr/>
          </p:nvSpPr>
          <p:spPr>
            <a:xfrm>
              <a:off x="495402" y="1666213"/>
              <a:ext cx="1149717" cy="275626"/>
            </a:xfrm>
            <a:prstGeom prst="rect">
              <a:avLst/>
            </a:prstGeom>
            <a:noFill/>
          </p:spPr>
          <p:txBody>
            <a:bodyPr wrap="none" rtlCol="0">
              <a:spAutoFit/>
            </a:bodyPr>
            <a:lstStyle/>
            <a:p>
              <a:r>
                <a:rPr lang="en-GB" sz="1351" dirty="0" err="1"/>
                <a:t>FastQ</a:t>
              </a:r>
              <a:r>
                <a:rPr lang="en-GB" sz="1351" dirty="0"/>
                <a:t> Screen</a:t>
              </a:r>
            </a:p>
          </p:txBody>
        </p:sp>
      </p:grpSp>
    </p:spTree>
    <p:extLst>
      <p:ext uri="{BB962C8B-B14F-4D97-AF65-F5344CB8AC3E}">
        <p14:creationId xmlns:p14="http://schemas.microsoft.com/office/powerpoint/2010/main" val="30199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MultiQC</a:t>
            </a:r>
            <a:endParaRPr lang="en-GB" dirty="0"/>
          </a:p>
        </p:txBody>
      </p:sp>
      <p:sp>
        <p:nvSpPr>
          <p:cNvPr id="3" name="Content Placeholder 2"/>
          <p:cNvSpPr>
            <a:spLocks noGrp="1"/>
          </p:cNvSpPr>
          <p:nvPr>
            <p:ph idx="1"/>
          </p:nvPr>
        </p:nvSpPr>
        <p:spPr>
          <a:xfrm>
            <a:off x="5382115" y="2057401"/>
            <a:ext cx="3618503" cy="3394472"/>
          </a:xfrm>
        </p:spPr>
        <p:txBody>
          <a:bodyPr>
            <a:normAutofit/>
          </a:bodyPr>
          <a:lstStyle/>
          <a:p>
            <a:r>
              <a:rPr lang="en-GB" dirty="0"/>
              <a:t>Aggregates QC information from multiple samples</a:t>
            </a:r>
          </a:p>
          <a:p>
            <a:endParaRPr lang="en-GB" dirty="0"/>
          </a:p>
          <a:p>
            <a:r>
              <a:rPr lang="en-GB" dirty="0"/>
              <a:t>Large number of programs supported</a:t>
            </a:r>
          </a:p>
          <a:p>
            <a:endParaRPr lang="en-GB" dirty="0"/>
          </a:p>
          <a:p>
            <a:r>
              <a:rPr lang="en-GB" dirty="0"/>
              <a:t>Combined HTML report</a:t>
            </a:r>
          </a:p>
        </p:txBody>
      </p:sp>
      <p:sp>
        <p:nvSpPr>
          <p:cNvPr id="4" name="Rectangle 3"/>
          <p:cNvSpPr/>
          <p:nvPr/>
        </p:nvSpPr>
        <p:spPr>
          <a:xfrm>
            <a:off x="89381" y="5589300"/>
            <a:ext cx="1627369" cy="300210"/>
          </a:xfrm>
          <a:prstGeom prst="rect">
            <a:avLst/>
          </a:prstGeom>
        </p:spPr>
        <p:txBody>
          <a:bodyPr wrap="none">
            <a:spAutoFit/>
          </a:bodyPr>
          <a:lstStyle/>
          <a:p>
            <a:r>
              <a:rPr lang="en-GB" sz="1351" dirty="0"/>
              <a:t>https://multiqc.info/</a:t>
            </a:r>
          </a:p>
        </p:txBody>
      </p:sp>
      <p:pic>
        <p:nvPicPr>
          <p:cNvPr id="5" name="Picture 4"/>
          <p:cNvPicPr>
            <a:picLocks noChangeAspect="1"/>
          </p:cNvPicPr>
          <p:nvPr/>
        </p:nvPicPr>
        <p:blipFill>
          <a:blip r:embed="rId2"/>
          <a:stretch>
            <a:fillRect/>
          </a:stretch>
        </p:blipFill>
        <p:spPr>
          <a:xfrm>
            <a:off x="89380" y="2043862"/>
            <a:ext cx="4914683" cy="2581625"/>
          </a:xfrm>
          <a:prstGeom prst="rect">
            <a:avLst/>
          </a:prstGeom>
        </p:spPr>
      </p:pic>
      <p:pic>
        <p:nvPicPr>
          <p:cNvPr id="7" name="Picture 6"/>
          <p:cNvPicPr>
            <a:picLocks noChangeAspect="1"/>
          </p:cNvPicPr>
          <p:nvPr/>
        </p:nvPicPr>
        <p:blipFill>
          <a:blip r:embed="rId3"/>
          <a:stretch>
            <a:fillRect/>
          </a:stretch>
        </p:blipFill>
        <p:spPr>
          <a:xfrm>
            <a:off x="1709603" y="4288349"/>
            <a:ext cx="3726519" cy="1669923"/>
          </a:xfrm>
          <a:prstGeom prst="rect">
            <a:avLst/>
          </a:prstGeom>
        </p:spPr>
      </p:pic>
    </p:spTree>
    <p:extLst>
      <p:ext uri="{BB962C8B-B14F-4D97-AF65-F5344CB8AC3E}">
        <p14:creationId xmlns:p14="http://schemas.microsoft.com/office/powerpoint/2010/main" val="1956636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3AAB-E950-4D41-95D2-77004BE91E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ED9004-B1D5-E043-90CC-275C803F7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988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3" y="376356"/>
            <a:ext cx="7510695" cy="689932"/>
          </a:xfrm>
          <a:prstGeom prst="rect">
            <a:avLst/>
          </a:prstGeom>
        </p:spPr>
        <p:txBody>
          <a:bodyPr vert="horz" wrap="square" lIns="0" tIns="12700" rIns="0" bIns="0" rtlCol="0" anchor="ctr">
            <a:spAutoFit/>
          </a:bodyPr>
          <a:lstStyle/>
          <a:p>
            <a:pPr marL="12700">
              <a:spcBef>
                <a:spcPts val="100"/>
              </a:spcBef>
            </a:pPr>
            <a:r>
              <a:rPr spc="-5" dirty="0"/>
              <a:t>Sequence</a:t>
            </a:r>
            <a:r>
              <a:rPr spc="-31" dirty="0"/>
              <a:t> </a:t>
            </a:r>
            <a:r>
              <a:rPr spc="-5" dirty="0"/>
              <a:t>Output</a:t>
            </a:r>
            <a:r>
              <a:rPr spc="5" dirty="0"/>
              <a:t> </a:t>
            </a:r>
            <a:r>
              <a:rPr dirty="0"/>
              <a:t>Format</a:t>
            </a:r>
          </a:p>
        </p:txBody>
      </p:sp>
      <p:sp>
        <p:nvSpPr>
          <p:cNvPr id="3" name="object 3"/>
          <p:cNvSpPr txBox="1"/>
          <p:nvPr/>
        </p:nvSpPr>
        <p:spPr>
          <a:xfrm>
            <a:off x="692303" y="1464693"/>
            <a:ext cx="8078471" cy="2990691"/>
          </a:xfrm>
          <a:prstGeom prst="rect">
            <a:avLst/>
          </a:prstGeom>
        </p:spPr>
        <p:txBody>
          <a:bodyPr vert="horz" wrap="square" lIns="0" tIns="12700" rIns="0" bIns="0" rtlCol="0">
            <a:spAutoFit/>
          </a:bodyPr>
          <a:lstStyle/>
          <a:p>
            <a:pPr marL="355591" indent="-342891">
              <a:spcBef>
                <a:spcPts val="100"/>
              </a:spcBef>
              <a:buClr>
                <a:srgbClr val="00FF00"/>
              </a:buClr>
              <a:buSzPct val="75000"/>
              <a:buFont typeface="Wingdings"/>
              <a:buChar char=""/>
              <a:tabLst>
                <a:tab pos="354956" algn="l"/>
                <a:tab pos="355591" algn="l"/>
              </a:tabLst>
            </a:pPr>
            <a:r>
              <a:rPr sz="2400" spc="-5" dirty="0">
                <a:latin typeface="Arial" panose="020B0604020202020204" pitchFamily="34" charset="0"/>
                <a:cs typeface="Arial" panose="020B0604020202020204" pitchFamily="34" charset="0"/>
              </a:rPr>
              <a:t>FASTQ</a:t>
            </a:r>
            <a:endParaRPr sz="2400" dirty="0">
              <a:latin typeface="Arial" panose="020B0604020202020204" pitchFamily="34" charset="0"/>
              <a:cs typeface="Arial" panose="020B0604020202020204" pitchFamily="34" charset="0"/>
            </a:endParaRPr>
          </a:p>
          <a:p>
            <a:pPr>
              <a:spcBef>
                <a:spcPts val="5"/>
              </a:spcBef>
            </a:pPr>
            <a:endParaRPr sz="2451" dirty="0">
              <a:latin typeface="Arial" panose="020B0604020202020204" pitchFamily="34" charset="0"/>
              <a:cs typeface="Arial" panose="020B0604020202020204" pitchFamily="34" charset="0"/>
            </a:endParaRPr>
          </a:p>
          <a:p>
            <a:pPr marL="469888">
              <a:spcBef>
                <a:spcPts val="5"/>
              </a:spcBef>
            </a:pPr>
            <a:r>
              <a:rPr sz="2000" dirty="0">
                <a:latin typeface="Arial" panose="020B0604020202020204" pitchFamily="34" charset="0"/>
                <a:cs typeface="Arial" panose="020B0604020202020204" pitchFamily="34" charset="0"/>
              </a:rPr>
              <a:t>Line </a:t>
            </a:r>
            <a:r>
              <a:rPr sz="2000" spc="-5" dirty="0">
                <a:latin typeface="Arial" panose="020B0604020202020204" pitchFamily="34" charset="0"/>
                <a:cs typeface="Arial" panose="020B0604020202020204" pitchFamily="34" charset="0"/>
              </a:rPr>
              <a:t>1:</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Unique</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ID</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for</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sequencing</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read</a:t>
            </a:r>
            <a:endParaRPr sz="2000" dirty="0">
              <a:latin typeface="Arial" panose="020B0604020202020204" pitchFamily="34" charset="0"/>
              <a:cs typeface="Arial" panose="020B0604020202020204" pitchFamily="34" charset="0"/>
            </a:endParaRPr>
          </a:p>
          <a:p>
            <a:pPr marL="469888">
              <a:spcBef>
                <a:spcPts val="240"/>
              </a:spcBef>
            </a:pPr>
            <a:r>
              <a:rPr sz="2000" dirty="0">
                <a:latin typeface="Arial" panose="020B0604020202020204" pitchFamily="34" charset="0"/>
                <a:cs typeface="Arial" panose="020B0604020202020204" pitchFamily="34" charset="0"/>
              </a:rPr>
              <a:t>Line</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2:</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Sequences</a:t>
            </a:r>
            <a:endParaRPr sz="2000" dirty="0">
              <a:latin typeface="Arial" panose="020B0604020202020204" pitchFamily="34" charset="0"/>
              <a:cs typeface="Arial" panose="020B0604020202020204" pitchFamily="34" charset="0"/>
            </a:endParaRPr>
          </a:p>
          <a:p>
            <a:pPr marL="469888">
              <a:spcBef>
                <a:spcPts val="240"/>
              </a:spcBef>
            </a:pPr>
            <a:r>
              <a:rPr sz="2000" dirty="0">
                <a:latin typeface="Arial" panose="020B0604020202020204" pitchFamily="34" charset="0"/>
                <a:cs typeface="Arial" panose="020B0604020202020204" pitchFamily="34" charset="0"/>
              </a:rPr>
              <a:t>Line</a:t>
            </a:r>
            <a:r>
              <a:rPr sz="2000" spc="-4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3:+</a:t>
            </a:r>
          </a:p>
          <a:p>
            <a:pPr marL="756266" marR="5080" indent="-287013">
              <a:lnSpc>
                <a:spcPts val="2160"/>
              </a:lnSpc>
              <a:spcBef>
                <a:spcPts val="509"/>
              </a:spcBef>
            </a:pPr>
            <a:r>
              <a:rPr sz="2000" dirty="0">
                <a:latin typeface="Arial" panose="020B0604020202020204" pitchFamily="34" charset="0"/>
                <a:cs typeface="Arial" panose="020B0604020202020204" pitchFamily="34" charset="0"/>
              </a:rPr>
              <a:t>Line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4:</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Base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calling</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quality</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score</a:t>
            </a:r>
            <a:r>
              <a:rPr sz="2000" spc="-5" dirty="0">
                <a:latin typeface="Arial" panose="020B0604020202020204" pitchFamily="34" charset="0"/>
                <a:cs typeface="Arial" panose="020B0604020202020204" pitchFamily="34" charset="0"/>
              </a:rPr>
              <a:t> (</a:t>
            </a:r>
            <a:r>
              <a:rPr lang="en-US" sz="2000" dirty="0"/>
              <a:t>American Standard Code for Information Interchange </a:t>
            </a:r>
            <a:r>
              <a:rPr lang="en-US" sz="2000" i="1" dirty="0"/>
              <a:t>(</a:t>
            </a:r>
            <a:r>
              <a:rPr sz="2000" spc="-5" dirty="0">
                <a:latin typeface="Arial" panose="020B0604020202020204" pitchFamily="34" charset="0"/>
                <a:cs typeface="Arial" panose="020B0604020202020204" pitchFamily="34" charset="0"/>
              </a:rPr>
              <a:t>ASCII</a:t>
            </a:r>
            <a:r>
              <a:rPr lang="en-US" sz="2000" spc="-5" dirty="0">
                <a:latin typeface="Arial" panose="020B0604020202020204" pitchFamily="34" charset="0"/>
                <a:cs typeface="Arial" panose="020B0604020202020204" pitchFamily="34" charset="0"/>
              </a:rPr>
              <a:t>)</a:t>
            </a:r>
            <a:r>
              <a:rPr sz="2000" spc="-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value)</a:t>
            </a:r>
            <a:endParaRPr sz="2000" dirty="0">
              <a:latin typeface="Arial" panose="020B0604020202020204" pitchFamily="34" charset="0"/>
              <a:cs typeface="Arial" panose="020B0604020202020204" pitchFamily="34" charset="0"/>
            </a:endParaRPr>
          </a:p>
          <a:p>
            <a:pPr>
              <a:spcBef>
                <a:spcPts val="65"/>
              </a:spcBef>
            </a:pPr>
            <a:endParaRPr sz="2000" dirty="0">
              <a:latin typeface="Arial" panose="020B0604020202020204" pitchFamily="34" charset="0"/>
              <a:cs typeface="Arial" panose="020B0604020202020204" pitchFamily="34" charset="0"/>
            </a:endParaRPr>
          </a:p>
          <a:p>
            <a:pPr marL="469888"/>
            <a:r>
              <a:rPr sz="2000" dirty="0">
                <a:latin typeface="Arial" panose="020B0604020202020204" pitchFamily="34" charset="0"/>
                <a:cs typeface="Arial" panose="020B0604020202020204" pitchFamily="34" charset="0"/>
              </a:rPr>
              <a:t>Example:</a:t>
            </a:r>
          </a:p>
        </p:txBody>
      </p:sp>
      <p:sp>
        <p:nvSpPr>
          <p:cNvPr id="4" name="object 4"/>
          <p:cNvSpPr txBox="1"/>
          <p:nvPr/>
        </p:nvSpPr>
        <p:spPr>
          <a:xfrm>
            <a:off x="692306" y="4853789"/>
            <a:ext cx="8104505" cy="816890"/>
          </a:xfrm>
          <a:prstGeom prst="rect">
            <a:avLst/>
          </a:prstGeom>
        </p:spPr>
        <p:txBody>
          <a:bodyPr vert="horz" wrap="square" lIns="0" tIns="12700" rIns="0" bIns="0" rtlCol="0">
            <a:spAutoFit/>
          </a:bodyPr>
          <a:lstStyle/>
          <a:p>
            <a:pPr marL="12700" marR="5715">
              <a:lnSpc>
                <a:spcPct val="120000"/>
              </a:lnSpc>
              <a:spcBef>
                <a:spcPts val="100"/>
              </a:spcBef>
            </a:pPr>
            <a:r>
              <a:rPr sz="1100" b="1" spc="-5" dirty="0">
                <a:latin typeface="Courier New"/>
                <a:cs typeface="Courier New"/>
              </a:rPr>
              <a:t>@HISEQ:126:H14YJADXX:1:1101:1118:2101 1:N:0:ATCACG </a:t>
            </a:r>
            <a:r>
              <a:rPr sz="1100" b="1" dirty="0">
                <a:latin typeface="Courier New"/>
                <a:cs typeface="Courier New"/>
              </a:rPr>
              <a:t> </a:t>
            </a:r>
            <a:r>
              <a:rPr sz="1100" b="1" spc="-5" dirty="0">
                <a:solidFill>
                  <a:srgbClr val="FF0000"/>
                </a:solidFill>
                <a:latin typeface="Courier New"/>
                <a:cs typeface="Courier New"/>
              </a:rPr>
              <a:t>C</a:t>
            </a:r>
            <a:r>
              <a:rPr sz="1100" b="1" spc="-5" dirty="0">
                <a:latin typeface="Courier New"/>
                <a:cs typeface="Courier New"/>
              </a:rPr>
              <a:t>TCCATAGTCAGAAACTTCAGCATGACAGTACCTCATGCTGCATCAGGTGATCATGAAAAGATTACAGGCTTTCTAAAATTATCAGCAAGATATGG</a:t>
            </a:r>
            <a:endParaRPr sz="1100">
              <a:latin typeface="Courier New"/>
              <a:cs typeface="Courier New"/>
            </a:endParaRPr>
          </a:p>
          <a:p>
            <a:pPr marL="12700" marR="5080">
              <a:lnSpc>
                <a:spcPct val="120000"/>
              </a:lnSpc>
            </a:pPr>
            <a:r>
              <a:rPr sz="1100" b="1" dirty="0">
                <a:latin typeface="Courier New"/>
                <a:cs typeface="Courier New"/>
              </a:rPr>
              <a:t>+ </a:t>
            </a:r>
            <a:r>
              <a:rPr sz="1100" b="1" spc="5" dirty="0">
                <a:latin typeface="Courier New"/>
                <a:cs typeface="Courier New"/>
              </a:rPr>
              <a:t> </a:t>
            </a:r>
            <a:r>
              <a:rPr sz="1100" b="1" spc="-5" dirty="0">
                <a:solidFill>
                  <a:srgbClr val="FF0000"/>
                </a:solidFill>
                <a:latin typeface="Courier New"/>
                <a:cs typeface="Courier New"/>
              </a:rPr>
              <a:t>@</a:t>
            </a:r>
            <a:r>
              <a:rPr sz="1100" b="1" spc="-5" dirty="0">
                <a:latin typeface="Courier New"/>
                <a:cs typeface="Courier New"/>
              </a:rPr>
              <a:t>@?ADDDD?ADHDIIIIIIIEIIIGEFHC&lt;?FH4C9E9BGAFIGH&lt;DG9BD?@DGGEGHHG&lt;DCBBCC8C&gt;FHCGEHIGEEE&gt;EEHEEEEC&gt;A&gt;;;</a:t>
            </a:r>
            <a:endParaRPr sz="1100">
              <a:latin typeface="Courier New"/>
              <a:cs typeface="Courier New"/>
            </a:endParaRPr>
          </a:p>
        </p:txBody>
      </p:sp>
    </p:spTree>
    <p:extLst>
      <p:ext uri="{BB962C8B-B14F-4D97-AF65-F5344CB8AC3E}">
        <p14:creationId xmlns:p14="http://schemas.microsoft.com/office/powerpoint/2010/main" val="275114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825" y="270536"/>
            <a:ext cx="9657943" cy="689932"/>
          </a:xfrm>
          <a:prstGeom prst="rect">
            <a:avLst/>
          </a:prstGeom>
        </p:spPr>
        <p:txBody>
          <a:bodyPr vert="horz" wrap="square" lIns="0" tIns="12700" rIns="0" bIns="0" rtlCol="0" anchor="ctr">
            <a:spAutoFit/>
          </a:bodyPr>
          <a:lstStyle/>
          <a:p>
            <a:pPr marL="12700">
              <a:spcBef>
                <a:spcPts val="100"/>
              </a:spcBef>
            </a:pPr>
            <a:r>
              <a:rPr spc="-5" dirty="0"/>
              <a:t>Quality</a:t>
            </a:r>
            <a:r>
              <a:rPr spc="-31" dirty="0"/>
              <a:t> </a:t>
            </a:r>
            <a:r>
              <a:rPr dirty="0"/>
              <a:t>Score</a:t>
            </a:r>
            <a:r>
              <a:rPr spc="-25" dirty="0"/>
              <a:t> </a:t>
            </a:r>
            <a:r>
              <a:rPr spc="-5" dirty="0"/>
              <a:t>Representation</a:t>
            </a:r>
          </a:p>
        </p:txBody>
      </p:sp>
      <p:sp>
        <p:nvSpPr>
          <p:cNvPr id="3" name="object 3"/>
          <p:cNvSpPr txBox="1"/>
          <p:nvPr/>
        </p:nvSpPr>
        <p:spPr>
          <a:xfrm>
            <a:off x="344528" y="1309244"/>
            <a:ext cx="8371205" cy="2256387"/>
          </a:xfrm>
          <a:prstGeom prst="rect">
            <a:avLst/>
          </a:prstGeom>
        </p:spPr>
        <p:txBody>
          <a:bodyPr vert="horz" wrap="square" lIns="0" tIns="12065" rIns="0" bIns="0" rtlCol="0">
            <a:spAutoFit/>
          </a:bodyPr>
          <a:lstStyle/>
          <a:p>
            <a:pPr marL="355591" marR="5080" indent="-342891">
              <a:spcBef>
                <a:spcPts val="95"/>
              </a:spcBef>
              <a:buClr>
                <a:srgbClr val="00FF00"/>
              </a:buClr>
              <a:buSzPct val="75000"/>
              <a:buFont typeface="Wingdings"/>
              <a:buChar char=""/>
              <a:tabLst>
                <a:tab pos="354956" algn="l"/>
                <a:tab pos="355591" algn="l"/>
              </a:tabLst>
            </a:pPr>
            <a:r>
              <a:rPr sz="2800" spc="-11" dirty="0">
                <a:latin typeface="Arial" panose="020B0604020202020204" pitchFamily="34" charset="0"/>
                <a:cs typeface="Arial" panose="020B0604020202020204" pitchFamily="34" charset="0"/>
              </a:rPr>
              <a:t>Quality</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scores</a:t>
            </a:r>
            <a:r>
              <a:rPr sz="2800" spc="1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are</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represented</a:t>
            </a:r>
            <a:r>
              <a:rPr sz="2800" spc="4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as</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ASCII </a:t>
            </a:r>
            <a:r>
              <a:rPr sz="2800" spc="-5" dirty="0">
                <a:latin typeface="Arial" panose="020B0604020202020204" pitchFamily="34" charset="0"/>
                <a:cs typeface="Arial" panose="020B0604020202020204" pitchFamily="34" charset="0"/>
              </a:rPr>
              <a:t> characters</a:t>
            </a:r>
            <a:r>
              <a:rPr sz="2800" spc="2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in</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order</a:t>
            </a:r>
            <a:r>
              <a:rPr sz="2800" spc="11"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to</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save</a:t>
            </a:r>
            <a:r>
              <a:rPr sz="2800" spc="2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space,</a:t>
            </a:r>
            <a:r>
              <a:rPr sz="2800" spc="1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so</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that</a:t>
            </a:r>
            <a:r>
              <a:rPr sz="2800" spc="11"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there </a:t>
            </a:r>
            <a:r>
              <a:rPr sz="2800" spc="-819"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is one</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ASCII</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character</a:t>
            </a:r>
            <a:r>
              <a:rPr sz="2800" spc="11"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per</a:t>
            </a:r>
            <a:r>
              <a:rPr sz="2800" spc="20"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base.</a:t>
            </a:r>
            <a:endParaRPr sz="2800" dirty="0">
              <a:latin typeface="Arial" panose="020B0604020202020204" pitchFamily="34" charset="0"/>
              <a:cs typeface="Arial" panose="020B0604020202020204" pitchFamily="34" charset="0"/>
            </a:endParaRPr>
          </a:p>
          <a:p>
            <a:pPr marL="355591" marR="554341" indent="-342891">
              <a:spcBef>
                <a:spcPts val="675"/>
              </a:spcBef>
              <a:buClr>
                <a:srgbClr val="00FF00"/>
              </a:buClr>
              <a:buSzPct val="75000"/>
              <a:buFont typeface="Wingdings"/>
              <a:buChar char=""/>
              <a:tabLst>
                <a:tab pos="354956" algn="l"/>
                <a:tab pos="355591" algn="l"/>
              </a:tabLst>
            </a:pPr>
            <a:r>
              <a:rPr sz="2800" spc="-5" dirty="0">
                <a:latin typeface="Arial" panose="020B0604020202020204" pitchFamily="34" charset="0"/>
                <a:cs typeface="Arial" panose="020B0604020202020204" pitchFamily="34" charset="0"/>
              </a:rPr>
              <a:t>Convert</a:t>
            </a:r>
            <a:r>
              <a:rPr lang="en-US" sz="2800" spc="-5" dirty="0">
                <a:latin typeface="Arial" panose="020B0604020202020204" pitchFamily="34" charset="0"/>
                <a:cs typeface="Arial" panose="020B0604020202020204" pitchFamily="34" charset="0"/>
              </a:rPr>
              <a:t>s</a:t>
            </a:r>
            <a:r>
              <a:rPr sz="2800" spc="31"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between</a:t>
            </a:r>
            <a:r>
              <a:rPr sz="2800" spc="3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the</a:t>
            </a:r>
            <a:r>
              <a:rPr sz="2800" spc="11"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ASCII</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value</a:t>
            </a:r>
            <a:r>
              <a:rPr sz="2800" spc="11" dirty="0">
                <a:latin typeface="Arial" panose="020B0604020202020204" pitchFamily="34" charset="0"/>
                <a:cs typeface="Arial" panose="020B0604020202020204" pitchFamily="34" charset="0"/>
              </a:rPr>
              <a:t> </a:t>
            </a:r>
            <a:r>
              <a:rPr lang="en-US" sz="2800" spc="11" dirty="0">
                <a:latin typeface="Arial" panose="020B0604020202020204" pitchFamily="34" charset="0"/>
                <a:cs typeface="Arial" panose="020B0604020202020204" pitchFamily="34" charset="0"/>
              </a:rPr>
              <a:t>into </a:t>
            </a:r>
            <a:r>
              <a:rPr lang="en-US" sz="2800" spc="11" dirty="0" err="1">
                <a:latin typeface="Arial" panose="020B0604020202020204" pitchFamily="34" charset="0"/>
                <a:cs typeface="Arial" panose="020B0604020202020204" pitchFamily="34" charset="0"/>
              </a:rPr>
              <a:t>P</a:t>
            </a:r>
            <a:r>
              <a:rPr sz="2800" dirty="0" err="1">
                <a:latin typeface="Arial" panose="020B0604020202020204" pitchFamily="34" charset="0"/>
                <a:cs typeface="Arial" panose="020B0604020202020204" pitchFamily="34" charset="0"/>
              </a:rPr>
              <a:t>hred</a:t>
            </a:r>
            <a:r>
              <a:rPr sz="280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score</a:t>
            </a:r>
            <a:endParaRPr sz="2800" dirty="0">
              <a:latin typeface="Arial" panose="020B0604020202020204" pitchFamily="34" charset="0"/>
              <a:cs typeface="Arial" panose="020B0604020202020204" pitchFamily="34" charset="0"/>
            </a:endParaRPr>
          </a:p>
        </p:txBody>
      </p:sp>
      <p:grpSp>
        <p:nvGrpSpPr>
          <p:cNvPr id="4" name="object 4"/>
          <p:cNvGrpSpPr/>
          <p:nvPr/>
        </p:nvGrpSpPr>
        <p:grpSpPr>
          <a:xfrm>
            <a:off x="762825" y="3709417"/>
            <a:ext cx="7092315" cy="2600325"/>
            <a:chOff x="762822" y="3709415"/>
            <a:chExt cx="7092315" cy="2600325"/>
          </a:xfrm>
        </p:grpSpPr>
        <p:pic>
          <p:nvPicPr>
            <p:cNvPr id="5" name="object 5"/>
            <p:cNvPicPr/>
            <p:nvPr/>
          </p:nvPicPr>
          <p:blipFill>
            <a:blip r:embed="rId2" cstate="print"/>
            <a:stretch>
              <a:fillRect/>
            </a:stretch>
          </p:blipFill>
          <p:spPr>
            <a:xfrm>
              <a:off x="762822" y="3709415"/>
              <a:ext cx="7091873" cy="2599944"/>
            </a:xfrm>
            <a:prstGeom prst="rect">
              <a:avLst/>
            </a:prstGeom>
          </p:spPr>
        </p:pic>
        <p:sp>
          <p:nvSpPr>
            <p:cNvPr id="6" name="object 6"/>
            <p:cNvSpPr/>
            <p:nvPr/>
          </p:nvSpPr>
          <p:spPr>
            <a:xfrm>
              <a:off x="2988563" y="3717035"/>
              <a:ext cx="288290" cy="1369060"/>
            </a:xfrm>
            <a:custGeom>
              <a:avLst/>
              <a:gdLst/>
              <a:ahLst/>
              <a:cxnLst/>
              <a:rect l="l" t="t" r="r" b="b"/>
              <a:pathLst>
                <a:path w="288289" h="1369060">
                  <a:moveTo>
                    <a:pt x="0" y="1368552"/>
                  </a:moveTo>
                  <a:lnTo>
                    <a:pt x="288036" y="1368552"/>
                  </a:lnTo>
                  <a:lnTo>
                    <a:pt x="288036" y="0"/>
                  </a:lnTo>
                  <a:lnTo>
                    <a:pt x="0" y="0"/>
                  </a:lnTo>
                  <a:lnTo>
                    <a:pt x="0" y="1368552"/>
                  </a:lnTo>
                  <a:close/>
                </a:path>
              </a:pathLst>
            </a:custGeom>
            <a:ln w="12192">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57370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5128" y="510633"/>
            <a:ext cx="4398043" cy="689932"/>
          </a:xfrm>
          <a:prstGeom prst="rect">
            <a:avLst/>
          </a:prstGeom>
        </p:spPr>
        <p:txBody>
          <a:bodyPr vert="horz" wrap="square" lIns="0" tIns="12700" rIns="0" bIns="0" rtlCol="0" anchor="ctr">
            <a:spAutoFit/>
          </a:bodyPr>
          <a:lstStyle/>
          <a:p>
            <a:pPr marL="12700">
              <a:spcBef>
                <a:spcPts val="100"/>
              </a:spcBef>
            </a:pPr>
            <a:r>
              <a:rPr spc="-5" dirty="0"/>
              <a:t>Quality</a:t>
            </a:r>
            <a:r>
              <a:rPr spc="-91" dirty="0"/>
              <a:t> </a:t>
            </a:r>
            <a:r>
              <a:rPr dirty="0"/>
              <a:t>Scores</a:t>
            </a:r>
          </a:p>
        </p:txBody>
      </p:sp>
      <p:grpSp>
        <p:nvGrpSpPr>
          <p:cNvPr id="4" name="object 4"/>
          <p:cNvGrpSpPr/>
          <p:nvPr/>
        </p:nvGrpSpPr>
        <p:grpSpPr>
          <a:xfrm>
            <a:off x="1397511" y="5955792"/>
            <a:ext cx="3651885" cy="661671"/>
            <a:chOff x="1397508" y="5955791"/>
            <a:chExt cx="3651885" cy="661670"/>
          </a:xfrm>
        </p:grpSpPr>
        <p:pic>
          <p:nvPicPr>
            <p:cNvPr id="5" name="object 5"/>
            <p:cNvPicPr/>
            <p:nvPr/>
          </p:nvPicPr>
          <p:blipFill>
            <a:blip r:embed="rId2" cstate="print"/>
            <a:stretch>
              <a:fillRect/>
            </a:stretch>
          </p:blipFill>
          <p:spPr>
            <a:xfrm>
              <a:off x="1695454" y="6095999"/>
              <a:ext cx="3353557" cy="381000"/>
            </a:xfrm>
            <a:prstGeom prst="rect">
              <a:avLst/>
            </a:prstGeom>
          </p:spPr>
        </p:pic>
        <p:sp>
          <p:nvSpPr>
            <p:cNvPr id="6" name="object 6"/>
            <p:cNvSpPr/>
            <p:nvPr/>
          </p:nvSpPr>
          <p:spPr>
            <a:xfrm>
              <a:off x="1403604" y="5961887"/>
              <a:ext cx="1440180" cy="649605"/>
            </a:xfrm>
            <a:custGeom>
              <a:avLst/>
              <a:gdLst/>
              <a:ahLst/>
              <a:cxnLst/>
              <a:rect l="l" t="t" r="r" b="b"/>
              <a:pathLst>
                <a:path w="1440180" h="649604">
                  <a:moveTo>
                    <a:pt x="1331976" y="0"/>
                  </a:moveTo>
                  <a:lnTo>
                    <a:pt x="108204" y="0"/>
                  </a:lnTo>
                  <a:lnTo>
                    <a:pt x="66061" y="8504"/>
                  </a:lnTo>
                  <a:lnTo>
                    <a:pt x="31670" y="31694"/>
                  </a:lnTo>
                  <a:lnTo>
                    <a:pt x="8495" y="66088"/>
                  </a:lnTo>
                  <a:lnTo>
                    <a:pt x="0" y="108204"/>
                  </a:lnTo>
                  <a:lnTo>
                    <a:pt x="0" y="541020"/>
                  </a:lnTo>
                  <a:lnTo>
                    <a:pt x="8495" y="583135"/>
                  </a:lnTo>
                  <a:lnTo>
                    <a:pt x="31670" y="617529"/>
                  </a:lnTo>
                  <a:lnTo>
                    <a:pt x="66061" y="640719"/>
                  </a:lnTo>
                  <a:lnTo>
                    <a:pt x="108204" y="649224"/>
                  </a:lnTo>
                  <a:lnTo>
                    <a:pt x="1331976" y="649224"/>
                  </a:lnTo>
                  <a:lnTo>
                    <a:pt x="1374118" y="640719"/>
                  </a:lnTo>
                  <a:lnTo>
                    <a:pt x="1408509" y="617529"/>
                  </a:lnTo>
                  <a:lnTo>
                    <a:pt x="1431684" y="583135"/>
                  </a:lnTo>
                  <a:lnTo>
                    <a:pt x="1440180" y="541020"/>
                  </a:lnTo>
                  <a:lnTo>
                    <a:pt x="1440180" y="108204"/>
                  </a:lnTo>
                  <a:lnTo>
                    <a:pt x="1431684" y="66088"/>
                  </a:lnTo>
                  <a:lnTo>
                    <a:pt x="1408509" y="31694"/>
                  </a:lnTo>
                  <a:lnTo>
                    <a:pt x="1374118" y="8504"/>
                  </a:lnTo>
                  <a:lnTo>
                    <a:pt x="1331976" y="0"/>
                  </a:lnTo>
                  <a:close/>
                </a:path>
              </a:pathLst>
            </a:custGeom>
            <a:solidFill>
              <a:srgbClr val="FFFFFF"/>
            </a:solidFill>
          </p:spPr>
          <p:txBody>
            <a:bodyPr wrap="square" lIns="0" tIns="0" rIns="0" bIns="0" rtlCol="0"/>
            <a:lstStyle/>
            <a:p>
              <a:endParaRPr/>
            </a:p>
          </p:txBody>
        </p:sp>
        <p:sp>
          <p:nvSpPr>
            <p:cNvPr id="7" name="object 7"/>
            <p:cNvSpPr/>
            <p:nvPr/>
          </p:nvSpPr>
          <p:spPr>
            <a:xfrm>
              <a:off x="1403604" y="5961887"/>
              <a:ext cx="1440180" cy="649605"/>
            </a:xfrm>
            <a:custGeom>
              <a:avLst/>
              <a:gdLst/>
              <a:ahLst/>
              <a:cxnLst/>
              <a:rect l="l" t="t" r="r" b="b"/>
              <a:pathLst>
                <a:path w="1440180" h="649604">
                  <a:moveTo>
                    <a:pt x="0" y="108204"/>
                  </a:moveTo>
                  <a:lnTo>
                    <a:pt x="8495" y="66088"/>
                  </a:lnTo>
                  <a:lnTo>
                    <a:pt x="31670" y="31694"/>
                  </a:lnTo>
                  <a:lnTo>
                    <a:pt x="66061" y="8504"/>
                  </a:lnTo>
                  <a:lnTo>
                    <a:pt x="108204" y="0"/>
                  </a:lnTo>
                  <a:lnTo>
                    <a:pt x="1331976" y="0"/>
                  </a:lnTo>
                  <a:lnTo>
                    <a:pt x="1374118" y="8504"/>
                  </a:lnTo>
                  <a:lnTo>
                    <a:pt x="1408509" y="31694"/>
                  </a:lnTo>
                  <a:lnTo>
                    <a:pt x="1431684" y="66088"/>
                  </a:lnTo>
                  <a:lnTo>
                    <a:pt x="1440180" y="108204"/>
                  </a:lnTo>
                  <a:lnTo>
                    <a:pt x="1440180" y="541020"/>
                  </a:lnTo>
                  <a:lnTo>
                    <a:pt x="1431684" y="583135"/>
                  </a:lnTo>
                  <a:lnTo>
                    <a:pt x="1408509" y="617529"/>
                  </a:lnTo>
                  <a:lnTo>
                    <a:pt x="1374118" y="640719"/>
                  </a:lnTo>
                  <a:lnTo>
                    <a:pt x="1331976" y="649224"/>
                  </a:lnTo>
                  <a:lnTo>
                    <a:pt x="108204" y="649224"/>
                  </a:lnTo>
                  <a:lnTo>
                    <a:pt x="66061" y="640719"/>
                  </a:lnTo>
                  <a:lnTo>
                    <a:pt x="31670" y="617529"/>
                  </a:lnTo>
                  <a:lnTo>
                    <a:pt x="8495" y="583135"/>
                  </a:lnTo>
                  <a:lnTo>
                    <a:pt x="0" y="541020"/>
                  </a:lnTo>
                  <a:lnTo>
                    <a:pt x="0" y="108204"/>
                  </a:lnTo>
                  <a:close/>
                </a:path>
              </a:pathLst>
            </a:custGeom>
            <a:ln w="12192">
              <a:solidFill>
                <a:srgbClr val="FFFFFF"/>
              </a:solidFill>
            </a:ln>
          </p:spPr>
          <p:txBody>
            <a:bodyPr wrap="square" lIns="0" tIns="0" rIns="0" bIns="0" rtlCol="0"/>
            <a:lstStyle/>
            <a:p>
              <a:endParaRPr/>
            </a:p>
          </p:txBody>
        </p:sp>
      </p:grpSp>
      <p:pic>
        <p:nvPicPr>
          <p:cNvPr id="8" name="object 8"/>
          <p:cNvPicPr/>
          <p:nvPr/>
        </p:nvPicPr>
        <p:blipFill>
          <a:blip r:embed="rId3" cstate="print"/>
          <a:stretch>
            <a:fillRect/>
          </a:stretch>
        </p:blipFill>
        <p:spPr>
          <a:xfrm>
            <a:off x="524233" y="2632174"/>
            <a:ext cx="8003596" cy="3069747"/>
          </a:xfrm>
          <a:prstGeom prst="rect">
            <a:avLst/>
          </a:prstGeom>
        </p:spPr>
      </p:pic>
      <p:sp>
        <p:nvSpPr>
          <p:cNvPr id="9" name="object 9"/>
          <p:cNvSpPr txBox="1"/>
          <p:nvPr/>
        </p:nvSpPr>
        <p:spPr>
          <a:xfrm>
            <a:off x="1514351" y="6013198"/>
            <a:ext cx="1161415" cy="382156"/>
          </a:xfrm>
          <a:prstGeom prst="rect">
            <a:avLst/>
          </a:prstGeom>
        </p:spPr>
        <p:txBody>
          <a:bodyPr vert="horz" wrap="square" lIns="0" tIns="12700" rIns="0" bIns="0" rtlCol="0">
            <a:spAutoFit/>
          </a:bodyPr>
          <a:lstStyle/>
          <a:p>
            <a:pPr marL="12700">
              <a:spcBef>
                <a:spcPts val="100"/>
              </a:spcBef>
            </a:pPr>
            <a:r>
              <a:rPr sz="2400" dirty="0">
                <a:latin typeface="Comic Sans MS"/>
                <a:cs typeface="Comic Sans MS"/>
              </a:rPr>
              <a:t>Q</a:t>
            </a:r>
            <a:r>
              <a:rPr sz="2400" spc="-105" dirty="0">
                <a:latin typeface="Comic Sans MS"/>
                <a:cs typeface="Comic Sans MS"/>
              </a:rPr>
              <a:t> </a:t>
            </a:r>
            <a:r>
              <a:rPr sz="2400" dirty="0">
                <a:latin typeface="Comic Sans MS"/>
                <a:cs typeface="Comic Sans MS"/>
              </a:rPr>
              <a:t>score</a:t>
            </a:r>
            <a:endParaRPr sz="2400">
              <a:latin typeface="Comic Sans MS"/>
              <a:cs typeface="Comic Sans MS"/>
            </a:endParaRPr>
          </a:p>
        </p:txBody>
      </p:sp>
      <p:sp>
        <p:nvSpPr>
          <p:cNvPr id="10" name="TextBox 9">
            <a:extLst>
              <a:ext uri="{FF2B5EF4-FFF2-40B4-BE49-F238E27FC236}">
                <a16:creationId xmlns:a16="http://schemas.microsoft.com/office/drawing/2014/main" id="{D2B0B44B-059B-7949-A880-740233CCFC87}"/>
              </a:ext>
            </a:extLst>
          </p:cNvPr>
          <p:cNvSpPr txBox="1"/>
          <p:nvPr/>
        </p:nvSpPr>
        <p:spPr>
          <a:xfrm>
            <a:off x="524233" y="1637023"/>
            <a:ext cx="7612380" cy="707886"/>
          </a:xfrm>
          <a:prstGeom prst="rect">
            <a:avLst/>
          </a:prstGeom>
          <a:noFill/>
        </p:spPr>
        <p:txBody>
          <a:bodyPr wrap="square" rtlCol="0">
            <a:spAutoFit/>
          </a:bodyPr>
          <a:lstStyle/>
          <a:p>
            <a:r>
              <a:rPr lang="en-US" sz="2000" dirty="0"/>
              <a:t>A quality value (Q) is an integer representation of the probability p that the corresponding base call is incorrect</a:t>
            </a:r>
          </a:p>
        </p:txBody>
      </p:sp>
    </p:spTree>
    <p:extLst>
      <p:ext uri="{BB962C8B-B14F-4D97-AF65-F5344CB8AC3E}">
        <p14:creationId xmlns:p14="http://schemas.microsoft.com/office/powerpoint/2010/main" val="53093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858986"/>
            <a:ext cx="7684969" cy="1432273"/>
          </a:xfrm>
        </p:spPr>
        <p:txBody>
          <a:bodyPr>
            <a:normAutofit fontScale="90000"/>
          </a:bodyPr>
          <a:lstStyle/>
          <a:p>
            <a:r>
              <a:rPr lang="en-GB" dirty="0"/>
              <a:t>Base Call Qualities (</a:t>
            </a:r>
            <a:r>
              <a:rPr lang="en-GB" dirty="0" err="1"/>
              <a:t>Phred</a:t>
            </a:r>
            <a:r>
              <a:rPr lang="en-GB" dirty="0"/>
              <a:t> scores)</a:t>
            </a:r>
          </a:p>
        </p:txBody>
      </p:sp>
      <p:sp>
        <p:nvSpPr>
          <p:cNvPr id="3" name="Content Placeholder 2"/>
          <p:cNvSpPr>
            <a:spLocks noGrp="1"/>
          </p:cNvSpPr>
          <p:nvPr>
            <p:ph idx="1"/>
          </p:nvPr>
        </p:nvSpPr>
        <p:spPr>
          <a:xfrm>
            <a:off x="761801" y="2750130"/>
            <a:ext cx="8119309" cy="3261789"/>
          </a:xfrm>
        </p:spPr>
        <p:txBody>
          <a:bodyPr>
            <a:normAutofit fontScale="92500" lnSpcReduction="20000"/>
          </a:bodyPr>
          <a:lstStyle/>
          <a:p>
            <a:r>
              <a:rPr lang="en-GB" dirty="0"/>
              <a:t>For most runs, quality should be good for most reads through the whole run</a:t>
            </a:r>
          </a:p>
          <a:p>
            <a:endParaRPr lang="en-GB" dirty="0"/>
          </a:p>
          <a:p>
            <a:r>
              <a:rPr lang="en-GB" dirty="0"/>
              <a:t>If quality deteriorates we should understand how and why</a:t>
            </a:r>
          </a:p>
          <a:p>
            <a:endParaRPr lang="en-GB" dirty="0"/>
          </a:p>
          <a:p>
            <a:r>
              <a:rPr lang="en-GB" dirty="0"/>
              <a:t>Good (Illumina) quality is generally </a:t>
            </a:r>
            <a:r>
              <a:rPr lang="en-GB" dirty="0" err="1"/>
              <a:t>Phred</a:t>
            </a:r>
            <a:r>
              <a:rPr lang="en-GB" dirty="0"/>
              <a:t> &gt;  30</a:t>
            </a:r>
          </a:p>
          <a:p>
            <a:endParaRPr lang="en-GB" dirty="0"/>
          </a:p>
          <a:p>
            <a:r>
              <a:rPr lang="en-GB" dirty="0"/>
              <a:t>Concerning (Illumina) quality is </a:t>
            </a:r>
            <a:r>
              <a:rPr lang="en-GB" dirty="0" err="1"/>
              <a:t>Phred</a:t>
            </a:r>
            <a:r>
              <a:rPr lang="en-GB" dirty="0"/>
              <a:t> &lt; 20</a:t>
            </a:r>
          </a:p>
        </p:txBody>
      </p:sp>
    </p:spTree>
    <p:extLst>
      <p:ext uri="{BB962C8B-B14F-4D97-AF65-F5344CB8AC3E}">
        <p14:creationId xmlns:p14="http://schemas.microsoft.com/office/powerpoint/2010/main" val="137554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59" y="2834918"/>
            <a:ext cx="6318879" cy="857251"/>
          </a:xfrm>
        </p:spPr>
        <p:txBody>
          <a:bodyPr>
            <a:noAutofit/>
          </a:bodyPr>
          <a:lstStyle/>
          <a:p>
            <a:r>
              <a:rPr lang="en-GB" sz="3600" dirty="0"/>
              <a:t>What should you look at in your libraries?</a:t>
            </a:r>
          </a:p>
        </p:txBody>
      </p:sp>
    </p:spTree>
    <p:extLst>
      <p:ext uri="{BB962C8B-B14F-4D97-AF65-F5344CB8AC3E}">
        <p14:creationId xmlns:p14="http://schemas.microsoft.com/office/powerpoint/2010/main" val="356492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DC6-9B9C-1545-B6CB-6AB3F2F58252}"/>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160F3483-C964-9B4E-B13F-07C5E09F915D}"/>
              </a:ext>
            </a:extLst>
          </p:cNvPr>
          <p:cNvPicPr>
            <a:picLocks noGrp="1" noChangeAspect="1"/>
          </p:cNvPicPr>
          <p:nvPr>
            <p:ph idx="1"/>
          </p:nvPr>
        </p:nvPicPr>
        <p:blipFill>
          <a:blip r:embed="rId2"/>
          <a:stretch>
            <a:fillRect/>
          </a:stretch>
        </p:blipFill>
        <p:spPr>
          <a:xfrm>
            <a:off x="850211" y="1004421"/>
            <a:ext cx="6792654" cy="4607709"/>
          </a:xfrm>
        </p:spPr>
      </p:pic>
      <p:cxnSp>
        <p:nvCxnSpPr>
          <p:cNvPr id="7" name="Straight Arrow Connector 6">
            <a:extLst>
              <a:ext uri="{FF2B5EF4-FFF2-40B4-BE49-F238E27FC236}">
                <a16:creationId xmlns:a16="http://schemas.microsoft.com/office/drawing/2014/main" id="{79A4A423-040D-6045-B279-D4F8C3B17739}"/>
              </a:ext>
            </a:extLst>
          </p:cNvPr>
          <p:cNvCxnSpPr/>
          <p:nvPr/>
        </p:nvCxnSpPr>
        <p:spPr>
          <a:xfrm flipH="1">
            <a:off x="6103620" y="3737610"/>
            <a:ext cx="22785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9B71CEB-84D3-DB43-9C28-20F6243F8C82}"/>
              </a:ext>
            </a:extLst>
          </p:cNvPr>
          <p:cNvCxnSpPr/>
          <p:nvPr/>
        </p:nvCxnSpPr>
        <p:spPr>
          <a:xfrm flipH="1">
            <a:off x="6103619" y="4621530"/>
            <a:ext cx="22785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96887"/>
      </p:ext>
    </p:extLst>
  </p:cSld>
  <p:clrMapOvr>
    <a:masterClrMapping/>
  </p:clrMapOvr>
</p:sld>
</file>

<file path=ppt/theme/theme1.xml><?xml version="1.0" encoding="utf-8"?>
<a:theme xmlns:a="http://schemas.openxmlformats.org/drawingml/2006/main" name="Beve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1196</Words>
  <Application>Microsoft Macintosh PowerPoint</Application>
  <PresentationFormat>On-screen Show (4:3)</PresentationFormat>
  <Paragraphs>222</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Bierstadt</vt:lpstr>
      <vt:lpstr>Calibri</vt:lpstr>
      <vt:lpstr>Comic Sans MS</vt:lpstr>
      <vt:lpstr>Courier New</vt:lpstr>
      <vt:lpstr>Wingdings</vt:lpstr>
      <vt:lpstr>BevelVTI</vt:lpstr>
      <vt:lpstr>FASTQC</vt:lpstr>
      <vt:lpstr> Workflow</vt:lpstr>
      <vt:lpstr>FastQC</vt:lpstr>
      <vt:lpstr>Sequence Output Format</vt:lpstr>
      <vt:lpstr>Quality Score Representation</vt:lpstr>
      <vt:lpstr>Quality Scores</vt:lpstr>
      <vt:lpstr>Base Call Qualities (Phred scores)</vt:lpstr>
      <vt:lpstr>What should you look at in your libraries?</vt:lpstr>
      <vt:lpstr>PowerPoint Presentation</vt:lpstr>
      <vt:lpstr>Architecture of Standard Illumina NGS library</vt:lpstr>
      <vt:lpstr>PowerPoint Presentation</vt:lpstr>
      <vt:lpstr>FastQC Report</vt:lpstr>
      <vt:lpstr>Base Call Qualities – Per Cycle</vt:lpstr>
      <vt:lpstr>PowerPoint Presentation</vt:lpstr>
      <vt:lpstr>PowerPoint Presentation</vt:lpstr>
      <vt:lpstr>Trimming  </vt:lpstr>
      <vt:lpstr>Is it a subset of the sequences that have low scores or is it the majority of them?</vt:lpstr>
      <vt:lpstr>FastQC: per-read mean base qualities</vt:lpstr>
      <vt:lpstr>PowerPoint Presentation</vt:lpstr>
      <vt:lpstr>FastQC: %ACGT over read length</vt:lpstr>
      <vt:lpstr>Library Base Composition</vt:lpstr>
      <vt:lpstr>FastQC: per-read %GC</vt:lpstr>
      <vt:lpstr>Library GC Content</vt:lpstr>
      <vt:lpstr>PowerPoint Presentation</vt:lpstr>
      <vt:lpstr>PowerPoint Presentation</vt:lpstr>
      <vt:lpstr>Positional Quality</vt:lpstr>
      <vt:lpstr>Duplication</vt:lpstr>
      <vt:lpstr>Duplication</vt:lpstr>
      <vt:lpstr>Duplication</vt:lpstr>
      <vt:lpstr>Overrepresented Sequences</vt:lpstr>
      <vt:lpstr>Adapter Dimers</vt:lpstr>
      <vt:lpstr>Barcode Sequences</vt:lpstr>
      <vt:lpstr>Read-through Adapters</vt:lpstr>
      <vt:lpstr>Measuring Read-though Adapters</vt:lpstr>
      <vt:lpstr>Let’s run FASTQC</vt:lpstr>
      <vt:lpstr>Aggregated Statistics</vt:lpstr>
      <vt:lpstr>Aggregated Mapping Stats</vt:lpstr>
      <vt:lpstr>MultiQC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FASTQC</dc:title>
  <dc:creator>Princess Rodriguez Ramirez</dc:creator>
  <cp:lastModifiedBy>Princess Rodriguez Ramirez</cp:lastModifiedBy>
  <cp:revision>7</cp:revision>
  <dcterms:created xsi:type="dcterms:W3CDTF">2023-02-16T11:44:57Z</dcterms:created>
  <dcterms:modified xsi:type="dcterms:W3CDTF">2023-02-16T13:05:53Z</dcterms:modified>
</cp:coreProperties>
</file>